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78" r:id="rId3"/>
    <p:sldId id="282" r:id="rId4"/>
    <p:sldId id="273" r:id="rId5"/>
    <p:sldId id="274" r:id="rId6"/>
    <p:sldId id="275" r:id="rId7"/>
    <p:sldId id="283" r:id="rId8"/>
    <p:sldId id="264" r:id="rId9"/>
    <p:sldId id="265" r:id="rId10"/>
    <p:sldId id="266" r:id="rId11"/>
    <p:sldId id="262" r:id="rId12"/>
    <p:sldId id="280" r:id="rId13"/>
    <p:sldId id="285" r:id="rId14"/>
    <p:sldId id="260" r:id="rId15"/>
    <p:sldId id="284" r:id="rId16"/>
    <p:sldId id="277" r:id="rId17"/>
    <p:sldId id="268" r:id="rId18"/>
    <p:sldId id="269" r:id="rId19"/>
    <p:sldId id="281" r:id="rId20"/>
    <p:sldId id="270" r:id="rId21"/>
    <p:sldId id="287" r:id="rId22"/>
    <p:sldId id="288" r:id="rId23"/>
    <p:sldId id="276" r:id="rId24"/>
    <p:sldId id="286" r:id="rId25"/>
    <p:sldId id="271" r:id="rId26"/>
    <p:sldId id="272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BF1"/>
    <a:srgbClr val="CD035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rusalka\home\johnson\my%20documents\Syd\WOD%20Growth\WOD09-Database%20Growth-20120611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7.0247933884297523E-2"/>
          <c:y val="3.6563071297989032E-2"/>
          <c:w val="0.86811294765840263"/>
          <c:h val="0.84095140758228482"/>
        </c:manualLayout>
      </c:layout>
      <c:scatterChart>
        <c:scatterStyle val="lineMarker"/>
        <c:ser>
          <c:idx val="0"/>
          <c:order val="0"/>
          <c:tx>
            <c:strRef>
              <c:f>'Database growth'!$C$1</c:f>
              <c:strCache>
                <c:ptCount val="1"/>
                <c:pt idx="0">
                  <c:v># of Temperature profiles 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Lbls>
            <c:dLbl>
              <c:idx val="4"/>
              <c:layout>
                <c:manualLayout>
                  <c:x val="-6.2656789611824831E-2"/>
                  <c:y val="-5.3451914454531561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NODC 1974</a:t>
                    </a:r>
                    <a:r>
                      <a:rPr lang="en-US" sz="1375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 </a:t>
                    </a:r>
                  </a:p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1.5</a:t>
                    </a:r>
                  </a:p>
                </c:rich>
              </c:tx>
              <c:numFmt formatCode="0.0" sourceLinked="0"/>
              <c:spPr>
                <a:noFill/>
                <a:ln w="25400">
                  <a:noFill/>
                </a:ln>
              </c:spPr>
              <c:dLblPos val="r"/>
            </c:dLbl>
            <c:dLbl>
              <c:idx val="21"/>
              <c:layout>
                <c:manualLayout>
                  <c:x val="-0.13449317802217012"/>
                  <c:y val="9.1407759840393503E-3"/>
                </c:manualLayout>
              </c:layout>
              <c:numFmt formatCode="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20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22"/>
              <c:layout>
                <c:manualLayout>
                  <c:x val="-0.11025855320716489"/>
                  <c:y val="-5.1340548110113383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NODC 1991</a:t>
                    </a:r>
                  </a:p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2.5</a:t>
                    </a:r>
                  </a:p>
                </c:rich>
              </c:tx>
              <c:numFmt formatCode="0.0" sourceLinked="0"/>
              <c:spPr>
                <a:noFill/>
                <a:ln w="25400">
                  <a:noFill/>
                </a:ln>
              </c:spPr>
              <c:dLblPos val="r"/>
            </c:dLbl>
            <c:dLbl>
              <c:idx val="25"/>
              <c:layout>
                <c:manualLayout>
                  <c:x val="-8.9347861122623995E-2"/>
                  <c:y val="-3.426011686136729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WOA94</a:t>
                    </a:r>
                  </a:p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4.5</a:t>
                    </a:r>
                  </a:p>
                </c:rich>
              </c:tx>
              <c:numFmt formatCode="0.0" sourceLinked="0"/>
              <c:spPr>
                <a:noFill/>
                <a:ln w="25400">
                  <a:noFill/>
                </a:ln>
              </c:spPr>
              <c:dLblPos val="r"/>
            </c:dLbl>
            <c:dLbl>
              <c:idx val="28"/>
              <c:layout>
                <c:manualLayout>
                  <c:x val="-7.8869318966708124E-2"/>
                  <c:y val="-6.0222667174403846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WOD98</a:t>
                    </a:r>
                    <a:r>
                      <a:rPr lang="en-US" sz="1375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 </a:t>
                    </a:r>
                  </a:p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5.3</a:t>
                    </a:r>
                  </a:p>
                </c:rich>
              </c:tx>
              <c:numFmt formatCode="0.0" sourceLinked="0"/>
              <c:spPr>
                <a:noFill/>
                <a:ln w="25400">
                  <a:noFill/>
                </a:ln>
              </c:spPr>
              <c:dLblPos val="r"/>
            </c:dLbl>
            <c:dLbl>
              <c:idx val="31"/>
              <c:layout>
                <c:manualLayout>
                  <c:x val="-9.9134400555303925E-2"/>
                  <c:y val="9.1407759840393503E-3"/>
                </c:manualLayout>
              </c:layout>
              <c:tx>
                <c:rich>
                  <a:bodyPr/>
                  <a:lstStyle/>
                  <a:p>
                    <a:pPr>
                      <a:defRPr sz="1150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50" b="1" i="0" u="none" strike="noStrike" baseline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WOD01</a:t>
                    </a:r>
                    <a:endParaRPr lang="en-US" sz="1150" b="1" i="0" u="none" strike="noStrike" baseline="0">
                      <a:solidFill>
                        <a:srgbClr val="000000"/>
                      </a:solidFill>
                      <a:latin typeface="Arial"/>
                      <a:cs typeface="Arial"/>
                    </a:endParaRPr>
                  </a:p>
                  <a:p>
                    <a:pPr>
                      <a:defRPr sz="1150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50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7,037,213</a:t>
                    </a:r>
                  </a:p>
                </c:rich>
              </c:tx>
              <c:numFmt formatCode="0.0" sourceLinked="0"/>
              <c:spPr>
                <a:noFill/>
                <a:ln w="25400">
                  <a:noFill/>
                </a:ln>
              </c:spPr>
              <c:dLblPos val="r"/>
            </c:dLbl>
            <c:dLbl>
              <c:idx val="32"/>
              <c:layout>
                <c:manualLayout>
                  <c:x val="-8.6864092646314631E-2"/>
                  <c:y val="-3.8843997854402651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WOD01</a:t>
                    </a:r>
                    <a:endParaRPr lang="en-US" sz="1375" b="1" i="0" u="none" strike="noStrike" baseline="0">
                      <a:solidFill>
                        <a:srgbClr val="000000"/>
                      </a:solidFill>
                      <a:latin typeface="Arial"/>
                      <a:cs typeface="Arial"/>
                    </a:endParaRPr>
                  </a:p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7.0</a:t>
                    </a:r>
                  </a:p>
                </c:rich>
              </c:tx>
              <c:numFmt formatCode="0.0" sourceLinked="0"/>
              <c:spPr>
                <a:noFill/>
                <a:ln w="25400">
                  <a:noFill/>
                </a:ln>
              </c:spPr>
              <c:dLblPos val="r"/>
            </c:dLbl>
            <c:dLbl>
              <c:idx val="35"/>
              <c:layout>
                <c:manualLayout>
                  <c:x val="-7.6461758069714975E-2"/>
                  <c:y val="-5.4529626854366103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 dirty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WOD05</a:t>
                    </a:r>
                    <a:endParaRPr lang="en-US" sz="1375" b="1" i="0" u="none" strike="noStrike" baseline="0" dirty="0">
                      <a:solidFill>
                        <a:srgbClr val="000000"/>
                      </a:solidFill>
                      <a:latin typeface="Arial"/>
                      <a:cs typeface="Arial"/>
                    </a:endParaRPr>
                  </a:p>
                  <a:p>
                    <a:pPr>
                      <a:defRPr sz="1375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75" b="1" i="0" u="none" strike="noStrike" baseline="0" dirty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7.9</a:t>
                    </a:r>
                  </a:p>
                </c:rich>
              </c:tx>
              <c:numFmt formatCode="0.0" sourceLinked="0"/>
              <c:spPr>
                <a:noFill/>
                <a:ln w="25400">
                  <a:noFill/>
                </a:ln>
              </c:spPr>
              <c:dLblPos val="r"/>
            </c:dLbl>
            <c:dLbl>
              <c:idx val="39"/>
              <c:layout>
                <c:manualLayout>
                  <c:x val="-8.5223442464428728E-2"/>
                  <c:y val="-5.7945221745877733E-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80" b="1" i="0" u="none" strike="noStrike" baseline="0" dirty="0">
                        <a:solidFill>
                          <a:srgbClr val="0000FF"/>
                        </a:solidFill>
                        <a:latin typeface="Arial"/>
                        <a:cs typeface="Arial"/>
                      </a:rPr>
                      <a:t>WOD09</a:t>
                    </a:r>
                  </a:p>
                  <a:p>
                    <a:pPr>
                      <a:defRPr sz="1400" b="1" i="0" u="none" strike="noStrike" baseline="0">
                        <a:solidFill>
                          <a:srgbClr val="0000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80" b="1" i="0" u="none" strike="noStrike" baseline="0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rPr>
                      <a:t>8.9</a:t>
                    </a:r>
                    <a:endParaRPr lang="en-US" sz="1380" b="1" i="0" u="none" strike="noStrike" baseline="0" dirty="0">
                      <a:solidFill>
                        <a:srgbClr val="000000"/>
                      </a:solidFill>
                      <a:latin typeface="Arial"/>
                      <a:cs typeface="Arial"/>
                    </a:endParaRPr>
                  </a:p>
                </c:rich>
              </c:tx>
              <c:spPr>
                <a:noFill/>
                <a:ln w="25400">
                  <a:noFill/>
                </a:ln>
              </c:spPr>
              <c:dLblPos val="r"/>
            </c:dLbl>
            <c:dLbl>
              <c:idx val="42"/>
              <c:layout>
                <c:manualLayout>
                  <c:x val="-7.9494128274616563E-2"/>
                  <c:y val="-2.8906955736224052E-2"/>
                </c:manualLayout>
              </c:layout>
              <c:tx>
                <c:rich>
                  <a:bodyPr/>
                  <a:lstStyle/>
                  <a:p>
                    <a:r>
                      <a:rPr lang="en-US" sz="1380" b="1">
                        <a:solidFill>
                          <a:srgbClr val="0000FF"/>
                        </a:solidFill>
                      </a:rPr>
                      <a:t>WOD13</a:t>
                    </a:r>
                  </a:p>
                  <a:p>
                    <a:r>
                      <a:rPr lang="en-US" sz="1380" b="1"/>
                      <a:t>12.3</a:t>
                    </a:r>
                  </a:p>
                </c:rich>
              </c:tx>
              <c:showVal val="1"/>
            </c:dLbl>
            <c:numFmt formatCode="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2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xVal>
            <c:numRef>
              <c:f>'Database growth'!$A$2:$A$44</c:f>
              <c:numCache>
                <c:formatCode>General</c:formatCode>
                <c:ptCount val="43"/>
                <c:pt idx="0">
                  <c:v>1970</c:v>
                </c:pt>
                <c:pt idx="1">
                  <c:v>1971</c:v>
                </c:pt>
                <c:pt idx="2">
                  <c:v>1972</c:v>
                </c:pt>
                <c:pt idx="3">
                  <c:v>1973</c:v>
                </c:pt>
                <c:pt idx="4">
                  <c:v>1974</c:v>
                </c:pt>
                <c:pt idx="5">
                  <c:v>1975</c:v>
                </c:pt>
                <c:pt idx="6">
                  <c:v>1976</c:v>
                </c:pt>
                <c:pt idx="7">
                  <c:v>1977</c:v>
                </c:pt>
                <c:pt idx="8">
                  <c:v>1978</c:v>
                </c:pt>
                <c:pt idx="9">
                  <c:v>1979</c:v>
                </c:pt>
                <c:pt idx="10">
                  <c:v>1980</c:v>
                </c:pt>
                <c:pt idx="11">
                  <c:v>1981</c:v>
                </c:pt>
                <c:pt idx="12">
                  <c:v>1982</c:v>
                </c:pt>
                <c:pt idx="13">
                  <c:v>1983</c:v>
                </c:pt>
                <c:pt idx="14">
                  <c:v>1984</c:v>
                </c:pt>
                <c:pt idx="15">
                  <c:v>1985</c:v>
                </c:pt>
                <c:pt idx="16">
                  <c:v>1986</c:v>
                </c:pt>
                <c:pt idx="17">
                  <c:v>1987</c:v>
                </c:pt>
                <c:pt idx="18">
                  <c:v>1988</c:v>
                </c:pt>
                <c:pt idx="19">
                  <c:v>1989</c:v>
                </c:pt>
                <c:pt idx="20">
                  <c:v>1990</c:v>
                </c:pt>
                <c:pt idx="21">
                  <c:v>1991</c:v>
                </c:pt>
                <c:pt idx="22">
                  <c:v>1992</c:v>
                </c:pt>
                <c:pt idx="23">
                  <c:v>1993</c:v>
                </c:pt>
                <c:pt idx="24">
                  <c:v>1994</c:v>
                </c:pt>
                <c:pt idx="25">
                  <c:v>1995</c:v>
                </c:pt>
                <c:pt idx="26">
                  <c:v>1996</c:v>
                </c:pt>
                <c:pt idx="27">
                  <c:v>1997</c:v>
                </c:pt>
                <c:pt idx="28">
                  <c:v>1998</c:v>
                </c:pt>
                <c:pt idx="29">
                  <c:v>1999</c:v>
                </c:pt>
                <c:pt idx="30">
                  <c:v>2000</c:v>
                </c:pt>
                <c:pt idx="31">
                  <c:v>2001</c:v>
                </c:pt>
                <c:pt idx="32">
                  <c:v>2002</c:v>
                </c:pt>
                <c:pt idx="33">
                  <c:v>2003</c:v>
                </c:pt>
                <c:pt idx="34">
                  <c:v>2004</c:v>
                </c:pt>
                <c:pt idx="35">
                  <c:v>2005</c:v>
                </c:pt>
                <c:pt idx="36">
                  <c:v>2006</c:v>
                </c:pt>
                <c:pt idx="37">
                  <c:v>2007</c:v>
                </c:pt>
                <c:pt idx="38">
                  <c:v>2008</c:v>
                </c:pt>
                <c:pt idx="39">
                  <c:v>2009</c:v>
                </c:pt>
                <c:pt idx="40">
                  <c:v>2010</c:v>
                </c:pt>
                <c:pt idx="41">
                  <c:v>2011</c:v>
                </c:pt>
                <c:pt idx="42">
                  <c:v>2012</c:v>
                </c:pt>
              </c:numCache>
            </c:numRef>
          </c:xVal>
          <c:yVal>
            <c:numRef>
              <c:f>'Database growth'!$C$2:$C$41</c:f>
              <c:numCache>
                <c:formatCode>General</c:formatCode>
                <c:ptCount val="40"/>
                <c:pt idx="4" formatCode="#,##0">
                  <c:v>1490000</c:v>
                </c:pt>
                <c:pt idx="22" formatCode="#,##0">
                  <c:v>2535163</c:v>
                </c:pt>
                <c:pt idx="25" formatCode="#,##0">
                  <c:v>4487519</c:v>
                </c:pt>
                <c:pt idx="28" formatCode="#,##0">
                  <c:v>5285113</c:v>
                </c:pt>
                <c:pt idx="32" formatCode="#,##0">
                  <c:v>7120000</c:v>
                </c:pt>
                <c:pt idx="35" formatCode="#,##0">
                  <c:v>7903962</c:v>
                </c:pt>
                <c:pt idx="39" formatCode="#,##0">
                  <c:v>8891356</c:v>
                </c:pt>
              </c:numCache>
            </c:numRef>
          </c:yVal>
        </c:ser>
        <c:ser>
          <c:idx val="1"/>
          <c:order val="1"/>
          <c:tx>
            <c:strRef>
              <c:f>'Database growth'!$D$1</c:f>
              <c:strCache>
                <c:ptCount val="1"/>
                <c:pt idx="0">
                  <c:v># of Salinity profiles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dLbls>
            <c:dLbl>
              <c:idx val="4"/>
              <c:layout>
                <c:manualLayout>
                  <c:x val="-1.9537327481761263E-2"/>
                  <c:y val="-3.0579632830449215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0.4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r"/>
            </c:dLbl>
            <c:dLbl>
              <c:idx val="25"/>
              <c:layout>
                <c:manualLayout>
                  <c:x val="-4.0553101594008073E-2"/>
                  <c:y val="-2.9475705780680268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1.3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r"/>
            </c:dLbl>
            <c:dLbl>
              <c:idx val="28"/>
              <c:layout>
                <c:manualLayout>
                  <c:x val="-3.5836279272679468E-2"/>
                  <c:y val="-3.7979927305835069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1.5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r"/>
            </c:dLbl>
            <c:dLbl>
              <c:idx val="32"/>
              <c:layout>
                <c:manualLayout>
                  <c:x val="-4.0045902121313384E-2"/>
                  <c:y val="-2.6145004232194551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2.1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r"/>
            </c:dLbl>
            <c:dLbl>
              <c:idx val="35"/>
              <c:layout>
                <c:manualLayout>
                  <c:x val="-4.3417431899604245E-2"/>
                  <c:y val="-3.8160169003264841E-2"/>
                </c:manualLayout>
              </c:layout>
              <c:tx>
                <c:rich>
                  <a:bodyPr/>
                  <a:lstStyle/>
                  <a:p>
                    <a:pPr>
                      <a:defRPr sz="1375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2.6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r"/>
            </c:dLbl>
            <c:dLbl>
              <c:idx val="39"/>
              <c:layout>
                <c:manualLayout>
                  <c:x val="-4.4351881489068733E-2"/>
                  <c:y val="-2.7688225963624857E-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3.5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r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Val val="1"/>
          </c:dLbls>
          <c:xVal>
            <c:numRef>
              <c:f>'Database growth'!$A$2:$A$41</c:f>
              <c:numCache>
                <c:formatCode>General</c:formatCode>
                <c:ptCount val="40"/>
                <c:pt idx="0">
                  <c:v>1970</c:v>
                </c:pt>
                <c:pt idx="1">
                  <c:v>1971</c:v>
                </c:pt>
                <c:pt idx="2">
                  <c:v>1972</c:v>
                </c:pt>
                <c:pt idx="3">
                  <c:v>1973</c:v>
                </c:pt>
                <c:pt idx="4">
                  <c:v>1974</c:v>
                </c:pt>
                <c:pt idx="5">
                  <c:v>1975</c:v>
                </c:pt>
                <c:pt idx="6">
                  <c:v>1976</c:v>
                </c:pt>
                <c:pt idx="7">
                  <c:v>1977</c:v>
                </c:pt>
                <c:pt idx="8">
                  <c:v>1978</c:v>
                </c:pt>
                <c:pt idx="9">
                  <c:v>1979</c:v>
                </c:pt>
                <c:pt idx="10">
                  <c:v>1980</c:v>
                </c:pt>
                <c:pt idx="11">
                  <c:v>1981</c:v>
                </c:pt>
                <c:pt idx="12">
                  <c:v>1982</c:v>
                </c:pt>
                <c:pt idx="13">
                  <c:v>1983</c:v>
                </c:pt>
                <c:pt idx="14">
                  <c:v>1984</c:v>
                </c:pt>
                <c:pt idx="15">
                  <c:v>1985</c:v>
                </c:pt>
                <c:pt idx="16">
                  <c:v>1986</c:v>
                </c:pt>
                <c:pt idx="17">
                  <c:v>1987</c:v>
                </c:pt>
                <c:pt idx="18">
                  <c:v>1988</c:v>
                </c:pt>
                <c:pt idx="19">
                  <c:v>1989</c:v>
                </c:pt>
                <c:pt idx="20">
                  <c:v>1990</c:v>
                </c:pt>
                <c:pt idx="21">
                  <c:v>1991</c:v>
                </c:pt>
                <c:pt idx="22">
                  <c:v>1992</c:v>
                </c:pt>
                <c:pt idx="23">
                  <c:v>1993</c:v>
                </c:pt>
                <c:pt idx="24">
                  <c:v>1994</c:v>
                </c:pt>
                <c:pt idx="25">
                  <c:v>1995</c:v>
                </c:pt>
                <c:pt idx="26">
                  <c:v>1996</c:v>
                </c:pt>
                <c:pt idx="27">
                  <c:v>1997</c:v>
                </c:pt>
                <c:pt idx="28">
                  <c:v>1998</c:v>
                </c:pt>
                <c:pt idx="29">
                  <c:v>1999</c:v>
                </c:pt>
                <c:pt idx="30">
                  <c:v>2000</c:v>
                </c:pt>
                <c:pt idx="31">
                  <c:v>2001</c:v>
                </c:pt>
                <c:pt idx="32">
                  <c:v>2002</c:v>
                </c:pt>
                <c:pt idx="33">
                  <c:v>2003</c:v>
                </c:pt>
                <c:pt idx="34">
                  <c:v>2004</c:v>
                </c:pt>
                <c:pt idx="35">
                  <c:v>2005</c:v>
                </c:pt>
                <c:pt idx="36">
                  <c:v>2006</c:v>
                </c:pt>
                <c:pt idx="37">
                  <c:v>2007</c:v>
                </c:pt>
                <c:pt idx="38">
                  <c:v>2008</c:v>
                </c:pt>
                <c:pt idx="39">
                  <c:v>2009</c:v>
                </c:pt>
              </c:numCache>
            </c:numRef>
          </c:xVal>
          <c:yVal>
            <c:numRef>
              <c:f>'Database growth'!$D$2:$D$46</c:f>
              <c:numCache>
                <c:formatCode>General</c:formatCode>
                <c:ptCount val="45"/>
                <c:pt idx="4" formatCode="#,##0">
                  <c:v>400000</c:v>
                </c:pt>
                <c:pt idx="25" formatCode="#,##0">
                  <c:v>1283407</c:v>
                </c:pt>
                <c:pt idx="28" formatCode="#,##0">
                  <c:v>1480104</c:v>
                </c:pt>
                <c:pt idx="32" formatCode="#,##0">
                  <c:v>2116430</c:v>
                </c:pt>
                <c:pt idx="35" formatCode="#,##0">
                  <c:v>2642458</c:v>
                </c:pt>
                <c:pt idx="39" formatCode="#,##0">
                  <c:v>3524410</c:v>
                </c:pt>
                <c:pt idx="42" formatCode="#,##0">
                  <c:v>5394076</c:v>
                </c:pt>
              </c:numCache>
            </c:numRef>
          </c:yVal>
        </c:ser>
        <c:dLbls>
          <c:showVal val="1"/>
        </c:dLbls>
        <c:axId val="51773824"/>
        <c:axId val="51775744"/>
      </c:scatterChart>
      <c:valAx>
        <c:axId val="51773824"/>
        <c:scaling>
          <c:orientation val="minMax"/>
          <c:max val="2014"/>
          <c:min val="1970"/>
        </c:scaling>
        <c:axPos val="b"/>
        <c:title>
          <c:tx>
            <c:rich>
              <a:bodyPr/>
              <a:lstStyle/>
              <a:p>
                <a:pPr>
                  <a:defRPr sz="16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46831955922865437"/>
              <c:y val="0.9451561607815416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ajorTickMark val="cross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775744"/>
        <c:crosses val="autoZero"/>
        <c:crossBetween val="midCat"/>
        <c:majorUnit val="4"/>
        <c:minorUnit val="1"/>
      </c:valAx>
      <c:valAx>
        <c:axId val="51775744"/>
        <c:scaling>
          <c:orientation val="minMax"/>
          <c:max val="14000000"/>
        </c:scaling>
        <c:axPos val="l"/>
        <c:majorGridlines>
          <c:spPr>
            <a:ln w="12700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# of Profiles (millions)</a:t>
                </a:r>
              </a:p>
            </c:rich>
          </c:tx>
          <c:layout>
            <c:manualLayout>
              <c:xMode val="edge"/>
              <c:yMode val="edge"/>
              <c:x val="5.1652892561983464E-3"/>
              <c:y val="0.27605143471798826"/>
            </c:manualLayout>
          </c:layout>
          <c:spPr>
            <a:noFill/>
            <a:ln w="25400">
              <a:noFill/>
            </a:ln>
          </c:spPr>
        </c:title>
        <c:numFmt formatCode="#,##0" sourceLinked="0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1773824"/>
        <c:crosses val="autoZero"/>
        <c:crossBetween val="midCat"/>
        <c:minorUnit val="1000000"/>
        <c:dispUnits>
          <c:builtInUnit val="millions"/>
        </c:dispUnits>
      </c:valAx>
      <c:spPr>
        <a:noFill/>
        <a:ln w="254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8.8852280998750727E-2"/>
          <c:y val="4.2519969556650952E-2"/>
          <c:w val="0.28512396694215242"/>
          <c:h val="0.1042048462180486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35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span"/>
  </c:chart>
  <c:spPr>
    <a:noFill/>
    <a:ln w="9525">
      <a:noFill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0.83921</cdr:x>
      <cdr:y>0.13821</cdr:y>
    </cdr:from>
    <cdr:to>
      <cdr:x>0.90244</cdr:x>
      <cdr:y>0.34417</cdr:y>
    </cdr:to>
    <cdr:grpSp>
      <cdr:nvGrpSpPr>
        <cdr:cNvPr id="5" name="Group 4"/>
        <cdr:cNvGrpSpPr/>
      </cdr:nvGrpSpPr>
      <cdr:grpSpPr>
        <a:xfrm xmlns:a="http://schemas.openxmlformats.org/drawingml/2006/main">
          <a:off x="7290049" y="843845"/>
          <a:ext cx="549267" cy="1257494"/>
          <a:chOff x="9115426" y="1114424"/>
          <a:chExt cx="666750" cy="1447801"/>
        </a:xfrm>
        <a:solidFill xmlns:a="http://schemas.openxmlformats.org/drawingml/2006/main">
          <a:schemeClr val="bg1"/>
        </a:solidFill>
      </cdr:grpSpPr>
      <cdr:sp macro="" textlink="">
        <cdr:nvSpPr>
          <cdr:cNvPr id="3" name="Straight Connector 2"/>
          <cdr:cNvSpPr/>
        </cdr:nvSpPr>
        <cdr:spPr>
          <a:xfrm xmlns:a="http://schemas.openxmlformats.org/drawingml/2006/main" flipV="1">
            <a:off x="9115426" y="1143000"/>
            <a:ext cx="609600" cy="1419225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>
            <a:solidFill>
              <a:schemeClr val="tx1"/>
            </a:solidFill>
            <a:prstDash val="dash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4" name="Flowchart: Connector 3"/>
          <cdr:cNvSpPr/>
        </cdr:nvSpPr>
        <cdr:spPr>
          <a:xfrm xmlns:a="http://schemas.openxmlformats.org/drawingml/2006/main">
            <a:off x="9686926" y="1114424"/>
            <a:ext cx="95250" cy="85725"/>
          </a:xfrm>
          <a:prstGeom xmlns:a="http://schemas.openxmlformats.org/drawingml/2006/main" prst="flowChartConnector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0.84553</cdr:x>
      <cdr:y>0.58672</cdr:y>
    </cdr:from>
    <cdr:to>
      <cdr:x>0.89702</cdr:x>
      <cdr:y>0.65718</cdr:y>
    </cdr:to>
    <cdr:grpSp>
      <cdr:nvGrpSpPr>
        <cdr:cNvPr id="6" name="Group 5"/>
        <cdr:cNvGrpSpPr/>
      </cdr:nvGrpSpPr>
      <cdr:grpSpPr>
        <a:xfrm xmlns:a="http://schemas.openxmlformats.org/drawingml/2006/main">
          <a:off x="7344950" y="3582234"/>
          <a:ext cx="447283" cy="430195"/>
          <a:chOff x="8915400" y="4124324"/>
          <a:chExt cx="542926" cy="495301"/>
        </a:xfrm>
        <a:solidFill xmlns:a="http://schemas.openxmlformats.org/drawingml/2006/main">
          <a:sysClr val="window" lastClr="FFFFFF"/>
        </a:solidFill>
      </cdr:grpSpPr>
      <cdr:sp macro="" textlink="">
        <cdr:nvSpPr>
          <cdr:cNvPr id="7" name="Straight Connector 6"/>
          <cdr:cNvSpPr/>
        </cdr:nvSpPr>
        <cdr:spPr>
          <a:xfrm xmlns:a="http://schemas.openxmlformats.org/drawingml/2006/main" flipV="1">
            <a:off x="8915400" y="4124324"/>
            <a:ext cx="542926" cy="495301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 cap="flat" cmpd="sng" algn="ctr">
            <a:solidFill>
              <a:srgbClr val="FF0000"/>
            </a:solidFill>
            <a:prstDash val="dash"/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ysClr val="windowText" lastClr="000000"/>
                </a:solidFill>
                <a:latin typeface="Calibri"/>
              </a:defRPr>
            </a:lvl1pPr>
            <a:lvl2pPr marL="457200" indent="0">
              <a:defRPr sz="1100">
                <a:solidFill>
                  <a:sysClr val="windowText" lastClr="000000"/>
                </a:solidFill>
                <a:latin typeface="Calibri"/>
              </a:defRPr>
            </a:lvl2pPr>
            <a:lvl3pPr marL="914400" indent="0">
              <a:defRPr sz="1100">
                <a:solidFill>
                  <a:sysClr val="windowText" lastClr="000000"/>
                </a:solidFill>
                <a:latin typeface="Calibri"/>
              </a:defRPr>
            </a:lvl3pPr>
            <a:lvl4pPr marL="1371600" indent="0">
              <a:defRPr sz="1100">
                <a:solidFill>
                  <a:sysClr val="windowText" lastClr="000000"/>
                </a:solidFill>
                <a:latin typeface="Calibri"/>
              </a:defRPr>
            </a:lvl4pPr>
            <a:lvl5pPr marL="1828800" indent="0">
              <a:defRPr sz="1100">
                <a:solidFill>
                  <a:sysClr val="windowText" lastClr="000000"/>
                </a:solidFill>
                <a:latin typeface="Calibri"/>
              </a:defRPr>
            </a:lvl5pPr>
            <a:lvl6pPr marL="2286000" indent="0">
              <a:defRPr sz="1100">
                <a:solidFill>
                  <a:sysClr val="windowText" lastClr="000000"/>
                </a:solidFill>
                <a:latin typeface="Calibri"/>
              </a:defRPr>
            </a:lvl6pPr>
            <a:lvl7pPr marL="2743200" indent="0">
              <a:defRPr sz="1100">
                <a:solidFill>
                  <a:sysClr val="windowText" lastClr="000000"/>
                </a:solidFill>
                <a:latin typeface="Calibri"/>
              </a:defRPr>
            </a:lvl7pPr>
            <a:lvl8pPr marL="3200400" indent="0">
              <a:defRPr sz="1100">
                <a:solidFill>
                  <a:sysClr val="windowText" lastClr="000000"/>
                </a:solidFill>
                <a:latin typeface="Calibri"/>
              </a:defRPr>
            </a:lvl8pPr>
            <a:lvl9pPr marL="3657600" indent="0">
              <a:defRPr sz="1100">
                <a:solidFill>
                  <a:sysClr val="windowText" lastClr="000000"/>
                </a:solidFill>
                <a:latin typeface="Calibri"/>
              </a:defRPr>
            </a:lvl9pPr>
          </a:lstStyle>
          <a:p xmlns:a="http://schemas.openxmlformats.org/drawingml/2006/main">
            <a:endParaRPr lang="en-US"/>
          </a:p>
        </cdr:txBody>
      </cdr:sp>
    </cdr:grpSp>
  </cdr:relSizeAnchor>
  <cdr:relSizeAnchor xmlns:cdr="http://schemas.openxmlformats.org/drawingml/2006/chartDrawing">
    <cdr:from>
      <cdr:x>0.89521</cdr:x>
      <cdr:y>0.57317</cdr:y>
    </cdr:from>
    <cdr:to>
      <cdr:x>0.90334</cdr:x>
      <cdr:y>0.58537</cdr:y>
    </cdr:to>
    <cdr:sp macro="" textlink="">
      <cdr:nvSpPr>
        <cdr:cNvPr id="9" name="Flowchart: Process 8"/>
        <cdr:cNvSpPr/>
      </cdr:nvSpPr>
      <cdr:spPr>
        <a:xfrm xmlns:a="http://schemas.openxmlformats.org/drawingml/2006/main">
          <a:off x="9439276" y="4029075"/>
          <a:ext cx="85725" cy="85725"/>
        </a:xfrm>
        <a:prstGeom xmlns:a="http://schemas.openxmlformats.org/drawingml/2006/main" prst="flowChartProcess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0.83921</cdr:x>
      <cdr:y>0.13821</cdr:y>
    </cdr:from>
    <cdr:to>
      <cdr:x>0.90244</cdr:x>
      <cdr:y>0.34417</cdr:y>
    </cdr:to>
    <cdr:grpSp>
      <cdr:nvGrpSpPr>
        <cdr:cNvPr id="10" name="Group 4"/>
        <cdr:cNvGrpSpPr/>
      </cdr:nvGrpSpPr>
      <cdr:grpSpPr>
        <a:xfrm xmlns:a="http://schemas.openxmlformats.org/drawingml/2006/main">
          <a:off x="7290049" y="843845"/>
          <a:ext cx="549267" cy="1257494"/>
          <a:chOff x="9115426" y="1114424"/>
          <a:chExt cx="666750" cy="1447801"/>
        </a:xfrm>
        <a:solidFill xmlns:a="http://schemas.openxmlformats.org/drawingml/2006/main">
          <a:schemeClr val="bg1"/>
        </a:solidFill>
      </cdr:grpSpPr>
      <cdr:sp macro="" textlink="">
        <cdr:nvSpPr>
          <cdr:cNvPr id="11" name="Straight Connector 2"/>
          <cdr:cNvSpPr/>
        </cdr:nvSpPr>
        <cdr:spPr>
          <a:xfrm xmlns:a="http://schemas.openxmlformats.org/drawingml/2006/main" flipV="1">
            <a:off x="9115426" y="1143000"/>
            <a:ext cx="609600" cy="1419225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>
            <a:solidFill>
              <a:schemeClr val="tx1"/>
            </a:solidFill>
            <a:prstDash val="dash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12" name="Flowchart: Connector 3"/>
          <cdr:cNvSpPr/>
        </cdr:nvSpPr>
        <cdr:spPr>
          <a:xfrm xmlns:a="http://schemas.openxmlformats.org/drawingml/2006/main">
            <a:off x="9686926" y="1114424"/>
            <a:ext cx="95250" cy="85725"/>
          </a:xfrm>
          <a:prstGeom xmlns:a="http://schemas.openxmlformats.org/drawingml/2006/main" prst="flowChartConnector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0.84553</cdr:x>
      <cdr:y>0.58672</cdr:y>
    </cdr:from>
    <cdr:to>
      <cdr:x>0.89702</cdr:x>
      <cdr:y>0.65718</cdr:y>
    </cdr:to>
    <cdr:grpSp>
      <cdr:nvGrpSpPr>
        <cdr:cNvPr id="13" name="Group 5"/>
        <cdr:cNvGrpSpPr/>
      </cdr:nvGrpSpPr>
      <cdr:grpSpPr>
        <a:xfrm xmlns:a="http://schemas.openxmlformats.org/drawingml/2006/main">
          <a:off x="7344950" y="3582234"/>
          <a:ext cx="447283" cy="430195"/>
          <a:chOff x="8915400" y="4124324"/>
          <a:chExt cx="542926" cy="495301"/>
        </a:xfrm>
        <a:solidFill xmlns:a="http://schemas.openxmlformats.org/drawingml/2006/main">
          <a:sysClr val="window" lastClr="FFFFFF"/>
        </a:solidFill>
      </cdr:grpSpPr>
      <cdr:sp macro="" textlink="">
        <cdr:nvSpPr>
          <cdr:cNvPr id="14" name="Straight Connector 6"/>
          <cdr:cNvSpPr/>
        </cdr:nvSpPr>
        <cdr:spPr>
          <a:xfrm xmlns:a="http://schemas.openxmlformats.org/drawingml/2006/main" flipV="1">
            <a:off x="8915400" y="4124324"/>
            <a:ext cx="542926" cy="495301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 cap="flat" cmpd="sng" algn="ctr">
            <a:solidFill>
              <a:srgbClr val="FF0000"/>
            </a:solidFill>
            <a:prstDash val="dash"/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ysClr val="windowText" lastClr="000000"/>
                </a:solidFill>
                <a:latin typeface="Calibri"/>
              </a:defRPr>
            </a:lvl1pPr>
            <a:lvl2pPr marL="457200" indent="0">
              <a:defRPr sz="1100">
                <a:solidFill>
                  <a:sysClr val="windowText" lastClr="000000"/>
                </a:solidFill>
                <a:latin typeface="Calibri"/>
              </a:defRPr>
            </a:lvl2pPr>
            <a:lvl3pPr marL="914400" indent="0">
              <a:defRPr sz="1100">
                <a:solidFill>
                  <a:sysClr val="windowText" lastClr="000000"/>
                </a:solidFill>
                <a:latin typeface="Calibri"/>
              </a:defRPr>
            </a:lvl3pPr>
            <a:lvl4pPr marL="1371600" indent="0">
              <a:defRPr sz="1100">
                <a:solidFill>
                  <a:sysClr val="windowText" lastClr="000000"/>
                </a:solidFill>
                <a:latin typeface="Calibri"/>
              </a:defRPr>
            </a:lvl4pPr>
            <a:lvl5pPr marL="1828800" indent="0">
              <a:defRPr sz="1100">
                <a:solidFill>
                  <a:sysClr val="windowText" lastClr="000000"/>
                </a:solidFill>
                <a:latin typeface="Calibri"/>
              </a:defRPr>
            </a:lvl5pPr>
            <a:lvl6pPr marL="2286000" indent="0">
              <a:defRPr sz="1100">
                <a:solidFill>
                  <a:sysClr val="windowText" lastClr="000000"/>
                </a:solidFill>
                <a:latin typeface="Calibri"/>
              </a:defRPr>
            </a:lvl6pPr>
            <a:lvl7pPr marL="2743200" indent="0">
              <a:defRPr sz="1100">
                <a:solidFill>
                  <a:sysClr val="windowText" lastClr="000000"/>
                </a:solidFill>
                <a:latin typeface="Calibri"/>
              </a:defRPr>
            </a:lvl7pPr>
            <a:lvl8pPr marL="3200400" indent="0">
              <a:defRPr sz="1100">
                <a:solidFill>
                  <a:sysClr val="windowText" lastClr="000000"/>
                </a:solidFill>
                <a:latin typeface="Calibri"/>
              </a:defRPr>
            </a:lvl8pPr>
            <a:lvl9pPr marL="3657600" indent="0">
              <a:defRPr sz="1100">
                <a:solidFill>
                  <a:sysClr val="windowText" lastClr="000000"/>
                </a:solidFill>
                <a:latin typeface="Calibri"/>
              </a:defRPr>
            </a:lvl9pPr>
          </a:lstStyle>
          <a:p xmlns:a="http://schemas.openxmlformats.org/drawingml/2006/main">
            <a:endParaRPr lang="en-US"/>
          </a:p>
        </cdr:txBody>
      </cdr:sp>
    </cdr:grpSp>
  </cdr:relSizeAnchor>
  <cdr:relSizeAnchor xmlns:cdr="http://schemas.openxmlformats.org/drawingml/2006/chartDrawing">
    <cdr:from>
      <cdr:x>0.89521</cdr:x>
      <cdr:y>0.57317</cdr:y>
    </cdr:from>
    <cdr:to>
      <cdr:x>0.90334</cdr:x>
      <cdr:y>0.58537</cdr:y>
    </cdr:to>
    <cdr:sp macro="" textlink="">
      <cdr:nvSpPr>
        <cdr:cNvPr id="16" name="Flowchart: Process 8"/>
        <cdr:cNvSpPr/>
      </cdr:nvSpPr>
      <cdr:spPr>
        <a:xfrm xmlns:a="http://schemas.openxmlformats.org/drawingml/2006/main">
          <a:off x="9439276" y="4029075"/>
          <a:ext cx="85725" cy="85725"/>
        </a:xfrm>
        <a:prstGeom xmlns:a="http://schemas.openxmlformats.org/drawingml/2006/main" prst="flowChartProcess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0.83921</cdr:x>
      <cdr:y>0.13821</cdr:y>
    </cdr:from>
    <cdr:to>
      <cdr:x>0.90244</cdr:x>
      <cdr:y>0.34417</cdr:y>
    </cdr:to>
    <cdr:grpSp>
      <cdr:nvGrpSpPr>
        <cdr:cNvPr id="17" name="Group 4"/>
        <cdr:cNvGrpSpPr/>
      </cdr:nvGrpSpPr>
      <cdr:grpSpPr>
        <a:xfrm xmlns:a="http://schemas.openxmlformats.org/drawingml/2006/main">
          <a:off x="7290049" y="843845"/>
          <a:ext cx="549267" cy="1257494"/>
          <a:chOff x="9115426" y="1114424"/>
          <a:chExt cx="666750" cy="1447801"/>
        </a:xfrm>
        <a:solidFill xmlns:a="http://schemas.openxmlformats.org/drawingml/2006/main">
          <a:schemeClr val="bg1"/>
        </a:solidFill>
      </cdr:grpSpPr>
      <cdr:sp macro="" textlink="">
        <cdr:nvSpPr>
          <cdr:cNvPr id="18" name="Straight Connector 2"/>
          <cdr:cNvSpPr/>
        </cdr:nvSpPr>
        <cdr:spPr>
          <a:xfrm xmlns:a="http://schemas.openxmlformats.org/drawingml/2006/main" flipV="1">
            <a:off x="9115426" y="1143000"/>
            <a:ext cx="609600" cy="1419225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>
            <a:solidFill>
              <a:schemeClr val="tx1"/>
            </a:solidFill>
            <a:prstDash val="dash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19" name="Flowchart: Connector 3"/>
          <cdr:cNvSpPr/>
        </cdr:nvSpPr>
        <cdr:spPr>
          <a:xfrm xmlns:a="http://schemas.openxmlformats.org/drawingml/2006/main">
            <a:off x="9686926" y="1114424"/>
            <a:ext cx="95250" cy="85725"/>
          </a:xfrm>
          <a:prstGeom xmlns:a="http://schemas.openxmlformats.org/drawingml/2006/main" prst="flowChartConnector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0.89521</cdr:x>
      <cdr:y>0.57317</cdr:y>
    </cdr:from>
    <cdr:to>
      <cdr:x>0.90334</cdr:x>
      <cdr:y>0.58537</cdr:y>
    </cdr:to>
    <cdr:sp macro="" textlink="">
      <cdr:nvSpPr>
        <cdr:cNvPr id="23" name="Flowchart: Process 8"/>
        <cdr:cNvSpPr/>
      </cdr:nvSpPr>
      <cdr:spPr>
        <a:xfrm xmlns:a="http://schemas.openxmlformats.org/drawingml/2006/main">
          <a:off x="9439276" y="4029075"/>
          <a:ext cx="85725" cy="85725"/>
        </a:xfrm>
        <a:prstGeom xmlns:a="http://schemas.openxmlformats.org/drawingml/2006/main" prst="flowChartProcess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0.83921</cdr:x>
      <cdr:y>0.13821</cdr:y>
    </cdr:from>
    <cdr:to>
      <cdr:x>0.90244</cdr:x>
      <cdr:y>0.34417</cdr:y>
    </cdr:to>
    <cdr:grpSp>
      <cdr:nvGrpSpPr>
        <cdr:cNvPr id="24" name="Group 4"/>
        <cdr:cNvGrpSpPr/>
      </cdr:nvGrpSpPr>
      <cdr:grpSpPr>
        <a:xfrm xmlns:a="http://schemas.openxmlformats.org/drawingml/2006/main">
          <a:off x="7290049" y="843845"/>
          <a:ext cx="549267" cy="1257494"/>
          <a:chOff x="9115426" y="1114424"/>
          <a:chExt cx="666750" cy="1447801"/>
        </a:xfrm>
        <a:solidFill xmlns:a="http://schemas.openxmlformats.org/drawingml/2006/main">
          <a:schemeClr val="bg1"/>
        </a:solidFill>
      </cdr:grpSpPr>
      <cdr:sp macro="" textlink="">
        <cdr:nvSpPr>
          <cdr:cNvPr id="25" name="Straight Connector 2"/>
          <cdr:cNvSpPr/>
        </cdr:nvSpPr>
        <cdr:spPr>
          <a:xfrm xmlns:a="http://schemas.openxmlformats.org/drawingml/2006/main" flipV="1">
            <a:off x="9115426" y="1143000"/>
            <a:ext cx="609600" cy="1419225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>
            <a:solidFill>
              <a:schemeClr val="tx1"/>
            </a:solidFill>
            <a:prstDash val="dash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26" name="Flowchart: Connector 3"/>
          <cdr:cNvSpPr/>
        </cdr:nvSpPr>
        <cdr:spPr>
          <a:xfrm xmlns:a="http://schemas.openxmlformats.org/drawingml/2006/main">
            <a:off x="9686926" y="1114424"/>
            <a:ext cx="95250" cy="85725"/>
          </a:xfrm>
          <a:prstGeom xmlns:a="http://schemas.openxmlformats.org/drawingml/2006/main" prst="flowChartConnector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0.89521</cdr:x>
      <cdr:y>0.57317</cdr:y>
    </cdr:from>
    <cdr:to>
      <cdr:x>0.90334</cdr:x>
      <cdr:y>0.58537</cdr:y>
    </cdr:to>
    <cdr:sp macro="" textlink="">
      <cdr:nvSpPr>
        <cdr:cNvPr id="30" name="Flowchart: Process 8"/>
        <cdr:cNvSpPr/>
      </cdr:nvSpPr>
      <cdr:spPr>
        <a:xfrm xmlns:a="http://schemas.openxmlformats.org/drawingml/2006/main">
          <a:off x="9439276" y="4029075"/>
          <a:ext cx="85725" cy="85725"/>
        </a:xfrm>
        <a:prstGeom xmlns:a="http://schemas.openxmlformats.org/drawingml/2006/main" prst="flowChartProcess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0.83921</cdr:x>
      <cdr:y>0.13821</cdr:y>
    </cdr:from>
    <cdr:to>
      <cdr:x>0.90244</cdr:x>
      <cdr:y>0.34417</cdr:y>
    </cdr:to>
    <cdr:grpSp>
      <cdr:nvGrpSpPr>
        <cdr:cNvPr id="31" name="Group 4"/>
        <cdr:cNvGrpSpPr/>
      </cdr:nvGrpSpPr>
      <cdr:grpSpPr>
        <a:xfrm xmlns:a="http://schemas.openxmlformats.org/drawingml/2006/main">
          <a:off x="7290049" y="843845"/>
          <a:ext cx="549267" cy="1257494"/>
          <a:chOff x="9115419" y="1114424"/>
          <a:chExt cx="666757" cy="1447802"/>
        </a:xfrm>
        <a:solidFill xmlns:a="http://schemas.openxmlformats.org/drawingml/2006/main">
          <a:schemeClr val="bg1"/>
        </a:solidFill>
      </cdr:grpSpPr>
      <cdr:sp macro="" textlink="">
        <cdr:nvSpPr>
          <cdr:cNvPr id="32" name="Straight Connector 2"/>
          <cdr:cNvSpPr/>
        </cdr:nvSpPr>
        <cdr:spPr>
          <a:xfrm xmlns:a="http://schemas.openxmlformats.org/drawingml/2006/main" flipV="1">
            <a:off x="9115419" y="1143001"/>
            <a:ext cx="609600" cy="1419225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>
            <a:solidFill>
              <a:schemeClr val="tx1"/>
            </a:solidFill>
            <a:prstDash val="dash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33" name="Flowchart: Connector 3"/>
          <cdr:cNvSpPr/>
        </cdr:nvSpPr>
        <cdr:spPr>
          <a:xfrm xmlns:a="http://schemas.openxmlformats.org/drawingml/2006/main">
            <a:off x="9686926" y="1114424"/>
            <a:ext cx="95250" cy="85725"/>
          </a:xfrm>
          <a:prstGeom xmlns:a="http://schemas.openxmlformats.org/drawingml/2006/main" prst="flowChartConnector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0.84553</cdr:x>
      <cdr:y>0.58672</cdr:y>
    </cdr:from>
    <cdr:to>
      <cdr:x>0.89702</cdr:x>
      <cdr:y>0.65718</cdr:y>
    </cdr:to>
    <cdr:grpSp>
      <cdr:nvGrpSpPr>
        <cdr:cNvPr id="34" name="Group 5"/>
        <cdr:cNvGrpSpPr/>
      </cdr:nvGrpSpPr>
      <cdr:grpSpPr>
        <a:xfrm xmlns:a="http://schemas.openxmlformats.org/drawingml/2006/main">
          <a:off x="7344950" y="3582234"/>
          <a:ext cx="447283" cy="430195"/>
          <a:chOff x="8915400" y="4124324"/>
          <a:chExt cx="542926" cy="495301"/>
        </a:xfrm>
        <a:solidFill xmlns:a="http://schemas.openxmlformats.org/drawingml/2006/main">
          <a:sysClr val="window" lastClr="FFFFFF"/>
        </a:solidFill>
      </cdr:grpSpPr>
      <cdr:sp macro="" textlink="">
        <cdr:nvSpPr>
          <cdr:cNvPr id="35" name="Straight Connector 6"/>
          <cdr:cNvSpPr/>
        </cdr:nvSpPr>
        <cdr:spPr>
          <a:xfrm xmlns:a="http://schemas.openxmlformats.org/drawingml/2006/main" flipV="1">
            <a:off x="8915400" y="4124324"/>
            <a:ext cx="542926" cy="495301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 cap="flat" cmpd="sng" algn="ctr">
            <a:solidFill>
              <a:srgbClr val="FF0000"/>
            </a:solidFill>
            <a:prstDash val="dash"/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ysClr val="windowText" lastClr="000000"/>
                </a:solidFill>
                <a:latin typeface="Calibri"/>
              </a:defRPr>
            </a:lvl1pPr>
            <a:lvl2pPr marL="457200" indent="0">
              <a:defRPr sz="1100">
                <a:solidFill>
                  <a:sysClr val="windowText" lastClr="000000"/>
                </a:solidFill>
                <a:latin typeface="Calibri"/>
              </a:defRPr>
            </a:lvl2pPr>
            <a:lvl3pPr marL="914400" indent="0">
              <a:defRPr sz="1100">
                <a:solidFill>
                  <a:sysClr val="windowText" lastClr="000000"/>
                </a:solidFill>
                <a:latin typeface="Calibri"/>
              </a:defRPr>
            </a:lvl3pPr>
            <a:lvl4pPr marL="1371600" indent="0">
              <a:defRPr sz="1100">
                <a:solidFill>
                  <a:sysClr val="windowText" lastClr="000000"/>
                </a:solidFill>
                <a:latin typeface="Calibri"/>
              </a:defRPr>
            </a:lvl4pPr>
            <a:lvl5pPr marL="1828800" indent="0">
              <a:defRPr sz="1100">
                <a:solidFill>
                  <a:sysClr val="windowText" lastClr="000000"/>
                </a:solidFill>
                <a:latin typeface="Calibri"/>
              </a:defRPr>
            </a:lvl5pPr>
            <a:lvl6pPr marL="2286000" indent="0">
              <a:defRPr sz="1100">
                <a:solidFill>
                  <a:sysClr val="windowText" lastClr="000000"/>
                </a:solidFill>
                <a:latin typeface="Calibri"/>
              </a:defRPr>
            </a:lvl6pPr>
            <a:lvl7pPr marL="2743200" indent="0">
              <a:defRPr sz="1100">
                <a:solidFill>
                  <a:sysClr val="windowText" lastClr="000000"/>
                </a:solidFill>
                <a:latin typeface="Calibri"/>
              </a:defRPr>
            </a:lvl7pPr>
            <a:lvl8pPr marL="3200400" indent="0">
              <a:defRPr sz="1100">
                <a:solidFill>
                  <a:sysClr val="windowText" lastClr="000000"/>
                </a:solidFill>
                <a:latin typeface="Calibri"/>
              </a:defRPr>
            </a:lvl8pPr>
            <a:lvl9pPr marL="3657600" indent="0">
              <a:defRPr sz="1100">
                <a:solidFill>
                  <a:sysClr val="windowText" lastClr="000000"/>
                </a:solidFill>
                <a:latin typeface="Calibri"/>
              </a:defRPr>
            </a:lvl9pPr>
          </a:lstStyle>
          <a:p xmlns:a="http://schemas.openxmlformats.org/drawingml/2006/main">
            <a:endParaRPr lang="en-US"/>
          </a:p>
        </cdr:txBody>
      </cdr:sp>
    </cdr:grpSp>
  </cdr:relSizeAnchor>
  <cdr:relSizeAnchor xmlns:cdr="http://schemas.openxmlformats.org/drawingml/2006/chartDrawing">
    <cdr:from>
      <cdr:x>0.89521</cdr:x>
      <cdr:y>0.57317</cdr:y>
    </cdr:from>
    <cdr:to>
      <cdr:x>0.90334</cdr:x>
      <cdr:y>0.58537</cdr:y>
    </cdr:to>
    <cdr:sp macro="" textlink="">
      <cdr:nvSpPr>
        <cdr:cNvPr id="37" name="Flowchart: Process 8"/>
        <cdr:cNvSpPr/>
      </cdr:nvSpPr>
      <cdr:spPr>
        <a:xfrm xmlns:a="http://schemas.openxmlformats.org/drawingml/2006/main">
          <a:off x="9439276" y="4029075"/>
          <a:ext cx="85725" cy="85725"/>
        </a:xfrm>
        <a:prstGeom xmlns:a="http://schemas.openxmlformats.org/drawingml/2006/main" prst="flowChartProcess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0.83921</cdr:x>
      <cdr:y>0.13821</cdr:y>
    </cdr:from>
    <cdr:to>
      <cdr:x>0.90244</cdr:x>
      <cdr:y>0.34417</cdr:y>
    </cdr:to>
    <cdr:grpSp>
      <cdr:nvGrpSpPr>
        <cdr:cNvPr id="38" name="Group 4"/>
        <cdr:cNvGrpSpPr/>
      </cdr:nvGrpSpPr>
      <cdr:grpSpPr>
        <a:xfrm xmlns:a="http://schemas.openxmlformats.org/drawingml/2006/main">
          <a:off x="7290049" y="843845"/>
          <a:ext cx="549267" cy="1257494"/>
          <a:chOff x="9115393" y="1114424"/>
          <a:chExt cx="666783" cy="1447796"/>
        </a:xfrm>
        <a:solidFill xmlns:a="http://schemas.openxmlformats.org/drawingml/2006/main">
          <a:schemeClr val="bg1"/>
        </a:solidFill>
      </cdr:grpSpPr>
      <cdr:sp macro="" textlink="">
        <cdr:nvSpPr>
          <cdr:cNvPr id="39" name="Straight Connector 2"/>
          <cdr:cNvSpPr/>
        </cdr:nvSpPr>
        <cdr:spPr>
          <a:xfrm xmlns:a="http://schemas.openxmlformats.org/drawingml/2006/main" flipV="1">
            <a:off x="9115393" y="1142998"/>
            <a:ext cx="609598" cy="1419222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>
            <a:solidFill>
              <a:schemeClr val="tx1"/>
            </a:solidFill>
            <a:prstDash val="dash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40" name="Flowchart: Connector 3"/>
          <cdr:cNvSpPr/>
        </cdr:nvSpPr>
        <cdr:spPr>
          <a:xfrm xmlns:a="http://schemas.openxmlformats.org/drawingml/2006/main">
            <a:off x="9686926" y="1114424"/>
            <a:ext cx="95250" cy="85725"/>
          </a:xfrm>
          <a:prstGeom xmlns:a="http://schemas.openxmlformats.org/drawingml/2006/main" prst="flowChartConnector">
            <a:avLst/>
          </a:prstGeom>
          <a:grpFill xmlns:a="http://schemas.openxmlformats.org/drawingml/2006/main"/>
          <a:ln xmlns:a="http://schemas.openxmlformats.org/drawingml/2006/main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0.84553</cdr:x>
      <cdr:y>0.58672</cdr:y>
    </cdr:from>
    <cdr:to>
      <cdr:x>0.89702</cdr:x>
      <cdr:y>0.65718</cdr:y>
    </cdr:to>
    <cdr:grpSp>
      <cdr:nvGrpSpPr>
        <cdr:cNvPr id="41" name="Group 5"/>
        <cdr:cNvGrpSpPr/>
      </cdr:nvGrpSpPr>
      <cdr:grpSpPr>
        <a:xfrm xmlns:a="http://schemas.openxmlformats.org/drawingml/2006/main">
          <a:off x="7344950" y="3582234"/>
          <a:ext cx="447283" cy="430195"/>
          <a:chOff x="8915400" y="4124324"/>
          <a:chExt cx="542926" cy="495301"/>
        </a:xfrm>
        <a:solidFill xmlns:a="http://schemas.openxmlformats.org/drawingml/2006/main">
          <a:sysClr val="window" lastClr="FFFFFF"/>
        </a:solidFill>
      </cdr:grpSpPr>
      <cdr:sp macro="" textlink="">
        <cdr:nvSpPr>
          <cdr:cNvPr id="42" name="Straight Connector 6"/>
          <cdr:cNvSpPr/>
        </cdr:nvSpPr>
        <cdr:spPr>
          <a:xfrm xmlns:a="http://schemas.openxmlformats.org/drawingml/2006/main" flipV="1">
            <a:off x="8915400" y="4124324"/>
            <a:ext cx="542926" cy="495301"/>
          </a:xfrm>
          <a:prstGeom xmlns:a="http://schemas.openxmlformats.org/drawingml/2006/main" prst="line">
            <a:avLst/>
          </a:prstGeom>
          <a:grpFill xmlns:a="http://schemas.openxmlformats.org/drawingml/2006/main"/>
          <a:ln xmlns:a="http://schemas.openxmlformats.org/drawingml/2006/main" w="25400" cap="flat" cmpd="sng" algn="ctr">
            <a:solidFill>
              <a:srgbClr val="FF0000"/>
            </a:solidFill>
            <a:prstDash val="dash"/>
          </a:ln>
          <a:effectLst xmlns:a="http://schemas.openxmlformats.org/drawingml/2006/main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ysClr val="windowText" lastClr="000000"/>
                </a:solidFill>
                <a:latin typeface="Calibri"/>
              </a:defRPr>
            </a:lvl1pPr>
            <a:lvl2pPr marL="457200" indent="0">
              <a:defRPr sz="1100">
                <a:solidFill>
                  <a:sysClr val="windowText" lastClr="000000"/>
                </a:solidFill>
                <a:latin typeface="Calibri"/>
              </a:defRPr>
            </a:lvl2pPr>
            <a:lvl3pPr marL="914400" indent="0">
              <a:defRPr sz="1100">
                <a:solidFill>
                  <a:sysClr val="windowText" lastClr="000000"/>
                </a:solidFill>
                <a:latin typeface="Calibri"/>
              </a:defRPr>
            </a:lvl3pPr>
            <a:lvl4pPr marL="1371600" indent="0">
              <a:defRPr sz="1100">
                <a:solidFill>
                  <a:sysClr val="windowText" lastClr="000000"/>
                </a:solidFill>
                <a:latin typeface="Calibri"/>
              </a:defRPr>
            </a:lvl4pPr>
            <a:lvl5pPr marL="1828800" indent="0">
              <a:defRPr sz="1100">
                <a:solidFill>
                  <a:sysClr val="windowText" lastClr="000000"/>
                </a:solidFill>
                <a:latin typeface="Calibri"/>
              </a:defRPr>
            </a:lvl5pPr>
            <a:lvl6pPr marL="2286000" indent="0">
              <a:defRPr sz="1100">
                <a:solidFill>
                  <a:sysClr val="windowText" lastClr="000000"/>
                </a:solidFill>
                <a:latin typeface="Calibri"/>
              </a:defRPr>
            </a:lvl6pPr>
            <a:lvl7pPr marL="2743200" indent="0">
              <a:defRPr sz="1100">
                <a:solidFill>
                  <a:sysClr val="windowText" lastClr="000000"/>
                </a:solidFill>
                <a:latin typeface="Calibri"/>
              </a:defRPr>
            </a:lvl7pPr>
            <a:lvl8pPr marL="3200400" indent="0">
              <a:defRPr sz="1100">
                <a:solidFill>
                  <a:sysClr val="windowText" lastClr="000000"/>
                </a:solidFill>
                <a:latin typeface="Calibri"/>
              </a:defRPr>
            </a:lvl8pPr>
            <a:lvl9pPr marL="3657600" indent="0">
              <a:defRPr sz="1100">
                <a:solidFill>
                  <a:sysClr val="windowText" lastClr="000000"/>
                </a:solidFill>
                <a:latin typeface="Calibri"/>
              </a:defRPr>
            </a:lvl9pPr>
          </a:lstStyle>
          <a:p xmlns:a="http://schemas.openxmlformats.org/drawingml/2006/main">
            <a:endParaRPr lang="en-US"/>
          </a:p>
        </cdr:txBody>
      </cdr:sp>
    </cdr:grpSp>
  </cdr:relSizeAnchor>
  <cdr:relSizeAnchor xmlns:cdr="http://schemas.openxmlformats.org/drawingml/2006/chartDrawing">
    <cdr:from>
      <cdr:x>0.89521</cdr:x>
      <cdr:y>0.57317</cdr:y>
    </cdr:from>
    <cdr:to>
      <cdr:x>0.90334</cdr:x>
      <cdr:y>0.58537</cdr:y>
    </cdr:to>
    <cdr:sp macro="" textlink="">
      <cdr:nvSpPr>
        <cdr:cNvPr id="44" name="Flowchart: Process 8"/>
        <cdr:cNvSpPr/>
      </cdr:nvSpPr>
      <cdr:spPr>
        <a:xfrm xmlns:a="http://schemas.openxmlformats.org/drawingml/2006/main">
          <a:off x="9439276" y="4029075"/>
          <a:ext cx="85725" cy="85725"/>
        </a:xfrm>
        <a:prstGeom xmlns:a="http://schemas.openxmlformats.org/drawingml/2006/main" prst="flowChartProcess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grpSp>
      <cdr:nvGrpSpPr>
        <cdr:cNvPr id="48" name="Group 5"/>
        <cdr:cNvGrpSpPr/>
      </cdr:nvGrpSpPr>
      <cdr:grpSpPr>
        <a:xfrm xmlns:a="http://schemas.openxmlformats.org/drawingml/2006/main">
          <a:off x="0" y="0"/>
          <a:ext cx="0" cy="0"/>
          <a:chOff x="0" y="0"/>
          <a:chExt cx="0" cy="0"/>
        </a:xfrm>
        <a:solidFill xmlns:a="http://schemas.openxmlformats.org/drawingml/2006/main">
          <a:sysClr val="window" lastClr="FFFFFF"/>
        </a:solidFill>
      </cdr:grpSpPr>
      <cdr:sp macro="" textlink="">
        <cdr:nvSpPr>
          <cdr:cNvPr id="50" name="Flowchart: Connector 7"/>
          <cdr:cNvSpPr/>
        </cdr:nvSpPr>
        <cdr:spPr>
          <a:xfrm xmlns:a="http://schemas.openxmlformats.org/drawingml/2006/main" flipH="1" flipV="1">
            <a:off x="-3695685" y="-1200153"/>
            <a:ext cx="0" cy="0"/>
          </a:xfrm>
          <a:prstGeom xmlns:a="http://schemas.openxmlformats.org/drawingml/2006/main" prst="flowChartConnector">
            <a:avLst/>
          </a:prstGeom>
          <a:grpFill xmlns:a="http://schemas.openxmlformats.org/drawingml/2006/main"/>
          <a:ln xmlns:a="http://schemas.openxmlformats.org/drawingml/2006/main" w="25400" cap="flat" cmpd="sng" algn="ctr">
            <a:solidFill>
              <a:sysClr val="windowText" lastClr="000000"/>
            </a:solidFill>
            <a:prstDash val="solid"/>
          </a:ln>
          <a:effectLst xmlns:a="http://schemas.openxmlformats.org/drawingml/2006/main"/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ysClr val="window" lastClr="FFFFFF"/>
                </a:solidFill>
                <a:latin typeface="Calibri"/>
              </a:defRPr>
            </a:lvl1pPr>
            <a:lvl2pPr marL="457200" indent="0">
              <a:defRPr sz="1100">
                <a:solidFill>
                  <a:sysClr val="window" lastClr="FFFFFF"/>
                </a:solidFill>
                <a:latin typeface="Calibri"/>
              </a:defRPr>
            </a:lvl2pPr>
            <a:lvl3pPr marL="914400" indent="0">
              <a:defRPr sz="1100">
                <a:solidFill>
                  <a:sysClr val="window" lastClr="FFFFFF"/>
                </a:solidFill>
                <a:latin typeface="Calibri"/>
              </a:defRPr>
            </a:lvl3pPr>
            <a:lvl4pPr marL="1371600" indent="0">
              <a:defRPr sz="1100">
                <a:solidFill>
                  <a:sysClr val="window" lastClr="FFFFFF"/>
                </a:solidFill>
                <a:latin typeface="Calibri"/>
              </a:defRPr>
            </a:lvl4pPr>
            <a:lvl5pPr marL="1828800" indent="0">
              <a:defRPr sz="1100">
                <a:solidFill>
                  <a:sysClr val="window" lastClr="FFFFFF"/>
                </a:solidFill>
                <a:latin typeface="Calibri"/>
              </a:defRPr>
            </a:lvl5pPr>
            <a:lvl6pPr marL="2286000" indent="0">
              <a:defRPr sz="1100">
                <a:solidFill>
                  <a:sysClr val="window" lastClr="FFFFFF"/>
                </a:solidFill>
                <a:latin typeface="Calibri"/>
              </a:defRPr>
            </a:lvl6pPr>
            <a:lvl7pPr marL="2743200" indent="0">
              <a:defRPr sz="1100">
                <a:solidFill>
                  <a:sysClr val="window" lastClr="FFFFFF"/>
                </a:solidFill>
                <a:latin typeface="Calibri"/>
              </a:defRPr>
            </a:lvl7pPr>
            <a:lvl8pPr marL="3200400" indent="0">
              <a:defRPr sz="1100">
                <a:solidFill>
                  <a:sysClr val="window" lastClr="FFFFFF"/>
                </a:solidFill>
                <a:latin typeface="Calibri"/>
              </a:defRPr>
            </a:lvl8pPr>
            <a:lvl9pPr marL="3657600" indent="0">
              <a:defRPr sz="1100">
                <a:solidFill>
                  <a:sysClr val="window" lastClr="FFFFFF"/>
                </a:solidFill>
                <a:latin typeface="Calibri"/>
              </a:defRPr>
            </a:lvl9pPr>
          </a:lstStyle>
          <a:p xmlns:a="http://schemas.openxmlformats.org/drawingml/2006/main">
            <a:endParaRPr lang="en-US">
              <a:solidFill>
                <a:sysClr val="windowText" lastClr="000000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0.89521</cdr:x>
      <cdr:y>0.57317</cdr:y>
    </cdr:from>
    <cdr:to>
      <cdr:x>0.90334</cdr:x>
      <cdr:y>0.58537</cdr:y>
    </cdr:to>
    <cdr:sp macro="" textlink="">
      <cdr:nvSpPr>
        <cdr:cNvPr id="51" name="Flowchart: Process 8"/>
        <cdr:cNvSpPr/>
      </cdr:nvSpPr>
      <cdr:spPr>
        <a:xfrm xmlns:a="http://schemas.openxmlformats.org/drawingml/2006/main">
          <a:off x="9439276" y="4029075"/>
          <a:ext cx="85725" cy="85725"/>
        </a:xfrm>
        <a:prstGeom xmlns:a="http://schemas.openxmlformats.org/drawingml/2006/main" prst="flowChartProcess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0.80036</cdr:x>
      <cdr:y>0.16531</cdr:y>
    </cdr:from>
    <cdr:to>
      <cdr:x>0.87444</cdr:x>
      <cdr:y>0.22493</cdr:y>
    </cdr:to>
    <cdr:sp macro="" textlink="">
      <cdr:nvSpPr>
        <cdr:cNvPr id="59" name="TextBox 58"/>
        <cdr:cNvSpPr txBox="1"/>
      </cdr:nvSpPr>
      <cdr:spPr>
        <a:xfrm xmlns:a="http://schemas.openxmlformats.org/drawingml/2006/main">
          <a:off x="8439151" y="1162050"/>
          <a:ext cx="781050" cy="419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0.82456</cdr:x>
      <cdr:y>0.07488</cdr:y>
    </cdr:from>
    <cdr:to>
      <cdr:x>0.89474</cdr:x>
      <cdr:y>0.16225</cdr:y>
    </cdr:to>
    <cdr:sp macro="" textlink="">
      <cdr:nvSpPr>
        <cdr:cNvPr id="57" name="TextBox 56"/>
        <cdr:cNvSpPr txBox="1"/>
      </cdr:nvSpPr>
      <cdr:spPr>
        <a:xfrm xmlns:a="http://schemas.openxmlformats.org/drawingml/2006/main">
          <a:off x="7162800" y="457200"/>
          <a:ext cx="6096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38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rPr>
            <a:t>WOD13</a:t>
          </a:r>
          <a:r>
            <a:rPr lang="en-US" sz="1380" b="1" dirty="0" smtClean="0">
              <a:latin typeface="Arial" pitchFamily="34" charset="0"/>
              <a:cs typeface="Arial" pitchFamily="34" charset="0"/>
            </a:rPr>
            <a:t> </a:t>
          </a:r>
        </a:p>
        <a:p xmlns:a="http://schemas.openxmlformats.org/drawingml/2006/main">
          <a:r>
            <a:rPr lang="en-US" sz="1380" b="1" dirty="0" smtClean="0">
              <a:latin typeface="Arial" pitchFamily="34" charset="0"/>
              <a:cs typeface="Arial" pitchFamily="34" charset="0"/>
            </a:rPr>
            <a:t>12.9</a:t>
          </a:r>
        </a:p>
      </cdr:txBody>
    </cdr:sp>
  </cdr:relSizeAnchor>
  <cdr:relSizeAnchor xmlns:cdr="http://schemas.openxmlformats.org/drawingml/2006/chartDrawing">
    <cdr:from>
      <cdr:x>0.85965</cdr:x>
      <cdr:y>0.47582</cdr:y>
    </cdr:from>
    <cdr:to>
      <cdr:x>0.92983</cdr:x>
      <cdr:y>0.56319</cdr:y>
    </cdr:to>
    <cdr:sp macro="" textlink="">
      <cdr:nvSpPr>
        <cdr:cNvPr id="43" name="TextBox 1"/>
        <cdr:cNvSpPr txBox="1"/>
      </cdr:nvSpPr>
      <cdr:spPr>
        <a:xfrm xmlns:a="http://schemas.openxmlformats.org/drawingml/2006/main">
          <a:off x="7467600" y="2905125"/>
          <a:ext cx="609639" cy="5334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380" b="1" dirty="0" smtClean="0">
              <a:latin typeface="Arial" pitchFamily="34" charset="0"/>
              <a:cs typeface="Arial" pitchFamily="34" charset="0"/>
            </a:rPr>
            <a:t> </a:t>
          </a:r>
        </a:p>
        <a:p xmlns:a="http://schemas.openxmlformats.org/drawingml/2006/main">
          <a:r>
            <a:rPr lang="en-US" sz="1380" b="1" dirty="0" smtClean="0">
              <a:latin typeface="Arial" pitchFamily="34" charset="0"/>
              <a:cs typeface="Arial" pitchFamily="34" charset="0"/>
            </a:rPr>
            <a:t>5.4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5AA8D6-7A68-463D-AD00-EDC872E9C14E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3544124-FD7A-4B8F-8043-72B6AF195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FC473A-0CFF-4340-9675-CEC7B9C37AF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44124-FD7A-4B8F-8043-72B6AF1953A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B79DA-BCC1-49E7-A809-18D2CD10D18D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AD342-DF36-461E-A808-BB45BA052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B15F4-5C51-4DCE-97B1-344F8CCFE271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279A8-0D77-4591-97B7-0968DDBBB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62655-BAB6-4CE9-AF63-C14A6362BAA7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F339A-5A26-4E4E-BB99-5029DCA8F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600E-B0EC-406A-9074-8EBE8EF63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72681-2718-40C4-BFDF-7ABD028BC7E1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48E89-9968-400E-A4AD-C875DC888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49AC-9C51-4E41-84CA-328A63AD4D50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293D1-C81C-4DC0-818E-DE1E46453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52A10-E190-4B24-A69A-6335AABC93DF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71C2F-341A-473C-A1EE-571800030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EC6F-9864-4CEB-9975-17BC177CCD10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9B4E4-E8FC-4834-BE5B-0FF156522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D05F5-F1B2-49F1-8CA6-AAAC1879CDF2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3F41E-8413-43C2-85E6-CD1994E0C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C5F7D-F821-4C32-964E-27BFE1F4058D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3EDC8-D6B8-4953-BE58-E7BF66110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F250C-C483-4A90-A1E2-8D81D88FF260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CED3B-06C8-4266-ADB4-1808899D2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A469E-3556-4145-8102-FF86B3D3292E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B2A39-79B8-4502-8487-E49A5D44D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08EFB0-EE59-44B2-9F7C-264773526109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2246E6-3DBF-4082-B9ED-859057B48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Building a Global Ocean Profile Database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GSOP Quality Control Workshop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June 12, 2013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temp_dist_193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 descr="temp_dist_196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7526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temp_dist_198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28956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temp_dist_2009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43434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4114800" y="1143000"/>
            <a:ext cx="2300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1934 : Nansen Cast</a:t>
            </a:r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5257800" y="2209800"/>
            <a:ext cx="1403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1960 : MBT</a:t>
            </a:r>
          </a:p>
        </p:txBody>
      </p:sp>
      <p:sp>
        <p:nvSpPr>
          <p:cNvPr id="16392" name="TextBox 7"/>
          <p:cNvSpPr txBox="1">
            <a:spLocks noChangeArrowheads="1"/>
          </p:cNvSpPr>
          <p:nvPr/>
        </p:nvSpPr>
        <p:spPr bwMode="auto">
          <a:xfrm>
            <a:off x="6858000" y="3581400"/>
            <a:ext cx="1365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1985 : XBT</a:t>
            </a:r>
          </a:p>
        </p:txBody>
      </p:sp>
      <p:sp>
        <p:nvSpPr>
          <p:cNvPr id="16393" name="TextBox 8"/>
          <p:cNvSpPr txBox="1">
            <a:spLocks noChangeArrowheads="1"/>
          </p:cNvSpPr>
          <p:nvPr/>
        </p:nvSpPr>
        <p:spPr bwMode="auto">
          <a:xfrm>
            <a:off x="8229600" y="5181600"/>
            <a:ext cx="83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2009 :</a:t>
            </a:r>
          </a:p>
          <a:p>
            <a:r>
              <a:rPr lang="en-US" b="1">
                <a:latin typeface="Calibri" pitchFamily="34" charset="0"/>
              </a:rPr>
              <a:t>Argo</a:t>
            </a:r>
          </a:p>
        </p:txBody>
      </p:sp>
      <p:sp>
        <p:nvSpPr>
          <p:cNvPr id="16394" name="TextBox 9"/>
          <p:cNvSpPr txBox="1">
            <a:spLocks noChangeArrowheads="1"/>
          </p:cNvSpPr>
          <p:nvPr/>
        </p:nvSpPr>
        <p:spPr bwMode="auto">
          <a:xfrm>
            <a:off x="4038600" y="228600"/>
            <a:ext cx="4835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Temperature Data During Peak of Different</a:t>
            </a:r>
          </a:p>
          <a:p>
            <a:r>
              <a:rPr lang="en-US" b="1">
                <a:latin typeface="Calibri" pitchFamily="34" charset="0"/>
              </a:rPr>
              <a:t>Observing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4953000"/>
            <a:ext cx="4127500" cy="1477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  <a:latin typeface="+mn-lt"/>
              </a:rPr>
              <a:t>Red=Nansen Cast /CTD[1890s/1964]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Light Blue=MBT [1939]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2060"/>
                </a:solidFill>
                <a:latin typeface="+mn-lt"/>
              </a:rPr>
              <a:t>Dark Blue=XBT [1967]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92D050"/>
                </a:solidFill>
                <a:latin typeface="+mn-lt"/>
              </a:rPr>
              <a:t>Green=Argo float [2001]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+mn-lt"/>
              </a:rPr>
              <a:t>Orange=Tropical buoy [1984]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C305D3-E795-421F-B3A1-0190CD0B67C2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65296A-FD54-4D0B-86B5-7B1C13B75C06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9219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00001"/>
                </a:solidFill>
              </a:rPr>
              <a:t>Measurements vs. Depth WOD05</a:t>
            </a:r>
          </a:p>
        </p:txBody>
      </p:sp>
      <p:pic>
        <p:nvPicPr>
          <p:cNvPr id="9220" name="Picture 4" descr="temp_vs_depth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447800"/>
            <a:ext cx="4038600" cy="4953000"/>
          </a:xfrm>
          <a:noFill/>
        </p:spPr>
      </p:pic>
      <p:pic>
        <p:nvPicPr>
          <p:cNvPr id="9221" name="Picture 6" descr="SiO4_vs_depth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1447800"/>
            <a:ext cx="4038600" cy="4953000"/>
          </a:xfrm>
          <a:noFill/>
        </p:spPr>
      </p:pic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1066800" y="1219200"/>
            <a:ext cx="3144838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>
                <a:latin typeface="Calibri" pitchFamily="34" charset="0"/>
              </a:rPr>
              <a:t>Measurements (X10</a:t>
            </a:r>
            <a:r>
              <a:rPr lang="en-US" sz="2400" baseline="30000">
                <a:latin typeface="Calibri" pitchFamily="34" charset="0"/>
              </a:rPr>
              <a:t>5</a:t>
            </a:r>
            <a:r>
              <a:rPr lang="en-US" sz="2400">
                <a:latin typeface="Calibri" pitchFamily="34" charset="0"/>
              </a:rPr>
              <a:t>)</a:t>
            </a:r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5105400" y="1219200"/>
            <a:ext cx="3144838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>
                <a:latin typeface="Calibri" pitchFamily="34" charset="0"/>
              </a:rPr>
              <a:t>Measurements (X10</a:t>
            </a:r>
            <a:r>
              <a:rPr lang="en-US" sz="2400" baseline="30000">
                <a:latin typeface="Calibri" pitchFamily="34" charset="0"/>
              </a:rPr>
              <a:t>4</a:t>
            </a:r>
            <a:r>
              <a:rPr lang="en-US" sz="2400">
                <a:latin typeface="Calibri" pitchFamily="34" charset="0"/>
              </a:rPr>
              <a:t>)</a:t>
            </a:r>
          </a:p>
        </p:txBody>
      </p:sp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6629400" y="4953000"/>
            <a:ext cx="1071563" cy="56038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1400">
                <a:latin typeface="Calibri" pitchFamily="34" charset="0"/>
              </a:rPr>
              <a:t>Silicate</a:t>
            </a:r>
          </a:p>
          <a:p>
            <a:pPr marL="342900" indent="-342900"/>
            <a:r>
              <a:rPr lang="en-US" sz="1400">
                <a:latin typeface="Calibri" pitchFamily="34" charset="0"/>
              </a:rPr>
              <a:t>Chlorophyll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65296A-FD54-4D0B-86B5-7B1C13B75C06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9219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00001"/>
                </a:solidFill>
              </a:rPr>
              <a:t>Measurements vs. Depth WOD13</a:t>
            </a:r>
          </a:p>
        </p:txBody>
      </p:sp>
      <p:pic>
        <p:nvPicPr>
          <p:cNvPr id="9220" name="Picture 4" descr="temp_vs_depth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937474"/>
            <a:ext cx="4038600" cy="3973651"/>
          </a:xfrm>
          <a:noFill/>
        </p:spPr>
      </p:pic>
      <p:pic>
        <p:nvPicPr>
          <p:cNvPr id="9221" name="Picture 6" descr="SiO4_vs_depth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1949369"/>
            <a:ext cx="4038600" cy="3949861"/>
          </a:xfrm>
          <a:noFill/>
        </p:spPr>
      </p:pic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1066800" y="1219200"/>
            <a:ext cx="3144838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>
                <a:latin typeface="Calibri" pitchFamily="34" charset="0"/>
              </a:rPr>
              <a:t>Measurements (X10</a:t>
            </a:r>
            <a:r>
              <a:rPr lang="en-US" sz="2400" baseline="30000">
                <a:latin typeface="Calibri" pitchFamily="34" charset="0"/>
              </a:rPr>
              <a:t>5</a:t>
            </a:r>
            <a:r>
              <a:rPr lang="en-US" sz="2400">
                <a:latin typeface="Calibri" pitchFamily="34" charset="0"/>
              </a:rPr>
              <a:t>)</a:t>
            </a:r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5105400" y="1219200"/>
            <a:ext cx="3144838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>
                <a:latin typeface="Calibri" pitchFamily="34" charset="0"/>
              </a:rPr>
              <a:t>Measurements (X10</a:t>
            </a:r>
            <a:r>
              <a:rPr lang="en-US" sz="2400" baseline="30000">
                <a:latin typeface="Calibri" pitchFamily="34" charset="0"/>
              </a:rPr>
              <a:t>4</a:t>
            </a:r>
            <a:r>
              <a:rPr lang="en-US" sz="2400">
                <a:latin typeface="Calibri" pitchFamily="34" charset="0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 rot="5400000">
            <a:off x="3987373" y="4013627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Depth (m)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 rot="5400000">
            <a:off x="-203627" y="3937427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Depth (m)</a:t>
            </a:r>
            <a:endParaRPr lang="en-US" sz="1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336F3-10D3-444C-B6CF-EC7EC133DEFF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00001"/>
                </a:solidFill>
              </a:rPr>
              <a:t>World Ocean Database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Contains contributions from national</a:t>
            </a:r>
          </a:p>
          <a:p>
            <a:pPr eaLnBrk="1" hangingPunct="1">
              <a:buFontTx/>
              <a:buNone/>
            </a:pPr>
            <a:r>
              <a:rPr lang="en-US" sz="2800" b="1" dirty="0" smtClean="0"/>
              <a:t>   data centers, universities, special projects,</a:t>
            </a:r>
          </a:p>
          <a:p>
            <a:pPr eaLnBrk="1" hangingPunct="1">
              <a:buFontTx/>
              <a:buNone/>
            </a:pPr>
            <a:r>
              <a:rPr lang="en-US" sz="2800" b="1" dirty="0" smtClean="0"/>
              <a:t>   fisheries, navies, government agencies,  individual scientists, merchant ships etc.</a:t>
            </a:r>
          </a:p>
          <a:p>
            <a:pPr eaLnBrk="1" hangingPunct="1">
              <a:buFontTx/>
              <a:buNone/>
            </a:pPr>
            <a:endParaRPr lang="en-US" sz="2800" b="1" dirty="0" smtClean="0"/>
          </a:p>
          <a:p>
            <a:pPr eaLnBrk="1" hangingPunct="1"/>
            <a:r>
              <a:rPr lang="en-US" sz="2800" b="1" dirty="0" smtClean="0"/>
              <a:t>Data found on internet, index cards, glass slides, outdated computer media, published cruise reports, etc.</a:t>
            </a:r>
          </a:p>
          <a:p>
            <a:pPr eaLnBrk="1" hangingPunct="1"/>
            <a:endParaRPr lang="en-US" sz="2800" b="1" dirty="0" smtClean="0"/>
          </a:p>
          <a:p>
            <a:pPr eaLnBrk="1" hangingPunct="1"/>
            <a:r>
              <a:rPr lang="en-US" sz="2800" b="1" dirty="0" smtClean="0">
                <a:solidFill>
                  <a:srgbClr val="1B1BF1"/>
                </a:solidFill>
              </a:rPr>
              <a:t>Original data must be accessible in the NODC archive/permission must be obtained for all data</a:t>
            </a:r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4045C-F1E1-435E-BEB9-0C0DB9C07958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smtClean="0">
                <a:solidFill>
                  <a:srgbClr val="F00001"/>
                </a:solidFill>
              </a:rPr>
              <a:t>Data from universities, fisheries</a:t>
            </a:r>
          </a:p>
        </p:txBody>
      </p:sp>
      <p:pic>
        <p:nvPicPr>
          <p:cNvPr id="12292" name="Picture 4" descr="hokkaido"/>
          <p:cNvPicPr preferRelativeResize="0">
            <a:picLocks noGrp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1143000"/>
            <a:ext cx="4854575" cy="3271838"/>
          </a:xfrm>
          <a:noFill/>
        </p:spPr>
      </p:pic>
      <p:pic>
        <p:nvPicPr>
          <p:cNvPr id="12293" name="Picture 6" descr="NMFS_geo"/>
          <p:cNvPicPr preferRelativeResize="0">
            <a:picLocks noGrp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89425" y="3586163"/>
            <a:ext cx="4854575" cy="3271837"/>
          </a:xfrm>
          <a:noFill/>
        </p:spPr>
      </p:pic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4724400" y="1905000"/>
            <a:ext cx="4283075" cy="1333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 b="1">
                <a:latin typeface="Calibri" pitchFamily="34" charset="0"/>
              </a:rPr>
              <a:t>Left: Bottle data from </a:t>
            </a:r>
          </a:p>
          <a:p>
            <a:pPr marL="342900" indent="-342900"/>
            <a:r>
              <a:rPr lang="en-US" sz="2400" b="1">
                <a:latin typeface="Calibri" pitchFamily="34" charset="0"/>
              </a:rPr>
              <a:t>Hokkaido University (Japan)</a:t>
            </a:r>
          </a:p>
          <a:p>
            <a:pPr marL="342900" indent="-342900"/>
            <a:r>
              <a:rPr lang="en-US" sz="2400" b="1">
                <a:latin typeface="Calibri" pitchFamily="34" charset="0"/>
              </a:rPr>
              <a:t>(1962-1994)</a:t>
            </a: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0" y="4876800"/>
            <a:ext cx="4503738" cy="1333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 b="1">
                <a:latin typeface="Calibri" pitchFamily="34" charset="0"/>
              </a:rPr>
              <a:t>Right: Temperature Data from</a:t>
            </a:r>
          </a:p>
          <a:p>
            <a:pPr marL="342900" indent="-342900"/>
            <a:r>
              <a:rPr lang="en-US" sz="2400" b="1">
                <a:latin typeface="Calibri" pitchFamily="34" charset="0"/>
              </a:rPr>
              <a:t> US National Marine Fisheries</a:t>
            </a:r>
          </a:p>
          <a:p>
            <a:pPr marL="342900" indent="-342900"/>
            <a:r>
              <a:rPr lang="en-US" sz="2400" b="1">
                <a:latin typeface="Calibri" pitchFamily="34" charset="0"/>
              </a:rPr>
              <a:t> (1964-1997)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FBD39-3BB1-41AD-8ACA-6C5A0FB5302D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smtClean="0">
                <a:solidFill>
                  <a:srgbClr val="F00001"/>
                </a:solidFill>
              </a:rPr>
              <a:t>Data from international projects</a:t>
            </a:r>
          </a:p>
        </p:txBody>
      </p:sp>
      <p:pic>
        <p:nvPicPr>
          <p:cNvPr id="11268" name="Picture 11" descr="geosecs_ge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4854575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9" descr="woce_geo"/>
          <p:cNvPicPr preferRelativeResize="0">
            <a:picLocks noGrp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89425" y="3276600"/>
            <a:ext cx="4854575" cy="3271838"/>
          </a:xfrm>
          <a:noFill/>
        </p:spPr>
      </p:pic>
      <p:sp>
        <p:nvSpPr>
          <p:cNvPr id="11270" name="Text Box 13"/>
          <p:cNvSpPr txBox="1">
            <a:spLocks noChangeArrowheads="1"/>
          </p:cNvSpPr>
          <p:nvPr/>
        </p:nvSpPr>
        <p:spPr bwMode="auto">
          <a:xfrm>
            <a:off x="4648200" y="1752600"/>
            <a:ext cx="3895725" cy="895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 b="1">
                <a:latin typeface="Calibri" pitchFamily="34" charset="0"/>
              </a:rPr>
              <a:t>Left: GEOSECS bottle </a:t>
            </a:r>
          </a:p>
          <a:p>
            <a:pPr marL="342900" indent="-342900"/>
            <a:r>
              <a:rPr lang="en-US" sz="2400" b="1">
                <a:latin typeface="Calibri" pitchFamily="34" charset="0"/>
              </a:rPr>
              <a:t>and CTD data (1972-1979)</a:t>
            </a:r>
          </a:p>
        </p:txBody>
      </p:sp>
      <p:sp>
        <p:nvSpPr>
          <p:cNvPr id="11271" name="Text Box 14"/>
          <p:cNvSpPr txBox="1">
            <a:spLocks noChangeArrowheads="1"/>
          </p:cNvSpPr>
          <p:nvPr/>
        </p:nvSpPr>
        <p:spPr bwMode="auto">
          <a:xfrm>
            <a:off x="685800" y="4876800"/>
            <a:ext cx="3517900" cy="895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 b="1">
                <a:latin typeface="Calibri" pitchFamily="34" charset="0"/>
              </a:rPr>
              <a:t>Right: WOCE CTD data</a:t>
            </a:r>
          </a:p>
          <a:p>
            <a:pPr marL="342900" indent="-342900"/>
            <a:r>
              <a:rPr lang="en-US" sz="2400" b="1">
                <a:latin typeface="Calibri" pitchFamily="34" charset="0"/>
              </a:rPr>
              <a:t>        (1990-1998)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222E4E-A988-4FC4-9E7F-649EF6E33503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9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smtClean="0"/>
              <a:t>Data Archeology and Rescue</a:t>
            </a:r>
          </a:p>
        </p:txBody>
      </p:sp>
      <p:pic>
        <p:nvPicPr>
          <p:cNvPr id="17412" name="Picture 4" descr="library_dat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24844"/>
          <a:stretch>
            <a:fillRect/>
          </a:stretch>
        </p:blipFill>
        <p:spPr>
          <a:xfrm>
            <a:off x="152400" y="1371600"/>
            <a:ext cx="5029200" cy="4956175"/>
          </a:xfrm>
          <a:noFill/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105400" y="2209800"/>
            <a:ext cx="3779838" cy="3562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latin typeface="Calibri" pitchFamily="34" charset="0"/>
              </a:rPr>
              <a:t>Cruise Reports found:</a:t>
            </a:r>
          </a:p>
          <a:p>
            <a:pPr marL="342900" indent="-342900"/>
            <a:endParaRPr lang="en-US" sz="2000" b="1">
              <a:solidFill>
                <a:srgbClr val="F00001"/>
              </a:solidFill>
              <a:latin typeface="Calibri" pitchFamily="34" charset="0"/>
            </a:endParaRPr>
          </a:p>
          <a:p>
            <a:pPr marL="342900" indent="-342900"/>
            <a:r>
              <a:rPr lang="en-US" sz="2000" b="1">
                <a:solidFill>
                  <a:srgbClr val="F00001"/>
                </a:solidFill>
                <a:latin typeface="Calibri" pitchFamily="34" charset="0"/>
              </a:rPr>
              <a:t>Red/Yellow: Library of  </a:t>
            </a:r>
          </a:p>
          <a:p>
            <a:pPr marL="342900" indent="-342900"/>
            <a:r>
              <a:rPr lang="en-US" sz="2000" b="1">
                <a:solidFill>
                  <a:srgbClr val="F00001"/>
                </a:solidFill>
                <a:latin typeface="Calibri" pitchFamily="34" charset="0"/>
              </a:rPr>
              <a:t>University of Tromso, Norway</a:t>
            </a:r>
          </a:p>
          <a:p>
            <a:pPr marL="342900" indent="-342900"/>
            <a:endParaRPr lang="en-US" sz="2000" b="1">
              <a:solidFill>
                <a:srgbClr val="F00001"/>
              </a:solidFill>
              <a:latin typeface="Calibri" pitchFamily="34" charset="0"/>
            </a:endParaRPr>
          </a:p>
          <a:p>
            <a:pPr marL="342900" indent="-342900"/>
            <a:r>
              <a:rPr lang="en-US" sz="2000" b="1">
                <a:solidFill>
                  <a:srgbClr val="0064F1"/>
                </a:solidFill>
                <a:latin typeface="Calibri" pitchFamily="34" charset="0"/>
              </a:rPr>
              <a:t>Blue: Public Library, St. Petersburg, Russia</a:t>
            </a:r>
          </a:p>
          <a:p>
            <a:pPr marL="342900" indent="-342900"/>
            <a:endParaRPr lang="en-US" sz="2000" b="1">
              <a:solidFill>
                <a:srgbClr val="0064F1"/>
              </a:solidFill>
              <a:latin typeface="Calibri" pitchFamily="34" charset="0"/>
            </a:endParaRPr>
          </a:p>
          <a:p>
            <a:pPr marL="342900" indent="-342900"/>
            <a:r>
              <a:rPr lang="en-US" sz="2000" b="1">
                <a:solidFill>
                  <a:srgbClr val="008000"/>
                </a:solidFill>
                <a:latin typeface="Calibri" pitchFamily="34" charset="0"/>
              </a:rPr>
              <a:t>Green: Public Library, New York City, USA (in part)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524000" y="609600"/>
            <a:ext cx="6645275" cy="646113"/>
          </a:xfrm>
          <a:prstGeom prst="rect">
            <a:avLst/>
          </a:prstGeom>
          <a:noFill/>
          <a:ln w="22225">
            <a:solidFill>
              <a:srgbClr val="1B1BF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1B1BF1"/>
                </a:solidFill>
                <a:latin typeface="Calibri" pitchFamily="34" charset="0"/>
              </a:rPr>
              <a:t>Are there still data to be rescued?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295400" y="1752600"/>
            <a:ext cx="7543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In a letter dated 11 May, 1990 from Lawrence Hall (Director of Ocean Programs, Sippican Inc.) to Greg Withee (director US NODC), it was noted that Sippican had manufactured &gt; 4 million XBTs to date.</a:t>
            </a:r>
          </a:p>
          <a:p>
            <a:endParaRPr lang="en-US" sz="3200" b="1">
              <a:latin typeface="Calibri" pitchFamily="34" charset="0"/>
            </a:endParaRPr>
          </a:p>
          <a:p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In the World Ocean Database, there are 1.3 million XBT profiles which are from drops prior to the end of 1990.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524000" y="609600"/>
            <a:ext cx="6645275" cy="646113"/>
          </a:xfrm>
          <a:prstGeom prst="rect">
            <a:avLst/>
          </a:prstGeom>
          <a:noFill/>
          <a:ln w="22225">
            <a:solidFill>
              <a:srgbClr val="1B1BF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1B1BF1"/>
                </a:solidFill>
                <a:latin typeface="Calibri" pitchFamily="34" charset="0"/>
              </a:rPr>
              <a:t>Are there still data to be rescued?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48704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5715000" y="2057400"/>
            <a:ext cx="3200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WOD09: 7,955 bottle/CTD casts in the Sea of Okhotsk</a:t>
            </a:r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5791200" y="3200400"/>
            <a:ext cx="3200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1B1BF1"/>
                </a:solidFill>
                <a:latin typeface="Calibri" pitchFamily="34" charset="0"/>
              </a:rPr>
              <a:t>WOD13: 14,264 bottle/CTD casts in the Sea of Okhotsk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 b="1">
                <a:solidFill>
                  <a:srgbClr val="C00000"/>
                </a:solidFill>
                <a:latin typeface="Calibri" pitchFamily="34" charset="0"/>
              </a:rPr>
              <a:t>6,309 casts added, mostly from the Russian Far East Institute</a:t>
            </a:r>
          </a:p>
          <a:p>
            <a:endParaRPr lang="en-US" b="1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en-US" b="1">
                <a:solidFill>
                  <a:srgbClr val="00B050"/>
                </a:solidFill>
                <a:latin typeface="Calibri" pitchFamily="34" charset="0"/>
              </a:rPr>
              <a:t>Years for which data were added: 1907-1990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33400"/>
            <a:ext cx="268922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0" name="Диаграмма 4"/>
          <p:cNvPicPr>
            <a:picLocks noChangeArrowheads="1"/>
          </p:cNvPicPr>
          <p:nvPr/>
        </p:nvPicPr>
        <p:blipFill>
          <a:blip r:embed="rId4" cstate="print"/>
          <a:srcRect l="-1683" t="-2615" r="-633" b="-4372"/>
          <a:stretch>
            <a:fillRect/>
          </a:stretch>
        </p:blipFill>
        <p:spPr bwMode="auto">
          <a:xfrm>
            <a:off x="3200400" y="762000"/>
            <a:ext cx="5595938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124200" y="685800"/>
            <a:ext cx="5794375" cy="3349625"/>
            <a:chOff x="1455" y="2910"/>
            <a:chExt cx="9124" cy="5275"/>
          </a:xfrm>
          <a:solidFill>
            <a:schemeClr val="accent1">
              <a:alpha val="0"/>
            </a:schemeClr>
          </a:solidFill>
        </p:grpSpPr>
        <p:sp>
          <p:nvSpPr>
            <p:cNvPr id="38929" name="Text Box 17"/>
            <p:cNvSpPr txBox="1">
              <a:spLocks noChangeArrowheads="1"/>
            </p:cNvSpPr>
            <p:nvPr/>
          </p:nvSpPr>
          <p:spPr bwMode="auto">
            <a:xfrm>
              <a:off x="1455" y="2910"/>
              <a:ext cx="9124" cy="527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8930" name="AutoShape 18"/>
            <p:cNvCxnSpPr>
              <a:cxnSpLocks noChangeShapeType="1"/>
            </p:cNvCxnSpPr>
            <p:nvPr/>
          </p:nvCxnSpPr>
          <p:spPr bwMode="auto">
            <a:xfrm>
              <a:off x="5880" y="6300"/>
              <a:ext cx="0" cy="72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931" name="AutoShape 19"/>
            <p:cNvCxnSpPr>
              <a:cxnSpLocks noChangeShapeType="1"/>
            </p:cNvCxnSpPr>
            <p:nvPr/>
          </p:nvCxnSpPr>
          <p:spPr bwMode="auto">
            <a:xfrm>
              <a:off x="6494" y="6300"/>
              <a:ext cx="0" cy="72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932" name="AutoShape 20"/>
            <p:cNvCxnSpPr>
              <a:cxnSpLocks noChangeShapeType="1"/>
            </p:cNvCxnSpPr>
            <p:nvPr/>
          </p:nvCxnSpPr>
          <p:spPr bwMode="auto">
            <a:xfrm>
              <a:off x="7410" y="4995"/>
              <a:ext cx="0" cy="72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933" name="AutoShape 21"/>
            <p:cNvCxnSpPr>
              <a:cxnSpLocks noChangeShapeType="1"/>
            </p:cNvCxnSpPr>
            <p:nvPr/>
          </p:nvCxnSpPr>
          <p:spPr bwMode="auto">
            <a:xfrm>
              <a:off x="8654" y="5070"/>
              <a:ext cx="0" cy="72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8935" name="Freeform 23"/>
            <p:cNvSpPr>
              <a:spLocks/>
            </p:cNvSpPr>
            <p:nvPr/>
          </p:nvSpPr>
          <p:spPr bwMode="auto">
            <a:xfrm>
              <a:off x="7394" y="5760"/>
              <a:ext cx="1336" cy="1140"/>
            </a:xfrm>
            <a:custGeom>
              <a:avLst/>
              <a:gdLst/>
              <a:ahLst/>
              <a:cxnLst>
                <a:cxn ang="0">
                  <a:pos x="46" y="120"/>
                </a:cxn>
                <a:cxn ang="0">
                  <a:pos x="61" y="165"/>
                </a:cxn>
                <a:cxn ang="0">
                  <a:pos x="76" y="300"/>
                </a:cxn>
                <a:cxn ang="0">
                  <a:pos x="106" y="345"/>
                </a:cxn>
                <a:cxn ang="0">
                  <a:pos x="136" y="480"/>
                </a:cxn>
                <a:cxn ang="0">
                  <a:pos x="181" y="705"/>
                </a:cxn>
                <a:cxn ang="0">
                  <a:pos x="226" y="735"/>
                </a:cxn>
                <a:cxn ang="0">
                  <a:pos x="316" y="915"/>
                </a:cxn>
                <a:cxn ang="0">
                  <a:pos x="346" y="1020"/>
                </a:cxn>
                <a:cxn ang="0">
                  <a:pos x="361" y="1095"/>
                </a:cxn>
                <a:cxn ang="0">
                  <a:pos x="451" y="1125"/>
                </a:cxn>
                <a:cxn ang="0">
                  <a:pos x="496" y="1140"/>
                </a:cxn>
                <a:cxn ang="0">
                  <a:pos x="556" y="1125"/>
                </a:cxn>
                <a:cxn ang="0">
                  <a:pos x="691" y="960"/>
                </a:cxn>
                <a:cxn ang="0">
                  <a:pos x="751" y="735"/>
                </a:cxn>
                <a:cxn ang="0">
                  <a:pos x="901" y="525"/>
                </a:cxn>
                <a:cxn ang="0">
                  <a:pos x="946" y="330"/>
                </a:cxn>
                <a:cxn ang="0">
                  <a:pos x="991" y="300"/>
                </a:cxn>
                <a:cxn ang="0">
                  <a:pos x="1111" y="645"/>
                </a:cxn>
                <a:cxn ang="0">
                  <a:pos x="1141" y="390"/>
                </a:cxn>
                <a:cxn ang="0">
                  <a:pos x="1231" y="420"/>
                </a:cxn>
                <a:cxn ang="0">
                  <a:pos x="1276" y="405"/>
                </a:cxn>
                <a:cxn ang="0">
                  <a:pos x="1291" y="360"/>
                </a:cxn>
                <a:cxn ang="0">
                  <a:pos x="1336" y="315"/>
                </a:cxn>
                <a:cxn ang="0">
                  <a:pos x="1321" y="180"/>
                </a:cxn>
                <a:cxn ang="0">
                  <a:pos x="1141" y="45"/>
                </a:cxn>
                <a:cxn ang="0">
                  <a:pos x="1066" y="30"/>
                </a:cxn>
                <a:cxn ang="0">
                  <a:pos x="976" y="0"/>
                </a:cxn>
                <a:cxn ang="0">
                  <a:pos x="406" y="15"/>
                </a:cxn>
                <a:cxn ang="0">
                  <a:pos x="1" y="75"/>
                </a:cxn>
                <a:cxn ang="0">
                  <a:pos x="46" y="120"/>
                </a:cxn>
              </a:cxnLst>
              <a:rect l="0" t="0" r="r" b="b"/>
              <a:pathLst>
                <a:path w="1336" h="1140">
                  <a:moveTo>
                    <a:pt x="46" y="120"/>
                  </a:moveTo>
                  <a:cubicBezTo>
                    <a:pt x="51" y="135"/>
                    <a:pt x="58" y="149"/>
                    <a:pt x="61" y="165"/>
                  </a:cubicBezTo>
                  <a:cubicBezTo>
                    <a:pt x="68" y="210"/>
                    <a:pt x="65" y="256"/>
                    <a:pt x="76" y="300"/>
                  </a:cubicBezTo>
                  <a:cubicBezTo>
                    <a:pt x="80" y="317"/>
                    <a:pt x="98" y="329"/>
                    <a:pt x="106" y="345"/>
                  </a:cubicBezTo>
                  <a:cubicBezTo>
                    <a:pt x="124" y="381"/>
                    <a:pt x="131" y="448"/>
                    <a:pt x="136" y="480"/>
                  </a:cubicBezTo>
                  <a:cubicBezTo>
                    <a:pt x="140" y="505"/>
                    <a:pt x="157" y="669"/>
                    <a:pt x="181" y="705"/>
                  </a:cubicBezTo>
                  <a:cubicBezTo>
                    <a:pt x="191" y="720"/>
                    <a:pt x="211" y="725"/>
                    <a:pt x="226" y="735"/>
                  </a:cubicBezTo>
                  <a:cubicBezTo>
                    <a:pt x="265" y="793"/>
                    <a:pt x="277" y="857"/>
                    <a:pt x="316" y="915"/>
                  </a:cubicBezTo>
                  <a:cubicBezTo>
                    <a:pt x="325" y="950"/>
                    <a:pt x="337" y="985"/>
                    <a:pt x="346" y="1020"/>
                  </a:cubicBezTo>
                  <a:cubicBezTo>
                    <a:pt x="352" y="1045"/>
                    <a:pt x="343" y="1077"/>
                    <a:pt x="361" y="1095"/>
                  </a:cubicBezTo>
                  <a:cubicBezTo>
                    <a:pt x="383" y="1117"/>
                    <a:pt x="421" y="1115"/>
                    <a:pt x="451" y="1125"/>
                  </a:cubicBezTo>
                  <a:cubicBezTo>
                    <a:pt x="466" y="1130"/>
                    <a:pt x="496" y="1140"/>
                    <a:pt x="496" y="1140"/>
                  </a:cubicBezTo>
                  <a:cubicBezTo>
                    <a:pt x="516" y="1135"/>
                    <a:pt x="540" y="1139"/>
                    <a:pt x="556" y="1125"/>
                  </a:cubicBezTo>
                  <a:cubicBezTo>
                    <a:pt x="630" y="1061"/>
                    <a:pt x="607" y="1016"/>
                    <a:pt x="691" y="960"/>
                  </a:cubicBezTo>
                  <a:cubicBezTo>
                    <a:pt x="755" y="864"/>
                    <a:pt x="718" y="933"/>
                    <a:pt x="751" y="735"/>
                  </a:cubicBezTo>
                  <a:cubicBezTo>
                    <a:pt x="767" y="639"/>
                    <a:pt x="822" y="577"/>
                    <a:pt x="901" y="525"/>
                  </a:cubicBezTo>
                  <a:cubicBezTo>
                    <a:pt x="921" y="466"/>
                    <a:pt x="907" y="379"/>
                    <a:pt x="946" y="330"/>
                  </a:cubicBezTo>
                  <a:cubicBezTo>
                    <a:pt x="957" y="316"/>
                    <a:pt x="976" y="310"/>
                    <a:pt x="991" y="300"/>
                  </a:cubicBezTo>
                  <a:cubicBezTo>
                    <a:pt x="1079" y="432"/>
                    <a:pt x="966" y="548"/>
                    <a:pt x="1111" y="645"/>
                  </a:cubicBezTo>
                  <a:cubicBezTo>
                    <a:pt x="1138" y="564"/>
                    <a:pt x="1098" y="464"/>
                    <a:pt x="1141" y="390"/>
                  </a:cubicBezTo>
                  <a:cubicBezTo>
                    <a:pt x="1157" y="363"/>
                    <a:pt x="1231" y="420"/>
                    <a:pt x="1231" y="420"/>
                  </a:cubicBezTo>
                  <a:cubicBezTo>
                    <a:pt x="1246" y="415"/>
                    <a:pt x="1265" y="416"/>
                    <a:pt x="1276" y="405"/>
                  </a:cubicBezTo>
                  <a:cubicBezTo>
                    <a:pt x="1287" y="394"/>
                    <a:pt x="1282" y="373"/>
                    <a:pt x="1291" y="360"/>
                  </a:cubicBezTo>
                  <a:cubicBezTo>
                    <a:pt x="1303" y="342"/>
                    <a:pt x="1321" y="330"/>
                    <a:pt x="1336" y="315"/>
                  </a:cubicBezTo>
                  <a:cubicBezTo>
                    <a:pt x="1331" y="270"/>
                    <a:pt x="1332" y="224"/>
                    <a:pt x="1321" y="180"/>
                  </a:cubicBezTo>
                  <a:cubicBezTo>
                    <a:pt x="1305" y="117"/>
                    <a:pt x="1201" y="65"/>
                    <a:pt x="1141" y="45"/>
                  </a:cubicBezTo>
                  <a:cubicBezTo>
                    <a:pt x="1117" y="37"/>
                    <a:pt x="1091" y="37"/>
                    <a:pt x="1066" y="30"/>
                  </a:cubicBezTo>
                  <a:cubicBezTo>
                    <a:pt x="1035" y="22"/>
                    <a:pt x="976" y="0"/>
                    <a:pt x="976" y="0"/>
                  </a:cubicBezTo>
                  <a:cubicBezTo>
                    <a:pt x="786" y="5"/>
                    <a:pt x="596" y="6"/>
                    <a:pt x="406" y="15"/>
                  </a:cubicBezTo>
                  <a:cubicBezTo>
                    <a:pt x="277" y="21"/>
                    <a:pt x="132" y="64"/>
                    <a:pt x="1" y="75"/>
                  </a:cubicBezTo>
                  <a:cubicBezTo>
                    <a:pt x="19" y="129"/>
                    <a:pt x="0" y="120"/>
                    <a:pt x="46" y="120"/>
                  </a:cubicBezTo>
                  <a:close/>
                </a:path>
              </a:pathLst>
            </a:custGeom>
            <a:grpFill/>
            <a:ln w="38100" cmpd="sng">
              <a:noFill/>
              <a:prstDash val="solid"/>
              <a:round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8936" name="AutoShape 24"/>
            <p:cNvCxnSpPr>
              <a:cxnSpLocks noChangeShapeType="1"/>
            </p:cNvCxnSpPr>
            <p:nvPr/>
          </p:nvCxnSpPr>
          <p:spPr bwMode="auto">
            <a:xfrm>
              <a:off x="5580" y="4995"/>
              <a:ext cx="554" cy="199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8937" name="AutoShape 25"/>
            <p:cNvCxnSpPr>
              <a:cxnSpLocks noChangeShapeType="1"/>
            </p:cNvCxnSpPr>
            <p:nvPr/>
          </p:nvCxnSpPr>
          <p:spPr bwMode="auto">
            <a:xfrm>
              <a:off x="7394" y="3710"/>
              <a:ext cx="676" cy="208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8938" name="Text Box 26"/>
            <p:cNvSpPr txBox="1">
              <a:spLocks noChangeArrowheads="1"/>
            </p:cNvSpPr>
            <p:nvPr/>
          </p:nvSpPr>
          <p:spPr bwMode="auto">
            <a:xfrm>
              <a:off x="4350" y="4500"/>
              <a:ext cx="1785" cy="49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Gap 1930-1940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939" name="Text Box 27"/>
            <p:cNvSpPr txBox="1">
              <a:spLocks noChangeArrowheads="1"/>
            </p:cNvSpPr>
            <p:nvPr/>
          </p:nvSpPr>
          <p:spPr bwMode="auto">
            <a:xfrm>
              <a:off x="6510" y="3215"/>
              <a:ext cx="1785" cy="49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Gap 1960-1986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934" name="Freeform 22"/>
            <p:cNvSpPr>
              <a:spLocks/>
            </p:cNvSpPr>
            <p:nvPr/>
          </p:nvSpPr>
          <p:spPr bwMode="auto">
            <a:xfrm>
              <a:off x="5793" y="7075"/>
              <a:ext cx="822" cy="247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92" y="200"/>
                </a:cxn>
                <a:cxn ang="0">
                  <a:pos x="297" y="245"/>
                </a:cxn>
                <a:cxn ang="0">
                  <a:pos x="462" y="185"/>
                </a:cxn>
                <a:cxn ang="0">
                  <a:pos x="582" y="230"/>
                </a:cxn>
                <a:cxn ang="0">
                  <a:pos x="717" y="200"/>
                </a:cxn>
                <a:cxn ang="0">
                  <a:pos x="717" y="80"/>
                </a:cxn>
                <a:cxn ang="0">
                  <a:pos x="87" y="20"/>
                </a:cxn>
              </a:cxnLst>
              <a:rect l="0" t="0" r="r" b="b"/>
              <a:pathLst>
                <a:path w="822" h="247">
                  <a:moveTo>
                    <a:pt x="87" y="20"/>
                  </a:moveTo>
                  <a:cubicBezTo>
                    <a:pt x="0" y="40"/>
                    <a:pt x="157" y="163"/>
                    <a:pt x="192" y="200"/>
                  </a:cubicBezTo>
                  <a:cubicBezTo>
                    <a:pt x="227" y="237"/>
                    <a:pt x="252" y="247"/>
                    <a:pt x="297" y="245"/>
                  </a:cubicBezTo>
                  <a:cubicBezTo>
                    <a:pt x="342" y="243"/>
                    <a:pt x="415" y="187"/>
                    <a:pt x="462" y="185"/>
                  </a:cubicBezTo>
                  <a:cubicBezTo>
                    <a:pt x="509" y="183"/>
                    <a:pt x="540" y="228"/>
                    <a:pt x="582" y="230"/>
                  </a:cubicBezTo>
                  <a:cubicBezTo>
                    <a:pt x="624" y="232"/>
                    <a:pt x="695" y="225"/>
                    <a:pt x="717" y="200"/>
                  </a:cubicBezTo>
                  <a:cubicBezTo>
                    <a:pt x="739" y="175"/>
                    <a:pt x="822" y="107"/>
                    <a:pt x="717" y="80"/>
                  </a:cubicBezTo>
                  <a:cubicBezTo>
                    <a:pt x="612" y="53"/>
                    <a:pt x="174" y="0"/>
                    <a:pt x="87" y="20"/>
                  </a:cubicBezTo>
                  <a:close/>
                </a:path>
              </a:pathLst>
            </a:custGeom>
            <a:grpFill/>
            <a:ln w="38100" cmpd="sng">
              <a:noFill/>
              <a:prstDash val="solid"/>
              <a:round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Freeform 17"/>
          <p:cNvSpPr/>
          <p:nvPr/>
        </p:nvSpPr>
        <p:spPr>
          <a:xfrm>
            <a:off x="5907024" y="3371485"/>
            <a:ext cx="385311" cy="191017"/>
          </a:xfrm>
          <a:custGeom>
            <a:avLst/>
            <a:gdLst>
              <a:gd name="connsiteX0" fmla="*/ 10973 w 385311"/>
              <a:gd name="connsiteY0" fmla="*/ 4480 h 191017"/>
              <a:gd name="connsiteX1" fmla="*/ 14630 w 385311"/>
              <a:gd name="connsiteY1" fmla="*/ 22768 h 191017"/>
              <a:gd name="connsiteX2" fmla="*/ 18288 w 385311"/>
              <a:gd name="connsiteY2" fmla="*/ 52029 h 191017"/>
              <a:gd name="connsiteX3" fmla="*/ 25603 w 385311"/>
              <a:gd name="connsiteY3" fmla="*/ 63001 h 191017"/>
              <a:gd name="connsiteX4" fmla="*/ 40234 w 385311"/>
              <a:gd name="connsiteY4" fmla="*/ 77632 h 191017"/>
              <a:gd name="connsiteX5" fmla="*/ 58522 w 385311"/>
              <a:gd name="connsiteY5" fmla="*/ 92262 h 191017"/>
              <a:gd name="connsiteX6" fmla="*/ 62179 w 385311"/>
              <a:gd name="connsiteY6" fmla="*/ 121523 h 191017"/>
              <a:gd name="connsiteX7" fmla="*/ 76810 w 385311"/>
              <a:gd name="connsiteY7" fmla="*/ 139811 h 191017"/>
              <a:gd name="connsiteX8" fmla="*/ 120701 w 385311"/>
              <a:gd name="connsiteY8" fmla="*/ 143469 h 191017"/>
              <a:gd name="connsiteX9" fmla="*/ 135331 w 385311"/>
              <a:gd name="connsiteY9" fmla="*/ 147126 h 191017"/>
              <a:gd name="connsiteX10" fmla="*/ 157277 w 385311"/>
              <a:gd name="connsiteY10" fmla="*/ 180045 h 191017"/>
              <a:gd name="connsiteX11" fmla="*/ 182880 w 385311"/>
              <a:gd name="connsiteY11" fmla="*/ 187360 h 191017"/>
              <a:gd name="connsiteX12" fmla="*/ 204826 w 385311"/>
              <a:gd name="connsiteY12" fmla="*/ 161757 h 191017"/>
              <a:gd name="connsiteX13" fmla="*/ 226771 w 385311"/>
              <a:gd name="connsiteY13" fmla="*/ 158099 h 191017"/>
              <a:gd name="connsiteX14" fmla="*/ 230429 w 385311"/>
              <a:gd name="connsiteY14" fmla="*/ 139811 h 191017"/>
              <a:gd name="connsiteX15" fmla="*/ 241402 w 385311"/>
              <a:gd name="connsiteY15" fmla="*/ 128838 h 191017"/>
              <a:gd name="connsiteX16" fmla="*/ 259690 w 385311"/>
              <a:gd name="connsiteY16" fmla="*/ 114208 h 191017"/>
              <a:gd name="connsiteX17" fmla="*/ 270662 w 385311"/>
              <a:gd name="connsiteY17" fmla="*/ 106893 h 191017"/>
              <a:gd name="connsiteX18" fmla="*/ 277978 w 385311"/>
              <a:gd name="connsiteY18" fmla="*/ 103235 h 191017"/>
              <a:gd name="connsiteX19" fmla="*/ 281635 w 385311"/>
              <a:gd name="connsiteY19" fmla="*/ 114208 h 191017"/>
              <a:gd name="connsiteX20" fmla="*/ 332842 w 385311"/>
              <a:gd name="connsiteY20" fmla="*/ 139811 h 191017"/>
              <a:gd name="connsiteX21" fmla="*/ 347472 w 385311"/>
              <a:gd name="connsiteY21" fmla="*/ 191017 h 191017"/>
              <a:gd name="connsiteX22" fmla="*/ 369418 w 385311"/>
              <a:gd name="connsiteY22" fmla="*/ 187360 h 191017"/>
              <a:gd name="connsiteX23" fmla="*/ 369418 w 385311"/>
              <a:gd name="connsiteY23" fmla="*/ 132496 h 191017"/>
              <a:gd name="connsiteX24" fmla="*/ 373075 w 385311"/>
              <a:gd name="connsiteY24" fmla="*/ 95920 h 191017"/>
              <a:gd name="connsiteX25" fmla="*/ 376733 w 385311"/>
              <a:gd name="connsiteY25" fmla="*/ 84947 h 191017"/>
              <a:gd name="connsiteX26" fmla="*/ 384048 w 385311"/>
              <a:gd name="connsiteY26" fmla="*/ 55686 h 191017"/>
              <a:gd name="connsiteX27" fmla="*/ 380390 w 385311"/>
              <a:gd name="connsiteY27" fmla="*/ 41056 h 191017"/>
              <a:gd name="connsiteX28" fmla="*/ 296266 w 385311"/>
              <a:gd name="connsiteY28" fmla="*/ 37398 h 191017"/>
              <a:gd name="connsiteX29" fmla="*/ 248717 w 385311"/>
              <a:gd name="connsiteY29" fmla="*/ 33741 h 191017"/>
              <a:gd name="connsiteX30" fmla="*/ 175565 w 385311"/>
              <a:gd name="connsiteY30" fmla="*/ 30083 h 191017"/>
              <a:gd name="connsiteX31" fmla="*/ 164592 w 385311"/>
              <a:gd name="connsiteY31" fmla="*/ 26425 h 191017"/>
              <a:gd name="connsiteX32" fmla="*/ 149962 w 385311"/>
              <a:gd name="connsiteY32" fmla="*/ 22768 h 191017"/>
              <a:gd name="connsiteX33" fmla="*/ 128016 w 385311"/>
              <a:gd name="connsiteY33" fmla="*/ 15453 h 191017"/>
              <a:gd name="connsiteX34" fmla="*/ 120701 w 385311"/>
              <a:gd name="connsiteY34" fmla="*/ 8137 h 191017"/>
              <a:gd name="connsiteX35" fmla="*/ 80467 w 385311"/>
              <a:gd name="connsiteY35" fmla="*/ 8137 h 191017"/>
              <a:gd name="connsiteX36" fmla="*/ 10973 w 385311"/>
              <a:gd name="connsiteY36" fmla="*/ 4480 h 191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85311" h="191017">
                <a:moveTo>
                  <a:pt x="10973" y="4480"/>
                </a:moveTo>
                <a:cubicBezTo>
                  <a:pt x="0" y="6918"/>
                  <a:pt x="13685" y="16624"/>
                  <a:pt x="14630" y="22768"/>
                </a:cubicBezTo>
                <a:cubicBezTo>
                  <a:pt x="16125" y="32483"/>
                  <a:pt x="15702" y="42546"/>
                  <a:pt x="18288" y="52029"/>
                </a:cubicBezTo>
                <a:cubicBezTo>
                  <a:pt x="19445" y="56270"/>
                  <a:pt x="22742" y="59664"/>
                  <a:pt x="25603" y="63001"/>
                </a:cubicBezTo>
                <a:cubicBezTo>
                  <a:pt x="30092" y="68238"/>
                  <a:pt x="34495" y="73806"/>
                  <a:pt x="40234" y="77632"/>
                </a:cubicBezTo>
                <a:cubicBezTo>
                  <a:pt x="54075" y="86860"/>
                  <a:pt x="48098" y="81839"/>
                  <a:pt x="58522" y="92262"/>
                </a:cubicBezTo>
                <a:cubicBezTo>
                  <a:pt x="59741" y="102016"/>
                  <a:pt x="60421" y="111852"/>
                  <a:pt x="62179" y="121523"/>
                </a:cubicBezTo>
                <a:cubicBezTo>
                  <a:pt x="63751" y="130167"/>
                  <a:pt x="66593" y="137768"/>
                  <a:pt x="76810" y="139811"/>
                </a:cubicBezTo>
                <a:cubicBezTo>
                  <a:pt x="91206" y="142690"/>
                  <a:pt x="106071" y="142250"/>
                  <a:pt x="120701" y="143469"/>
                </a:cubicBezTo>
                <a:cubicBezTo>
                  <a:pt x="125578" y="144688"/>
                  <a:pt x="131777" y="143572"/>
                  <a:pt x="135331" y="147126"/>
                </a:cubicBezTo>
                <a:cubicBezTo>
                  <a:pt x="151336" y="163131"/>
                  <a:pt x="117846" y="170189"/>
                  <a:pt x="157277" y="180045"/>
                </a:cubicBezTo>
                <a:cubicBezTo>
                  <a:pt x="175647" y="184637"/>
                  <a:pt x="167138" y="182112"/>
                  <a:pt x="182880" y="187360"/>
                </a:cubicBezTo>
                <a:cubicBezTo>
                  <a:pt x="191180" y="162460"/>
                  <a:pt x="183109" y="166100"/>
                  <a:pt x="204826" y="161757"/>
                </a:cubicBezTo>
                <a:cubicBezTo>
                  <a:pt x="212098" y="160303"/>
                  <a:pt x="219456" y="159318"/>
                  <a:pt x="226771" y="158099"/>
                </a:cubicBezTo>
                <a:cubicBezTo>
                  <a:pt x="227990" y="152003"/>
                  <a:pt x="227649" y="145371"/>
                  <a:pt x="230429" y="139811"/>
                </a:cubicBezTo>
                <a:cubicBezTo>
                  <a:pt x="232742" y="135184"/>
                  <a:pt x="238091" y="132812"/>
                  <a:pt x="241402" y="128838"/>
                </a:cubicBezTo>
                <a:cubicBezTo>
                  <a:pt x="254128" y="113566"/>
                  <a:pt x="241676" y="120211"/>
                  <a:pt x="259690" y="114208"/>
                </a:cubicBezTo>
                <a:cubicBezTo>
                  <a:pt x="263347" y="111770"/>
                  <a:pt x="269030" y="110974"/>
                  <a:pt x="270662" y="106893"/>
                </a:cubicBezTo>
                <a:cubicBezTo>
                  <a:pt x="274382" y="97594"/>
                  <a:pt x="253802" y="87118"/>
                  <a:pt x="277978" y="103235"/>
                </a:cubicBezTo>
                <a:cubicBezTo>
                  <a:pt x="279197" y="106893"/>
                  <a:pt x="280799" y="110444"/>
                  <a:pt x="281635" y="114208"/>
                </a:cubicBezTo>
                <a:cubicBezTo>
                  <a:pt x="290032" y="151997"/>
                  <a:pt x="273342" y="135234"/>
                  <a:pt x="332842" y="139811"/>
                </a:cubicBezTo>
                <a:cubicBezTo>
                  <a:pt x="334041" y="155403"/>
                  <a:pt x="322086" y="191017"/>
                  <a:pt x="347472" y="191017"/>
                </a:cubicBezTo>
                <a:cubicBezTo>
                  <a:pt x="354888" y="191017"/>
                  <a:pt x="362103" y="188579"/>
                  <a:pt x="369418" y="187360"/>
                </a:cubicBezTo>
                <a:cubicBezTo>
                  <a:pt x="361192" y="162683"/>
                  <a:pt x="365156" y="179378"/>
                  <a:pt x="369418" y="132496"/>
                </a:cubicBezTo>
                <a:cubicBezTo>
                  <a:pt x="370527" y="120294"/>
                  <a:pt x="371212" y="108030"/>
                  <a:pt x="373075" y="95920"/>
                </a:cubicBezTo>
                <a:cubicBezTo>
                  <a:pt x="373661" y="92109"/>
                  <a:pt x="375798" y="88687"/>
                  <a:pt x="376733" y="84947"/>
                </a:cubicBezTo>
                <a:lnTo>
                  <a:pt x="384048" y="55686"/>
                </a:lnTo>
                <a:cubicBezTo>
                  <a:pt x="382829" y="50809"/>
                  <a:pt x="385311" y="42081"/>
                  <a:pt x="380390" y="41056"/>
                </a:cubicBezTo>
                <a:cubicBezTo>
                  <a:pt x="352912" y="35331"/>
                  <a:pt x="324291" y="38955"/>
                  <a:pt x="296266" y="37398"/>
                </a:cubicBezTo>
                <a:cubicBezTo>
                  <a:pt x="280394" y="36516"/>
                  <a:pt x="264584" y="34703"/>
                  <a:pt x="248717" y="33741"/>
                </a:cubicBezTo>
                <a:cubicBezTo>
                  <a:pt x="224347" y="32264"/>
                  <a:pt x="199949" y="31302"/>
                  <a:pt x="175565" y="30083"/>
                </a:cubicBezTo>
                <a:cubicBezTo>
                  <a:pt x="171907" y="28864"/>
                  <a:pt x="168299" y="27484"/>
                  <a:pt x="164592" y="26425"/>
                </a:cubicBezTo>
                <a:cubicBezTo>
                  <a:pt x="159759" y="25044"/>
                  <a:pt x="154777" y="24212"/>
                  <a:pt x="149962" y="22768"/>
                </a:cubicBezTo>
                <a:cubicBezTo>
                  <a:pt x="142576" y="20552"/>
                  <a:pt x="128016" y="15453"/>
                  <a:pt x="128016" y="15453"/>
                </a:cubicBezTo>
                <a:cubicBezTo>
                  <a:pt x="125578" y="13014"/>
                  <a:pt x="123658" y="9911"/>
                  <a:pt x="120701" y="8137"/>
                </a:cubicBezTo>
                <a:cubicBezTo>
                  <a:pt x="107139" y="0"/>
                  <a:pt x="96379" y="7501"/>
                  <a:pt x="80467" y="8137"/>
                </a:cubicBezTo>
                <a:cubicBezTo>
                  <a:pt x="59757" y="8965"/>
                  <a:pt x="21946" y="2042"/>
                  <a:pt x="10973" y="448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915303" y="2549899"/>
            <a:ext cx="788851" cy="732692"/>
          </a:xfrm>
          <a:custGeom>
            <a:avLst/>
            <a:gdLst>
              <a:gd name="connsiteX0" fmla="*/ 1219 w 788851"/>
              <a:gd name="connsiteY0" fmla="*/ 17736 h 732692"/>
              <a:gd name="connsiteX1" fmla="*/ 12191 w 788851"/>
              <a:gd name="connsiteY1" fmla="*/ 21394 h 732692"/>
              <a:gd name="connsiteX2" fmla="*/ 524255 w 788851"/>
              <a:gd name="connsiteY2" fmla="*/ 21394 h 732692"/>
              <a:gd name="connsiteX3" fmla="*/ 597407 w 788851"/>
              <a:gd name="connsiteY3" fmla="*/ 17736 h 732692"/>
              <a:gd name="connsiteX4" fmla="*/ 637641 w 788851"/>
              <a:gd name="connsiteY4" fmla="*/ 6763 h 732692"/>
              <a:gd name="connsiteX5" fmla="*/ 776630 w 788851"/>
              <a:gd name="connsiteY5" fmla="*/ 10421 h 732692"/>
              <a:gd name="connsiteX6" fmla="*/ 780287 w 788851"/>
              <a:gd name="connsiteY6" fmla="*/ 39682 h 732692"/>
              <a:gd name="connsiteX7" fmla="*/ 783945 w 788851"/>
              <a:gd name="connsiteY7" fmla="*/ 134779 h 732692"/>
              <a:gd name="connsiteX8" fmla="*/ 780287 w 788851"/>
              <a:gd name="connsiteY8" fmla="*/ 233535 h 732692"/>
              <a:gd name="connsiteX9" fmla="*/ 758342 w 788851"/>
              <a:gd name="connsiteY9" fmla="*/ 229877 h 732692"/>
              <a:gd name="connsiteX10" fmla="*/ 747369 w 788851"/>
              <a:gd name="connsiteY10" fmla="*/ 222562 h 732692"/>
              <a:gd name="connsiteX11" fmla="*/ 736396 w 788851"/>
              <a:gd name="connsiteY11" fmla="*/ 218904 h 732692"/>
              <a:gd name="connsiteX12" fmla="*/ 729081 w 788851"/>
              <a:gd name="connsiteY12" fmla="*/ 207931 h 732692"/>
              <a:gd name="connsiteX13" fmla="*/ 677875 w 788851"/>
              <a:gd name="connsiteY13" fmla="*/ 207931 h 732692"/>
              <a:gd name="connsiteX14" fmla="*/ 666902 w 788851"/>
              <a:gd name="connsiteY14" fmla="*/ 211589 h 732692"/>
              <a:gd name="connsiteX15" fmla="*/ 655929 w 788851"/>
              <a:gd name="connsiteY15" fmla="*/ 233535 h 732692"/>
              <a:gd name="connsiteX16" fmla="*/ 655929 w 788851"/>
              <a:gd name="connsiteY16" fmla="*/ 346920 h 732692"/>
              <a:gd name="connsiteX17" fmla="*/ 630326 w 788851"/>
              <a:gd name="connsiteY17" fmla="*/ 343263 h 732692"/>
              <a:gd name="connsiteX18" fmla="*/ 619353 w 788851"/>
              <a:gd name="connsiteY18" fmla="*/ 175013 h 732692"/>
              <a:gd name="connsiteX19" fmla="*/ 608380 w 788851"/>
              <a:gd name="connsiteY19" fmla="*/ 153067 h 732692"/>
              <a:gd name="connsiteX20" fmla="*/ 597407 w 788851"/>
              <a:gd name="connsiteY20" fmla="*/ 145752 h 732692"/>
              <a:gd name="connsiteX21" fmla="*/ 579119 w 788851"/>
              <a:gd name="connsiteY21" fmla="*/ 131122 h 732692"/>
              <a:gd name="connsiteX22" fmla="*/ 568147 w 788851"/>
              <a:gd name="connsiteY22" fmla="*/ 134779 h 732692"/>
              <a:gd name="connsiteX23" fmla="*/ 560831 w 788851"/>
              <a:gd name="connsiteY23" fmla="*/ 142095 h 732692"/>
              <a:gd name="connsiteX24" fmla="*/ 553516 w 788851"/>
              <a:gd name="connsiteY24" fmla="*/ 185986 h 732692"/>
              <a:gd name="connsiteX25" fmla="*/ 546201 w 788851"/>
              <a:gd name="connsiteY25" fmla="*/ 207931 h 732692"/>
              <a:gd name="connsiteX26" fmla="*/ 542543 w 788851"/>
              <a:gd name="connsiteY26" fmla="*/ 251823 h 732692"/>
              <a:gd name="connsiteX27" fmla="*/ 535228 w 788851"/>
              <a:gd name="connsiteY27" fmla="*/ 273768 h 732692"/>
              <a:gd name="connsiteX28" fmla="*/ 527913 w 788851"/>
              <a:gd name="connsiteY28" fmla="*/ 314002 h 732692"/>
              <a:gd name="connsiteX29" fmla="*/ 524255 w 788851"/>
              <a:gd name="connsiteY29" fmla="*/ 368866 h 732692"/>
              <a:gd name="connsiteX30" fmla="*/ 516940 w 788851"/>
              <a:gd name="connsiteY30" fmla="*/ 379839 h 732692"/>
              <a:gd name="connsiteX31" fmla="*/ 509625 w 788851"/>
              <a:gd name="connsiteY31" fmla="*/ 394469 h 732692"/>
              <a:gd name="connsiteX32" fmla="*/ 494995 w 788851"/>
              <a:gd name="connsiteY32" fmla="*/ 416415 h 732692"/>
              <a:gd name="connsiteX33" fmla="*/ 484022 w 788851"/>
              <a:gd name="connsiteY33" fmla="*/ 449333 h 732692"/>
              <a:gd name="connsiteX34" fmla="*/ 473049 w 788851"/>
              <a:gd name="connsiteY34" fmla="*/ 456648 h 732692"/>
              <a:gd name="connsiteX35" fmla="*/ 465734 w 788851"/>
              <a:gd name="connsiteY35" fmla="*/ 467621 h 732692"/>
              <a:gd name="connsiteX36" fmla="*/ 443788 w 788851"/>
              <a:gd name="connsiteY36" fmla="*/ 474936 h 732692"/>
              <a:gd name="connsiteX37" fmla="*/ 425500 w 788851"/>
              <a:gd name="connsiteY37" fmla="*/ 493224 h 732692"/>
              <a:gd name="connsiteX38" fmla="*/ 418185 w 788851"/>
              <a:gd name="connsiteY38" fmla="*/ 504197 h 732692"/>
              <a:gd name="connsiteX39" fmla="*/ 399897 w 788851"/>
              <a:gd name="connsiteY39" fmla="*/ 526143 h 732692"/>
              <a:gd name="connsiteX40" fmla="*/ 381609 w 788851"/>
              <a:gd name="connsiteY40" fmla="*/ 559061 h 732692"/>
              <a:gd name="connsiteX41" fmla="*/ 377951 w 788851"/>
              <a:gd name="connsiteY41" fmla="*/ 570034 h 732692"/>
              <a:gd name="connsiteX42" fmla="*/ 366979 w 788851"/>
              <a:gd name="connsiteY42" fmla="*/ 577349 h 732692"/>
              <a:gd name="connsiteX43" fmla="*/ 359663 w 788851"/>
              <a:gd name="connsiteY43" fmla="*/ 584664 h 732692"/>
              <a:gd name="connsiteX44" fmla="*/ 334060 w 788851"/>
              <a:gd name="connsiteY44" fmla="*/ 617583 h 732692"/>
              <a:gd name="connsiteX45" fmla="*/ 304799 w 788851"/>
              <a:gd name="connsiteY45" fmla="*/ 639528 h 732692"/>
              <a:gd name="connsiteX46" fmla="*/ 297484 w 788851"/>
              <a:gd name="connsiteY46" fmla="*/ 694392 h 732692"/>
              <a:gd name="connsiteX47" fmla="*/ 293827 w 788851"/>
              <a:gd name="connsiteY47" fmla="*/ 705365 h 732692"/>
              <a:gd name="connsiteX48" fmla="*/ 290169 w 788851"/>
              <a:gd name="connsiteY48" fmla="*/ 730968 h 732692"/>
              <a:gd name="connsiteX49" fmla="*/ 275539 w 788851"/>
              <a:gd name="connsiteY49" fmla="*/ 709023 h 732692"/>
              <a:gd name="connsiteX50" fmla="*/ 268223 w 788851"/>
              <a:gd name="connsiteY50" fmla="*/ 701707 h 732692"/>
              <a:gd name="connsiteX51" fmla="*/ 260908 w 788851"/>
              <a:gd name="connsiteY51" fmla="*/ 690735 h 732692"/>
              <a:gd name="connsiteX52" fmla="*/ 242620 w 788851"/>
              <a:gd name="connsiteY52" fmla="*/ 661474 h 732692"/>
              <a:gd name="connsiteX53" fmla="*/ 235305 w 788851"/>
              <a:gd name="connsiteY53" fmla="*/ 672447 h 732692"/>
              <a:gd name="connsiteX54" fmla="*/ 224332 w 788851"/>
              <a:gd name="connsiteY54" fmla="*/ 709023 h 732692"/>
              <a:gd name="connsiteX55" fmla="*/ 213359 w 788851"/>
              <a:gd name="connsiteY55" fmla="*/ 712680 h 732692"/>
              <a:gd name="connsiteX56" fmla="*/ 206044 w 788851"/>
              <a:gd name="connsiteY56" fmla="*/ 723653 h 732692"/>
              <a:gd name="connsiteX57" fmla="*/ 195071 w 788851"/>
              <a:gd name="connsiteY57" fmla="*/ 719995 h 732692"/>
              <a:gd name="connsiteX58" fmla="*/ 184099 w 788851"/>
              <a:gd name="connsiteY58" fmla="*/ 705365 h 732692"/>
              <a:gd name="connsiteX59" fmla="*/ 176783 w 788851"/>
              <a:gd name="connsiteY59" fmla="*/ 698050 h 732692"/>
              <a:gd name="connsiteX60" fmla="*/ 162153 w 788851"/>
              <a:gd name="connsiteY60" fmla="*/ 676104 h 732692"/>
              <a:gd name="connsiteX61" fmla="*/ 154838 w 788851"/>
              <a:gd name="connsiteY61" fmla="*/ 665131 h 732692"/>
              <a:gd name="connsiteX62" fmla="*/ 143865 w 788851"/>
              <a:gd name="connsiteY62" fmla="*/ 632213 h 732692"/>
              <a:gd name="connsiteX63" fmla="*/ 140207 w 788851"/>
              <a:gd name="connsiteY63" fmla="*/ 617583 h 732692"/>
              <a:gd name="connsiteX64" fmla="*/ 140207 w 788851"/>
              <a:gd name="connsiteY64" fmla="*/ 299371 h 732692"/>
              <a:gd name="connsiteX65" fmla="*/ 129235 w 788851"/>
              <a:gd name="connsiteY65" fmla="*/ 281083 h 732692"/>
              <a:gd name="connsiteX66" fmla="*/ 107289 w 788851"/>
              <a:gd name="connsiteY66" fmla="*/ 266453 h 732692"/>
              <a:gd name="connsiteX67" fmla="*/ 99974 w 788851"/>
              <a:gd name="connsiteY67" fmla="*/ 240850 h 732692"/>
              <a:gd name="connsiteX68" fmla="*/ 92659 w 788851"/>
              <a:gd name="connsiteY68" fmla="*/ 229877 h 732692"/>
              <a:gd name="connsiteX69" fmla="*/ 78028 w 788851"/>
              <a:gd name="connsiteY69" fmla="*/ 196959 h 732692"/>
              <a:gd name="connsiteX70" fmla="*/ 70713 w 788851"/>
              <a:gd name="connsiteY70" fmla="*/ 189643 h 732692"/>
              <a:gd name="connsiteX71" fmla="*/ 59740 w 788851"/>
              <a:gd name="connsiteY71" fmla="*/ 171355 h 732692"/>
              <a:gd name="connsiteX72" fmla="*/ 56083 w 788851"/>
              <a:gd name="connsiteY72" fmla="*/ 160383 h 732692"/>
              <a:gd name="connsiteX73" fmla="*/ 37795 w 788851"/>
              <a:gd name="connsiteY73" fmla="*/ 142095 h 732692"/>
              <a:gd name="connsiteX74" fmla="*/ 30479 w 788851"/>
              <a:gd name="connsiteY74" fmla="*/ 134779 h 732692"/>
              <a:gd name="connsiteX75" fmla="*/ 26822 w 788851"/>
              <a:gd name="connsiteY75" fmla="*/ 123807 h 732692"/>
              <a:gd name="connsiteX76" fmla="*/ 19507 w 788851"/>
              <a:gd name="connsiteY76" fmla="*/ 98203 h 732692"/>
              <a:gd name="connsiteX77" fmla="*/ 12191 w 788851"/>
              <a:gd name="connsiteY77" fmla="*/ 87231 h 732692"/>
              <a:gd name="connsiteX78" fmla="*/ 4876 w 788851"/>
              <a:gd name="connsiteY78" fmla="*/ 79915 h 732692"/>
              <a:gd name="connsiteX79" fmla="*/ 1219 w 788851"/>
              <a:gd name="connsiteY79" fmla="*/ 17736 h 732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788851" h="732692">
                <a:moveTo>
                  <a:pt x="1219" y="17736"/>
                </a:moveTo>
                <a:cubicBezTo>
                  <a:pt x="2438" y="7983"/>
                  <a:pt x="8337" y="21291"/>
                  <a:pt x="12191" y="21394"/>
                </a:cubicBezTo>
                <a:cubicBezTo>
                  <a:pt x="251484" y="27775"/>
                  <a:pt x="288776" y="24856"/>
                  <a:pt x="524255" y="21394"/>
                </a:cubicBezTo>
                <a:cubicBezTo>
                  <a:pt x="548639" y="20175"/>
                  <a:pt x="573131" y="20337"/>
                  <a:pt x="597407" y="17736"/>
                </a:cubicBezTo>
                <a:cubicBezTo>
                  <a:pt x="609570" y="16433"/>
                  <a:pt x="625122" y="10936"/>
                  <a:pt x="637641" y="6763"/>
                </a:cubicBezTo>
                <a:cubicBezTo>
                  <a:pt x="683971" y="7982"/>
                  <a:pt x="731471" y="0"/>
                  <a:pt x="776630" y="10421"/>
                </a:cubicBezTo>
                <a:cubicBezTo>
                  <a:pt x="786208" y="12631"/>
                  <a:pt x="779710" y="29869"/>
                  <a:pt x="780287" y="39682"/>
                </a:cubicBezTo>
                <a:cubicBezTo>
                  <a:pt x="782150" y="71350"/>
                  <a:pt x="782726" y="103080"/>
                  <a:pt x="783945" y="134779"/>
                </a:cubicBezTo>
                <a:cubicBezTo>
                  <a:pt x="782726" y="167698"/>
                  <a:pt x="788851" y="201726"/>
                  <a:pt x="780287" y="233535"/>
                </a:cubicBezTo>
                <a:cubicBezTo>
                  <a:pt x="778359" y="240696"/>
                  <a:pt x="765377" y="232222"/>
                  <a:pt x="758342" y="229877"/>
                </a:cubicBezTo>
                <a:cubicBezTo>
                  <a:pt x="754172" y="228487"/>
                  <a:pt x="751301" y="224528"/>
                  <a:pt x="747369" y="222562"/>
                </a:cubicBezTo>
                <a:cubicBezTo>
                  <a:pt x="743920" y="220838"/>
                  <a:pt x="740054" y="220123"/>
                  <a:pt x="736396" y="218904"/>
                </a:cubicBezTo>
                <a:cubicBezTo>
                  <a:pt x="733958" y="215246"/>
                  <a:pt x="732898" y="210112"/>
                  <a:pt x="729081" y="207931"/>
                </a:cubicBezTo>
                <a:cubicBezTo>
                  <a:pt x="715812" y="200349"/>
                  <a:pt x="688833" y="206714"/>
                  <a:pt x="677875" y="207931"/>
                </a:cubicBezTo>
                <a:cubicBezTo>
                  <a:pt x="674217" y="209150"/>
                  <a:pt x="669913" y="209180"/>
                  <a:pt x="666902" y="211589"/>
                </a:cubicBezTo>
                <a:cubicBezTo>
                  <a:pt x="660457" y="216745"/>
                  <a:pt x="658338" y="226307"/>
                  <a:pt x="655929" y="233535"/>
                </a:cubicBezTo>
                <a:cubicBezTo>
                  <a:pt x="657827" y="258204"/>
                  <a:pt x="665234" y="327147"/>
                  <a:pt x="655929" y="346920"/>
                </a:cubicBezTo>
                <a:cubicBezTo>
                  <a:pt x="652258" y="354720"/>
                  <a:pt x="638860" y="344482"/>
                  <a:pt x="630326" y="343263"/>
                </a:cubicBezTo>
                <a:cubicBezTo>
                  <a:pt x="606976" y="273211"/>
                  <a:pt x="627055" y="340579"/>
                  <a:pt x="619353" y="175013"/>
                </a:cubicBezTo>
                <a:cubicBezTo>
                  <a:pt x="619063" y="168774"/>
                  <a:pt x="612409" y="157096"/>
                  <a:pt x="608380" y="153067"/>
                </a:cubicBezTo>
                <a:cubicBezTo>
                  <a:pt x="605272" y="149959"/>
                  <a:pt x="601065" y="148190"/>
                  <a:pt x="597407" y="145752"/>
                </a:cubicBezTo>
                <a:cubicBezTo>
                  <a:pt x="591790" y="137325"/>
                  <a:pt x="590898" y="131122"/>
                  <a:pt x="579119" y="131122"/>
                </a:cubicBezTo>
                <a:cubicBezTo>
                  <a:pt x="575264" y="131122"/>
                  <a:pt x="571804" y="133560"/>
                  <a:pt x="568147" y="134779"/>
                </a:cubicBezTo>
                <a:cubicBezTo>
                  <a:pt x="565708" y="137218"/>
                  <a:pt x="562190" y="138925"/>
                  <a:pt x="560831" y="142095"/>
                </a:cubicBezTo>
                <a:cubicBezTo>
                  <a:pt x="558254" y="148107"/>
                  <a:pt x="554211" y="182976"/>
                  <a:pt x="553516" y="185986"/>
                </a:cubicBezTo>
                <a:cubicBezTo>
                  <a:pt x="551782" y="193499"/>
                  <a:pt x="546201" y="207931"/>
                  <a:pt x="546201" y="207931"/>
                </a:cubicBezTo>
                <a:cubicBezTo>
                  <a:pt x="544982" y="222562"/>
                  <a:pt x="544957" y="237341"/>
                  <a:pt x="542543" y="251823"/>
                </a:cubicBezTo>
                <a:cubicBezTo>
                  <a:pt x="541275" y="259429"/>
                  <a:pt x="537098" y="266287"/>
                  <a:pt x="535228" y="273768"/>
                </a:cubicBezTo>
                <a:cubicBezTo>
                  <a:pt x="529481" y="296763"/>
                  <a:pt x="532282" y="283423"/>
                  <a:pt x="527913" y="314002"/>
                </a:cubicBezTo>
                <a:cubicBezTo>
                  <a:pt x="526694" y="332290"/>
                  <a:pt x="527268" y="350787"/>
                  <a:pt x="524255" y="368866"/>
                </a:cubicBezTo>
                <a:cubicBezTo>
                  <a:pt x="523532" y="373202"/>
                  <a:pt x="519121" y="376022"/>
                  <a:pt x="516940" y="379839"/>
                </a:cubicBezTo>
                <a:cubicBezTo>
                  <a:pt x="514235" y="384573"/>
                  <a:pt x="512430" y="389794"/>
                  <a:pt x="509625" y="394469"/>
                </a:cubicBezTo>
                <a:cubicBezTo>
                  <a:pt x="505102" y="402008"/>
                  <a:pt x="497776" y="408074"/>
                  <a:pt x="494995" y="416415"/>
                </a:cubicBezTo>
                <a:lnTo>
                  <a:pt x="484022" y="449333"/>
                </a:lnTo>
                <a:cubicBezTo>
                  <a:pt x="482632" y="453503"/>
                  <a:pt x="476707" y="454210"/>
                  <a:pt x="473049" y="456648"/>
                </a:cubicBezTo>
                <a:cubicBezTo>
                  <a:pt x="470611" y="460306"/>
                  <a:pt x="469462" y="465291"/>
                  <a:pt x="465734" y="467621"/>
                </a:cubicBezTo>
                <a:cubicBezTo>
                  <a:pt x="459195" y="471708"/>
                  <a:pt x="443788" y="474936"/>
                  <a:pt x="443788" y="474936"/>
                </a:cubicBezTo>
                <a:cubicBezTo>
                  <a:pt x="424281" y="504197"/>
                  <a:pt x="449884" y="468840"/>
                  <a:pt x="425500" y="493224"/>
                </a:cubicBezTo>
                <a:cubicBezTo>
                  <a:pt x="422392" y="496332"/>
                  <a:pt x="420740" y="500620"/>
                  <a:pt x="418185" y="504197"/>
                </a:cubicBezTo>
                <a:cubicBezTo>
                  <a:pt x="407319" y="519409"/>
                  <a:pt x="410291" y="515747"/>
                  <a:pt x="399897" y="526143"/>
                </a:cubicBezTo>
                <a:cubicBezTo>
                  <a:pt x="390946" y="552995"/>
                  <a:pt x="398034" y="542636"/>
                  <a:pt x="381609" y="559061"/>
                </a:cubicBezTo>
                <a:cubicBezTo>
                  <a:pt x="380390" y="562719"/>
                  <a:pt x="380360" y="567023"/>
                  <a:pt x="377951" y="570034"/>
                </a:cubicBezTo>
                <a:cubicBezTo>
                  <a:pt x="375205" y="573466"/>
                  <a:pt x="370411" y="574603"/>
                  <a:pt x="366979" y="577349"/>
                </a:cubicBezTo>
                <a:cubicBezTo>
                  <a:pt x="364286" y="579503"/>
                  <a:pt x="361732" y="581905"/>
                  <a:pt x="359663" y="584664"/>
                </a:cubicBezTo>
                <a:cubicBezTo>
                  <a:pt x="348598" y="599417"/>
                  <a:pt x="347464" y="607158"/>
                  <a:pt x="334060" y="617583"/>
                </a:cubicBezTo>
                <a:cubicBezTo>
                  <a:pt x="296830" y="646540"/>
                  <a:pt x="323202" y="621127"/>
                  <a:pt x="304799" y="639528"/>
                </a:cubicBezTo>
                <a:cubicBezTo>
                  <a:pt x="303907" y="646667"/>
                  <a:pt x="299170" y="685963"/>
                  <a:pt x="297484" y="694392"/>
                </a:cubicBezTo>
                <a:cubicBezTo>
                  <a:pt x="296728" y="698173"/>
                  <a:pt x="295046" y="701707"/>
                  <a:pt x="293827" y="705365"/>
                </a:cubicBezTo>
                <a:cubicBezTo>
                  <a:pt x="292608" y="713899"/>
                  <a:pt x="298623" y="729277"/>
                  <a:pt x="290169" y="730968"/>
                </a:cubicBezTo>
                <a:cubicBezTo>
                  <a:pt x="281548" y="732692"/>
                  <a:pt x="280416" y="716338"/>
                  <a:pt x="275539" y="709023"/>
                </a:cubicBezTo>
                <a:cubicBezTo>
                  <a:pt x="273626" y="706153"/>
                  <a:pt x="270377" y="704400"/>
                  <a:pt x="268223" y="701707"/>
                </a:cubicBezTo>
                <a:cubicBezTo>
                  <a:pt x="265477" y="698275"/>
                  <a:pt x="263346" y="694392"/>
                  <a:pt x="260908" y="690735"/>
                </a:cubicBezTo>
                <a:cubicBezTo>
                  <a:pt x="252203" y="664619"/>
                  <a:pt x="260009" y="673066"/>
                  <a:pt x="242620" y="661474"/>
                </a:cubicBezTo>
                <a:cubicBezTo>
                  <a:pt x="240182" y="665132"/>
                  <a:pt x="236568" y="668236"/>
                  <a:pt x="235305" y="672447"/>
                </a:cubicBezTo>
                <a:cubicBezTo>
                  <a:pt x="231388" y="685503"/>
                  <a:pt x="236244" y="699494"/>
                  <a:pt x="224332" y="709023"/>
                </a:cubicBezTo>
                <a:cubicBezTo>
                  <a:pt x="221321" y="711431"/>
                  <a:pt x="217017" y="711461"/>
                  <a:pt x="213359" y="712680"/>
                </a:cubicBezTo>
                <a:cubicBezTo>
                  <a:pt x="210921" y="716338"/>
                  <a:pt x="210126" y="722020"/>
                  <a:pt x="206044" y="723653"/>
                </a:cubicBezTo>
                <a:cubicBezTo>
                  <a:pt x="202464" y="725085"/>
                  <a:pt x="198033" y="722463"/>
                  <a:pt x="195071" y="719995"/>
                </a:cubicBezTo>
                <a:cubicBezTo>
                  <a:pt x="190388" y="716093"/>
                  <a:pt x="188001" y="710048"/>
                  <a:pt x="184099" y="705365"/>
                </a:cubicBezTo>
                <a:cubicBezTo>
                  <a:pt x="181891" y="702716"/>
                  <a:pt x="178852" y="700809"/>
                  <a:pt x="176783" y="698050"/>
                </a:cubicBezTo>
                <a:cubicBezTo>
                  <a:pt x="171508" y="691017"/>
                  <a:pt x="167030" y="683419"/>
                  <a:pt x="162153" y="676104"/>
                </a:cubicBezTo>
                <a:cubicBezTo>
                  <a:pt x="159715" y="672446"/>
                  <a:pt x="156228" y="669301"/>
                  <a:pt x="154838" y="665131"/>
                </a:cubicBezTo>
                <a:lnTo>
                  <a:pt x="143865" y="632213"/>
                </a:lnTo>
                <a:cubicBezTo>
                  <a:pt x="142275" y="627444"/>
                  <a:pt x="141426" y="622460"/>
                  <a:pt x="140207" y="617583"/>
                </a:cubicBezTo>
                <a:cubicBezTo>
                  <a:pt x="143652" y="469467"/>
                  <a:pt x="146551" y="448467"/>
                  <a:pt x="140207" y="299371"/>
                </a:cubicBezTo>
                <a:cubicBezTo>
                  <a:pt x="139861" y="291236"/>
                  <a:pt x="135339" y="285661"/>
                  <a:pt x="129235" y="281083"/>
                </a:cubicBezTo>
                <a:cubicBezTo>
                  <a:pt x="122202" y="275808"/>
                  <a:pt x="107289" y="266453"/>
                  <a:pt x="107289" y="266453"/>
                </a:cubicBezTo>
                <a:cubicBezTo>
                  <a:pt x="106118" y="261771"/>
                  <a:pt x="102595" y="246093"/>
                  <a:pt x="99974" y="240850"/>
                </a:cubicBezTo>
                <a:cubicBezTo>
                  <a:pt x="98008" y="236918"/>
                  <a:pt x="94444" y="233894"/>
                  <a:pt x="92659" y="229877"/>
                </a:cubicBezTo>
                <a:cubicBezTo>
                  <a:pt x="82507" y="207036"/>
                  <a:pt x="90445" y="212480"/>
                  <a:pt x="78028" y="196959"/>
                </a:cubicBezTo>
                <a:cubicBezTo>
                  <a:pt x="75874" y="194266"/>
                  <a:pt x="73151" y="192082"/>
                  <a:pt x="70713" y="189643"/>
                </a:cubicBezTo>
                <a:cubicBezTo>
                  <a:pt x="60349" y="158557"/>
                  <a:pt x="74804" y="196463"/>
                  <a:pt x="59740" y="171355"/>
                </a:cubicBezTo>
                <a:cubicBezTo>
                  <a:pt x="57757" y="168049"/>
                  <a:pt x="58396" y="163467"/>
                  <a:pt x="56083" y="160383"/>
                </a:cubicBezTo>
                <a:cubicBezTo>
                  <a:pt x="50910" y="153486"/>
                  <a:pt x="43891" y="148191"/>
                  <a:pt x="37795" y="142095"/>
                </a:cubicBezTo>
                <a:lnTo>
                  <a:pt x="30479" y="134779"/>
                </a:lnTo>
                <a:cubicBezTo>
                  <a:pt x="29260" y="131122"/>
                  <a:pt x="27881" y="127514"/>
                  <a:pt x="26822" y="123807"/>
                </a:cubicBezTo>
                <a:cubicBezTo>
                  <a:pt x="25262" y="118347"/>
                  <a:pt x="22427" y="104043"/>
                  <a:pt x="19507" y="98203"/>
                </a:cubicBezTo>
                <a:cubicBezTo>
                  <a:pt x="17541" y="94271"/>
                  <a:pt x="14937" y="90663"/>
                  <a:pt x="12191" y="87231"/>
                </a:cubicBezTo>
                <a:cubicBezTo>
                  <a:pt x="10037" y="84538"/>
                  <a:pt x="5332" y="83333"/>
                  <a:pt x="4876" y="79915"/>
                </a:cubicBezTo>
                <a:cubicBezTo>
                  <a:pt x="2781" y="64205"/>
                  <a:pt x="0" y="27489"/>
                  <a:pt x="1219" y="17736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152400" y="762000"/>
            <a:ext cx="2878138" cy="5140325"/>
            <a:chOff x="1440" y="5626"/>
            <a:chExt cx="4533" cy="8093"/>
          </a:xfrm>
        </p:grpSpPr>
        <p:sp>
          <p:nvSpPr>
            <p:cNvPr id="39939" name="Text Box 3"/>
            <p:cNvSpPr txBox="1">
              <a:spLocks noChangeArrowheads="1"/>
            </p:cNvSpPr>
            <p:nvPr/>
          </p:nvSpPr>
          <p:spPr bwMode="auto">
            <a:xfrm>
              <a:off x="1440" y="5626"/>
              <a:ext cx="4533" cy="809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940" name="Text Box 4"/>
            <p:cNvSpPr txBox="1">
              <a:spLocks noChangeArrowheads="1"/>
            </p:cNvSpPr>
            <p:nvPr/>
          </p:nvSpPr>
          <p:spPr bwMode="auto">
            <a:xfrm>
              <a:off x="2869" y="8925"/>
              <a:ext cx="2535" cy="4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1939 NODC database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941" name="Text Box 5"/>
            <p:cNvSpPr txBox="1">
              <a:spLocks noChangeArrowheads="1"/>
            </p:cNvSpPr>
            <p:nvPr/>
          </p:nvSpPr>
          <p:spPr bwMode="auto">
            <a:xfrm>
              <a:off x="3053" y="12976"/>
              <a:ext cx="2535" cy="4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1939 observations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942" name="Text Box 6"/>
            <p:cNvSpPr txBox="1">
              <a:spLocks noChangeArrowheads="1"/>
            </p:cNvSpPr>
            <p:nvPr/>
          </p:nvSpPr>
          <p:spPr bwMode="auto">
            <a:xfrm>
              <a:off x="1564" y="5745"/>
              <a:ext cx="1410" cy="4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Figure 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352801" y="4495800"/>
            <a:ext cx="5486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 in the </a:t>
            </a:r>
            <a:r>
              <a:rPr lang="en-US" b="1" dirty="0" err="1" smtClean="0"/>
              <a:t>Barent</a:t>
            </a:r>
            <a:r>
              <a:rPr lang="en-US" b="1" dirty="0" smtClean="0"/>
              <a:t> Sea: Available in WOD vs. known observations [Figures courtesy of Igor </a:t>
            </a:r>
            <a:r>
              <a:rPr lang="en-US" b="1" dirty="0" err="1" smtClean="0"/>
              <a:t>Smolyar</a:t>
            </a:r>
            <a:r>
              <a:rPr lang="en-US" b="1" dirty="0" smtClean="0"/>
              <a:t>.]</a:t>
            </a:r>
          </a:p>
          <a:p>
            <a:endParaRPr lang="en-US" b="1" dirty="0"/>
          </a:p>
          <a:p>
            <a:r>
              <a:rPr lang="en-US" b="1" dirty="0" smtClean="0"/>
              <a:t>Source: Proceedings of the Polar Institute of Fisheries and Oceanography from the 1950s-1960s.</a:t>
            </a:r>
            <a:endParaRPr lang="en-US" b="1" dirty="0"/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1295400" y="0"/>
            <a:ext cx="6645275" cy="646113"/>
          </a:xfrm>
          <a:prstGeom prst="rect">
            <a:avLst/>
          </a:prstGeom>
          <a:noFill/>
          <a:ln w="22225">
            <a:solidFill>
              <a:srgbClr val="1B1BF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1B1BF1"/>
                </a:solidFill>
                <a:latin typeface="Calibri" pitchFamily="34" charset="0"/>
              </a:rPr>
              <a:t>Are there still data to be rescued?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b="1" smtClean="0"/>
              <a:t>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The size and shape of a global ocean profile database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Data Archeology and Rescue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Data flow into a global ocean profile database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808A0-BF81-4D72-A8C6-E36E03E75FB7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0483" name="Oval 2"/>
          <p:cNvSpPr>
            <a:spLocks noChangeArrowheads="1"/>
          </p:cNvSpPr>
          <p:nvPr/>
        </p:nvSpPr>
        <p:spPr bwMode="auto">
          <a:xfrm>
            <a:off x="3352800" y="51054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 smtClean="0">
                <a:latin typeface="Calibri" pitchFamily="34" charset="0"/>
              </a:rPr>
              <a:t>Argo/</a:t>
            </a:r>
            <a:r>
              <a:rPr lang="en-US" b="1" dirty="0" err="1" smtClean="0">
                <a:latin typeface="Calibri" pitchFamily="34" charset="0"/>
              </a:rPr>
              <a:t>Coriolis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20484" name="Oval 3"/>
          <p:cNvSpPr>
            <a:spLocks noChangeArrowheads="1"/>
          </p:cNvSpPr>
          <p:nvPr/>
        </p:nvSpPr>
        <p:spPr bwMode="auto">
          <a:xfrm>
            <a:off x="2133600" y="51054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GTSPP</a:t>
            </a:r>
          </a:p>
        </p:txBody>
      </p:sp>
      <p:sp>
        <p:nvSpPr>
          <p:cNvPr id="20485" name="Oval 4"/>
          <p:cNvSpPr>
            <a:spLocks noChangeArrowheads="1"/>
          </p:cNvSpPr>
          <p:nvPr/>
        </p:nvSpPr>
        <p:spPr bwMode="auto">
          <a:xfrm>
            <a:off x="228600" y="1752600"/>
            <a:ext cx="1600200" cy="13716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Delayed Mode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Data</a:t>
            </a:r>
          </a:p>
        </p:txBody>
      </p:sp>
      <p:sp>
        <p:nvSpPr>
          <p:cNvPr id="20486" name="Line 5"/>
          <p:cNvSpPr>
            <a:spLocks noChangeShapeType="1"/>
          </p:cNvSpPr>
          <p:nvPr/>
        </p:nvSpPr>
        <p:spPr bwMode="auto">
          <a:xfrm flipV="1">
            <a:off x="3429000" y="3429000"/>
            <a:ext cx="0" cy="914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Line 6"/>
          <p:cNvSpPr>
            <a:spLocks noChangeShapeType="1"/>
          </p:cNvSpPr>
          <p:nvPr/>
        </p:nvSpPr>
        <p:spPr bwMode="auto">
          <a:xfrm flipV="1">
            <a:off x="4191000" y="3429000"/>
            <a:ext cx="0" cy="914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2895600" y="1371600"/>
            <a:ext cx="1676400" cy="20574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NODC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Permanent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Archive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[non-uniform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Format]</a:t>
            </a:r>
          </a:p>
        </p:txBody>
      </p:sp>
      <p:sp>
        <p:nvSpPr>
          <p:cNvPr id="20489" name="Rectangle 8"/>
          <p:cNvSpPr>
            <a:spLocks noChangeArrowheads="1"/>
          </p:cNvSpPr>
          <p:nvPr/>
        </p:nvSpPr>
        <p:spPr bwMode="auto">
          <a:xfrm>
            <a:off x="2057400" y="4419600"/>
            <a:ext cx="3962400" cy="2133600"/>
          </a:xfrm>
          <a:prstGeom prst="rect">
            <a:avLst/>
          </a:prstGeom>
          <a:noFill/>
          <a:ln w="349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90" name="Line 9"/>
          <p:cNvSpPr>
            <a:spLocks noChangeShapeType="1"/>
          </p:cNvSpPr>
          <p:nvPr/>
        </p:nvSpPr>
        <p:spPr bwMode="auto">
          <a:xfrm>
            <a:off x="1905000" y="2438400"/>
            <a:ext cx="990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2286000" y="4572000"/>
            <a:ext cx="409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Near Real-Time Availability</a:t>
            </a:r>
          </a:p>
        </p:txBody>
      </p:sp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5410200" y="1752600"/>
            <a:ext cx="2743200" cy="1371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World Ocean Database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Additional QC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Uniform format</a:t>
            </a:r>
          </a:p>
        </p:txBody>
      </p:sp>
      <p:sp>
        <p:nvSpPr>
          <p:cNvPr id="20493" name="Oval 12"/>
          <p:cNvSpPr>
            <a:spLocks noChangeArrowheads="1"/>
          </p:cNvSpPr>
          <p:nvPr/>
        </p:nvSpPr>
        <p:spPr bwMode="auto">
          <a:xfrm>
            <a:off x="4800600" y="51054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Buoys</a:t>
            </a:r>
          </a:p>
          <a:p>
            <a:pPr algn="ctr"/>
            <a:r>
              <a:rPr lang="en-US" b="1">
                <a:latin typeface="Calibri" pitchFamily="34" charset="0"/>
              </a:rPr>
              <a:t>PMEL/JAM</a:t>
            </a:r>
          </a:p>
        </p:txBody>
      </p:sp>
      <p:sp>
        <p:nvSpPr>
          <p:cNvPr id="20494" name="Line 13"/>
          <p:cNvSpPr>
            <a:spLocks noChangeShapeType="1"/>
          </p:cNvSpPr>
          <p:nvPr/>
        </p:nvSpPr>
        <p:spPr bwMode="auto">
          <a:xfrm>
            <a:off x="4572000" y="2438400"/>
            <a:ext cx="838200" cy="0"/>
          </a:xfrm>
          <a:prstGeom prst="line">
            <a:avLst/>
          </a:prstGeom>
          <a:noFill/>
          <a:ln w="47625">
            <a:solidFill>
              <a:srgbClr val="3333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495" name="Line 14"/>
          <p:cNvSpPr>
            <a:spLocks noChangeShapeType="1"/>
          </p:cNvSpPr>
          <p:nvPr/>
        </p:nvSpPr>
        <p:spPr bwMode="auto">
          <a:xfrm>
            <a:off x="6705600" y="3124200"/>
            <a:ext cx="0" cy="32766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Line 15"/>
          <p:cNvSpPr>
            <a:spLocks noChangeShapeType="1"/>
          </p:cNvSpPr>
          <p:nvPr/>
        </p:nvSpPr>
        <p:spPr bwMode="auto">
          <a:xfrm flipH="1" flipV="1">
            <a:off x="914400" y="6400800"/>
            <a:ext cx="5791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497" name="Line 16"/>
          <p:cNvSpPr>
            <a:spLocks noChangeShapeType="1"/>
          </p:cNvSpPr>
          <p:nvPr/>
        </p:nvSpPr>
        <p:spPr bwMode="auto">
          <a:xfrm flipH="1" flipV="1">
            <a:off x="914400" y="3124200"/>
            <a:ext cx="0" cy="3276600"/>
          </a:xfrm>
          <a:prstGeom prst="line">
            <a:avLst/>
          </a:prstGeom>
          <a:noFill/>
          <a:ln w="22225">
            <a:solidFill>
              <a:schemeClr val="tx1"/>
            </a:solidFill>
            <a:prstDash val="lgDashDotDot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498" name="Line 17"/>
          <p:cNvSpPr>
            <a:spLocks noChangeShapeType="1"/>
          </p:cNvSpPr>
          <p:nvPr/>
        </p:nvSpPr>
        <p:spPr bwMode="auto">
          <a:xfrm flipV="1">
            <a:off x="2590800" y="6019800"/>
            <a:ext cx="0" cy="3810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499" name="Line 18"/>
          <p:cNvSpPr>
            <a:spLocks noChangeShapeType="1"/>
          </p:cNvSpPr>
          <p:nvPr/>
        </p:nvSpPr>
        <p:spPr bwMode="auto">
          <a:xfrm flipV="1">
            <a:off x="3810000" y="6019800"/>
            <a:ext cx="0" cy="381000"/>
          </a:xfrm>
          <a:prstGeom prst="line">
            <a:avLst/>
          </a:prstGeom>
          <a:noFill/>
          <a:ln w="47625" cap="rnd">
            <a:solidFill>
              <a:schemeClr val="tx1"/>
            </a:solidFill>
            <a:prstDash val="sysDot"/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500" name="Text Box 19"/>
          <p:cNvSpPr txBox="1">
            <a:spLocks noChangeArrowheads="1"/>
          </p:cNvSpPr>
          <p:nvPr/>
        </p:nvSpPr>
        <p:spPr bwMode="auto">
          <a:xfrm rot="5400000">
            <a:off x="5488782" y="4493418"/>
            <a:ext cx="280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Data quality information</a:t>
            </a:r>
          </a:p>
        </p:txBody>
      </p:sp>
      <p:sp>
        <p:nvSpPr>
          <p:cNvPr id="20501" name="Line 20"/>
          <p:cNvSpPr>
            <a:spLocks noChangeShapeType="1"/>
          </p:cNvSpPr>
          <p:nvPr/>
        </p:nvSpPr>
        <p:spPr bwMode="auto">
          <a:xfrm flipV="1">
            <a:off x="3810000" y="3429000"/>
            <a:ext cx="0" cy="9144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0" y="914400"/>
            <a:ext cx="231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       Not Always</a:t>
            </a:r>
          </a:p>
          <a:p>
            <a:r>
              <a:rPr lang="en-US" b="1">
                <a:latin typeface="Calibri" pitchFamily="34" charset="0"/>
              </a:rPr>
              <a:t>Publicly Accessible</a:t>
            </a:r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0" y="762000"/>
            <a:ext cx="2286000" cy="2514600"/>
          </a:xfrm>
          <a:prstGeom prst="rect">
            <a:avLst/>
          </a:prstGeom>
          <a:noFill/>
          <a:ln w="476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2667000" y="381000"/>
            <a:ext cx="61603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latin typeface="Calibri" pitchFamily="34" charset="0"/>
              </a:rPr>
              <a:t>NODC Information Stream (Profile </a:t>
            </a:r>
            <a:r>
              <a:rPr lang="en-US" sz="2800" b="1" dirty="0" smtClean="0">
                <a:latin typeface="Calibri" pitchFamily="34" charset="0"/>
              </a:rPr>
              <a:t>Data)</a:t>
            </a:r>
          </a:p>
          <a:p>
            <a:pPr algn="ctr"/>
            <a:r>
              <a:rPr lang="en-US" sz="2800" b="1" dirty="0" smtClean="0">
                <a:latin typeface="Calibri" pitchFamily="34" charset="0"/>
              </a:rPr>
              <a:t>Quarterly Updates of WOD</a:t>
            </a:r>
            <a:endParaRPr lang="en-US" sz="28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gtspp_dist_20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143000" y="762000"/>
            <a:ext cx="6553199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828800" y="4343400"/>
            <a:ext cx="50211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Argo data 2012: </a:t>
            </a:r>
            <a:r>
              <a:rPr lang="en-US" sz="2800" b="1" dirty="0" smtClean="0">
                <a:solidFill>
                  <a:schemeClr val="accent1"/>
                </a:solidFill>
                <a:latin typeface="Calibri" pitchFamily="34" charset="0"/>
              </a:rPr>
              <a:t>132,244 profiles</a:t>
            </a:r>
          </a:p>
          <a:p>
            <a:r>
              <a:rPr lang="en-US" sz="2800" b="1" dirty="0" smtClean="0">
                <a:solidFill>
                  <a:schemeClr val="accent1"/>
                </a:solidFill>
                <a:latin typeface="Calibri" pitchFamily="34" charset="0"/>
              </a:rPr>
              <a:t>[</a:t>
            </a:r>
            <a:r>
              <a:rPr lang="en-US" sz="2800" b="1" dirty="0" err="1" smtClean="0">
                <a:solidFill>
                  <a:schemeClr val="accent1"/>
                </a:solidFill>
                <a:latin typeface="Calibri" pitchFamily="34" charset="0"/>
              </a:rPr>
              <a:t>Coriolis</a:t>
            </a:r>
            <a:r>
              <a:rPr lang="en-US" sz="2800" b="1" dirty="0" smtClean="0">
                <a:solidFill>
                  <a:schemeClr val="accent1"/>
                </a:solidFill>
                <a:latin typeface="Calibri" pitchFamily="34" charset="0"/>
              </a:rPr>
              <a:t> GDAC]</a:t>
            </a:r>
            <a:endParaRPr lang="en-US" sz="2800" b="1" dirty="0">
              <a:solidFill>
                <a:schemeClr val="accent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gtspp_dist_20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143000" y="762000"/>
            <a:ext cx="6553199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828800" y="4343400"/>
            <a:ext cx="475194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Tropical Moored Buoy Arrays</a:t>
            </a:r>
          </a:p>
          <a:p>
            <a:r>
              <a:rPr lang="en-US" sz="2800" b="1" dirty="0" smtClean="0">
                <a:solidFill>
                  <a:schemeClr val="accent1"/>
                </a:solidFill>
                <a:latin typeface="Calibri" pitchFamily="34" charset="0"/>
              </a:rPr>
              <a:t>TAO/TRITON – PIRATA – RAMA</a:t>
            </a:r>
          </a:p>
          <a:p>
            <a:r>
              <a:rPr lang="en-US" sz="2800" b="1" dirty="0" smtClean="0">
                <a:solidFill>
                  <a:schemeClr val="accent1"/>
                </a:solidFill>
                <a:latin typeface="Calibri" pitchFamily="34" charset="0"/>
              </a:rPr>
              <a:t>33,012 daily means [PMEL]</a:t>
            </a:r>
            <a:endParaRPr lang="en-US" sz="2800" b="1" dirty="0">
              <a:solidFill>
                <a:schemeClr val="accent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gtspp_dist_201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762000"/>
            <a:ext cx="65532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828800" y="4343400"/>
            <a:ext cx="585946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Calibri" pitchFamily="34" charset="0"/>
              </a:rPr>
              <a:t>Near-real time data from GTSPP: 2012</a:t>
            </a:r>
          </a:p>
          <a:p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Green – XBT (14,775 casts)</a:t>
            </a:r>
          </a:p>
          <a:p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Red – CTD (12,549 casts)</a:t>
            </a:r>
          </a:p>
          <a:p>
            <a:r>
              <a:rPr lang="en-US" sz="2800" b="1">
                <a:solidFill>
                  <a:srgbClr val="1B1BF1"/>
                </a:solidFill>
                <a:latin typeface="Calibri" pitchFamily="34" charset="0"/>
              </a:rPr>
              <a:t>Blue - Pinniped  (21,567 dives)</a:t>
            </a:r>
          </a:p>
          <a:p>
            <a:r>
              <a:rPr lang="en-US" sz="2800" b="1">
                <a:solidFill>
                  <a:schemeClr val="accent1"/>
                </a:solidFill>
                <a:latin typeface="Calibri" pitchFamily="34" charset="0"/>
              </a:rPr>
              <a:t>Turquoise – Glider (7,430 half cycles)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therdata20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762000"/>
            <a:ext cx="6553199" cy="3286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4572000"/>
            <a:ext cx="45021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Red: CCHDO – 164 CTDs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Green: ICES – 7,254 CTD/bottle</a:t>
            </a:r>
          </a:p>
          <a:p>
            <a:r>
              <a:rPr lang="en-US" b="1" dirty="0" smtClean="0"/>
              <a:t>Black: TAO CTD – 59 CTDs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Orange: SISMER (France) – 194 CTDs</a:t>
            </a:r>
          </a:p>
          <a:p>
            <a:r>
              <a:rPr lang="en-US" b="1" dirty="0" smtClean="0">
                <a:solidFill>
                  <a:srgbClr val="1B1BF1"/>
                </a:solidFill>
              </a:rPr>
              <a:t>Blue [Atlantic/</a:t>
            </a:r>
            <a:r>
              <a:rPr lang="en-US" b="1" dirty="0" err="1" smtClean="0">
                <a:solidFill>
                  <a:srgbClr val="1B1BF1"/>
                </a:solidFill>
              </a:rPr>
              <a:t>Medit</a:t>
            </a:r>
            <a:r>
              <a:rPr lang="en-US" b="1" dirty="0" smtClean="0">
                <a:solidFill>
                  <a:srgbClr val="1B1BF1"/>
                </a:solidFill>
              </a:rPr>
              <a:t>]: AOML – 386 XBTs</a:t>
            </a:r>
            <a:endParaRPr lang="en-US" b="1" dirty="0">
              <a:solidFill>
                <a:srgbClr val="1B1BF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3518" y="4648200"/>
            <a:ext cx="45704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1B1BF1"/>
                </a:solidFill>
              </a:rPr>
              <a:t>Blue [Pacific/Indian]: CSIRO – 162 CTDs</a:t>
            </a:r>
          </a:p>
          <a:p>
            <a:r>
              <a:rPr lang="en-US" b="1" dirty="0" smtClean="0">
                <a:solidFill>
                  <a:srgbClr val="CD035E"/>
                </a:solidFill>
              </a:rPr>
              <a:t>Magenta: ISDM (Canada) – 181 CTDs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Turquoise: </a:t>
            </a:r>
            <a:r>
              <a:rPr lang="en-US" b="1" dirty="0" err="1" smtClean="0">
                <a:solidFill>
                  <a:srgbClr val="00B0F0"/>
                </a:solidFill>
              </a:rPr>
              <a:t>CalCOFI</a:t>
            </a:r>
            <a:r>
              <a:rPr lang="en-US" b="1" dirty="0" smtClean="0">
                <a:solidFill>
                  <a:srgbClr val="00B0F0"/>
                </a:solidFill>
              </a:rPr>
              <a:t> – 75 CTDs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Grey: WHOI Ice Buoy – 6,202 cycles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4114800"/>
            <a:ext cx="769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Delayed-mode data for 2012 to date: 14,677 profiles</a:t>
            </a:r>
            <a:endParaRPr lang="en-US" sz="24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D60BE8-7F75-4264-9A03-750E37F03F0D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2531" name="Text Box 24"/>
          <p:cNvSpPr txBox="1">
            <a:spLocks noChangeArrowheads="1"/>
          </p:cNvSpPr>
          <p:nvPr/>
        </p:nvSpPr>
        <p:spPr bwMode="auto">
          <a:xfrm>
            <a:off x="609600" y="228600"/>
            <a:ext cx="7570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Calibri" pitchFamily="34" charset="0"/>
              </a:rPr>
              <a:t>Examples of Delayed-mode data Updates to WOD</a:t>
            </a:r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3124200" y="2971800"/>
            <a:ext cx="2514600" cy="1524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World Ocean 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Database Quarterly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 Updates</a:t>
            </a:r>
          </a:p>
        </p:txBody>
      </p:sp>
      <p:sp>
        <p:nvSpPr>
          <p:cNvPr id="22533" name="Oval 12"/>
          <p:cNvSpPr>
            <a:spLocks noChangeAspect="1" noChangeArrowheads="1"/>
          </p:cNvSpPr>
          <p:nvPr/>
        </p:nvSpPr>
        <p:spPr bwMode="auto">
          <a:xfrm>
            <a:off x="1066800" y="3276600"/>
            <a:ext cx="1371600" cy="1371600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 </a:t>
            </a:r>
          </a:p>
          <a:p>
            <a:pPr algn="ctr"/>
            <a:r>
              <a:rPr lang="en-US" b="1">
                <a:latin typeface="Calibri" pitchFamily="34" charset="0"/>
              </a:rPr>
              <a:t>NOAA</a:t>
            </a:r>
          </a:p>
          <a:p>
            <a:pPr algn="ctr"/>
            <a:r>
              <a:rPr lang="en-US" b="1">
                <a:latin typeface="Calibri" pitchFamily="34" charset="0"/>
              </a:rPr>
              <a:t>Northeast</a:t>
            </a:r>
          </a:p>
          <a:p>
            <a:pPr algn="ctr"/>
            <a:r>
              <a:rPr lang="en-US" b="1">
                <a:latin typeface="Calibri" pitchFamily="34" charset="0"/>
              </a:rPr>
              <a:t> Fisheries</a:t>
            </a:r>
          </a:p>
        </p:txBody>
      </p:sp>
      <p:sp>
        <p:nvSpPr>
          <p:cNvPr id="22534" name="Oval 3"/>
          <p:cNvSpPr>
            <a:spLocks noChangeAspect="1" noChangeArrowheads="1"/>
          </p:cNvSpPr>
          <p:nvPr/>
        </p:nvSpPr>
        <p:spPr bwMode="auto">
          <a:xfrm>
            <a:off x="4114800" y="914400"/>
            <a:ext cx="1371600" cy="1371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CCHDO</a:t>
            </a:r>
          </a:p>
        </p:txBody>
      </p:sp>
      <p:sp>
        <p:nvSpPr>
          <p:cNvPr id="22535" name="Oval 2"/>
          <p:cNvSpPr>
            <a:spLocks noChangeAspect="1" noChangeArrowheads="1"/>
          </p:cNvSpPr>
          <p:nvPr/>
        </p:nvSpPr>
        <p:spPr bwMode="auto">
          <a:xfrm>
            <a:off x="5562600" y="1371600"/>
            <a:ext cx="1371600" cy="1371600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WHOI Ice</a:t>
            </a:r>
          </a:p>
          <a:p>
            <a:pPr algn="ctr"/>
            <a:r>
              <a:rPr lang="en-US" b="1">
                <a:latin typeface="Calibri" pitchFamily="34" charset="0"/>
              </a:rPr>
              <a:t> Tethered Buoys</a:t>
            </a:r>
          </a:p>
        </p:txBody>
      </p:sp>
      <p:sp>
        <p:nvSpPr>
          <p:cNvPr id="22536" name="Oval 12"/>
          <p:cNvSpPr>
            <a:spLocks noChangeAspect="1" noChangeArrowheads="1"/>
          </p:cNvSpPr>
          <p:nvPr/>
        </p:nvSpPr>
        <p:spPr bwMode="auto">
          <a:xfrm>
            <a:off x="2667000" y="914400"/>
            <a:ext cx="1371600" cy="1371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ICES</a:t>
            </a:r>
          </a:p>
        </p:txBody>
      </p:sp>
      <p:sp>
        <p:nvSpPr>
          <p:cNvPr id="22537" name="Line 13"/>
          <p:cNvSpPr>
            <a:spLocks noChangeShapeType="1"/>
          </p:cNvSpPr>
          <p:nvPr/>
        </p:nvSpPr>
        <p:spPr bwMode="auto">
          <a:xfrm rot="5400000">
            <a:off x="4229100" y="2552700"/>
            <a:ext cx="685800" cy="152400"/>
          </a:xfrm>
          <a:prstGeom prst="line">
            <a:avLst/>
          </a:prstGeom>
          <a:noFill/>
          <a:ln w="47625">
            <a:solidFill>
              <a:srgbClr val="00B0F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38" name="Oval 3"/>
          <p:cNvSpPr>
            <a:spLocks noChangeAspect="1" noChangeArrowheads="1"/>
          </p:cNvSpPr>
          <p:nvPr/>
        </p:nvSpPr>
        <p:spPr bwMode="auto">
          <a:xfrm>
            <a:off x="6019800" y="2819400"/>
            <a:ext cx="1371600" cy="13716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CalCOFI</a:t>
            </a:r>
          </a:p>
        </p:txBody>
      </p:sp>
      <p:sp>
        <p:nvSpPr>
          <p:cNvPr id="22539" name="Oval 3"/>
          <p:cNvSpPr>
            <a:spLocks noChangeAspect="1" noChangeArrowheads="1"/>
          </p:cNvSpPr>
          <p:nvPr/>
        </p:nvSpPr>
        <p:spPr bwMode="auto">
          <a:xfrm>
            <a:off x="6172200" y="4419600"/>
            <a:ext cx="1371600" cy="13716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Japan Ocean</a:t>
            </a:r>
          </a:p>
          <a:p>
            <a:pPr algn="ctr"/>
            <a:r>
              <a:rPr lang="en-US" b="1">
                <a:latin typeface="Calibri" pitchFamily="34" charset="0"/>
              </a:rPr>
              <a:t> Data Center</a:t>
            </a:r>
          </a:p>
        </p:txBody>
      </p:sp>
      <p:sp>
        <p:nvSpPr>
          <p:cNvPr id="22540" name="Oval 3"/>
          <p:cNvSpPr>
            <a:spLocks noChangeAspect="1" noChangeArrowheads="1"/>
          </p:cNvSpPr>
          <p:nvPr/>
        </p:nvSpPr>
        <p:spPr bwMode="auto">
          <a:xfrm>
            <a:off x="4876800" y="5105400"/>
            <a:ext cx="1371600" cy="13716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CSIRO</a:t>
            </a:r>
          </a:p>
        </p:txBody>
      </p:sp>
      <p:sp>
        <p:nvSpPr>
          <p:cNvPr id="22541" name="Oval 3"/>
          <p:cNvSpPr>
            <a:spLocks noChangeAspect="1" noChangeArrowheads="1"/>
          </p:cNvSpPr>
          <p:nvPr/>
        </p:nvSpPr>
        <p:spPr bwMode="auto">
          <a:xfrm>
            <a:off x="3276600" y="5257800"/>
            <a:ext cx="1371600" cy="1371600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Line W</a:t>
            </a:r>
          </a:p>
        </p:txBody>
      </p:sp>
      <p:sp>
        <p:nvSpPr>
          <p:cNvPr id="22542" name="Oval 3"/>
          <p:cNvSpPr>
            <a:spLocks noChangeAspect="1" noChangeArrowheads="1"/>
          </p:cNvSpPr>
          <p:nvPr/>
        </p:nvSpPr>
        <p:spPr bwMode="auto">
          <a:xfrm>
            <a:off x="1752600" y="4648200"/>
            <a:ext cx="1371600" cy="1371600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INIDEP</a:t>
            </a:r>
          </a:p>
          <a:p>
            <a:pPr algn="ctr"/>
            <a:r>
              <a:rPr lang="en-US" b="1">
                <a:latin typeface="Calibri" pitchFamily="34" charset="0"/>
              </a:rPr>
              <a:t> (Argentina)</a:t>
            </a:r>
          </a:p>
        </p:txBody>
      </p:sp>
      <p:sp>
        <p:nvSpPr>
          <p:cNvPr id="22543" name="Oval 12"/>
          <p:cNvSpPr>
            <a:spLocks noChangeAspect="1" noChangeArrowheads="1"/>
          </p:cNvSpPr>
          <p:nvPr/>
        </p:nvSpPr>
        <p:spPr bwMode="auto">
          <a:xfrm>
            <a:off x="1447800" y="1828800"/>
            <a:ext cx="1371600" cy="1371600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Calibri" pitchFamily="34" charset="0"/>
              </a:rPr>
              <a:t>TAO maintenance</a:t>
            </a:r>
          </a:p>
          <a:p>
            <a:pPr algn="ctr"/>
            <a:r>
              <a:rPr lang="en-US" b="1">
                <a:latin typeface="Calibri" pitchFamily="34" charset="0"/>
              </a:rPr>
              <a:t> cruises</a:t>
            </a:r>
          </a:p>
        </p:txBody>
      </p:sp>
      <p:sp>
        <p:nvSpPr>
          <p:cNvPr id="22544" name="Line 13"/>
          <p:cNvSpPr>
            <a:spLocks noChangeShapeType="1"/>
          </p:cNvSpPr>
          <p:nvPr/>
        </p:nvSpPr>
        <p:spPr bwMode="auto">
          <a:xfrm rot="5400000" flipV="1">
            <a:off x="3238500" y="2552700"/>
            <a:ext cx="685800" cy="152400"/>
          </a:xfrm>
          <a:prstGeom prst="line">
            <a:avLst/>
          </a:prstGeom>
          <a:noFill/>
          <a:ln w="47625">
            <a:solidFill>
              <a:srgbClr val="00B0F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45" name="Line 13"/>
          <p:cNvSpPr>
            <a:spLocks noChangeShapeType="1"/>
          </p:cNvSpPr>
          <p:nvPr/>
        </p:nvSpPr>
        <p:spPr bwMode="auto">
          <a:xfrm rot="5400000">
            <a:off x="5562600" y="2743200"/>
            <a:ext cx="457200" cy="304800"/>
          </a:xfrm>
          <a:prstGeom prst="line">
            <a:avLst/>
          </a:prstGeom>
          <a:noFill/>
          <a:ln w="47625">
            <a:solidFill>
              <a:srgbClr val="92D05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46" name="Line 13"/>
          <p:cNvSpPr>
            <a:spLocks noChangeShapeType="1"/>
          </p:cNvSpPr>
          <p:nvPr/>
        </p:nvSpPr>
        <p:spPr bwMode="auto">
          <a:xfrm rot="5400000" flipH="1">
            <a:off x="5867400" y="3505200"/>
            <a:ext cx="0" cy="457200"/>
          </a:xfrm>
          <a:prstGeom prst="line">
            <a:avLst/>
          </a:prstGeom>
          <a:noFill/>
          <a:ln w="47625">
            <a:solidFill>
              <a:srgbClr val="FFC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47" name="Line 13"/>
          <p:cNvSpPr>
            <a:spLocks noChangeShapeType="1"/>
          </p:cNvSpPr>
          <p:nvPr/>
        </p:nvSpPr>
        <p:spPr bwMode="auto">
          <a:xfrm rot="5400000" flipV="1">
            <a:off x="2781300" y="2781300"/>
            <a:ext cx="304800" cy="533400"/>
          </a:xfrm>
          <a:prstGeom prst="line">
            <a:avLst/>
          </a:prstGeom>
          <a:noFill/>
          <a:ln w="47625">
            <a:solidFill>
              <a:srgbClr val="92D05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48" name="Line 13"/>
          <p:cNvSpPr>
            <a:spLocks noChangeShapeType="1"/>
          </p:cNvSpPr>
          <p:nvPr/>
        </p:nvSpPr>
        <p:spPr bwMode="auto">
          <a:xfrm rot="5400000" flipH="1">
            <a:off x="5791200" y="4191000"/>
            <a:ext cx="381000" cy="685800"/>
          </a:xfrm>
          <a:prstGeom prst="line">
            <a:avLst/>
          </a:prstGeom>
          <a:noFill/>
          <a:ln w="47625">
            <a:solidFill>
              <a:srgbClr val="FFC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49" name="Line 13"/>
          <p:cNvSpPr>
            <a:spLocks noChangeShapeType="1"/>
          </p:cNvSpPr>
          <p:nvPr/>
        </p:nvSpPr>
        <p:spPr bwMode="auto">
          <a:xfrm rot="5400000" flipH="1">
            <a:off x="4991100" y="4686300"/>
            <a:ext cx="609600" cy="228600"/>
          </a:xfrm>
          <a:prstGeom prst="line">
            <a:avLst/>
          </a:prstGeom>
          <a:noFill/>
          <a:ln w="47625">
            <a:solidFill>
              <a:srgbClr val="FFC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50" name="Line 13"/>
          <p:cNvSpPr>
            <a:spLocks noChangeShapeType="1"/>
          </p:cNvSpPr>
          <p:nvPr/>
        </p:nvSpPr>
        <p:spPr bwMode="auto">
          <a:xfrm rot="5400000" flipH="1" flipV="1">
            <a:off x="3619500" y="4838700"/>
            <a:ext cx="762000" cy="76200"/>
          </a:xfrm>
          <a:prstGeom prst="line">
            <a:avLst/>
          </a:prstGeom>
          <a:noFill/>
          <a:ln w="47625">
            <a:solidFill>
              <a:srgbClr val="92D05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51" name="Line 13"/>
          <p:cNvSpPr>
            <a:spLocks noChangeShapeType="1"/>
          </p:cNvSpPr>
          <p:nvPr/>
        </p:nvSpPr>
        <p:spPr bwMode="auto">
          <a:xfrm rot="5400000" flipH="1" flipV="1">
            <a:off x="2895600" y="4495800"/>
            <a:ext cx="304800" cy="304800"/>
          </a:xfrm>
          <a:prstGeom prst="line">
            <a:avLst/>
          </a:prstGeom>
          <a:noFill/>
          <a:ln w="47625">
            <a:solidFill>
              <a:srgbClr val="92D05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52" name="Line 13"/>
          <p:cNvSpPr>
            <a:spLocks noChangeShapeType="1"/>
          </p:cNvSpPr>
          <p:nvPr/>
        </p:nvSpPr>
        <p:spPr bwMode="auto">
          <a:xfrm rot="5400000" flipH="1" flipV="1">
            <a:off x="2857500" y="3619500"/>
            <a:ext cx="0" cy="685800"/>
          </a:xfrm>
          <a:prstGeom prst="line">
            <a:avLst/>
          </a:prstGeom>
          <a:noFill/>
          <a:ln w="47625">
            <a:solidFill>
              <a:srgbClr val="92D05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53" name="TextBox 54"/>
          <p:cNvSpPr txBox="1">
            <a:spLocks noChangeArrowheads="1"/>
          </p:cNvSpPr>
          <p:nvPr/>
        </p:nvSpPr>
        <p:spPr bwMode="auto">
          <a:xfrm>
            <a:off x="7239000" y="990600"/>
            <a:ext cx="17637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B0F0"/>
                </a:solidFill>
                <a:latin typeface="Calibri" pitchFamily="34" charset="0"/>
              </a:rPr>
              <a:t>Blue – Quarterly</a:t>
            </a:r>
          </a:p>
          <a:p>
            <a:r>
              <a:rPr lang="en-US" b="1">
                <a:solidFill>
                  <a:srgbClr val="FFC000"/>
                </a:solidFill>
                <a:latin typeface="Calibri" pitchFamily="34" charset="0"/>
              </a:rPr>
              <a:t>Orange- Yearly</a:t>
            </a:r>
          </a:p>
          <a:p>
            <a:r>
              <a:rPr lang="en-US" b="1">
                <a:solidFill>
                  <a:srgbClr val="92D050"/>
                </a:solidFill>
                <a:latin typeface="Calibri" pitchFamily="34" charset="0"/>
              </a:rPr>
              <a:t>Green - Irregular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D41E9-1D7A-4091-9E26-C4099A2AA41C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3555" name="Text Box 24"/>
          <p:cNvSpPr txBox="1">
            <a:spLocks noChangeArrowheads="1"/>
          </p:cNvSpPr>
          <p:nvPr/>
        </p:nvSpPr>
        <p:spPr bwMode="auto">
          <a:xfrm>
            <a:off x="381000" y="228600"/>
            <a:ext cx="7897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Calibri" pitchFamily="34" charset="0"/>
              </a:rPr>
              <a:t>Example of already aggregated data passed to WOD</a:t>
            </a: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3124200" y="2971800"/>
            <a:ext cx="2514600" cy="152400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CLIVAR and Carbon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 Hydrographic Data Office</a:t>
            </a:r>
          </a:p>
          <a:p>
            <a:pPr algn="ctr"/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(CCHDO)</a:t>
            </a:r>
          </a:p>
        </p:txBody>
      </p:sp>
      <p:sp>
        <p:nvSpPr>
          <p:cNvPr id="19484" name="Oval 12"/>
          <p:cNvSpPr>
            <a:spLocks noChangeAspect="1" noChangeArrowheads="1"/>
          </p:cNvSpPr>
          <p:nvPr/>
        </p:nvSpPr>
        <p:spPr bwMode="auto">
          <a:xfrm>
            <a:off x="1066800" y="32766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" pitchFamily="34" charset="0"/>
              </a:rPr>
              <a:t> GO-SHIP</a:t>
            </a:r>
          </a:p>
        </p:txBody>
      </p:sp>
      <p:sp>
        <p:nvSpPr>
          <p:cNvPr id="19486" name="Oval 3"/>
          <p:cNvSpPr>
            <a:spLocks noChangeAspect="1" noChangeArrowheads="1"/>
          </p:cNvSpPr>
          <p:nvPr/>
        </p:nvSpPr>
        <p:spPr bwMode="auto">
          <a:xfrm>
            <a:off x="4114800" y="9144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" pitchFamily="34" charset="0"/>
              </a:rPr>
              <a:t>WOCE</a:t>
            </a:r>
          </a:p>
        </p:txBody>
      </p:sp>
      <p:sp>
        <p:nvSpPr>
          <p:cNvPr id="19487" name="Oval 2"/>
          <p:cNvSpPr>
            <a:spLocks noChangeAspect="1" noChangeArrowheads="1"/>
          </p:cNvSpPr>
          <p:nvPr/>
        </p:nvSpPr>
        <p:spPr bwMode="auto">
          <a:xfrm>
            <a:off x="5562600" y="13716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" pitchFamily="34" charset="0"/>
              </a:rPr>
              <a:t>BATS</a:t>
            </a:r>
          </a:p>
        </p:txBody>
      </p:sp>
      <p:sp>
        <p:nvSpPr>
          <p:cNvPr id="19489" name="Oval 12"/>
          <p:cNvSpPr>
            <a:spLocks noChangeAspect="1" noChangeArrowheads="1"/>
          </p:cNvSpPr>
          <p:nvPr/>
        </p:nvSpPr>
        <p:spPr bwMode="auto">
          <a:xfrm>
            <a:off x="2667000" y="9144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" pitchFamily="34" charset="0"/>
              </a:rPr>
              <a:t>HOT</a:t>
            </a:r>
          </a:p>
        </p:txBody>
      </p:sp>
      <p:sp>
        <p:nvSpPr>
          <p:cNvPr id="23561" name="Line 13"/>
          <p:cNvSpPr>
            <a:spLocks noChangeShapeType="1"/>
          </p:cNvSpPr>
          <p:nvPr/>
        </p:nvSpPr>
        <p:spPr bwMode="auto">
          <a:xfrm rot="5400000">
            <a:off x="4229100" y="2552700"/>
            <a:ext cx="685800" cy="1524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9" name="Oval 3"/>
          <p:cNvSpPr>
            <a:spLocks noChangeAspect="1" noChangeArrowheads="1"/>
          </p:cNvSpPr>
          <p:nvPr/>
        </p:nvSpPr>
        <p:spPr bwMode="auto">
          <a:xfrm>
            <a:off x="6019800" y="28194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" pitchFamily="34" charset="0"/>
              </a:rPr>
              <a:t>CDIAC</a:t>
            </a:r>
          </a:p>
        </p:txBody>
      </p:sp>
      <p:sp>
        <p:nvSpPr>
          <p:cNvPr id="40" name="Oval 3"/>
          <p:cNvSpPr>
            <a:spLocks noChangeAspect="1" noChangeArrowheads="1"/>
          </p:cNvSpPr>
          <p:nvPr/>
        </p:nvSpPr>
        <p:spPr bwMode="auto">
          <a:xfrm>
            <a:off x="6172200" y="44196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" pitchFamily="34" charset="0"/>
              </a:rPr>
              <a:t>CARINA</a:t>
            </a:r>
          </a:p>
        </p:txBody>
      </p:sp>
      <p:sp>
        <p:nvSpPr>
          <p:cNvPr id="41" name="Oval 3"/>
          <p:cNvSpPr>
            <a:spLocks noChangeAspect="1" noChangeArrowheads="1"/>
          </p:cNvSpPr>
          <p:nvPr/>
        </p:nvSpPr>
        <p:spPr bwMode="auto">
          <a:xfrm>
            <a:off x="4876800" y="51054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" pitchFamily="34" charset="0"/>
              </a:rPr>
              <a:t>PACIFICA</a:t>
            </a:r>
          </a:p>
        </p:txBody>
      </p:sp>
      <p:sp>
        <p:nvSpPr>
          <p:cNvPr id="42" name="Oval 3"/>
          <p:cNvSpPr>
            <a:spLocks noChangeAspect="1" noChangeArrowheads="1"/>
          </p:cNvSpPr>
          <p:nvPr/>
        </p:nvSpPr>
        <p:spPr bwMode="auto">
          <a:xfrm>
            <a:off x="3276600" y="52578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latin typeface="Calibri" pitchFamily="34" charset="0"/>
              </a:rPr>
              <a:t>OceanSITES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43" name="Oval 3"/>
          <p:cNvSpPr>
            <a:spLocks noChangeAspect="1" noChangeArrowheads="1"/>
          </p:cNvSpPr>
          <p:nvPr/>
        </p:nvSpPr>
        <p:spPr bwMode="auto">
          <a:xfrm>
            <a:off x="1752600" y="46482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" pitchFamily="34" charset="0"/>
              </a:rPr>
              <a:t>Other</a:t>
            </a:r>
          </a:p>
        </p:txBody>
      </p:sp>
      <p:sp>
        <p:nvSpPr>
          <p:cNvPr id="45" name="Oval 12"/>
          <p:cNvSpPr>
            <a:spLocks noChangeAspect="1" noChangeArrowheads="1"/>
          </p:cNvSpPr>
          <p:nvPr/>
        </p:nvSpPr>
        <p:spPr bwMode="auto">
          <a:xfrm>
            <a:off x="1447800" y="1828800"/>
            <a:ext cx="1371600" cy="13716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alibri" pitchFamily="34" charset="0"/>
              </a:rPr>
              <a:t>CLIVAR</a:t>
            </a:r>
          </a:p>
        </p:txBody>
      </p:sp>
      <p:sp>
        <p:nvSpPr>
          <p:cNvPr id="23568" name="Line 13"/>
          <p:cNvSpPr>
            <a:spLocks noChangeShapeType="1"/>
          </p:cNvSpPr>
          <p:nvPr/>
        </p:nvSpPr>
        <p:spPr bwMode="auto">
          <a:xfrm rot="5400000" flipV="1">
            <a:off x="3238500" y="2552700"/>
            <a:ext cx="685800" cy="1524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3569" name="Line 13"/>
          <p:cNvSpPr>
            <a:spLocks noChangeShapeType="1"/>
          </p:cNvSpPr>
          <p:nvPr/>
        </p:nvSpPr>
        <p:spPr bwMode="auto">
          <a:xfrm rot="5400000">
            <a:off x="5562600" y="2743200"/>
            <a:ext cx="457200" cy="3048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3570" name="Line 13"/>
          <p:cNvSpPr>
            <a:spLocks noChangeShapeType="1"/>
          </p:cNvSpPr>
          <p:nvPr/>
        </p:nvSpPr>
        <p:spPr bwMode="auto">
          <a:xfrm rot="5400000" flipH="1">
            <a:off x="5867400" y="3505200"/>
            <a:ext cx="0" cy="4572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3571" name="Line 13"/>
          <p:cNvSpPr>
            <a:spLocks noChangeShapeType="1"/>
          </p:cNvSpPr>
          <p:nvPr/>
        </p:nvSpPr>
        <p:spPr bwMode="auto">
          <a:xfrm rot="5400000" flipV="1">
            <a:off x="2781300" y="2781300"/>
            <a:ext cx="304800" cy="5334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3572" name="Line 13"/>
          <p:cNvSpPr>
            <a:spLocks noChangeShapeType="1"/>
          </p:cNvSpPr>
          <p:nvPr/>
        </p:nvSpPr>
        <p:spPr bwMode="auto">
          <a:xfrm rot="5400000" flipH="1">
            <a:off x="5791200" y="4191000"/>
            <a:ext cx="381000" cy="6858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3573" name="Line 13"/>
          <p:cNvSpPr>
            <a:spLocks noChangeShapeType="1"/>
          </p:cNvSpPr>
          <p:nvPr/>
        </p:nvSpPr>
        <p:spPr bwMode="auto">
          <a:xfrm rot="5400000" flipH="1">
            <a:off x="4991100" y="4686300"/>
            <a:ext cx="609600" cy="2286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3574" name="Line 13"/>
          <p:cNvSpPr>
            <a:spLocks noChangeShapeType="1"/>
          </p:cNvSpPr>
          <p:nvPr/>
        </p:nvSpPr>
        <p:spPr bwMode="auto">
          <a:xfrm rot="5400000" flipH="1" flipV="1">
            <a:off x="3619500" y="4838700"/>
            <a:ext cx="762000" cy="762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3575" name="Line 13"/>
          <p:cNvSpPr>
            <a:spLocks noChangeShapeType="1"/>
          </p:cNvSpPr>
          <p:nvPr/>
        </p:nvSpPr>
        <p:spPr bwMode="auto">
          <a:xfrm rot="5400000" flipH="1" flipV="1">
            <a:off x="2895600" y="4495800"/>
            <a:ext cx="304800" cy="3048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3576" name="Line 13"/>
          <p:cNvSpPr>
            <a:spLocks noChangeShapeType="1"/>
          </p:cNvSpPr>
          <p:nvPr/>
        </p:nvSpPr>
        <p:spPr bwMode="auto">
          <a:xfrm rot="5400000" flipH="1" flipV="1">
            <a:off x="2857500" y="3619500"/>
            <a:ext cx="0" cy="6858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C76A-8918-4FA0-BF5E-B5122B2874ED}" type="slidenum">
              <a:rPr lang="en-US"/>
              <a:pPr/>
              <a:t>27</a:t>
            </a:fld>
            <a:endParaRPr lang="en-US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762000" y="457200"/>
            <a:ext cx="2743200" cy="4724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Science and</a:t>
            </a:r>
          </a:p>
          <a:p>
            <a:pPr algn="ctr"/>
            <a:r>
              <a:rPr lang="en-US" sz="2000" b="1"/>
              <a:t>Data Community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5105400" y="381000"/>
            <a:ext cx="2819400" cy="480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5257800" y="838200"/>
            <a:ext cx="2438400" cy="914400"/>
          </a:xfrm>
          <a:prstGeom prst="rect">
            <a:avLst/>
          </a:prstGeom>
          <a:solidFill>
            <a:srgbClr val="D8F4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Convert Data to Common</a:t>
            </a:r>
          </a:p>
          <a:p>
            <a:pPr algn="ctr"/>
            <a:r>
              <a:rPr lang="en-US" sz="1400" b="1"/>
              <a:t>Format/Initial Quality Control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5257800" y="1905000"/>
            <a:ext cx="2438400" cy="914400"/>
          </a:xfrm>
          <a:prstGeom prst="rect">
            <a:avLst/>
          </a:prstGeom>
          <a:solidFill>
            <a:srgbClr val="00F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Calculate Climatologies</a:t>
            </a:r>
          </a:p>
          <a:p>
            <a:pPr algn="ctr"/>
            <a:r>
              <a:rPr lang="en-US" sz="1400" b="1"/>
              <a:t>Secondary Quality Control</a:t>
            </a: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5257800" y="2971800"/>
            <a:ext cx="2438400" cy="914400"/>
          </a:xfrm>
          <a:prstGeom prst="rect">
            <a:avLst/>
          </a:prstGeom>
          <a:solidFill>
            <a:srgbClr val="F0640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Release Database</a:t>
            </a:r>
          </a:p>
          <a:p>
            <a:pPr algn="ctr"/>
            <a:r>
              <a:rPr lang="en-US" sz="1400" b="1"/>
              <a:t>With Quality Control Flags</a:t>
            </a: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5257800" y="4114800"/>
            <a:ext cx="2438400" cy="914400"/>
          </a:xfrm>
          <a:prstGeom prst="rect">
            <a:avLst/>
          </a:prstGeom>
          <a:solidFill>
            <a:srgbClr val="0064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Scientific Research</a:t>
            </a:r>
          </a:p>
          <a:p>
            <a:pPr algn="ctr"/>
            <a:r>
              <a:rPr lang="en-US" sz="1400" b="1"/>
              <a:t>Post-release Quality Control</a:t>
            </a:r>
          </a:p>
          <a:p>
            <a:pPr algn="ctr"/>
            <a:r>
              <a:rPr lang="en-US" sz="1400" b="1"/>
              <a:t>Monthly database updates</a:t>
            </a:r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 flipV="1">
            <a:off x="3505200" y="685800"/>
            <a:ext cx="16002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 flipH="1">
            <a:off x="3505200" y="1447800"/>
            <a:ext cx="1600200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5775325" y="341313"/>
            <a:ext cx="139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OCL/NODC</a:t>
            </a:r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flipH="1">
            <a:off x="3505200" y="2590800"/>
            <a:ext cx="1600200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 flipH="1">
            <a:off x="3505200" y="4800600"/>
            <a:ext cx="1600200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 flipH="1">
            <a:off x="3505200" y="3505200"/>
            <a:ext cx="16002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 flipH="1">
            <a:off x="3505200" y="2209800"/>
            <a:ext cx="16002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 flipH="1">
            <a:off x="3505200" y="4419600"/>
            <a:ext cx="16002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838200" y="533400"/>
            <a:ext cx="2590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b="1"/>
              <a:t>MAKE DATA AVAILABLE</a:t>
            </a:r>
          </a:p>
        </p:txBody>
      </p:sp>
      <p:sp>
        <p:nvSpPr>
          <p:cNvPr id="51217" name="Rectangle 17"/>
          <p:cNvSpPr>
            <a:spLocks noChangeArrowheads="1"/>
          </p:cNvSpPr>
          <p:nvPr/>
        </p:nvSpPr>
        <p:spPr bwMode="auto">
          <a:xfrm>
            <a:off x="762000" y="5029200"/>
            <a:ext cx="2743200" cy="9144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Publish Results</a:t>
            </a:r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 flipH="1">
            <a:off x="3505200" y="5181600"/>
            <a:ext cx="16002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4648200" y="5791200"/>
            <a:ext cx="3706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/>
              <a:t>FEEDBACK LOOP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04800"/>
            <a:ext cx="487054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447800"/>
            <a:ext cx="3441968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Data Dissemination:</a:t>
            </a:r>
          </a:p>
          <a:p>
            <a:r>
              <a:rPr lang="en-US" b="1" dirty="0" smtClean="0">
                <a:solidFill>
                  <a:srgbClr val="1B1BF1"/>
                </a:solidFill>
              </a:rPr>
              <a:t>Yearly by instrument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Geographically by instrument</a:t>
            </a:r>
          </a:p>
          <a:p>
            <a:r>
              <a:rPr lang="en-US" b="1" dirty="0" err="1" smtClean="0">
                <a:solidFill>
                  <a:srgbClr val="C00000"/>
                </a:solidFill>
              </a:rPr>
              <a:t>WODselect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/>
              <a:t>All updated quarterly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3733800"/>
            <a:ext cx="648991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Format:</a:t>
            </a:r>
          </a:p>
          <a:p>
            <a:r>
              <a:rPr lang="en-US" b="1" dirty="0" smtClean="0">
                <a:solidFill>
                  <a:srgbClr val="1B1BF1"/>
                </a:solidFill>
              </a:rPr>
              <a:t>Native WOD format</a:t>
            </a:r>
          </a:p>
          <a:p>
            <a:r>
              <a:rPr lang="en-US" b="1" dirty="0" smtClean="0">
                <a:solidFill>
                  <a:srgbClr val="1B1BF1"/>
                </a:solidFill>
              </a:rPr>
              <a:t>(compact ASCII) with conversion</a:t>
            </a:r>
          </a:p>
          <a:p>
            <a:r>
              <a:rPr lang="en-US" b="1" dirty="0" smtClean="0">
                <a:solidFill>
                  <a:srgbClr val="1B1BF1"/>
                </a:solidFill>
              </a:rPr>
              <a:t>routines</a:t>
            </a:r>
          </a:p>
          <a:p>
            <a:endParaRPr lang="en-US" b="1" dirty="0" smtClean="0"/>
          </a:p>
          <a:p>
            <a:r>
              <a:rPr lang="en-US" b="1" dirty="0" err="1" smtClean="0">
                <a:solidFill>
                  <a:srgbClr val="C00000"/>
                </a:solidFill>
              </a:rPr>
              <a:t>netCDF</a:t>
            </a:r>
            <a:r>
              <a:rPr lang="en-US" b="1" dirty="0" smtClean="0">
                <a:solidFill>
                  <a:srgbClr val="C00000"/>
                </a:solidFill>
              </a:rPr>
              <a:t> -&gt; feeds into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NODC </a:t>
            </a:r>
            <a:r>
              <a:rPr lang="en-US" b="1" dirty="0" err="1" smtClean="0">
                <a:solidFill>
                  <a:srgbClr val="C00000"/>
                </a:solidFill>
              </a:rPr>
              <a:t>Geoportal</a:t>
            </a:r>
            <a:r>
              <a:rPr lang="en-US" b="1" dirty="0" smtClean="0">
                <a:solidFill>
                  <a:srgbClr val="C00000"/>
                </a:solidFill>
              </a:rPr>
              <a:t>/THREDDS server</a:t>
            </a:r>
          </a:p>
          <a:p>
            <a:endParaRPr lang="en-US" b="1" dirty="0" smtClean="0"/>
          </a:p>
          <a:p>
            <a:r>
              <a:rPr lang="en-US" b="1" dirty="0" smtClean="0"/>
              <a:t>Working now on subset dissemination through </a:t>
            </a:r>
            <a:r>
              <a:rPr lang="en-US" b="1" dirty="0" err="1" smtClean="0"/>
              <a:t>Geoportal</a:t>
            </a:r>
            <a:endParaRPr lang="en-US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828800" y="2438400"/>
            <a:ext cx="213360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Relevant </a:t>
            </a:r>
            <a:r>
              <a:rPr lang="en-US" sz="3200" b="1" dirty="0" smtClean="0"/>
              <a:t>Questions for</a:t>
            </a:r>
            <a:r>
              <a:rPr lang="en-US" sz="3200" b="1" dirty="0" smtClean="0"/>
              <a:t> </a:t>
            </a:r>
            <a:r>
              <a:rPr lang="en-US" sz="3200" b="1" dirty="0" smtClean="0"/>
              <a:t>Workshop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Always more historical/recent data – are we setting up a framework for continued quality control or working with a static historical database?</a:t>
            </a:r>
          </a:p>
          <a:p>
            <a:endParaRPr lang="en-US" sz="2000" b="1" dirty="0" smtClean="0"/>
          </a:p>
          <a:p>
            <a:r>
              <a:rPr lang="en-US" sz="2000" b="1" dirty="0" smtClean="0">
                <a:solidFill>
                  <a:srgbClr val="002060"/>
                </a:solidFill>
              </a:rPr>
              <a:t>If continuous, at which stage of the data flow do we insert ourselves and in what manner?</a:t>
            </a:r>
          </a:p>
          <a:p>
            <a:endParaRPr lang="en-US" sz="2000" b="1" dirty="0" smtClean="0"/>
          </a:p>
          <a:p>
            <a:r>
              <a:rPr lang="en-US" sz="2000" b="1" dirty="0" smtClean="0">
                <a:solidFill>
                  <a:srgbClr val="00B050"/>
                </a:solidFill>
              </a:rPr>
              <a:t>What data sets are we dealing with – how do we handle each data set (</a:t>
            </a:r>
            <a:r>
              <a:rPr lang="en-US" sz="2000" b="1" dirty="0" err="1" smtClean="0">
                <a:solidFill>
                  <a:srgbClr val="00B050"/>
                </a:solidFill>
              </a:rPr>
              <a:t>pinniped</a:t>
            </a:r>
            <a:r>
              <a:rPr lang="en-US" sz="2000" b="1" dirty="0" smtClean="0">
                <a:solidFill>
                  <a:srgbClr val="00B050"/>
                </a:solidFill>
              </a:rPr>
              <a:t>? moored buoy?)</a:t>
            </a:r>
          </a:p>
          <a:p>
            <a:endParaRPr lang="en-US" sz="2000" b="1" dirty="0" smtClean="0"/>
          </a:p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Is the WOD a proper vessel for this project, or is a different system necessary?</a:t>
            </a:r>
          </a:p>
          <a:p>
            <a:endParaRPr lang="en-US" sz="2000" b="1" dirty="0" smtClean="0"/>
          </a:p>
          <a:p>
            <a:r>
              <a:rPr lang="en-US" sz="2000" b="1" dirty="0" smtClean="0">
                <a:solidFill>
                  <a:srgbClr val="7030A0"/>
                </a:solidFill>
              </a:rPr>
              <a:t>How will data be disseminated?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D0592-2788-4232-AB9C-DBEF0459BFD0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00001"/>
                </a:solidFill>
              </a:rPr>
              <a:t>World Ocean Database (WOD)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143000"/>
            <a:ext cx="7162800" cy="1524000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   A quality controlled collection of ocean profiles, plankton tow , and ship-based surface measurements from 1772-present.</a:t>
            </a:r>
          </a:p>
        </p:txBody>
      </p:sp>
      <p:pic>
        <p:nvPicPr>
          <p:cNvPr id="5125" name="Picture 12" descr="prof_vs_yea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524000" y="2819400"/>
            <a:ext cx="6248400" cy="3505200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FFBB3-C6F3-428B-8FC4-9CAFE5F8228E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3581400" cy="457200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rgbClr val="FF0000"/>
                </a:solidFill>
              </a:rPr>
              <a:t>Variables in WOD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0" y="685800"/>
            <a:ext cx="4421188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1600" b="1" dirty="0">
                <a:solidFill>
                  <a:srgbClr val="1B1BF1"/>
                </a:solidFill>
                <a:latin typeface="Calibri" pitchFamily="34" charset="0"/>
              </a:rPr>
              <a:t>1)	 temperature</a:t>
            </a:r>
          </a:p>
          <a:p>
            <a:pPr marL="342900" indent="-342900"/>
            <a:r>
              <a:rPr lang="en-US" sz="1600" b="1" dirty="0">
                <a:solidFill>
                  <a:srgbClr val="1B1BF1"/>
                </a:solidFill>
                <a:latin typeface="Calibri" pitchFamily="34" charset="0"/>
              </a:rPr>
              <a:t>2)	 salinity</a:t>
            </a:r>
          </a:p>
          <a:p>
            <a:pPr marL="342900" indent="-342900"/>
            <a:r>
              <a:rPr lang="en-US" sz="1600" b="1" dirty="0">
                <a:solidFill>
                  <a:srgbClr val="1B1BF1"/>
                </a:solidFill>
                <a:latin typeface="Calibri" pitchFamily="34" charset="0"/>
              </a:rPr>
              <a:t>3)	 oxygen</a:t>
            </a:r>
          </a:p>
          <a:p>
            <a:pPr marL="342900" indent="-342900"/>
            <a:r>
              <a:rPr lang="en-US" sz="1600" b="1" dirty="0">
                <a:solidFill>
                  <a:srgbClr val="1B1BF1"/>
                </a:solidFill>
                <a:latin typeface="Calibri" pitchFamily="34" charset="0"/>
              </a:rPr>
              <a:t>4)	 phosphate</a:t>
            </a:r>
          </a:p>
          <a:p>
            <a:pPr marL="342900" indent="-342900"/>
            <a:r>
              <a:rPr lang="en-US" sz="1600" b="1" dirty="0">
                <a:solidFill>
                  <a:srgbClr val="1B1BF1"/>
                </a:solidFill>
                <a:latin typeface="Calibri" pitchFamily="34" charset="0"/>
              </a:rPr>
              <a:t>5)	 nitrate</a:t>
            </a:r>
          </a:p>
          <a:p>
            <a:pPr marL="342900" indent="-342900"/>
            <a:r>
              <a:rPr lang="en-US" sz="1600" b="1" dirty="0">
                <a:solidFill>
                  <a:srgbClr val="1B1BF1"/>
                </a:solidFill>
                <a:latin typeface="Calibri" pitchFamily="34" charset="0"/>
              </a:rPr>
              <a:t>6)	 nitrate + nitrite</a:t>
            </a:r>
          </a:p>
          <a:p>
            <a:pPr marL="342900" indent="-342900"/>
            <a:r>
              <a:rPr lang="en-US" sz="1600" b="1" dirty="0">
                <a:solidFill>
                  <a:srgbClr val="1B1BF1"/>
                </a:solidFill>
                <a:latin typeface="Calibri" pitchFamily="34" charset="0"/>
              </a:rPr>
              <a:t>6)	 silicate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5)	 chlorophyll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6)	 pH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7)	 alkalinity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8)	 pCO</a:t>
            </a:r>
            <a:r>
              <a:rPr lang="en-US" sz="1600" b="1" baseline="-25000" dirty="0">
                <a:latin typeface="Calibri" pitchFamily="34" charset="0"/>
              </a:rPr>
              <a:t>2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9)	 TCO</a:t>
            </a:r>
            <a:r>
              <a:rPr lang="en-US" sz="1600" b="1" baseline="-25000" dirty="0">
                <a:latin typeface="Calibri" pitchFamily="34" charset="0"/>
              </a:rPr>
              <a:t>2</a:t>
            </a:r>
          </a:p>
          <a:p>
            <a:pPr marL="342900" indent="-342900">
              <a:buFontTx/>
              <a:buAutoNum type="arabicParenR" startAt="10"/>
            </a:pPr>
            <a:r>
              <a:rPr lang="en-US" sz="1600" b="1" dirty="0">
                <a:latin typeface="Calibri" pitchFamily="34" charset="0"/>
              </a:rPr>
              <a:t> Plankton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11)  CFCs 11, 12, and 113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12)  Tritium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13)  Helium  (noble gas)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14)  </a:t>
            </a:r>
            <a:r>
              <a:rPr lang="el-GR" sz="1600" b="1" dirty="0">
                <a:latin typeface="Calibri" pitchFamily="34" charset="0"/>
              </a:rPr>
              <a:t>Δ</a:t>
            </a:r>
            <a:r>
              <a:rPr lang="en-US" sz="1600" b="1" dirty="0">
                <a:latin typeface="Calibri" pitchFamily="34" charset="0"/>
              </a:rPr>
              <a:t>He-3 	(isotope)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15)  </a:t>
            </a:r>
            <a:r>
              <a:rPr lang="el-GR" sz="1600" b="1" dirty="0">
                <a:latin typeface="Calibri" pitchFamily="34" charset="0"/>
              </a:rPr>
              <a:t>Δ</a:t>
            </a:r>
            <a:r>
              <a:rPr lang="en-US" sz="1600" b="1" dirty="0">
                <a:latin typeface="Calibri" pitchFamily="34" charset="0"/>
              </a:rPr>
              <a:t>C-13 	(isotope)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16)  </a:t>
            </a:r>
            <a:r>
              <a:rPr lang="el-GR" sz="1600" b="1" dirty="0">
                <a:latin typeface="Calibri" pitchFamily="34" charset="0"/>
              </a:rPr>
              <a:t>Δ</a:t>
            </a:r>
            <a:r>
              <a:rPr lang="en-US" sz="1600" b="1" dirty="0">
                <a:latin typeface="Calibri" pitchFamily="34" charset="0"/>
              </a:rPr>
              <a:t>C-14 	(isotope)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17)  Argon 	(noble gas)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18)  Neon   	(noble gas)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19)  O-18 	(isotope)</a:t>
            </a:r>
          </a:p>
          <a:p>
            <a:pPr marL="342900" indent="-342900"/>
            <a:r>
              <a:rPr lang="en-US" sz="1600" b="1" dirty="0">
                <a:latin typeface="Calibri" pitchFamily="34" charset="0"/>
              </a:rPr>
              <a:t>20)  Beam Attenuation Coefficient (</a:t>
            </a:r>
            <a:r>
              <a:rPr lang="en-US" sz="1600" b="1" dirty="0" err="1">
                <a:latin typeface="Calibri" pitchFamily="34" charset="0"/>
              </a:rPr>
              <a:t>transmissivity</a:t>
            </a:r>
            <a:r>
              <a:rPr lang="en-US" sz="1600" b="1" dirty="0">
                <a:latin typeface="Calibri" pitchFamily="34" charset="0"/>
              </a:rPr>
              <a:t>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4572000" y="152400"/>
            <a:ext cx="382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Instrument types in WOD</a:t>
            </a:r>
          </a:p>
        </p:txBody>
      </p:sp>
      <p:sp>
        <p:nvSpPr>
          <p:cNvPr id="6150" name="Text Box 5"/>
          <p:cNvSpPr txBox="1">
            <a:spLocks noChangeArrowheads="1"/>
          </p:cNvSpPr>
          <p:nvPr/>
        </p:nvSpPr>
        <p:spPr bwMode="auto">
          <a:xfrm>
            <a:off x="4343400" y="762000"/>
            <a:ext cx="4198938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1)  Station Data (bottles, thermometers)</a:t>
            </a:r>
          </a:p>
          <a:p>
            <a:r>
              <a:rPr lang="en-US" sz="1600" b="1">
                <a:latin typeface="Calibri" pitchFamily="34" charset="0"/>
              </a:rPr>
              <a:t>2)  CTD</a:t>
            </a:r>
          </a:p>
          <a:p>
            <a:r>
              <a:rPr lang="en-US" sz="1600" b="1">
                <a:latin typeface="Calibri" pitchFamily="34" charset="0"/>
              </a:rPr>
              <a:t>3)  XBT</a:t>
            </a:r>
          </a:p>
          <a:p>
            <a:r>
              <a:rPr lang="en-US" sz="1600" b="1">
                <a:latin typeface="Calibri" pitchFamily="34" charset="0"/>
              </a:rPr>
              <a:t>4)  MBT</a:t>
            </a:r>
          </a:p>
          <a:p>
            <a:r>
              <a:rPr lang="en-US" sz="1600" b="1">
                <a:latin typeface="Calibri" pitchFamily="34" charset="0"/>
              </a:rPr>
              <a:t>5)  Towed CTD</a:t>
            </a:r>
          </a:p>
          <a:p>
            <a:r>
              <a:rPr lang="en-US" sz="1600" b="1">
                <a:latin typeface="Calibri" pitchFamily="34" charset="0"/>
              </a:rPr>
              <a:t>6)  Profiling Floats</a:t>
            </a:r>
          </a:p>
          <a:p>
            <a:r>
              <a:rPr lang="en-US" sz="1600" b="1">
                <a:latin typeface="Calibri" pitchFamily="34" charset="0"/>
              </a:rPr>
              <a:t>7)  Drifting buoy (thermistor chains)</a:t>
            </a:r>
          </a:p>
          <a:p>
            <a:r>
              <a:rPr lang="en-US" sz="1600" b="1">
                <a:latin typeface="Calibri" pitchFamily="34" charset="0"/>
              </a:rPr>
              <a:t>8)  Moored buoy (e.g., TAO, PIRATA TRITON)</a:t>
            </a:r>
          </a:p>
          <a:p>
            <a:r>
              <a:rPr lang="en-US" sz="1600" b="1">
                <a:latin typeface="Calibri" pitchFamily="34" charset="0"/>
              </a:rPr>
              <a:t>9)  Autonomous Pinniped (instrumented </a:t>
            </a:r>
          </a:p>
          <a:p>
            <a:r>
              <a:rPr lang="en-US" sz="1600" b="1">
                <a:latin typeface="Calibri" pitchFamily="34" charset="0"/>
              </a:rPr>
              <a:t>		                   elephant seals)</a:t>
            </a:r>
          </a:p>
          <a:p>
            <a:r>
              <a:rPr lang="en-US" sz="1600" b="1">
                <a:latin typeface="Calibri" pitchFamily="34" charset="0"/>
              </a:rPr>
              <a:t>10) Gliders</a:t>
            </a:r>
          </a:p>
          <a:p>
            <a:endParaRPr lang="en-US" sz="16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4876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B1BF1"/>
                </a:solidFill>
              </a:rPr>
              <a:t>Blue: Quality control beyond automatic checks </a:t>
            </a:r>
            <a:endParaRPr lang="en-US" dirty="0">
              <a:solidFill>
                <a:srgbClr val="1B1B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6858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FF0000"/>
                </a:solidFill>
              </a:rPr>
              <a:t>Growth of the </a:t>
            </a:r>
            <a:r>
              <a:rPr lang="en-US" sz="3200" b="1" i="1" smtClean="0">
                <a:solidFill>
                  <a:srgbClr val="FF0000"/>
                </a:solidFill>
              </a:rPr>
              <a:t>World Ocean Database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5B6ADC-EF86-4B0A-A34E-72811DBBF121}" type="slidenum">
              <a:rPr lang="en-US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304800" y="752475"/>
          <a:ext cx="8686800" cy="610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067800" cy="6858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WOD  by Instrument Type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2FBFC1-EFF9-4999-8992-6171576C5F58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9600" y="1447800"/>
            <a:ext cx="8153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temp_dist_193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4114800" y="1143000"/>
            <a:ext cx="2300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1934 : Nansen Cast</a:t>
            </a:r>
          </a:p>
        </p:txBody>
      </p:sp>
      <p:sp>
        <p:nvSpPr>
          <p:cNvPr id="13316" name="TextBox 9"/>
          <p:cNvSpPr txBox="1">
            <a:spLocks noChangeArrowheads="1"/>
          </p:cNvSpPr>
          <p:nvPr/>
        </p:nvSpPr>
        <p:spPr bwMode="auto">
          <a:xfrm>
            <a:off x="4038600" y="228600"/>
            <a:ext cx="4835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Temperature Data During Peek of Different</a:t>
            </a:r>
          </a:p>
          <a:p>
            <a:r>
              <a:rPr lang="en-US" b="1">
                <a:latin typeface="Calibri" pitchFamily="34" charset="0"/>
              </a:rPr>
              <a:t>Observing Systems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4724400"/>
            <a:ext cx="4127500" cy="1477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  <a:latin typeface="+mn-lt"/>
              </a:rPr>
              <a:t>Red=Nansen Cast /CTD[1890s/1964]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Light Blue=MBT [1939]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2060"/>
                </a:solidFill>
                <a:latin typeface="+mn-lt"/>
              </a:rPr>
              <a:t>Dark Blue=XBT [1967]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92D050"/>
                </a:solidFill>
                <a:latin typeface="+mn-lt"/>
              </a:rPr>
              <a:t>Green=Argo float [2001]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+mn-lt"/>
              </a:rPr>
              <a:t>Orange=Tropical buoy [1984]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F159CD-767C-4467-8878-C2A5FF288B06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temp_dist_193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temp_dist_196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7526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4114800" y="1143000"/>
            <a:ext cx="2300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1934 : Nansen Cast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5257800" y="2209800"/>
            <a:ext cx="1403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1960 : MBT</a:t>
            </a:r>
          </a:p>
        </p:txBody>
      </p:sp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4038600" y="228600"/>
            <a:ext cx="4835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Temperature Data During Peak of Different</a:t>
            </a:r>
          </a:p>
          <a:p>
            <a:r>
              <a:rPr lang="en-US" b="1">
                <a:latin typeface="Calibri" pitchFamily="34" charset="0"/>
              </a:rPr>
              <a:t>Observing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000" y="4724400"/>
            <a:ext cx="4127500" cy="1477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  <a:latin typeface="+mn-lt"/>
              </a:rPr>
              <a:t>Red=Nansen Cast /CTD[1890s/1964]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Light Blue=MBT [1939]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2060"/>
                </a:solidFill>
                <a:latin typeface="+mn-lt"/>
              </a:rPr>
              <a:t>Dark Blue=XBT [1967]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92D050"/>
                </a:solidFill>
                <a:latin typeface="+mn-lt"/>
              </a:rPr>
              <a:t>Green=Argo float [2001]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+mn-lt"/>
              </a:rPr>
              <a:t>Orange=Tropical buoy [1984]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13D71-5D66-4294-82B6-4648498C66CC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temp_dist_193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 descr="temp_dist_196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7526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temp_dist_198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2895600"/>
            <a:ext cx="3646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4114800" y="1143000"/>
            <a:ext cx="2300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1934 : Nansen Cast</a:t>
            </a: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5257800" y="2209800"/>
            <a:ext cx="1403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1960 : MBT</a:t>
            </a:r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6858000" y="3581400"/>
            <a:ext cx="1365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1985 : XBT</a:t>
            </a:r>
          </a:p>
        </p:txBody>
      </p:sp>
      <p:sp>
        <p:nvSpPr>
          <p:cNvPr id="15368" name="TextBox 9"/>
          <p:cNvSpPr txBox="1">
            <a:spLocks noChangeArrowheads="1"/>
          </p:cNvSpPr>
          <p:nvPr/>
        </p:nvSpPr>
        <p:spPr bwMode="auto">
          <a:xfrm>
            <a:off x="4038600" y="228600"/>
            <a:ext cx="4835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Temperature Data During Peak of Different</a:t>
            </a:r>
          </a:p>
          <a:p>
            <a:r>
              <a:rPr lang="en-US" b="1">
                <a:latin typeface="Calibri" pitchFamily="34" charset="0"/>
              </a:rPr>
              <a:t>Observing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4953000"/>
            <a:ext cx="4127500" cy="1477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  <a:latin typeface="+mn-lt"/>
              </a:rPr>
              <a:t>Red=Nansen Cast /CTD[1890s/1964]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Light Blue=MBT [1939]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2060"/>
                </a:solidFill>
                <a:latin typeface="+mn-lt"/>
              </a:rPr>
              <a:t>Dark Blue=XBT [1967]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92D050"/>
                </a:solidFill>
                <a:latin typeface="+mn-lt"/>
              </a:rPr>
              <a:t>Green=Argo float [2001]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+mn-lt"/>
              </a:rPr>
              <a:t>Orange=Tropical buoy [1984]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6CC89-A3DF-4C6E-8E57-7209F4E72635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1421</TotalTime>
  <Words>1190</Words>
  <Application>Microsoft Office PowerPoint</Application>
  <PresentationFormat>On-screen Show (4:3)</PresentationFormat>
  <Paragraphs>343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Building a Global Ocean Profile Database</vt:lpstr>
      <vt:lpstr>Outline</vt:lpstr>
      <vt:lpstr>World Ocean Database (WOD)</vt:lpstr>
      <vt:lpstr>Variables in WOD</vt:lpstr>
      <vt:lpstr>Growth of the World Ocean Database</vt:lpstr>
      <vt:lpstr>WOD  by Instrument Type</vt:lpstr>
      <vt:lpstr>Slide 7</vt:lpstr>
      <vt:lpstr>Slide 8</vt:lpstr>
      <vt:lpstr>Slide 9</vt:lpstr>
      <vt:lpstr>Slide 10</vt:lpstr>
      <vt:lpstr>Measurements vs. Depth WOD05</vt:lpstr>
      <vt:lpstr>Measurements vs. Depth WOD13</vt:lpstr>
      <vt:lpstr>World Ocean Database</vt:lpstr>
      <vt:lpstr>Data from universities, fisheries</vt:lpstr>
      <vt:lpstr>Data from international projects</vt:lpstr>
      <vt:lpstr>Data Archeology and Rescue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Relevant Questions for Workshop</vt:lpstr>
    </vt:vector>
  </TitlesOfParts>
  <Company>Dept. of Commerce / NOAA / NESDIS / NODC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Global Ocean Profile Database</dc:title>
  <dc:creator>Tim Boyer</dc:creator>
  <cp:lastModifiedBy>Domingues, Catia (CMAR, Aspendale)</cp:lastModifiedBy>
  <cp:revision>107</cp:revision>
  <dcterms:created xsi:type="dcterms:W3CDTF">2013-05-28T11:16:37Z</dcterms:created>
  <dcterms:modified xsi:type="dcterms:W3CDTF">2013-06-11T21:22:42Z</dcterms:modified>
</cp:coreProperties>
</file>