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9"/>
  </p:notesMasterIdLst>
  <p:sldIdLst>
    <p:sldId id="648" r:id="rId3"/>
    <p:sldId id="621" r:id="rId4"/>
    <p:sldId id="593" r:id="rId5"/>
    <p:sldId id="552" r:id="rId6"/>
    <p:sldId id="646" r:id="rId7"/>
    <p:sldId id="647" r:id="rId8"/>
    <p:sldId id="632" r:id="rId9"/>
    <p:sldId id="529" r:id="rId10"/>
    <p:sldId id="495" r:id="rId11"/>
    <p:sldId id="626" r:id="rId12"/>
    <p:sldId id="538" r:id="rId13"/>
    <p:sldId id="651" r:id="rId14"/>
    <p:sldId id="654" r:id="rId15"/>
    <p:sldId id="631" r:id="rId16"/>
    <p:sldId id="644" r:id="rId17"/>
    <p:sldId id="638" r:id="rId18"/>
    <p:sldId id="641" r:id="rId19"/>
    <p:sldId id="656" r:id="rId20"/>
    <p:sldId id="599" r:id="rId21"/>
    <p:sldId id="652" r:id="rId22"/>
    <p:sldId id="655" r:id="rId23"/>
    <p:sldId id="447" r:id="rId24"/>
    <p:sldId id="624" r:id="rId25"/>
    <p:sldId id="643" r:id="rId26"/>
    <p:sldId id="568" r:id="rId27"/>
    <p:sldId id="650" r:id="rId28"/>
    <p:sldId id="630" r:id="rId29"/>
    <p:sldId id="623" r:id="rId30"/>
    <p:sldId id="561" r:id="rId31"/>
    <p:sldId id="625" r:id="rId32"/>
    <p:sldId id="558" r:id="rId33"/>
    <p:sldId id="639" r:id="rId34"/>
    <p:sldId id="640" r:id="rId35"/>
    <p:sldId id="611" r:id="rId36"/>
    <p:sldId id="612" r:id="rId37"/>
    <p:sldId id="412" r:id="rId38"/>
  </p:sldIdLst>
  <p:sldSz cx="9144000" cy="6858000" type="screen4x3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9933"/>
    <a:srgbClr val="FF9900"/>
    <a:srgbClr val="0000FF"/>
    <a:srgbClr val="33CCFF"/>
    <a:srgbClr val="008080"/>
    <a:srgbClr val="008000"/>
    <a:srgbClr val="339966"/>
    <a:srgbClr val="00990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78" autoAdjust="0"/>
    <p:restoredTop sz="94660" autoAdjust="0"/>
  </p:normalViewPr>
  <p:slideViewPr>
    <p:cSldViewPr>
      <p:cViewPr varScale="1">
        <p:scale>
          <a:sx n="93" d="100"/>
          <a:sy n="93" d="100"/>
        </p:scale>
        <p:origin x="-8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45691834532954"/>
          <c:y val="4.07772207998153E-2"/>
          <c:w val="0.74189575557559662"/>
          <c:h val="0.88427259498114286"/>
        </c:manualLayout>
      </c:layout>
      <c:scatterChart>
        <c:scatterStyle val="lineMarker"/>
        <c:varyColors val="0"/>
        <c:ser>
          <c:idx val="0"/>
          <c:order val="0"/>
          <c:tx>
            <c:v>TSK T7 (S01)</c:v>
          </c:tx>
          <c:spPr>
            <a:ln w="28575">
              <a:noFill/>
            </a:ln>
          </c:spPr>
          <c:marker>
            <c:symbol val="diamond"/>
            <c:size val="9"/>
            <c:spPr>
              <a:solidFill>
                <a:srgbClr val="0000FF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統合!$I$1:$I$12</c:f>
              <c:numCache>
                <c:formatCode>0.00000_ </c:formatCode>
                <c:ptCount val="12"/>
                <c:pt idx="0">
                  <c:v>4.8919999999999996E-3</c:v>
                </c:pt>
                <c:pt idx="1">
                  <c:v>2.5249999999999999E-3</c:v>
                </c:pt>
                <c:pt idx="2">
                  <c:v>2.2590000000000002E-3</c:v>
                </c:pt>
                <c:pt idx="3">
                  <c:v>1.4760000000000001E-3</c:v>
                </c:pt>
                <c:pt idx="4">
                  <c:v>2.751E-3</c:v>
                </c:pt>
                <c:pt idx="5">
                  <c:v>2.0349999999999999E-3</c:v>
                </c:pt>
                <c:pt idx="6">
                  <c:v>1.01E-3</c:v>
                </c:pt>
                <c:pt idx="7">
                  <c:v>2.8839999999999998E-3</c:v>
                </c:pt>
                <c:pt idx="8">
                  <c:v>3.3149999999999998E-3</c:v>
                </c:pt>
                <c:pt idx="9">
                  <c:v>3.137E-3</c:v>
                </c:pt>
                <c:pt idx="10">
                  <c:v>2.9949999999999998E-3</c:v>
                </c:pt>
                <c:pt idx="11">
                  <c:v>3.3180000000000002E-3</c:v>
                </c:pt>
              </c:numCache>
            </c:numRef>
          </c:xVal>
          <c:yVal>
            <c:numRef>
              <c:f>統合!$J$1:$J$12</c:f>
              <c:numCache>
                <c:formatCode>0.0000_ </c:formatCode>
                <c:ptCount val="12"/>
                <c:pt idx="0">
                  <c:v>6.8095999999999997</c:v>
                </c:pt>
                <c:pt idx="1">
                  <c:v>6.7495000000000003</c:v>
                </c:pt>
                <c:pt idx="2">
                  <c:v>6.7466999999999997</c:v>
                </c:pt>
                <c:pt idx="3">
                  <c:v>6.6508000000000003</c:v>
                </c:pt>
                <c:pt idx="4">
                  <c:v>6.7664</c:v>
                </c:pt>
                <c:pt idx="5">
                  <c:v>6.7076000000000002</c:v>
                </c:pt>
                <c:pt idx="6">
                  <c:v>6.5259</c:v>
                </c:pt>
                <c:pt idx="7">
                  <c:v>6.7861000000000002</c:v>
                </c:pt>
                <c:pt idx="8">
                  <c:v>6.7354000000000003</c:v>
                </c:pt>
                <c:pt idx="9">
                  <c:v>6.8605</c:v>
                </c:pt>
                <c:pt idx="10">
                  <c:v>6.7819000000000003</c:v>
                </c:pt>
                <c:pt idx="11">
                  <c:v>6.8647</c:v>
                </c:pt>
              </c:numCache>
            </c:numRef>
          </c:yVal>
          <c:smooth val="0"/>
        </c:ser>
        <c:ser>
          <c:idx val="1"/>
          <c:order val="1"/>
          <c:tx>
            <c:v>TSK T7 (S03)</c:v>
          </c:tx>
          <c:spPr>
            <a:ln w="28575">
              <a:noFill/>
            </a:ln>
          </c:spPr>
          <c:marker>
            <c:symbol val="diamond"/>
            <c:size val="9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統合!$I$15:$I$26</c:f>
              <c:numCache>
                <c:formatCode>0.00000_ </c:formatCode>
                <c:ptCount val="12"/>
                <c:pt idx="0">
                  <c:v>2.2550000000000001E-3</c:v>
                </c:pt>
                <c:pt idx="1">
                  <c:v>2.8930000000000002E-3</c:v>
                </c:pt>
                <c:pt idx="2">
                  <c:v>2.1879999999999998E-3</c:v>
                </c:pt>
                <c:pt idx="3">
                  <c:v>2.323E-3</c:v>
                </c:pt>
                <c:pt idx="4">
                  <c:v>2.1289999999999998E-3</c:v>
                </c:pt>
                <c:pt idx="5">
                  <c:v>2.5140000000000002E-3</c:v>
                </c:pt>
                <c:pt idx="6">
                  <c:v>2.4889999999999999E-3</c:v>
                </c:pt>
                <c:pt idx="7">
                  <c:v>2.2850000000000001E-3</c:v>
                </c:pt>
                <c:pt idx="8">
                  <c:v>2.0049999999999998E-3</c:v>
                </c:pt>
                <c:pt idx="9">
                  <c:v>2.2539999999999999E-3</c:v>
                </c:pt>
                <c:pt idx="10">
                  <c:v>2.2169999999999998E-3</c:v>
                </c:pt>
                <c:pt idx="11">
                  <c:v>3.398E-3</c:v>
                </c:pt>
              </c:numCache>
            </c:numRef>
          </c:xVal>
          <c:yVal>
            <c:numRef>
              <c:f>統合!$J$15:$J$26</c:f>
              <c:numCache>
                <c:formatCode>0.0000_ </c:formatCode>
                <c:ptCount val="12"/>
                <c:pt idx="0">
                  <c:v>6.8121999999999998</c:v>
                </c:pt>
                <c:pt idx="1">
                  <c:v>6.9245000000000001</c:v>
                </c:pt>
                <c:pt idx="2">
                  <c:v>6.8269000000000002</c:v>
                </c:pt>
                <c:pt idx="3">
                  <c:v>6.8532999999999999</c:v>
                </c:pt>
                <c:pt idx="4">
                  <c:v>6.7981999999999996</c:v>
                </c:pt>
                <c:pt idx="5">
                  <c:v>6.8250999999999999</c:v>
                </c:pt>
                <c:pt idx="6">
                  <c:v>6.8373999999999997</c:v>
                </c:pt>
                <c:pt idx="7">
                  <c:v>6.8342000000000001</c:v>
                </c:pt>
                <c:pt idx="8">
                  <c:v>6.8045999999999998</c:v>
                </c:pt>
                <c:pt idx="9">
                  <c:v>6.8490000000000002</c:v>
                </c:pt>
                <c:pt idx="10">
                  <c:v>6.8438999999999997</c:v>
                </c:pt>
                <c:pt idx="11">
                  <c:v>6.9242999999999997</c:v>
                </c:pt>
              </c:numCache>
            </c:numRef>
          </c:yVal>
          <c:smooth val="0"/>
        </c:ser>
        <c:ser>
          <c:idx val="6"/>
          <c:order val="2"/>
          <c:tx>
            <c:v>LMS T7 (S01)</c:v>
          </c:tx>
          <c:spPr>
            <a:ln w="28575">
              <a:noFill/>
            </a:ln>
          </c:spPr>
          <c:marker>
            <c:symbol val="x"/>
            <c:size val="6"/>
            <c:spPr>
              <a:noFill/>
              <a:ln w="19050">
                <a:solidFill>
                  <a:srgbClr val="0000FF"/>
                </a:solidFill>
              </a:ln>
            </c:spPr>
          </c:marker>
          <c:xVal>
            <c:numRef>
              <c:f>統合!$I$84:$I$94</c:f>
              <c:numCache>
                <c:formatCode>0.00000_ </c:formatCode>
                <c:ptCount val="11"/>
                <c:pt idx="0">
                  <c:v>1.841E-3</c:v>
                </c:pt>
                <c:pt idx="1">
                  <c:v>2.4329999999999998E-3</c:v>
                </c:pt>
                <c:pt idx="2">
                  <c:v>2.565E-3</c:v>
                </c:pt>
                <c:pt idx="3">
                  <c:v>2.3080000000000002E-3</c:v>
                </c:pt>
                <c:pt idx="4">
                  <c:v>2.0100000000000001E-3</c:v>
                </c:pt>
                <c:pt idx="5">
                  <c:v>1.042E-3</c:v>
                </c:pt>
                <c:pt idx="6">
                  <c:v>2.5820000000000001E-3</c:v>
                </c:pt>
                <c:pt idx="7">
                  <c:v>2.8830000000000001E-3</c:v>
                </c:pt>
                <c:pt idx="8">
                  <c:v>2.6289999999999998E-3</c:v>
                </c:pt>
                <c:pt idx="9">
                  <c:v>2.5219999999999999E-3</c:v>
                </c:pt>
                <c:pt idx="10">
                  <c:v>2.3029999999999999E-3</c:v>
                </c:pt>
              </c:numCache>
            </c:numRef>
          </c:xVal>
          <c:yVal>
            <c:numRef>
              <c:f>統合!$J$84:$J$94</c:f>
              <c:numCache>
                <c:formatCode>0.0000_ </c:formatCode>
                <c:ptCount val="11"/>
                <c:pt idx="0">
                  <c:v>6.6321000000000003</c:v>
                </c:pt>
                <c:pt idx="1">
                  <c:v>6.5564</c:v>
                </c:pt>
                <c:pt idx="2">
                  <c:v>6.5693999999999999</c:v>
                </c:pt>
                <c:pt idx="3">
                  <c:v>6.5481999999999996</c:v>
                </c:pt>
                <c:pt idx="4">
                  <c:v>6.5473999999999997</c:v>
                </c:pt>
                <c:pt idx="5">
                  <c:v>6.4787999999999997</c:v>
                </c:pt>
                <c:pt idx="6">
                  <c:v>6.5723000000000003</c:v>
                </c:pt>
                <c:pt idx="7">
                  <c:v>6.7126999999999999</c:v>
                </c:pt>
                <c:pt idx="8">
                  <c:v>6.6368</c:v>
                </c:pt>
                <c:pt idx="9">
                  <c:v>6.6071999999999997</c:v>
                </c:pt>
                <c:pt idx="10">
                  <c:v>6.6478000000000002</c:v>
                </c:pt>
              </c:numCache>
            </c:numRef>
          </c:yVal>
          <c:smooth val="0"/>
        </c:ser>
        <c:ser>
          <c:idx val="7"/>
          <c:order val="3"/>
          <c:tx>
            <c:v>LMS T7 (S03)</c:v>
          </c:tx>
          <c:spPr>
            <a:ln w="28575">
              <a:noFill/>
            </a:ln>
          </c:spPr>
          <c:marker>
            <c:symbol val="x"/>
            <c:size val="6"/>
            <c:spPr>
              <a:noFill/>
              <a:ln w="19050">
                <a:solidFill>
                  <a:srgbClr val="FF0000"/>
                </a:solidFill>
              </a:ln>
            </c:spPr>
          </c:marker>
          <c:xVal>
            <c:numRef>
              <c:f>統合!$I$97:$I$108</c:f>
              <c:numCache>
                <c:formatCode>0.00000_ </c:formatCode>
                <c:ptCount val="12"/>
                <c:pt idx="0">
                  <c:v>2.0140000000000002E-3</c:v>
                </c:pt>
                <c:pt idx="1">
                  <c:v>1.578E-3</c:v>
                </c:pt>
                <c:pt idx="2">
                  <c:v>2.3540000000000002E-3</c:v>
                </c:pt>
                <c:pt idx="3">
                  <c:v>1.658E-3</c:v>
                </c:pt>
                <c:pt idx="4">
                  <c:v>2.0939999999999999E-3</c:v>
                </c:pt>
                <c:pt idx="5">
                  <c:v>2.3770000000000002E-3</c:v>
                </c:pt>
                <c:pt idx="6">
                  <c:v>2.1540000000000001E-3</c:v>
                </c:pt>
                <c:pt idx="7">
                  <c:v>1.9070000000000001E-3</c:v>
                </c:pt>
                <c:pt idx="8">
                  <c:v>1.5529999999999999E-3</c:v>
                </c:pt>
                <c:pt idx="9">
                  <c:v>1.3079999999999999E-3</c:v>
                </c:pt>
                <c:pt idx="10">
                  <c:v>1.603E-3</c:v>
                </c:pt>
                <c:pt idx="11">
                  <c:v>2.7959999999999999E-3</c:v>
                </c:pt>
              </c:numCache>
            </c:numRef>
          </c:xVal>
          <c:yVal>
            <c:numRef>
              <c:f>統合!$J$97:$J$108</c:f>
              <c:numCache>
                <c:formatCode>0.0000_ </c:formatCode>
                <c:ptCount val="12"/>
                <c:pt idx="0">
                  <c:v>6.5808999999999997</c:v>
                </c:pt>
                <c:pt idx="1">
                  <c:v>6.5521000000000003</c:v>
                </c:pt>
                <c:pt idx="2">
                  <c:v>6.7573999999999996</c:v>
                </c:pt>
                <c:pt idx="3">
                  <c:v>6.5218999999999996</c:v>
                </c:pt>
                <c:pt idx="4">
                  <c:v>6.6005000000000003</c:v>
                </c:pt>
                <c:pt idx="5">
                  <c:v>6.6318999999999999</c:v>
                </c:pt>
                <c:pt idx="6">
                  <c:v>6.6016000000000004</c:v>
                </c:pt>
                <c:pt idx="7">
                  <c:v>6.5693999999999999</c:v>
                </c:pt>
                <c:pt idx="8">
                  <c:v>6.5328999999999997</c:v>
                </c:pt>
                <c:pt idx="9">
                  <c:v>6.6449999999999996</c:v>
                </c:pt>
                <c:pt idx="10">
                  <c:v>6.5631000000000004</c:v>
                </c:pt>
                <c:pt idx="11">
                  <c:v>6.6853999999999996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398848"/>
        <c:axId val="172417408"/>
      </c:scatterChart>
      <c:valAx>
        <c:axId val="172398848"/>
        <c:scaling>
          <c:orientation val="minMax"/>
          <c:max val="5.000000000000001E-3"/>
          <c:min val="0"/>
        </c:scaling>
        <c:delete val="0"/>
        <c:axPos val="b"/>
        <c:majorGridlines/>
        <c:numFmt formatCode="0.000_ " sourceLinked="0"/>
        <c:majorTickMark val="out"/>
        <c:minorTickMark val="out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600" baseline="0"/>
            </a:pPr>
            <a:endParaRPr lang="ja-JP"/>
          </a:p>
        </c:txPr>
        <c:crossAx val="172417408"/>
        <c:crossesAt val="6.3"/>
        <c:crossBetween val="midCat"/>
      </c:valAx>
      <c:valAx>
        <c:axId val="172417408"/>
        <c:scaling>
          <c:orientation val="minMax"/>
          <c:max val="7"/>
          <c:min val="6.4"/>
        </c:scaling>
        <c:delete val="0"/>
        <c:axPos val="l"/>
        <c:majorGridlines/>
        <c:numFmt formatCode="0.0_ " sourceLinked="0"/>
        <c:majorTickMark val="out"/>
        <c:minorTickMark val="out"/>
        <c:tickLblPos val="nextTo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sz="1600" baseline="0"/>
            </a:pPr>
            <a:endParaRPr lang="ja-JP"/>
          </a:p>
        </c:txPr>
        <c:crossAx val="172398848"/>
        <c:crossesAt val="-2.0000000000000005E-3"/>
        <c:crossBetween val="midCat"/>
      </c:valAx>
      <c:spPr>
        <a:pattFill prst="lgGrid">
          <a:fgClr>
            <a:schemeClr val="bg1">
              <a:lumMod val="85000"/>
            </a:schemeClr>
          </a:fgClr>
          <a:bgClr>
            <a:schemeClr val="bg1"/>
          </a:bgClr>
        </a:pattFill>
        <a:ln w="15875"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63713340630453075"/>
          <c:y val="0.50706625922903181"/>
          <c:w val="0.33619154191239481"/>
          <c:h val="0.39022152886579797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1600" baseline="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3" tIns="47521" rIns="95043" bIns="47521" numCol="1" anchor="t" anchorCtr="0" compatLnSpc="1">
            <a:prstTxWarp prst="textNoShape">
              <a:avLst/>
            </a:prstTxWarp>
          </a:bodyPr>
          <a:lstStyle>
            <a:lvl1pPr defTabSz="950913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3" tIns="47521" rIns="95043" bIns="47521" numCol="1" anchor="t" anchorCtr="0" compatLnSpc="1">
            <a:prstTxWarp prst="textNoShape">
              <a:avLst/>
            </a:prstTxWarp>
          </a:bodyPr>
          <a:lstStyle>
            <a:lvl1pPr algn="r" defTabSz="950913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3" tIns="47521" rIns="95043" bIns="475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3" tIns="47521" rIns="95043" bIns="47521" numCol="1" anchor="b" anchorCtr="0" compatLnSpc="1">
            <a:prstTxWarp prst="textNoShape">
              <a:avLst/>
            </a:prstTxWarp>
          </a:bodyPr>
          <a:lstStyle>
            <a:lvl1pPr defTabSz="950913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3" tIns="47521" rIns="95043" bIns="47521" numCol="1" anchor="b" anchorCtr="0" compatLnSpc="1">
            <a:prstTxWarp prst="textNoShape">
              <a:avLst/>
            </a:prstTxWarp>
          </a:bodyPr>
          <a:lstStyle>
            <a:lvl1pPr algn="r" defTabSz="950913">
              <a:defRPr sz="1200" smtClean="0"/>
            </a:lvl1pPr>
          </a:lstStyle>
          <a:p>
            <a:pPr>
              <a:defRPr/>
            </a:pPr>
            <a:fld id="{53E33E0C-2CA5-498D-90FD-193F36BDCC8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37340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B5DFC8-9362-4280-9C59-E3A049B2CF61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D1A54-48BD-49DC-A658-B98F43E1072D}" type="slidenum">
              <a:rPr lang="en-US" altLang="ja-JP"/>
              <a:pPr/>
              <a:t>3</a:t>
            </a:fld>
            <a:endParaRPr lang="en-US" altLang="ja-JP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B18A0B-6004-6342-8B6E-26D44853A96A}" type="slidenum">
              <a:rPr lang="en-A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AU">
              <a:solidFill>
                <a:prstClr val="black"/>
              </a:solidFill>
            </a:endParaRPr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AU" dirty="0" smtClean="0">
                <a:cs typeface="+mn-cs"/>
              </a:rPr>
              <a:t>The original fall rate was set by the manufacturers</a:t>
            </a:r>
            <a:r>
              <a:rPr lang="en-AU" baseline="0" dirty="0" smtClean="0">
                <a:cs typeface="+mn-cs"/>
              </a:rPr>
              <a:t> and was significantly slower than the currently used fall rates.</a:t>
            </a:r>
          </a:p>
          <a:p>
            <a:pPr eaLnBrk="1" hangingPunct="1">
              <a:defRPr/>
            </a:pPr>
            <a:r>
              <a:rPr lang="en-AU" baseline="0" dirty="0" smtClean="0">
                <a:cs typeface="+mn-cs"/>
              </a:rPr>
              <a:t>The </a:t>
            </a:r>
            <a:r>
              <a:rPr lang="en-AU" baseline="0" dirty="0" err="1" smtClean="0">
                <a:cs typeface="+mn-cs"/>
              </a:rPr>
              <a:t>Hanawa</a:t>
            </a:r>
            <a:r>
              <a:rPr lang="en-AU" baseline="0" dirty="0" smtClean="0">
                <a:cs typeface="+mn-cs"/>
              </a:rPr>
              <a:t> 1995 fall rates were determined from XBT/CTD pairs collected during the mid 1980s to early 1990s, and we can see that both types of probes agree with the H95 fall rate during this period.</a:t>
            </a:r>
          </a:p>
          <a:p>
            <a:pPr eaLnBrk="1" hangingPunct="1">
              <a:defRPr/>
            </a:pPr>
            <a:endParaRPr lang="en-AU" dirty="0" smtClean="0">
              <a:cs typeface="+mn-cs"/>
            </a:endParaRPr>
          </a:p>
          <a:p>
            <a:pPr eaLnBrk="1" hangingPunct="1">
              <a:defRPr/>
            </a:pPr>
            <a:r>
              <a:rPr lang="en-AU" dirty="0" smtClean="0">
                <a:cs typeface="+mn-cs"/>
              </a:rPr>
              <a:t>Slower means warmer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F822B7-807F-3044-BAFD-FCA88E93ED9A}" type="slidenum">
              <a:rPr lang="en-A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AU">
              <a:solidFill>
                <a:prstClr val="black"/>
              </a:solidFill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AU" dirty="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B5DFC8-9362-4280-9C59-E3A049B2CF61}" type="slidenum">
              <a:rPr lang="en-US" altLang="ja-JP"/>
              <a:pPr/>
              <a:t>14</a:t>
            </a:fld>
            <a:endParaRPr lang="en-US" altLang="ja-JP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C8608-59DC-4650-B7A9-D4334DE77451}" type="slidenum">
              <a:rPr lang="en-US" altLang="ja-JP"/>
              <a:pPr/>
              <a:t>27</a:t>
            </a:fld>
            <a:endParaRPr lang="en-US" altLang="ja-JP"/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DBCDD8-EC36-4A41-9040-3F1747FA5747}" type="slidenum">
              <a:rPr lang="en-US" altLang="ja-JP"/>
              <a:pPr/>
              <a:t>28</a:t>
            </a:fld>
            <a:endParaRPr lang="en-US" altLang="ja-JP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06792-F0BA-4B9D-ADEE-7D1B8ECEC79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81997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7D4A1-0E0D-4E89-A295-010894FFBB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48662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49165-03FA-4577-9DF3-979EE8AA497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66123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928BD-F71F-4E98-9697-3426F82E482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37870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3356992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4581128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Click to edit Master subtitle style</a:t>
            </a:r>
            <a:endParaRPr lang="en-AU" dirty="0"/>
          </a:p>
        </p:txBody>
      </p:sp>
      <p:grpSp>
        <p:nvGrpSpPr>
          <p:cNvPr id="7" name="Group 6"/>
          <p:cNvGrpSpPr/>
          <p:nvPr/>
        </p:nvGrpSpPr>
        <p:grpSpPr>
          <a:xfrm>
            <a:off x="1497" y="5500319"/>
            <a:ext cx="9170984" cy="1357681"/>
            <a:chOff x="1497" y="5500319"/>
            <a:chExt cx="9170984" cy="1357681"/>
          </a:xfrm>
        </p:grpSpPr>
        <p:sp>
          <p:nvSpPr>
            <p:cNvPr id="8" name="Rectangle 7"/>
            <p:cNvSpPr/>
            <p:nvPr userDrawn="1"/>
          </p:nvSpPr>
          <p:spPr>
            <a:xfrm>
              <a:off x="1497" y="5940320"/>
              <a:ext cx="9158377" cy="917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0" lang="en-A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1497" y="5563679"/>
              <a:ext cx="9170984" cy="932871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030" y="137"/>
                </a:cxn>
                <a:cxn ang="0">
                  <a:pos x="2313" y="117"/>
                </a:cxn>
                <a:cxn ang="0">
                  <a:pos x="2880" y="0"/>
                </a:cxn>
                <a:cxn ang="0">
                  <a:pos x="2880" y="0"/>
                </a:cxn>
                <a:cxn ang="0">
                  <a:pos x="2880" y="117"/>
                </a:cxn>
                <a:cxn ang="0">
                  <a:pos x="2313" y="117"/>
                </a:cxn>
                <a:cxn ang="0">
                  <a:pos x="2784" y="293"/>
                </a:cxn>
                <a:cxn ang="0">
                  <a:pos x="2880" y="293"/>
                </a:cxn>
                <a:cxn ang="0">
                  <a:pos x="2880" y="0"/>
                </a:cxn>
              </a:cxnLst>
              <a:rect l="0" t="0" r="r" b="b"/>
              <a:pathLst>
                <a:path w="2880" h="293">
                  <a:moveTo>
                    <a:pt x="2313" y="117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030" y="137"/>
                    <a:pt x="2030" y="137"/>
                    <a:pt x="2030" y="137"/>
                  </a:cubicBezTo>
                  <a:cubicBezTo>
                    <a:pt x="2214" y="137"/>
                    <a:pt x="2274" y="132"/>
                    <a:pt x="2313" y="117"/>
                  </a:cubicBezTo>
                  <a:moveTo>
                    <a:pt x="2880" y="0"/>
                  </a:moveTo>
                  <a:cubicBezTo>
                    <a:pt x="2880" y="0"/>
                    <a:pt x="2880" y="0"/>
                    <a:pt x="2880" y="0"/>
                  </a:cubicBezTo>
                  <a:cubicBezTo>
                    <a:pt x="2880" y="117"/>
                    <a:pt x="2880" y="117"/>
                    <a:pt x="2880" y="117"/>
                  </a:cubicBezTo>
                  <a:cubicBezTo>
                    <a:pt x="2313" y="117"/>
                    <a:pt x="2313" y="117"/>
                    <a:pt x="2313" y="117"/>
                  </a:cubicBezTo>
                  <a:cubicBezTo>
                    <a:pt x="2411" y="197"/>
                    <a:pt x="2542" y="293"/>
                    <a:pt x="2784" y="293"/>
                  </a:cubicBezTo>
                  <a:cubicBezTo>
                    <a:pt x="2842" y="293"/>
                    <a:pt x="2880" y="293"/>
                    <a:pt x="2880" y="293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1497" y="5500319"/>
              <a:ext cx="9170984" cy="435430"/>
            </a:xfrm>
            <a:custGeom>
              <a:avLst/>
              <a:gdLst/>
              <a:ahLst/>
              <a:cxnLst>
                <a:cxn ang="0">
                  <a:pos x="2880" y="20"/>
                </a:cxn>
                <a:cxn ang="0">
                  <a:pos x="2789" y="20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880" y="137"/>
                </a:cxn>
                <a:cxn ang="0">
                  <a:pos x="2880" y="20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1860" y="0"/>
                </a:cxn>
              </a:cxnLst>
              <a:rect l="0" t="0" r="r" b="b"/>
              <a:pathLst>
                <a:path w="2880" h="137">
                  <a:moveTo>
                    <a:pt x="2880" y="20"/>
                  </a:moveTo>
                  <a:cubicBezTo>
                    <a:pt x="2789" y="20"/>
                    <a:pt x="2789" y="20"/>
                    <a:pt x="2789" y="20"/>
                  </a:cubicBezTo>
                  <a:cubicBezTo>
                    <a:pt x="2500" y="20"/>
                    <a:pt x="2393" y="10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880" y="137"/>
                    <a:pt x="2880" y="137"/>
                    <a:pt x="2880" y="137"/>
                  </a:cubicBezTo>
                  <a:cubicBezTo>
                    <a:pt x="2880" y="20"/>
                    <a:pt x="2880" y="20"/>
                    <a:pt x="2880" y="20"/>
                  </a:cubicBezTo>
                  <a:moveTo>
                    <a:pt x="18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216" y="57"/>
                    <a:pt x="2053" y="0"/>
                    <a:pt x="186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97" y="5563679"/>
              <a:ext cx="7365906" cy="432734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2030" y="136"/>
                </a:cxn>
                <a:cxn ang="0">
                  <a:pos x="2313" y="117"/>
                </a:cxn>
              </a:cxnLst>
              <a:rect l="0" t="0" r="r" b="b"/>
              <a:pathLst>
                <a:path w="2313" h="136">
                  <a:moveTo>
                    <a:pt x="2313" y="117"/>
                  </a:moveTo>
                  <a:cubicBezTo>
                    <a:pt x="2204" y="55"/>
                    <a:pt x="2053" y="0"/>
                    <a:pt x="18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2030" y="136"/>
                    <a:pt x="2030" y="136"/>
                    <a:pt x="2030" y="136"/>
                  </a:cubicBezTo>
                  <a:cubicBezTo>
                    <a:pt x="2214" y="136"/>
                    <a:pt x="2274" y="132"/>
                    <a:pt x="2313" y="117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7367402" y="5563679"/>
              <a:ext cx="1805078" cy="869511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0" y="117"/>
                </a:cxn>
                <a:cxn ang="0">
                  <a:pos x="471" y="273"/>
                </a:cxn>
                <a:cxn ang="0">
                  <a:pos x="567" y="273"/>
                </a:cxn>
                <a:cxn ang="0">
                  <a:pos x="567" y="0"/>
                </a:cxn>
                <a:cxn ang="0">
                  <a:pos x="476" y="0"/>
                </a:cxn>
              </a:cxnLst>
              <a:rect l="0" t="0" r="r" b="b"/>
              <a:pathLst>
                <a:path w="567" h="273">
                  <a:moveTo>
                    <a:pt x="476" y="0"/>
                  </a:moveTo>
                  <a:cubicBezTo>
                    <a:pt x="187" y="0"/>
                    <a:pt x="80" y="87"/>
                    <a:pt x="0" y="117"/>
                  </a:cubicBezTo>
                  <a:cubicBezTo>
                    <a:pt x="128" y="190"/>
                    <a:pt x="229" y="273"/>
                    <a:pt x="471" y="273"/>
                  </a:cubicBezTo>
                  <a:cubicBezTo>
                    <a:pt x="529" y="273"/>
                    <a:pt x="567" y="273"/>
                    <a:pt x="567" y="273"/>
                  </a:cubicBezTo>
                  <a:cubicBezTo>
                    <a:pt x="567" y="0"/>
                    <a:pt x="567" y="0"/>
                    <a:pt x="567" y="0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pic>
          <p:nvPicPr>
            <p:cNvPr id="13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15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18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2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3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4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5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26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</p:grp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29" name="Picture 11" descr="IMG_061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3" b="15833"/>
          <a:stretch/>
        </p:blipFill>
        <p:spPr bwMode="auto">
          <a:xfrm>
            <a:off x="0" y="0"/>
            <a:ext cx="9144000" cy="31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90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ernative 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-26988" y="357188"/>
            <a:ext cx="9199469" cy="6500812"/>
            <a:chOff x="-26988" y="357188"/>
            <a:chExt cx="9199469" cy="6500812"/>
          </a:xfrm>
        </p:grpSpPr>
        <p:grpSp>
          <p:nvGrpSpPr>
            <p:cNvPr id="29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5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  <p:grpSp>
          <p:nvGrpSpPr>
            <p:cNvPr id="30" name="Group 29"/>
            <p:cNvGrpSpPr/>
            <p:nvPr userDrawn="1"/>
          </p:nvGrpSpPr>
          <p:grpSpPr>
            <a:xfrm>
              <a:off x="1497" y="5500319"/>
              <a:ext cx="9170984" cy="1357681"/>
              <a:chOff x="1497" y="5500319"/>
              <a:chExt cx="9170984" cy="1357681"/>
            </a:xfrm>
          </p:grpSpPr>
          <p:sp>
            <p:nvSpPr>
              <p:cNvPr id="31" name="Rectangle 30"/>
              <p:cNvSpPr/>
              <p:nvPr userDrawn="1"/>
            </p:nvSpPr>
            <p:spPr>
              <a:xfrm>
                <a:off x="1497" y="5940320"/>
                <a:ext cx="9158377" cy="9176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0" lang="en-A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2" name="Group 31"/>
              <p:cNvGrpSpPr/>
              <p:nvPr userDrawn="1"/>
            </p:nvGrpSpPr>
            <p:grpSpPr>
              <a:xfrm>
                <a:off x="1497" y="5500319"/>
                <a:ext cx="9170984" cy="996231"/>
                <a:chOff x="1497" y="5500319"/>
                <a:chExt cx="9170984" cy="996231"/>
              </a:xfrm>
            </p:grpSpPr>
            <p:sp>
              <p:nvSpPr>
                <p:cNvPr id="47" name="Freeform 7"/>
                <p:cNvSpPr>
                  <a:spLocks noEditPoints="1"/>
                </p:cNvSpPr>
                <p:nvPr userDrawn="1"/>
              </p:nvSpPr>
              <p:spPr bwMode="auto">
                <a:xfrm>
                  <a:off x="1497" y="5563679"/>
                  <a:ext cx="9170984" cy="932871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0" y="117"/>
                    </a:cxn>
                    <a:cxn ang="0">
                      <a:pos x="0" y="137"/>
                    </a:cxn>
                    <a:cxn ang="0">
                      <a:pos x="2030" y="137"/>
                    </a:cxn>
                    <a:cxn ang="0">
                      <a:pos x="2313" y="117"/>
                    </a:cxn>
                    <a:cxn ang="0">
                      <a:pos x="2880" y="0"/>
                    </a:cxn>
                    <a:cxn ang="0">
                      <a:pos x="2880" y="0"/>
                    </a:cxn>
                    <a:cxn ang="0">
                      <a:pos x="2880" y="117"/>
                    </a:cxn>
                    <a:cxn ang="0">
                      <a:pos x="2313" y="117"/>
                    </a:cxn>
                    <a:cxn ang="0">
                      <a:pos x="2784" y="293"/>
                    </a:cxn>
                    <a:cxn ang="0">
                      <a:pos x="2880" y="293"/>
                    </a:cxn>
                    <a:cxn ang="0">
                      <a:pos x="2880" y="0"/>
                    </a:cxn>
                  </a:cxnLst>
                  <a:rect l="0" t="0" r="r" b="b"/>
                  <a:pathLst>
                    <a:path w="2880" h="293">
                      <a:moveTo>
                        <a:pt x="2313" y="117"/>
                      </a:move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030" y="137"/>
                        <a:pt x="2030" y="137"/>
                        <a:pt x="2030" y="137"/>
                      </a:cubicBezTo>
                      <a:cubicBezTo>
                        <a:pt x="2214" y="137"/>
                        <a:pt x="2274" y="132"/>
                        <a:pt x="2313" y="117"/>
                      </a:cubicBezTo>
                      <a:moveTo>
                        <a:pt x="2880" y="0"/>
                      </a:moveTo>
                      <a:cubicBezTo>
                        <a:pt x="2880" y="0"/>
                        <a:pt x="2880" y="0"/>
                        <a:pt x="2880" y="0"/>
                      </a:cubicBezTo>
                      <a:cubicBezTo>
                        <a:pt x="2880" y="117"/>
                        <a:pt x="2880" y="117"/>
                        <a:pt x="2880" y="117"/>
                      </a:cubicBezTo>
                      <a:cubicBezTo>
                        <a:pt x="2313" y="117"/>
                        <a:pt x="2313" y="117"/>
                        <a:pt x="2313" y="117"/>
                      </a:cubicBezTo>
                      <a:cubicBezTo>
                        <a:pt x="2411" y="197"/>
                        <a:pt x="2542" y="293"/>
                        <a:pt x="2784" y="293"/>
                      </a:cubicBezTo>
                      <a:cubicBezTo>
                        <a:pt x="2842" y="293"/>
                        <a:pt x="2880" y="293"/>
                        <a:pt x="2880" y="293"/>
                      </a:cubicBezTo>
                      <a:cubicBezTo>
                        <a:pt x="2880" y="0"/>
                        <a:pt x="2880" y="0"/>
                        <a:pt x="2880" y="0"/>
                      </a:cubicBezTo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8" name="Freeform 8"/>
                <p:cNvSpPr>
                  <a:spLocks noEditPoints="1"/>
                </p:cNvSpPr>
                <p:nvPr userDrawn="1"/>
              </p:nvSpPr>
              <p:spPr bwMode="auto">
                <a:xfrm>
                  <a:off x="1497" y="5500319"/>
                  <a:ext cx="9170984" cy="435430"/>
                </a:xfrm>
                <a:custGeom>
                  <a:avLst/>
                  <a:gdLst/>
                  <a:ahLst/>
                  <a:cxnLst>
                    <a:cxn ang="0">
                      <a:pos x="2880" y="20"/>
                    </a:cxn>
                    <a:cxn ang="0">
                      <a:pos x="2789" y="20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880" y="137"/>
                    </a:cxn>
                    <a:cxn ang="0">
                      <a:pos x="2880" y="20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1860" y="0"/>
                    </a:cxn>
                  </a:cxnLst>
                  <a:rect l="0" t="0" r="r" b="b"/>
                  <a:pathLst>
                    <a:path w="2880" h="137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880" y="137"/>
                        <a:pt x="2880" y="137"/>
                        <a:pt x="2880" y="137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9" name="Freeform 9"/>
                <p:cNvSpPr>
                  <a:spLocks/>
                </p:cNvSpPr>
                <p:nvPr userDrawn="1"/>
              </p:nvSpPr>
              <p:spPr bwMode="auto">
                <a:xfrm>
                  <a:off x="1497" y="5563679"/>
                  <a:ext cx="7365906" cy="432734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2030" y="136"/>
                    </a:cxn>
                    <a:cxn ang="0">
                      <a:pos x="2313" y="117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0" name="Freeform 10"/>
                <p:cNvSpPr>
                  <a:spLocks/>
                </p:cNvSpPr>
                <p:nvPr userDrawn="1"/>
              </p:nvSpPr>
              <p:spPr bwMode="auto">
                <a:xfrm>
                  <a:off x="7367402" y="5563679"/>
                  <a:ext cx="1805078" cy="869511"/>
                </a:xfrm>
                <a:custGeom>
                  <a:avLst/>
                  <a:gdLst/>
                  <a:ahLst/>
                  <a:cxnLst>
                    <a:cxn ang="0">
                      <a:pos x="476" y="0"/>
                    </a:cxn>
                    <a:cxn ang="0">
                      <a:pos x="0" y="117"/>
                    </a:cxn>
                    <a:cxn ang="0">
                      <a:pos x="471" y="273"/>
                    </a:cxn>
                    <a:cxn ang="0">
                      <a:pos x="567" y="273"/>
                    </a:cxn>
                    <a:cxn ang="0">
                      <a:pos x="567" y="0"/>
                    </a:cxn>
                    <a:cxn ang="0">
                      <a:pos x="476" y="0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</p:grpSp>
          <p:pic>
            <p:nvPicPr>
              <p:cNvPr id="33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4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35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36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37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38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39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0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1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2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3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4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5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6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115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3717032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4869160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24" name="Picture 23" descr="IMG152.jp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30488"/>
          <a:stretch/>
        </p:blipFill>
        <p:spPr>
          <a:xfrm>
            <a:off x="-1998" y="0"/>
            <a:ext cx="9145998" cy="354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873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ernative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-26988" y="357188"/>
            <a:ext cx="9195409" cy="6140081"/>
            <a:chOff x="-26988" y="357188"/>
            <a:chExt cx="9195409" cy="6140081"/>
          </a:xfrm>
        </p:grpSpPr>
        <p:grpSp>
          <p:nvGrpSpPr>
            <p:cNvPr id="29" name="Group 28"/>
            <p:cNvGrpSpPr/>
            <p:nvPr userDrawn="1"/>
          </p:nvGrpSpPr>
          <p:grpSpPr>
            <a:xfrm>
              <a:off x="608" y="5500319"/>
              <a:ext cx="9167813" cy="996950"/>
              <a:chOff x="608" y="5500319"/>
              <a:chExt cx="9167813" cy="996950"/>
            </a:xfrm>
          </p:grpSpPr>
          <p:grpSp>
            <p:nvGrpSpPr>
              <p:cNvPr id="43" name="Group 22"/>
              <p:cNvGrpSpPr>
                <a:grpSpLocks/>
              </p:cNvGrpSpPr>
              <p:nvPr userDrawn="1"/>
            </p:nvGrpSpPr>
            <p:grpSpPr bwMode="auto">
              <a:xfrm>
                <a:off x="608" y="5500319"/>
                <a:ext cx="9167813" cy="996950"/>
                <a:chOff x="-7938" y="5668963"/>
                <a:chExt cx="9167813" cy="996950"/>
              </a:xfrm>
            </p:grpSpPr>
            <p:sp>
              <p:nvSpPr>
                <p:cNvPr id="58" name="Freeform 11"/>
                <p:cNvSpPr>
                  <a:spLocks noEditPoints="1"/>
                </p:cNvSpPr>
                <p:nvPr userDrawn="1"/>
              </p:nvSpPr>
              <p:spPr bwMode="auto">
                <a:xfrm>
                  <a:off x="-7938" y="5668963"/>
                  <a:ext cx="9167813" cy="996950"/>
                </a:xfrm>
                <a:custGeom>
                  <a:avLst/>
                  <a:gdLst>
                    <a:gd name="T0" fmla="*/ 2880 w 2880"/>
                    <a:gd name="T1" fmla="*/ 20 h 313"/>
                    <a:gd name="T2" fmla="*/ 2789 w 2880"/>
                    <a:gd name="T3" fmla="*/ 20 h 313"/>
                    <a:gd name="T4" fmla="*/ 2313 w 2880"/>
                    <a:gd name="T5" fmla="*/ 137 h 313"/>
                    <a:gd name="T6" fmla="*/ 2784 w 2880"/>
                    <a:gd name="T7" fmla="*/ 313 h 313"/>
                    <a:gd name="T8" fmla="*/ 2880 w 2880"/>
                    <a:gd name="T9" fmla="*/ 313 h 313"/>
                    <a:gd name="T10" fmla="*/ 2880 w 2880"/>
                    <a:gd name="T11" fmla="*/ 20 h 313"/>
                    <a:gd name="T12" fmla="*/ 1860 w 2880"/>
                    <a:gd name="T13" fmla="*/ 0 h 313"/>
                    <a:gd name="T14" fmla="*/ 0 w 2880"/>
                    <a:gd name="T15" fmla="*/ 0 h 313"/>
                    <a:gd name="T16" fmla="*/ 0 w 2880"/>
                    <a:gd name="T17" fmla="*/ 157 h 313"/>
                    <a:gd name="T18" fmla="*/ 2030 w 2880"/>
                    <a:gd name="T19" fmla="*/ 157 h 313"/>
                    <a:gd name="T20" fmla="*/ 2313 w 2880"/>
                    <a:gd name="T21" fmla="*/ 137 h 313"/>
                    <a:gd name="T22" fmla="*/ 2313 w 2880"/>
                    <a:gd name="T23" fmla="*/ 137 h 313"/>
                    <a:gd name="T24" fmla="*/ 2313 w 2880"/>
                    <a:gd name="T25" fmla="*/ 137 h 313"/>
                    <a:gd name="T26" fmla="*/ 1860 w 2880"/>
                    <a:gd name="T2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80" h="313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411" y="217"/>
                        <a:pt x="2542" y="313"/>
                        <a:pt x="2784" y="313"/>
                      </a:cubicBezTo>
                      <a:cubicBezTo>
                        <a:pt x="2842" y="313"/>
                        <a:pt x="2880" y="313"/>
                        <a:pt x="2880" y="313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7"/>
                        <a:pt x="0" y="157"/>
                        <a:pt x="0" y="157"/>
                      </a:cubicBezTo>
                      <a:cubicBezTo>
                        <a:pt x="2030" y="157"/>
                        <a:pt x="2030" y="157"/>
                        <a:pt x="2030" y="157"/>
                      </a:cubicBezTo>
                      <a:cubicBezTo>
                        <a:pt x="2214" y="157"/>
                        <a:pt x="2274" y="152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9" name="Freeform 24"/>
                <p:cNvSpPr>
                  <a:spLocks/>
                </p:cNvSpPr>
                <p:nvPr userDrawn="1"/>
              </p:nvSpPr>
              <p:spPr bwMode="auto">
                <a:xfrm>
                  <a:off x="-7938" y="5732463"/>
                  <a:ext cx="7362826" cy="433387"/>
                </a:xfrm>
                <a:custGeom>
                  <a:avLst/>
                  <a:gdLst>
                    <a:gd name="T0" fmla="*/ 2313 w 2313"/>
                    <a:gd name="T1" fmla="*/ 117 h 136"/>
                    <a:gd name="T2" fmla="*/ 1860 w 2313"/>
                    <a:gd name="T3" fmla="*/ 0 h 136"/>
                    <a:gd name="T4" fmla="*/ 0 w 2313"/>
                    <a:gd name="T5" fmla="*/ 0 h 136"/>
                    <a:gd name="T6" fmla="*/ 0 w 2313"/>
                    <a:gd name="T7" fmla="*/ 136 h 136"/>
                    <a:gd name="T8" fmla="*/ 2030 w 2313"/>
                    <a:gd name="T9" fmla="*/ 136 h 136"/>
                    <a:gd name="T10" fmla="*/ 2313 w 2313"/>
                    <a:gd name="T11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60" name="Freeform 25"/>
                <p:cNvSpPr>
                  <a:spLocks/>
                </p:cNvSpPr>
                <p:nvPr userDrawn="1"/>
              </p:nvSpPr>
              <p:spPr bwMode="auto">
                <a:xfrm>
                  <a:off x="7354888" y="5732463"/>
                  <a:ext cx="1804987" cy="869950"/>
                </a:xfrm>
                <a:custGeom>
                  <a:avLst/>
                  <a:gdLst>
                    <a:gd name="T0" fmla="*/ 476 w 567"/>
                    <a:gd name="T1" fmla="*/ 0 h 273"/>
                    <a:gd name="T2" fmla="*/ 0 w 567"/>
                    <a:gd name="T3" fmla="*/ 117 h 273"/>
                    <a:gd name="T4" fmla="*/ 471 w 567"/>
                    <a:gd name="T5" fmla="*/ 273 h 273"/>
                    <a:gd name="T6" fmla="*/ 567 w 567"/>
                    <a:gd name="T7" fmla="*/ 273 h 273"/>
                    <a:gd name="T8" fmla="*/ 567 w 567"/>
                    <a:gd name="T9" fmla="*/ 0 h 273"/>
                    <a:gd name="T10" fmla="*/ 476 w 567"/>
                    <a:gd name="T1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</p:grpSp>
          <p:pic>
            <p:nvPicPr>
              <p:cNvPr id="44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5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46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7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8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49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0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1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2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3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4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5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6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  <p:sp>
              <p:nvSpPr>
                <p:cNvPr id="57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algn="ctr">
                    <a:defRPr/>
                  </a:pPr>
                  <a:endParaRPr kumimoji="0" lang="en-AU">
                    <a:solidFill>
                      <a:prstClr val="black"/>
                    </a:solidFill>
                    <a:ea typeface="ＭＳ Ｐゴシック" charset="0"/>
                  </a:endParaRPr>
                </a:p>
              </p:txBody>
            </p:sp>
          </p:grpSp>
        </p:grpSp>
        <p:grpSp>
          <p:nvGrpSpPr>
            <p:cNvPr id="30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3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6935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10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027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360000"/>
          <a:lstStyle>
            <a:lvl1pPr>
              <a:defRPr sz="2400"/>
            </a:lvl1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72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60363" y="270000"/>
            <a:ext cx="8460000" cy="853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3200" b="1">
                <a:solidFill>
                  <a:schemeClr val="accent2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None/>
              <a:defRPr sz="2200" b="1">
                <a:solidFill>
                  <a:schemeClr val="accent1">
                    <a:lumMod val="75000"/>
                  </a:schemeClr>
                </a:solidFill>
              </a:defRPr>
            </a:lvl2pPr>
            <a:lvl3pPr>
              <a:buNone/>
              <a:defRPr sz="2800">
                <a:solidFill>
                  <a:srgbClr val="00A9CE"/>
                </a:solidFill>
              </a:defRPr>
            </a:lvl3pPr>
            <a:lvl4pPr>
              <a:buNone/>
              <a:defRPr sz="2800">
                <a:solidFill>
                  <a:srgbClr val="00A9CE"/>
                </a:solidFill>
              </a:defRPr>
            </a:lvl4pPr>
            <a:lvl5pPr>
              <a:buNone/>
              <a:defRPr sz="2800">
                <a:solidFill>
                  <a:srgbClr val="00A9CE"/>
                </a:solidFill>
              </a:defRPr>
            </a:lvl5pPr>
          </a:lstStyle>
          <a:p>
            <a:pPr lvl="0"/>
            <a:r>
              <a:rPr lang="en-US" dirty="0" smtClean="0"/>
              <a:t>Click to edit Master title style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5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0F57A-9BBE-42D1-A7AE-8AC20188958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51911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71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838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3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0000" y="1276350"/>
            <a:ext cx="8460000" cy="4559300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buFontTx/>
              <a:buNone/>
              <a:defRPr sz="4000" b="1">
                <a:solidFill>
                  <a:schemeClr val="accent1">
                    <a:lumMod val="75000"/>
                  </a:schemeClr>
                </a:solidFill>
              </a:defRPr>
            </a:lvl1pPr>
            <a:lvl2pPr marL="0" indent="0">
              <a:lnSpc>
                <a:spcPct val="85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>
              <a:spcBef>
                <a:spcPts val="2200"/>
              </a:spcBef>
              <a:buNone/>
              <a:defRPr b="1">
                <a:solidFill>
                  <a:srgbClr val="00313C"/>
                </a:solidFill>
              </a:defRPr>
            </a:lvl3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750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32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grpSp>
          <p:nvGrpSpPr>
            <p:cNvPr id="33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35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6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7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  <p:pic>
          <p:nvPicPr>
            <p:cNvPr id="3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60000" y="1276350"/>
            <a:ext cx="7477125" cy="4559301"/>
          </a:xfrm>
        </p:spPr>
        <p:txBody>
          <a:bodyPr/>
          <a:lstStyle>
            <a:lvl1pPr>
              <a:spcAft>
                <a:spcPts val="0"/>
              </a:spcAft>
              <a:buFontTx/>
              <a:buNone/>
              <a:defRPr sz="4400" b="1">
                <a:solidFill>
                  <a:schemeClr val="accent1"/>
                </a:solidFill>
              </a:defRPr>
            </a:lvl1pPr>
            <a:lvl2pPr marL="0" indent="0">
              <a:lnSpc>
                <a:spcPct val="75000"/>
              </a:lnSpc>
              <a:spcAft>
                <a:spcPts val="850"/>
              </a:spcAft>
              <a:buNone/>
              <a:defRPr sz="4400" b="1">
                <a:solidFill>
                  <a:schemeClr val="bg1"/>
                </a:solidFill>
              </a:defRPr>
            </a:lvl2pPr>
            <a:lvl3pPr marL="0" indent="0">
              <a:buNone/>
              <a:defRPr sz="2200" b="1">
                <a:solidFill>
                  <a:srgbClr val="FFFFFF"/>
                </a:solidFill>
              </a:defRPr>
            </a:lvl3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991" y="6504332"/>
            <a:ext cx="6083845" cy="124274"/>
          </a:xfrm>
        </p:spPr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‹#›</a:t>
            </a:fld>
            <a:r>
              <a:rPr lang="en-AU" dirty="0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22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Option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3717032"/>
            <a:ext cx="6121438" cy="1539200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358776" y="2744924"/>
            <a:ext cx="8461374" cy="852487"/>
          </a:xfrm>
        </p:spPr>
        <p:txBody>
          <a:bodyPr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9477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Opt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algn="ctr">
                  <a:defRPr/>
                </a:pPr>
                <a:endParaRPr kumimoji="0" lang="en-AU">
                  <a:solidFill>
                    <a:prstClr val="black"/>
                  </a:solidFill>
                  <a:ea typeface="ＭＳ Ｐゴシック" charset="0"/>
                </a:endParaRPr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2168860"/>
            <a:ext cx="6121438" cy="3087372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6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152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2" t="11370" r="1414" b="26418"/>
          <a:stretch/>
        </p:blipFill>
        <p:spPr>
          <a:xfrm>
            <a:off x="975360" y="0"/>
            <a:ext cx="8197344" cy="3830320"/>
          </a:xfrm>
          <a:prstGeom prst="rect">
            <a:avLst/>
          </a:prstGeom>
        </p:spPr>
      </p:pic>
      <p:sp>
        <p:nvSpPr>
          <p:cNvPr id="512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303338" y="4113213"/>
            <a:ext cx="7348537" cy="960437"/>
          </a:xfrm>
        </p:spPr>
        <p:txBody>
          <a:bodyPr tIns="45720" bIns="45720"/>
          <a:lstStyle>
            <a:lvl1pPr>
              <a:defRPr sz="2900"/>
            </a:lvl1pPr>
          </a:lstStyle>
          <a:p>
            <a:pPr lvl="0"/>
            <a:r>
              <a:rPr lang="en-US" noProof="0" smtClean="0"/>
              <a:t>XBT biases – the latest 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06513" y="5594350"/>
            <a:ext cx="3924300" cy="1019175"/>
          </a:xfrm>
        </p:spPr>
        <p:txBody>
          <a:bodyPr tIns="45720" bIns="45720" anchor="b"/>
          <a:lstStyle>
            <a:lvl1pPr marL="0" indent="0">
              <a:buFontTx/>
              <a:buNone/>
              <a:defRPr sz="16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33917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3" y="82550"/>
            <a:ext cx="7429500" cy="935038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2200" y="1384300"/>
            <a:ext cx="7364413" cy="236855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2200" y="3905250"/>
            <a:ext cx="7364413" cy="237013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28246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313" y="82550"/>
            <a:ext cx="7429500" cy="935038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92200" y="1384300"/>
            <a:ext cx="3605213" cy="489108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9813" y="1384300"/>
            <a:ext cx="3606800" cy="489108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68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4C7B9-7A39-4315-B8DF-62527685FDC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63219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834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90151-D077-4D00-B601-CF4D4B5F2AB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99171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CA010-90B7-4B45-BA5E-DA2E893FBF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86160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8939D-F9FD-48A7-8A30-1C3EFCC6AB9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24193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05841-FAA6-4BC8-9185-9E0DD07D8C8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72605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A9839-21B1-4E96-8378-84ADFB0F4B1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71207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8E19C-587F-4C74-9647-1F29C32EB84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86942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8F44170-98F6-453E-A971-2587AF0D2CA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525" y="6051550"/>
            <a:ext cx="9169400" cy="849313"/>
            <a:chOff x="-9525" y="6051550"/>
            <a:chExt cx="9169400" cy="849313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588" y="6065837"/>
              <a:ext cx="9142412" cy="690562"/>
            </a:xfrm>
            <a:custGeom>
              <a:avLst/>
              <a:gdLst>
                <a:gd name="T0" fmla="*/ 2880 w 2880"/>
                <a:gd name="T1" fmla="*/ 14 h 217"/>
                <a:gd name="T2" fmla="*/ 2817 w 2880"/>
                <a:gd name="T3" fmla="*/ 14 h 217"/>
                <a:gd name="T4" fmla="*/ 2486 w 2880"/>
                <a:gd name="T5" fmla="*/ 95 h 217"/>
                <a:gd name="T6" fmla="*/ 2486 w 2880"/>
                <a:gd name="T7" fmla="*/ 95 h 217"/>
                <a:gd name="T8" fmla="*/ 2880 w 2880"/>
                <a:gd name="T9" fmla="*/ 95 h 217"/>
                <a:gd name="T10" fmla="*/ 2880 w 2880"/>
                <a:gd name="T11" fmla="*/ 217 h 217"/>
                <a:gd name="T12" fmla="*/ 2880 w 2880"/>
                <a:gd name="T13" fmla="*/ 217 h 217"/>
                <a:gd name="T14" fmla="*/ 2880 w 2880"/>
                <a:gd name="T15" fmla="*/ 14 h 217"/>
                <a:gd name="T16" fmla="*/ 2171 w 2880"/>
                <a:gd name="T17" fmla="*/ 0 h 217"/>
                <a:gd name="T18" fmla="*/ 0 w 2880"/>
                <a:gd name="T19" fmla="*/ 0 h 217"/>
                <a:gd name="T20" fmla="*/ 0 w 2880"/>
                <a:gd name="T21" fmla="*/ 95 h 217"/>
                <a:gd name="T22" fmla="*/ 2486 w 2880"/>
                <a:gd name="T23" fmla="*/ 95 h 217"/>
                <a:gd name="T24" fmla="*/ 2486 w 2880"/>
                <a:gd name="T25" fmla="*/ 95 h 217"/>
                <a:gd name="T26" fmla="*/ 2486 w 2880"/>
                <a:gd name="T27" fmla="*/ 95 h 217"/>
                <a:gd name="T28" fmla="*/ 2486 w 2880"/>
                <a:gd name="T29" fmla="*/ 95 h 217"/>
                <a:gd name="T30" fmla="*/ 2171 w 2880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0" h="217">
                  <a:moveTo>
                    <a:pt x="2880" y="14"/>
                  </a:moveTo>
                  <a:cubicBezTo>
                    <a:pt x="2817" y="14"/>
                    <a:pt x="2817" y="14"/>
                    <a:pt x="2817" y="14"/>
                  </a:cubicBezTo>
                  <a:cubicBezTo>
                    <a:pt x="2616" y="14"/>
                    <a:pt x="2542" y="74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880" y="95"/>
                    <a:pt x="2880" y="95"/>
                    <a:pt x="2880" y="95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14"/>
                    <a:pt x="2880" y="14"/>
                    <a:pt x="2880" y="14"/>
                  </a:cubicBezTo>
                  <a:moveTo>
                    <a:pt x="21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19" y="39"/>
                    <a:pt x="2306" y="0"/>
                    <a:pt x="217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1588" y="6367463"/>
              <a:ext cx="9142412" cy="388937"/>
            </a:xfrm>
            <a:custGeom>
              <a:avLst/>
              <a:gdLst>
                <a:gd name="T0" fmla="*/ 2486 w 2880"/>
                <a:gd name="T1" fmla="*/ 0 h 122"/>
                <a:gd name="T2" fmla="*/ 0 w 2880"/>
                <a:gd name="T3" fmla="*/ 0 h 122"/>
                <a:gd name="T4" fmla="*/ 0 w 2880"/>
                <a:gd name="T5" fmla="*/ 13 h 122"/>
                <a:gd name="T6" fmla="*/ 2289 w 2880"/>
                <a:gd name="T7" fmla="*/ 13 h 122"/>
                <a:gd name="T8" fmla="*/ 2486 w 2880"/>
                <a:gd name="T9" fmla="*/ 0 h 122"/>
                <a:gd name="T10" fmla="*/ 2880 w 2880"/>
                <a:gd name="T11" fmla="*/ 0 h 122"/>
                <a:gd name="T12" fmla="*/ 2486 w 2880"/>
                <a:gd name="T13" fmla="*/ 0 h 122"/>
                <a:gd name="T14" fmla="*/ 2813 w 2880"/>
                <a:gd name="T15" fmla="*/ 122 h 122"/>
                <a:gd name="T16" fmla="*/ 2880 w 2880"/>
                <a:gd name="T17" fmla="*/ 122 h 122"/>
                <a:gd name="T18" fmla="*/ 2880 w 288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122">
                  <a:moveTo>
                    <a:pt x="24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89" y="13"/>
                    <a:pt x="2289" y="13"/>
                    <a:pt x="2289" y="13"/>
                  </a:cubicBezTo>
                  <a:cubicBezTo>
                    <a:pt x="2418" y="13"/>
                    <a:pt x="2459" y="10"/>
                    <a:pt x="2486" y="0"/>
                  </a:cubicBezTo>
                  <a:moveTo>
                    <a:pt x="2880" y="0"/>
                  </a:moveTo>
                  <a:cubicBezTo>
                    <a:pt x="2486" y="0"/>
                    <a:pt x="2486" y="0"/>
                    <a:pt x="2486" y="0"/>
                  </a:cubicBezTo>
                  <a:cubicBezTo>
                    <a:pt x="2554" y="56"/>
                    <a:pt x="2645" y="122"/>
                    <a:pt x="2813" y="122"/>
                  </a:cubicBezTo>
                  <a:cubicBezTo>
                    <a:pt x="2854" y="122"/>
                    <a:pt x="2880" y="122"/>
                    <a:pt x="2880" y="122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1588" y="6110288"/>
              <a:ext cx="7891462" cy="298450"/>
            </a:xfrm>
            <a:custGeom>
              <a:avLst/>
              <a:gdLst>
                <a:gd name="T0" fmla="*/ 2486 w 2486"/>
                <a:gd name="T1" fmla="*/ 81 h 94"/>
                <a:gd name="T2" fmla="*/ 2171 w 2486"/>
                <a:gd name="T3" fmla="*/ 0 h 94"/>
                <a:gd name="T4" fmla="*/ 0 w 2486"/>
                <a:gd name="T5" fmla="*/ 0 h 94"/>
                <a:gd name="T6" fmla="*/ 0 w 2486"/>
                <a:gd name="T7" fmla="*/ 94 h 94"/>
                <a:gd name="T8" fmla="*/ 2289 w 2486"/>
                <a:gd name="T9" fmla="*/ 94 h 94"/>
                <a:gd name="T10" fmla="*/ 2486 w 2486"/>
                <a:gd name="T11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6" h="94">
                  <a:moveTo>
                    <a:pt x="2486" y="81"/>
                  </a:moveTo>
                  <a:cubicBezTo>
                    <a:pt x="2410" y="38"/>
                    <a:pt x="2306" y="0"/>
                    <a:pt x="2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289" y="94"/>
                    <a:pt x="2289" y="94"/>
                    <a:pt x="2289" y="94"/>
                  </a:cubicBezTo>
                  <a:cubicBezTo>
                    <a:pt x="2418" y="94"/>
                    <a:pt x="2459" y="91"/>
                    <a:pt x="2486" y="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7893050" y="6110285"/>
              <a:ext cx="1250950" cy="601662"/>
            </a:xfrm>
            <a:custGeom>
              <a:avLst/>
              <a:gdLst>
                <a:gd name="T0" fmla="*/ 331 w 394"/>
                <a:gd name="T1" fmla="*/ 0 h 189"/>
                <a:gd name="T2" fmla="*/ 0 w 394"/>
                <a:gd name="T3" fmla="*/ 81 h 189"/>
                <a:gd name="T4" fmla="*/ 327 w 394"/>
                <a:gd name="T5" fmla="*/ 189 h 189"/>
                <a:gd name="T6" fmla="*/ 394 w 394"/>
                <a:gd name="T7" fmla="*/ 189 h 189"/>
                <a:gd name="T8" fmla="*/ 394 w 394"/>
                <a:gd name="T9" fmla="*/ 0 h 189"/>
                <a:gd name="T10" fmla="*/ 331 w 39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89">
                  <a:moveTo>
                    <a:pt x="331" y="0"/>
                  </a:moveTo>
                  <a:cubicBezTo>
                    <a:pt x="130" y="0"/>
                    <a:pt x="56" y="60"/>
                    <a:pt x="0" y="81"/>
                  </a:cubicBezTo>
                  <a:cubicBezTo>
                    <a:pt x="89" y="131"/>
                    <a:pt x="159" y="189"/>
                    <a:pt x="327" y="189"/>
                  </a:cubicBezTo>
                  <a:cubicBezTo>
                    <a:pt x="368" y="189"/>
                    <a:pt x="394" y="189"/>
                    <a:pt x="394" y="189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33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/>
            <a:lstStyle/>
            <a:p>
              <a:pPr algn="ctr">
                <a:defRPr/>
              </a:pPr>
              <a:endParaRPr kumimoji="0" lang="en-AU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5" name="AutoShape 81"/>
            <p:cNvSpPr>
              <a:spLocks noChangeAspect="1" noChangeArrowheads="1" noTextEdit="1"/>
            </p:cNvSpPr>
            <p:nvPr/>
          </p:nvSpPr>
          <p:spPr bwMode="auto">
            <a:xfrm>
              <a:off x="-9525" y="6051550"/>
              <a:ext cx="9169400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kumimoji="0" lang="en-US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-9525" y="6356350"/>
              <a:ext cx="9167813" cy="54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kumimoji="0" lang="en-US">
                <a:solidFill>
                  <a:prstClr val="black"/>
                </a:solidFill>
                <a:ea typeface="ＭＳ Ｐゴシック" charset="0"/>
              </a:endParaRPr>
            </a:p>
          </p:txBody>
        </p:sp>
        <p:pic>
          <p:nvPicPr>
            <p:cNvPr id="17" name="Picture 78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8461374" cy="85248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268413"/>
            <a:ext cx="8461375" cy="45728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991" y="6504332"/>
            <a:ext cx="6083845" cy="12427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kumimoji="0" lang="en-AU" smtClean="0">
                <a:ea typeface="ＭＳ Ｐゴシック" charset="0"/>
              </a:rPr>
              <a:t>Biases in historical XBT data | Rebecca Cowley</a:t>
            </a:r>
            <a:endParaRPr kumimoji="0" lang="en-AU">
              <a:ea typeface="ＭＳ Ｐゴシック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kumimoji="0" lang="en-AU" smtClean="0">
                <a:solidFill>
                  <a:srgbClr val="FFFFFF"/>
                </a:solidFill>
                <a:ea typeface="ＭＳ Ｐゴシック" charset="0"/>
              </a:rPr>
              <a:pPr/>
              <a:t>‹#›</a:t>
            </a:fld>
            <a:r>
              <a:rPr kumimoji="0" lang="en-AU" dirty="0" smtClean="0">
                <a:solidFill>
                  <a:srgbClr val="FFFFFF"/>
                </a:solidFill>
                <a:ea typeface="ＭＳ Ｐゴシック" charset="0"/>
              </a:rPr>
              <a:t>  |</a:t>
            </a:r>
            <a:endParaRPr kumimoji="0" lang="en-AU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36" name="AutoShape 4"/>
          <p:cNvSpPr>
            <a:spLocks noChangeAspect="1" noChangeArrowheads="1" noTextEdit="1"/>
          </p:cNvSpPr>
          <p:nvPr/>
        </p:nvSpPr>
        <p:spPr bwMode="auto">
          <a:xfrm>
            <a:off x="3175" y="3326606"/>
            <a:ext cx="9161463" cy="8016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ctr">
              <a:defRPr/>
            </a:pPr>
            <a:endParaRPr kumimoji="0" lang="en-AU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2701" y="3637756"/>
            <a:ext cx="9142412" cy="4905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ctr">
              <a:defRPr/>
            </a:pPr>
            <a:endParaRPr kumimoji="0" lang="en-AU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3" name="AutoShape 81"/>
          <p:cNvSpPr>
            <a:spLocks noChangeAspect="1" noChangeArrowheads="1" noTextEdit="1"/>
          </p:cNvSpPr>
          <p:nvPr/>
        </p:nvSpPr>
        <p:spPr bwMode="auto">
          <a:xfrm>
            <a:off x="1588" y="3321843"/>
            <a:ext cx="9169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0" lang="en-US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1588" y="3626643"/>
            <a:ext cx="916781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kumimoji="0" lang="en-US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545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tabLst/>
        <a:defRPr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wmf"/><Relationship Id="rId11" Type="http://schemas.openxmlformats.org/officeDocument/2006/relationships/image" Target="../media/image5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6.png"/><Relationship Id="rId4" Type="http://schemas.openxmlformats.org/officeDocument/2006/relationships/image" Target="../media/image51.wmf"/><Relationship Id="rId9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30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155" y="1268760"/>
            <a:ext cx="8569325" cy="100860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ja-JP" sz="3000" b="1" dirty="0" smtClean="0">
                <a:latin typeface="Cambria" pitchFamily="18" charset="0"/>
              </a:rPr>
              <a:t>The expendable bathythermograph (XBT)</a:t>
            </a:r>
            <a:br>
              <a:rPr lang="en-US" altLang="ja-JP" sz="3000" b="1" dirty="0" smtClean="0">
                <a:latin typeface="Cambria" pitchFamily="18" charset="0"/>
              </a:rPr>
            </a:br>
            <a:r>
              <a:rPr lang="en-US" altLang="ja-JP" sz="3000" b="1" dirty="0" smtClean="0">
                <a:latin typeface="Cambria" pitchFamily="18" charset="0"/>
              </a:rPr>
              <a:t>- the biases, and their possible causes -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7704" y="2997448"/>
            <a:ext cx="5544616" cy="1008112"/>
          </a:xfrm>
          <a:noFill/>
        </p:spPr>
        <p:txBody>
          <a:bodyPr anchor="ctr"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b="1" dirty="0" smtClean="0">
                <a:latin typeface="Cambria" pitchFamily="18" charset="0"/>
              </a:rPr>
              <a:t>Shoichi Kizu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400" b="1" dirty="0" smtClean="0">
                <a:latin typeface="Cambria" pitchFamily="18" charset="0"/>
              </a:rPr>
              <a:t>(Tohoku University, Japan)</a:t>
            </a:r>
            <a:endParaRPr lang="en-US" altLang="ja-JP" sz="1800" b="1" dirty="0" smtClean="0">
              <a:latin typeface="Cambria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88417" y="5085184"/>
            <a:ext cx="6911975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b="1" i="1" dirty="0" smtClean="0">
                <a:latin typeface="Cambria" pitchFamily="18" charset="0"/>
              </a:rPr>
              <a:t>GSOP workshop</a:t>
            </a:r>
          </a:p>
          <a:p>
            <a:pPr algn="ctr" eaLnBrk="1" hangingPunct="1">
              <a:spcBef>
                <a:spcPts val="600"/>
              </a:spcBef>
            </a:pPr>
            <a:r>
              <a:rPr lang="en-US" altLang="ja-JP" b="1" i="1" dirty="0" smtClean="0">
                <a:latin typeface="Cambria" pitchFamily="18" charset="0"/>
              </a:rPr>
              <a:t>12-14 June 2013, Hobart, Australia</a:t>
            </a:r>
            <a:endParaRPr lang="en-US" altLang="ja-JP" b="1" i="1" dirty="0">
              <a:latin typeface="Cambria" pitchFamily="18" charset="0"/>
            </a:endParaRPr>
          </a:p>
        </p:txBody>
      </p:sp>
      <p:pic>
        <p:nvPicPr>
          <p:cNvPr id="6" name="Picture 2" descr="C:\Users\kizu\Desktop\仙台\Sendai_distant_trimmedのコピ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7272"/>
            <a:ext cx="9144000" cy="9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kizu\Documents\XBT\会議\2013.06 Hobart (GSOP)\プレゼン（合作）\図3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1368152" cy="218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kizu\Documents\XBT\会議\2013.06 Hobart (GSOP)\プレゼン（合作）\図3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49" y="2564904"/>
            <a:ext cx="121950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07704" y="4005064"/>
            <a:ext cx="554461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400" b="1" kern="0" dirty="0" smtClean="0">
                <a:latin typeface="Cambria" pitchFamily="18" charset="0"/>
              </a:rPr>
              <a:t>On behalf of many XBT colleagues</a:t>
            </a:r>
          </a:p>
        </p:txBody>
      </p:sp>
    </p:spTree>
    <p:extLst>
      <p:ext uri="{BB962C8B-B14F-4D97-AF65-F5344CB8AC3E}">
        <p14:creationId xmlns:p14="http://schemas.microsoft.com/office/powerpoint/2010/main" val="29555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8"/>
          <p:cNvSpPr txBox="1">
            <a:spLocks noChangeArrowheads="1"/>
          </p:cNvSpPr>
          <p:nvPr/>
        </p:nvSpPr>
        <p:spPr bwMode="auto">
          <a:xfrm>
            <a:off x="971600" y="6165304"/>
            <a:ext cx="39964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1600" i="1" dirty="0">
                <a:solidFill>
                  <a:srgbClr val="006600"/>
                </a:solidFill>
              </a:rPr>
              <a:t>(</a:t>
            </a:r>
            <a:r>
              <a:rPr kumimoji="0" lang="en-US" altLang="ja-JP" sz="1600" i="1" dirty="0" smtClean="0">
                <a:solidFill>
                  <a:srgbClr val="006600"/>
                </a:solidFill>
              </a:rPr>
              <a:t>Cowley, 2010; personal communication)</a:t>
            </a:r>
            <a:endParaRPr kumimoji="0" lang="en-US" altLang="ja-JP" sz="1600" i="1" dirty="0">
              <a:solidFill>
                <a:srgbClr val="006600"/>
              </a:solidFill>
            </a:endParaRPr>
          </a:p>
        </p:txBody>
      </p:sp>
      <p:sp>
        <p:nvSpPr>
          <p:cNvPr id="20" name="Text Box 78"/>
          <p:cNvSpPr txBox="1">
            <a:spLocks noChangeArrowheads="1"/>
          </p:cNvSpPr>
          <p:nvPr/>
        </p:nvSpPr>
        <p:spPr bwMode="auto">
          <a:xfrm>
            <a:off x="5796136" y="1412776"/>
            <a:ext cx="3189838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ts val="0"/>
              </a:spcBef>
            </a:pPr>
            <a:r>
              <a:rPr kumimoji="0" lang="en-US" altLang="ja-JP" dirty="0">
                <a:solidFill>
                  <a:srgbClr val="FF0000"/>
                </a:solidFill>
              </a:rPr>
              <a:t>TSK </a:t>
            </a:r>
            <a:r>
              <a:rPr kumimoji="0" lang="en-US" altLang="ja-JP" dirty="0" smtClean="0">
                <a:solidFill>
                  <a:srgbClr val="FF0000"/>
                </a:solidFill>
              </a:rPr>
              <a:t>T7 is heavier </a:t>
            </a:r>
            <a:r>
              <a:rPr kumimoji="0" lang="en-US" altLang="ja-JP" dirty="0" smtClean="0"/>
              <a:t>than Sippican T7.</a:t>
            </a:r>
            <a:endParaRPr kumimoji="0" lang="en-US" altLang="ja-JP" dirty="0"/>
          </a:p>
        </p:txBody>
      </p:sp>
      <p:sp>
        <p:nvSpPr>
          <p:cNvPr id="22" name="Text Box 78"/>
          <p:cNvSpPr txBox="1">
            <a:spLocks noChangeArrowheads="1"/>
          </p:cNvSpPr>
          <p:nvPr/>
        </p:nvSpPr>
        <p:spPr bwMode="auto">
          <a:xfrm>
            <a:off x="179512" y="116632"/>
            <a:ext cx="8856984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2400" b="1" i="1" dirty="0" smtClean="0">
                <a:latin typeface="Cambria" pitchFamily="18" charset="0"/>
              </a:rPr>
              <a:t>Impact of </a:t>
            </a:r>
            <a:r>
              <a:rPr kumimoji="0"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variance in probe weight</a:t>
            </a:r>
            <a:endParaRPr kumimoji="0" lang="en-US" altLang="ja-JP" sz="2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3" name="Text Box 78"/>
          <p:cNvSpPr txBox="1">
            <a:spLocks noChangeArrowheads="1"/>
          </p:cNvSpPr>
          <p:nvPr/>
        </p:nvSpPr>
        <p:spPr bwMode="auto">
          <a:xfrm>
            <a:off x="5832649" y="2308230"/>
            <a:ext cx="3153325" cy="19851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ts val="0"/>
              </a:spcBef>
            </a:pPr>
            <a:r>
              <a:rPr kumimoji="0" lang="en-US" altLang="ja-JP" dirty="0" smtClean="0"/>
              <a:t>The </a:t>
            </a:r>
            <a:r>
              <a:rPr kumimoji="0" lang="en-US" altLang="ja-JP" dirty="0" err="1" smtClean="0">
                <a:solidFill>
                  <a:srgbClr val="FF0000"/>
                </a:solidFill>
              </a:rPr>
              <a:t>Sippican</a:t>
            </a:r>
            <a:r>
              <a:rPr kumimoji="0" lang="en-US" altLang="ja-JP" dirty="0" err="1" smtClean="0"/>
              <a:t>’s</a:t>
            </a:r>
            <a:r>
              <a:rPr kumimoji="0" lang="en-US" altLang="ja-JP" dirty="0" smtClean="0"/>
              <a:t> probe shows </a:t>
            </a:r>
            <a:r>
              <a:rPr kumimoji="0" lang="en-US" altLang="ja-JP" dirty="0" smtClean="0">
                <a:solidFill>
                  <a:srgbClr val="FF0000"/>
                </a:solidFill>
              </a:rPr>
              <a:t>larger variance </a:t>
            </a:r>
            <a:r>
              <a:rPr kumimoji="0" lang="en-US" altLang="ja-JP" dirty="0" smtClean="0"/>
              <a:t>(batch-to-batch</a:t>
            </a:r>
            <a:r>
              <a:rPr kumimoji="0" lang="en-US" altLang="ja-JP" dirty="0"/>
              <a:t> </a:t>
            </a:r>
            <a:r>
              <a:rPr kumimoji="0" lang="en-US" altLang="ja-JP" dirty="0" smtClean="0"/>
              <a:t>difference).</a:t>
            </a:r>
          </a:p>
          <a:p>
            <a:pPr>
              <a:spcBef>
                <a:spcPts val="0"/>
              </a:spcBef>
            </a:pPr>
            <a:endParaRPr kumimoji="0" lang="en-US" altLang="ja-JP" sz="300" i="1" dirty="0"/>
          </a:p>
          <a:p>
            <a:pPr>
              <a:spcBef>
                <a:spcPts val="0"/>
              </a:spcBef>
            </a:pPr>
            <a:r>
              <a:rPr kumimoji="0" lang="en-US" altLang="ja-JP" sz="800" i="1" dirty="0" smtClean="0"/>
              <a:t>   </a:t>
            </a:r>
            <a:endParaRPr kumimoji="0" lang="en-US" altLang="ja-JP" sz="800" i="1" dirty="0"/>
          </a:p>
          <a:p>
            <a:pPr>
              <a:spcBef>
                <a:spcPts val="0"/>
              </a:spcBef>
            </a:pPr>
            <a:r>
              <a:rPr kumimoji="0" lang="en-US" altLang="ja-JP" i="1" dirty="0" smtClean="0"/>
              <a:t>  </a:t>
            </a:r>
            <a:r>
              <a:rPr kumimoji="0" lang="en-US" altLang="ja-JP" i="1" dirty="0" smtClean="0">
                <a:solidFill>
                  <a:srgbClr val="006600"/>
                </a:solidFill>
              </a:rPr>
              <a:t>Manufacturer’s tolerance</a:t>
            </a:r>
          </a:p>
          <a:p>
            <a:pPr>
              <a:spcBef>
                <a:spcPts val="0"/>
              </a:spcBef>
            </a:pPr>
            <a:endParaRPr kumimoji="0" lang="en-US" altLang="ja-JP" sz="400" i="1" dirty="0" smtClean="0">
              <a:solidFill>
                <a:srgbClr val="006600"/>
              </a:solidFill>
            </a:endParaRPr>
          </a:p>
          <a:p>
            <a:pPr>
              <a:spcBef>
                <a:spcPts val="0"/>
              </a:spcBef>
            </a:pPr>
            <a:r>
              <a:rPr kumimoji="0" lang="en-US" altLang="ja-JP" i="1" dirty="0">
                <a:solidFill>
                  <a:srgbClr val="006600"/>
                </a:solidFill>
              </a:rPr>
              <a:t>	</a:t>
            </a:r>
            <a:r>
              <a:rPr kumimoji="0" lang="en-US" altLang="ja-JP" i="1" dirty="0" smtClean="0">
                <a:solidFill>
                  <a:srgbClr val="006600"/>
                </a:solidFill>
              </a:rPr>
              <a:t>   Sippican:   +/- 5g</a:t>
            </a:r>
          </a:p>
          <a:p>
            <a:pPr>
              <a:spcBef>
                <a:spcPts val="0"/>
              </a:spcBef>
            </a:pPr>
            <a:r>
              <a:rPr kumimoji="0" lang="en-US" altLang="ja-JP" i="1" dirty="0">
                <a:solidFill>
                  <a:srgbClr val="006600"/>
                </a:solidFill>
              </a:rPr>
              <a:t>	</a:t>
            </a:r>
            <a:r>
              <a:rPr kumimoji="0" lang="en-US" altLang="ja-JP" i="1" dirty="0" smtClean="0">
                <a:solidFill>
                  <a:srgbClr val="006600"/>
                </a:solidFill>
              </a:rPr>
              <a:t>   TSK:          +-/ 2g</a:t>
            </a:r>
            <a:endParaRPr kumimoji="0" lang="en-US" altLang="ja-JP" i="1" dirty="0">
              <a:solidFill>
                <a:srgbClr val="006600"/>
              </a:solidFill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179512" y="620688"/>
            <a:ext cx="5472608" cy="5544616"/>
            <a:chOff x="179513" y="773662"/>
            <a:chExt cx="5811162" cy="5607666"/>
          </a:xfrm>
        </p:grpSpPr>
        <p:grpSp>
          <p:nvGrpSpPr>
            <p:cNvPr id="19" name="グループ化 18"/>
            <p:cNvGrpSpPr/>
            <p:nvPr/>
          </p:nvGrpSpPr>
          <p:grpSpPr>
            <a:xfrm>
              <a:off x="179513" y="773662"/>
              <a:ext cx="5811162" cy="5607666"/>
              <a:chOff x="1713166" y="404664"/>
              <a:chExt cx="5811162" cy="5679674"/>
            </a:xfrm>
          </p:grpSpPr>
          <p:pic>
            <p:nvPicPr>
              <p:cNvPr id="73730" name="Picture 2" descr="C:\Users\kizu\Documents\XBT\Rebecca.Cowley\Probe weight combined.emf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404664"/>
                <a:ext cx="5688632" cy="5679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グループ化 1"/>
              <p:cNvGrpSpPr/>
              <p:nvPr/>
            </p:nvGrpSpPr>
            <p:grpSpPr>
              <a:xfrm>
                <a:off x="1713166" y="1067672"/>
                <a:ext cx="5595138" cy="5004138"/>
                <a:chOff x="1713166" y="1067672"/>
                <a:chExt cx="5595138" cy="5004138"/>
              </a:xfrm>
            </p:grpSpPr>
            <p:sp>
              <p:nvSpPr>
                <p:cNvPr id="4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6380584" y="5373216"/>
                  <a:ext cx="567680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740</a:t>
                  </a:r>
                  <a:endParaRPr kumimoji="0" lang="en-US" altLang="ja-JP" sz="1600" dirty="0"/>
                </a:p>
              </p:txBody>
            </p:sp>
            <p:sp>
              <p:nvSpPr>
                <p:cNvPr id="5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5084440" y="5373216"/>
                  <a:ext cx="567680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735</a:t>
                  </a:r>
                  <a:endParaRPr kumimoji="0" lang="en-US" altLang="ja-JP" sz="1600" dirty="0"/>
                </a:p>
              </p:txBody>
            </p:sp>
            <p:sp>
              <p:nvSpPr>
                <p:cNvPr id="6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3707904" y="5373216"/>
                  <a:ext cx="567680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730</a:t>
                  </a:r>
                  <a:endParaRPr kumimoji="0" lang="en-US" altLang="ja-JP" sz="1600" dirty="0"/>
                </a:p>
              </p:txBody>
            </p:sp>
            <p:sp>
              <p:nvSpPr>
                <p:cNvPr id="7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2411760" y="5373216"/>
                  <a:ext cx="567680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725</a:t>
                  </a:r>
                  <a:endParaRPr kumimoji="0" lang="en-US" altLang="ja-JP" sz="1600" dirty="0"/>
                </a:p>
              </p:txBody>
            </p:sp>
            <p:sp>
              <p:nvSpPr>
                <p:cNvPr id="8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3923928" y="5733256"/>
                  <a:ext cx="1872208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Probe weight (g)</a:t>
                  </a:r>
                  <a:endParaRPr kumimoji="0" lang="en-US" altLang="ja-JP" sz="1600" dirty="0"/>
                </a:p>
              </p:txBody>
            </p:sp>
            <p:sp>
              <p:nvSpPr>
                <p:cNvPr id="11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2015717" y="4911714"/>
                  <a:ext cx="296417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0</a:t>
                  </a:r>
                  <a:endParaRPr kumimoji="0" lang="en-US" altLang="ja-JP" sz="1600" dirty="0"/>
                </a:p>
              </p:txBody>
            </p:sp>
            <p:sp>
              <p:nvSpPr>
                <p:cNvPr id="12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2015717" y="3975610"/>
                  <a:ext cx="296417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5</a:t>
                  </a:r>
                  <a:endParaRPr kumimoji="0" lang="en-US" altLang="ja-JP" sz="1600" dirty="0"/>
                </a:p>
              </p:txBody>
            </p:sp>
            <p:sp>
              <p:nvSpPr>
                <p:cNvPr id="13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1907704" y="3003502"/>
                  <a:ext cx="512442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10</a:t>
                  </a:r>
                  <a:endParaRPr kumimoji="0" lang="en-US" altLang="ja-JP" sz="1600" dirty="0"/>
                </a:p>
              </p:txBody>
            </p:sp>
            <p:sp>
              <p:nvSpPr>
                <p:cNvPr id="14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1907704" y="2003777"/>
                  <a:ext cx="512442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15</a:t>
                  </a:r>
                  <a:endParaRPr kumimoji="0" lang="en-US" altLang="ja-JP" sz="1600" dirty="0"/>
                </a:p>
              </p:txBody>
            </p:sp>
            <p:sp>
              <p:nvSpPr>
                <p:cNvPr id="15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1907704" y="1067672"/>
                  <a:ext cx="512442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/>
                    <a:t>2</a:t>
                  </a:r>
                  <a:r>
                    <a:rPr kumimoji="0" lang="en-US" altLang="ja-JP" sz="1600" dirty="0" smtClean="0"/>
                    <a:t>0</a:t>
                  </a:r>
                  <a:endParaRPr kumimoji="0" lang="en-US" altLang="ja-JP" sz="1600" dirty="0"/>
                </a:p>
              </p:txBody>
            </p:sp>
            <p:sp>
              <p:nvSpPr>
                <p:cNvPr id="16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2649269" y="3864267"/>
                  <a:ext cx="1368152" cy="6155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>
                      <a:solidFill>
                        <a:srgbClr val="0000FF"/>
                      </a:solidFill>
                    </a:rPr>
                    <a:t>Sippican T7 </a:t>
                  </a:r>
                </a:p>
                <a:p>
                  <a:pPr algn="ctr">
                    <a:lnSpc>
                      <a:spcPts val="1200"/>
                    </a:lnSpc>
                    <a:spcBef>
                      <a:spcPct val="50000"/>
                    </a:spcBef>
                  </a:pPr>
                  <a:r>
                    <a:rPr kumimoji="0" lang="en-US" altLang="ja-JP" sz="1600" dirty="0" smtClean="0">
                      <a:solidFill>
                        <a:srgbClr val="0000FF"/>
                      </a:solidFill>
                    </a:rPr>
                    <a:t>(Tohoku)</a:t>
                  </a:r>
                  <a:endParaRPr kumimoji="0" lang="en-US" altLang="ja-JP" sz="1600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6084168" y="2989075"/>
                  <a:ext cx="1224136" cy="6155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TSK T7 </a:t>
                  </a:r>
                </a:p>
                <a:p>
                  <a:pPr algn="ctr">
                    <a:lnSpc>
                      <a:spcPts val="1200"/>
                    </a:lnSpc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(Tohoku)</a:t>
                  </a:r>
                  <a:endParaRPr kumimoji="0" lang="en-US" altLang="ja-JP" sz="1600" dirty="0"/>
                </a:p>
              </p:txBody>
            </p:sp>
            <p:sp>
              <p:nvSpPr>
                <p:cNvPr id="18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3286757" y="1090531"/>
                  <a:ext cx="2326004" cy="34680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>
                      <a:solidFill>
                        <a:srgbClr val="FF0000"/>
                      </a:solidFill>
                    </a:rPr>
                    <a:t>Sippican T7</a:t>
                  </a:r>
                  <a:r>
                    <a:rPr kumimoji="0" lang="ja-JP" altLang="en-US" sz="1600" dirty="0">
                      <a:solidFill>
                        <a:srgbClr val="FF0000"/>
                      </a:solidFill>
                    </a:rPr>
                    <a:t> </a:t>
                  </a:r>
                  <a:r>
                    <a:rPr kumimoji="0" lang="en-US" altLang="ja-JP" sz="1600" dirty="0" smtClean="0">
                      <a:solidFill>
                        <a:srgbClr val="FF0000"/>
                      </a:solidFill>
                    </a:rPr>
                    <a:t>(CSIRO)</a:t>
                  </a:r>
                  <a:endParaRPr kumimoji="0" lang="en-US" altLang="ja-JP" sz="16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" name="Text Box 78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946339" y="2827675"/>
                  <a:ext cx="1872208" cy="3385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marL="3429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8001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2573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7145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171700" indent="-34290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6289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30861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5433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4000500" indent="-342900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kumimoji="0" lang="en-US" altLang="ja-JP" sz="1600" dirty="0" smtClean="0"/>
                    <a:t>Frequency</a:t>
                  </a:r>
                  <a:endParaRPr kumimoji="0" lang="en-US" altLang="ja-JP" sz="1600" dirty="0"/>
                </a:p>
              </p:txBody>
            </p:sp>
          </p:grpSp>
        </p:grpSp>
        <p:sp>
          <p:nvSpPr>
            <p:cNvPr id="21" name="正方形/長方形 20"/>
            <p:cNvSpPr/>
            <p:nvPr/>
          </p:nvSpPr>
          <p:spPr>
            <a:xfrm>
              <a:off x="1799692" y="908720"/>
              <a:ext cx="3132348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6" name="グループ化 25"/>
          <p:cNvGrpSpPr/>
          <p:nvPr/>
        </p:nvGrpSpPr>
        <p:grpSpPr>
          <a:xfrm>
            <a:off x="5796136" y="4810870"/>
            <a:ext cx="3045822" cy="1138410"/>
            <a:chOff x="5940152" y="5085184"/>
            <a:chExt cx="3045822" cy="1138410"/>
          </a:xfrm>
        </p:grpSpPr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5940152" y="5085184"/>
              <a:ext cx="3045822" cy="1138410"/>
            </a:xfrm>
            <a:prstGeom prst="rect">
              <a:avLst/>
            </a:prstGeom>
            <a:solidFill>
              <a:srgbClr val="FFFF99"/>
            </a:solidFill>
            <a:ln w="222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25000"/>
                </a:lnSpc>
                <a:spcBef>
                  <a:spcPct val="45000"/>
                </a:spcBef>
              </a:pPr>
              <a:r>
                <a:rPr lang="en-US" altLang="ja-JP" sz="2400" b="1" dirty="0" smtClean="0">
                  <a:solidFill>
                    <a:srgbClr val="FF0000"/>
                  </a:solidFill>
                  <a:latin typeface="Cambria" pitchFamily="18" charset="0"/>
                </a:rPr>
                <a:t>10 grams</a:t>
              </a:r>
            </a:p>
            <a:p>
              <a:pPr algn="ctr">
                <a:lnSpc>
                  <a:spcPct val="125000"/>
                </a:lnSpc>
                <a:spcBef>
                  <a:spcPct val="45000"/>
                </a:spcBef>
              </a:pPr>
              <a:endParaRPr lang="en-US" altLang="ja-JP" sz="500" b="1" dirty="0" smtClean="0">
                <a:solidFill>
                  <a:srgbClr val="FF0000"/>
                </a:solidFill>
                <a:latin typeface="Cambria" pitchFamily="18" charset="0"/>
              </a:endParaRPr>
            </a:p>
            <a:p>
              <a:pPr algn="ctr">
                <a:lnSpc>
                  <a:spcPct val="125000"/>
                </a:lnSpc>
                <a:spcBef>
                  <a:spcPct val="45000"/>
                </a:spcBef>
              </a:pPr>
              <a:r>
                <a:rPr lang="en-US" altLang="ja-JP" sz="2400" b="1" dirty="0" smtClean="0">
                  <a:solidFill>
                    <a:srgbClr val="FF0000"/>
                  </a:solidFill>
                  <a:latin typeface="Cambria" pitchFamily="18" charset="0"/>
                </a:rPr>
                <a:t> 1-1.5% in fall-rates</a:t>
              </a:r>
              <a:endParaRPr lang="en-US" altLang="ja-JP" sz="2400" b="1" i="1" dirty="0">
                <a:solidFill>
                  <a:srgbClr val="FF0000"/>
                </a:solidFill>
                <a:latin typeface="Cambria" pitchFamily="18" charset="0"/>
              </a:endParaRPr>
            </a:p>
          </p:txBody>
        </p:sp>
        <p:sp>
          <p:nvSpPr>
            <p:cNvPr id="9" name="下矢印 8"/>
            <p:cNvSpPr/>
            <p:nvPr/>
          </p:nvSpPr>
          <p:spPr>
            <a:xfrm>
              <a:off x="7164288" y="5517232"/>
              <a:ext cx="576064" cy="351479"/>
            </a:xfrm>
            <a:prstGeom prst="down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7" name="Text Box 78"/>
          <p:cNvSpPr txBox="1">
            <a:spLocks noChangeArrowheads="1"/>
          </p:cNvSpPr>
          <p:nvPr/>
        </p:nvSpPr>
        <p:spPr bwMode="auto">
          <a:xfrm>
            <a:off x="5520689" y="6021288"/>
            <a:ext cx="3587815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ts val="0"/>
              </a:spcBef>
            </a:pPr>
            <a:r>
              <a:rPr kumimoji="0" lang="en-US" altLang="ja-JP" sz="1600" i="1" dirty="0" smtClean="0">
                <a:solidFill>
                  <a:srgbClr val="006600"/>
                </a:solidFill>
              </a:rPr>
              <a:t>(Kizu and </a:t>
            </a:r>
            <a:r>
              <a:rPr kumimoji="0" lang="en-US" altLang="ja-JP" sz="1600" i="1" dirty="0" err="1" smtClean="0">
                <a:solidFill>
                  <a:srgbClr val="006600"/>
                </a:solidFill>
              </a:rPr>
              <a:t>Hanawa</a:t>
            </a:r>
            <a:r>
              <a:rPr kumimoji="0" lang="en-US" altLang="ja-JP" sz="1600" i="1" dirty="0" smtClean="0">
                <a:solidFill>
                  <a:srgbClr val="006600"/>
                </a:solidFill>
              </a:rPr>
              <a:t>, to be published)</a:t>
            </a:r>
            <a:endParaRPr kumimoji="0" lang="en-US" altLang="ja-JP" sz="1600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 descr="C:\Users\kizu\Documents\学会・研究集会\JOS2012spr\錘撮影（新旧比較）\P32320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876" y="894928"/>
            <a:ext cx="73152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026"/>
          <p:cNvSpPr>
            <a:spLocks noChangeArrowheads="1"/>
          </p:cNvSpPr>
          <p:nvPr/>
        </p:nvSpPr>
        <p:spPr bwMode="auto">
          <a:xfrm>
            <a:off x="107504" y="116632"/>
            <a:ext cx="7632848" cy="404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“Hidden” differences – there’s more inside</a:t>
            </a:r>
            <a:endParaRPr lang="en-US" altLang="ja-JP" sz="24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4211960" y="1016732"/>
            <a:ext cx="2758443" cy="40471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Sippican (T4</a:t>
            </a:r>
            <a:r>
              <a:rPr lang="ja-JP" altLang="en-US" sz="2000" b="1" dirty="0" smtClean="0">
                <a:solidFill>
                  <a:schemeClr val="tx2"/>
                </a:solidFill>
                <a:latin typeface="Calibri" pitchFamily="34" charset="0"/>
              </a:rPr>
              <a:t>； </a:t>
            </a:r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1992?</a:t>
            </a:r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5" name="Rectangle 1026"/>
          <p:cNvSpPr>
            <a:spLocks noChangeArrowheads="1"/>
          </p:cNvSpPr>
          <p:nvPr/>
        </p:nvSpPr>
        <p:spPr bwMode="auto">
          <a:xfrm>
            <a:off x="4834818" y="5112518"/>
            <a:ext cx="1131316" cy="40471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TSK</a:t>
            </a:r>
            <a:r>
              <a:rPr lang="ja-JP" altLang="en-US" sz="20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T6</a:t>
            </a:r>
            <a:endParaRPr lang="en-US" altLang="ja-JP" sz="2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1814884" y="5544566"/>
            <a:ext cx="1584176" cy="67540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Oct 1990</a:t>
            </a:r>
          </a:p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(120767</a:t>
            </a:r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8" name="Rectangle 1026"/>
          <p:cNvSpPr>
            <a:spLocks noChangeArrowheads="1"/>
          </p:cNvSpPr>
          <p:nvPr/>
        </p:nvSpPr>
        <p:spPr bwMode="auto">
          <a:xfrm>
            <a:off x="3687092" y="5544566"/>
            <a:ext cx="1584176" cy="67540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Sep 1992</a:t>
            </a:r>
          </a:p>
          <a:p>
            <a:pPr algn="ctr"/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142796</a:t>
            </a:r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5487292" y="5544566"/>
            <a:ext cx="1584176" cy="67540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Nov 1997</a:t>
            </a:r>
          </a:p>
          <a:p>
            <a:pPr algn="ctr"/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197271)</a:t>
            </a:r>
            <a:endParaRPr lang="en-US" altLang="ja-JP" sz="2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7215484" y="5544566"/>
            <a:ext cx="1584176" cy="67540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Apr 2011</a:t>
            </a:r>
          </a:p>
          <a:p>
            <a:pPr algn="ctr"/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n-US" altLang="ja-JP" sz="2000" b="1" dirty="0" smtClean="0">
                <a:solidFill>
                  <a:schemeClr val="tx2"/>
                </a:solidFill>
                <a:latin typeface="Calibri" pitchFamily="34" charset="0"/>
              </a:rPr>
              <a:t>256930</a:t>
            </a:r>
            <a:r>
              <a:rPr lang="en-US" altLang="ja-JP" sz="2000" b="1" dirty="0">
                <a:solidFill>
                  <a:schemeClr val="tx2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11" name="Rectangle 1026"/>
          <p:cNvSpPr>
            <a:spLocks noChangeArrowheads="1"/>
          </p:cNvSpPr>
          <p:nvPr/>
        </p:nvSpPr>
        <p:spPr bwMode="auto">
          <a:xfrm>
            <a:off x="365920" y="692696"/>
            <a:ext cx="3486000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i="1" dirty="0" smtClean="0">
                <a:latin typeface="Calibri" pitchFamily="34" charset="0"/>
              </a:rPr>
              <a:t>Change in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density of die cast </a:t>
            </a:r>
            <a:r>
              <a:rPr lang="en-US" altLang="ja-JP" sz="2000" b="1" i="1" dirty="0" smtClean="0">
                <a:latin typeface="Calibri" pitchFamily="34" charset="0"/>
              </a:rPr>
              <a:t>(zinc-alloy)</a:t>
            </a:r>
            <a:endParaRPr lang="en-US" altLang="ja-JP" sz="2000" b="1" i="1" dirty="0">
              <a:latin typeface="Calibri" pitchFamily="34" charset="0"/>
            </a:endParaRPr>
          </a:p>
        </p:txBody>
      </p:sp>
      <p:sp>
        <p:nvSpPr>
          <p:cNvPr id="12" name="Rectangle 1026"/>
          <p:cNvSpPr>
            <a:spLocks noChangeArrowheads="1"/>
          </p:cNvSpPr>
          <p:nvPr/>
        </p:nvSpPr>
        <p:spPr bwMode="auto">
          <a:xfrm>
            <a:off x="336304" y="1556792"/>
            <a:ext cx="3514675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i="1" dirty="0" smtClean="0">
                <a:latin typeface="Calibri" pitchFamily="34" charset="0"/>
              </a:rPr>
              <a:t>Change in the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inside form of the nose weight </a:t>
            </a:r>
            <a:r>
              <a:rPr lang="en-US" altLang="ja-JP" sz="2000" b="1" i="1" dirty="0" smtClean="0">
                <a:latin typeface="Calibri" pitchFamily="34" charset="0"/>
              </a:rPr>
              <a:t>(by an effort to keep their mass constant)</a:t>
            </a:r>
            <a:endParaRPr lang="en-US" altLang="ja-JP" sz="2000" b="1" i="1" dirty="0">
              <a:latin typeface="Calibri" pitchFamily="34" charset="0"/>
            </a:endParaRPr>
          </a:p>
        </p:txBody>
      </p:sp>
      <p:sp>
        <p:nvSpPr>
          <p:cNvPr id="13" name="右矢印 12"/>
          <p:cNvSpPr/>
          <p:nvPr/>
        </p:nvSpPr>
        <p:spPr>
          <a:xfrm rot="5400000">
            <a:off x="1810097" y="1128763"/>
            <a:ext cx="360040" cy="640035"/>
          </a:xfrm>
          <a:prstGeom prst="rightArrow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Rectangle 1026"/>
          <p:cNvSpPr>
            <a:spLocks noChangeArrowheads="1"/>
          </p:cNvSpPr>
          <p:nvPr/>
        </p:nvSpPr>
        <p:spPr bwMode="auto">
          <a:xfrm>
            <a:off x="6444208" y="2496344"/>
            <a:ext cx="2699792" cy="10046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They weigh the same!</a:t>
            </a:r>
          </a:p>
          <a:p>
            <a:r>
              <a:rPr lang="en-US" altLang="ja-JP" sz="2000" b="1" i="1" dirty="0">
                <a:latin typeface="Cambria" pitchFamily="18" charset="0"/>
              </a:rPr>
              <a:t>b</a:t>
            </a:r>
            <a:r>
              <a:rPr lang="en-US" altLang="ja-JP" sz="2000" b="1" i="1" dirty="0" smtClean="0">
                <a:latin typeface="Cambria" pitchFamily="18" charset="0"/>
              </a:rPr>
              <a:t>ut with different size of the bore</a:t>
            </a:r>
            <a:r>
              <a:rPr lang="en-US" altLang="ja-JP" sz="2000" b="1" i="1" dirty="0" smtClean="0">
                <a:solidFill>
                  <a:srgbClr val="006600"/>
                </a:solidFill>
                <a:latin typeface="Cambria" pitchFamily="18" charset="0"/>
              </a:rPr>
              <a:t>.</a:t>
            </a:r>
            <a:endParaRPr lang="en-US" altLang="ja-JP" sz="2000" b="1" i="1" dirty="0">
              <a:solidFill>
                <a:srgbClr val="006600"/>
              </a:solidFill>
              <a:latin typeface="Cambria" pitchFamily="18" charset="0"/>
            </a:endParaRP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5868144" y="2420888"/>
            <a:ext cx="605680" cy="360040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5724128" y="3284984"/>
            <a:ext cx="749696" cy="353144"/>
          </a:xfrm>
          <a:prstGeom prst="straightConnector1">
            <a:avLst/>
          </a:prstGeom>
          <a:ln w="190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角丸四角形 25"/>
          <p:cNvSpPr/>
          <p:nvPr/>
        </p:nvSpPr>
        <p:spPr>
          <a:xfrm>
            <a:off x="1691680" y="3573016"/>
            <a:ext cx="7294388" cy="18722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Rectangle 1026"/>
          <p:cNvSpPr>
            <a:spLocks noChangeArrowheads="1"/>
          </p:cNvSpPr>
          <p:nvPr/>
        </p:nvSpPr>
        <p:spPr bwMode="auto">
          <a:xfrm>
            <a:off x="336304" y="2996952"/>
            <a:ext cx="3514675" cy="7131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i="1" dirty="0" smtClean="0">
                <a:latin typeface="Calibri" pitchFamily="34" charset="0"/>
              </a:rPr>
              <a:t>Change in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inside water flow?  </a:t>
            </a:r>
            <a:r>
              <a:rPr lang="en-US" altLang="ja-JP" sz="2000" b="1" i="1" dirty="0" smtClean="0">
                <a:latin typeface="Calibri" pitchFamily="34" charset="0"/>
              </a:rPr>
              <a:t>Change in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moment of inertia?</a:t>
            </a:r>
            <a:endParaRPr lang="en-US" altLang="ja-JP" sz="20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右矢印 27"/>
          <p:cNvSpPr/>
          <p:nvPr/>
        </p:nvSpPr>
        <p:spPr>
          <a:xfrm rot="5400000">
            <a:off x="1766057" y="2460911"/>
            <a:ext cx="432049" cy="640035"/>
          </a:xfrm>
          <a:prstGeom prst="rightArrow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Rectangle 1026"/>
          <p:cNvSpPr>
            <a:spLocks noChangeArrowheads="1"/>
          </p:cNvSpPr>
          <p:nvPr/>
        </p:nvSpPr>
        <p:spPr bwMode="auto">
          <a:xfrm>
            <a:off x="6473824" y="1484784"/>
            <a:ext cx="2562672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i="1" dirty="0" smtClean="0">
                <a:latin typeface="Calibri" pitchFamily="34" charset="0"/>
              </a:rPr>
              <a:t>Provided by F. </a:t>
            </a:r>
            <a:r>
              <a:rPr lang="en-US" altLang="ja-JP" i="1" dirty="0" err="1" smtClean="0">
                <a:latin typeface="Calibri" pitchFamily="34" charset="0"/>
              </a:rPr>
              <a:t>Reseghetti</a:t>
            </a:r>
            <a:endParaRPr lang="en-US" altLang="ja-JP" i="1" dirty="0">
              <a:latin typeface="Calibri" pitchFamily="34" charset="0"/>
            </a:endParaRPr>
          </a:p>
        </p:txBody>
      </p:sp>
      <p:sp>
        <p:nvSpPr>
          <p:cNvPr id="20" name="Rectangle 1026"/>
          <p:cNvSpPr>
            <a:spLocks noChangeArrowheads="1"/>
          </p:cNvSpPr>
          <p:nvPr/>
        </p:nvSpPr>
        <p:spPr bwMode="auto">
          <a:xfrm>
            <a:off x="395537" y="6374557"/>
            <a:ext cx="5883844" cy="43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Could it be a cause of year-to-year fall-rate changes?  </a:t>
            </a:r>
            <a:endParaRPr lang="en-US" altLang="ja-JP" sz="20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1" name="右矢印 20"/>
          <p:cNvSpPr/>
          <p:nvPr/>
        </p:nvSpPr>
        <p:spPr>
          <a:xfrm rot="5400000">
            <a:off x="-23825" y="4720493"/>
            <a:ext cx="2358925" cy="640035"/>
          </a:xfrm>
          <a:prstGeom prst="rightArrow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85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ChangeArrowheads="1"/>
          </p:cNvSpPr>
          <p:nvPr/>
        </p:nvSpPr>
        <p:spPr bwMode="auto">
          <a:xfrm>
            <a:off x="107504" y="71958"/>
            <a:ext cx="3888432" cy="404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Effect of 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launching height</a:t>
            </a:r>
            <a:endParaRPr lang="en-US" altLang="ja-JP" sz="2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Rectangle 1026"/>
          <p:cNvSpPr>
            <a:spLocks noChangeArrowheads="1"/>
          </p:cNvSpPr>
          <p:nvPr/>
        </p:nvSpPr>
        <p:spPr bwMode="auto">
          <a:xfrm>
            <a:off x="4211960" y="116632"/>
            <a:ext cx="4104456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dirty="0" smtClean="0">
                <a:latin typeface="Calibri" pitchFamily="34" charset="0"/>
              </a:rPr>
              <a:t>from AOML’s tank experiment</a:t>
            </a:r>
            <a:endParaRPr lang="en-US" altLang="ja-JP" sz="2400" b="1" dirty="0">
              <a:latin typeface="Calibri" pitchFamily="34" charset="0"/>
            </a:endParaRPr>
          </a:p>
        </p:txBody>
      </p:sp>
      <p:sp>
        <p:nvSpPr>
          <p:cNvPr id="4" name="Text Box 78"/>
          <p:cNvSpPr txBox="1">
            <a:spLocks noChangeArrowheads="1"/>
          </p:cNvSpPr>
          <p:nvPr/>
        </p:nvSpPr>
        <p:spPr bwMode="auto">
          <a:xfrm>
            <a:off x="5004048" y="436602"/>
            <a:ext cx="36564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2000" b="1" i="1" dirty="0" err="1" smtClean="0">
                <a:solidFill>
                  <a:srgbClr val="006600"/>
                </a:solidFill>
                <a:latin typeface="Calibri" pitchFamily="34" charset="0"/>
              </a:rPr>
              <a:t>Bringas</a:t>
            </a:r>
            <a:r>
              <a:rPr kumimoji="0" lang="en-US" altLang="ja-JP" sz="2000" b="1" i="1" dirty="0" smtClean="0">
                <a:solidFill>
                  <a:srgbClr val="006600"/>
                </a:solidFill>
                <a:latin typeface="Calibri" pitchFamily="34" charset="0"/>
              </a:rPr>
              <a:t> et al. (2013) @SOT-7</a:t>
            </a:r>
            <a:endParaRPr kumimoji="0" lang="en-US" altLang="ja-JP" sz="2000" b="1" i="1" dirty="0">
              <a:solidFill>
                <a:srgbClr val="006600"/>
              </a:solidFill>
              <a:latin typeface="Calibri" pitchFamily="34" charset="0"/>
            </a:endParaRP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467544" y="1556792"/>
            <a:ext cx="7795592" cy="5212432"/>
            <a:chOff x="304800" y="920750"/>
            <a:chExt cx="8458200" cy="5632450"/>
          </a:xfrm>
        </p:grpSpPr>
        <p:pic>
          <p:nvPicPr>
            <p:cNvPr id="6" name="Picture 5" descr="H04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1287" y="920750"/>
              <a:ext cx="2951713" cy="29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H0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087" y="926963"/>
              <a:ext cx="2951713" cy="29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 descr="H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87" y="926963"/>
              <a:ext cx="2951713" cy="29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H2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3645494"/>
              <a:ext cx="2951713" cy="29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H20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3645152"/>
              <a:ext cx="2951713" cy="2908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H14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639281"/>
              <a:ext cx="2951713" cy="290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026"/>
          <p:cNvSpPr>
            <a:spLocks noChangeArrowheads="1"/>
          </p:cNvSpPr>
          <p:nvPr/>
        </p:nvSpPr>
        <p:spPr bwMode="auto">
          <a:xfrm>
            <a:off x="611560" y="908720"/>
            <a:ext cx="8136904" cy="43204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The launching height produces some depth bias.</a:t>
            </a:r>
            <a:endParaRPr lang="en-US" altLang="ja-JP" sz="2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 flipV="1">
            <a:off x="4283968" y="5423786"/>
            <a:ext cx="324036" cy="237462"/>
          </a:xfrm>
          <a:prstGeom prst="straightConnector1">
            <a:avLst/>
          </a:prstGeom>
          <a:ln w="12700">
            <a:solidFill>
              <a:srgbClr val="FF99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78"/>
          <p:cNvSpPr txBox="1">
            <a:spLocks noChangeArrowheads="1"/>
          </p:cNvSpPr>
          <p:nvPr/>
        </p:nvSpPr>
        <p:spPr bwMode="auto">
          <a:xfrm>
            <a:off x="4572000" y="5549170"/>
            <a:ext cx="6480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2000" b="1" i="1" dirty="0" smtClean="0">
                <a:solidFill>
                  <a:srgbClr val="FF9900"/>
                </a:solidFill>
                <a:latin typeface="Calibri" pitchFamily="34" charset="0"/>
              </a:rPr>
              <a:t>H95</a:t>
            </a:r>
            <a:endParaRPr kumimoji="0" lang="en-US" altLang="ja-JP" sz="2000" b="1" i="1" dirty="0">
              <a:solidFill>
                <a:srgbClr val="FF99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22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ChangeArrowheads="1"/>
          </p:cNvSpPr>
          <p:nvPr/>
        </p:nvSpPr>
        <p:spPr bwMode="auto">
          <a:xfrm>
            <a:off x="107504" y="71958"/>
            <a:ext cx="3888432" cy="404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Effect of 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entry angle</a:t>
            </a:r>
            <a:endParaRPr lang="en-US" altLang="ja-JP" sz="2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Rectangle 1026"/>
          <p:cNvSpPr>
            <a:spLocks noChangeArrowheads="1"/>
          </p:cNvSpPr>
          <p:nvPr/>
        </p:nvSpPr>
        <p:spPr bwMode="auto">
          <a:xfrm>
            <a:off x="4211960" y="116632"/>
            <a:ext cx="4104456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dirty="0" smtClean="0">
                <a:latin typeface="Calibri" pitchFamily="34" charset="0"/>
              </a:rPr>
              <a:t>from AOML’s tank experiment</a:t>
            </a:r>
            <a:endParaRPr lang="en-US" altLang="ja-JP" sz="2400" b="1" dirty="0">
              <a:latin typeface="Calibri" pitchFamily="34" charset="0"/>
            </a:endParaRPr>
          </a:p>
        </p:txBody>
      </p:sp>
      <p:sp>
        <p:nvSpPr>
          <p:cNvPr id="4" name="Text Box 78"/>
          <p:cNvSpPr txBox="1">
            <a:spLocks noChangeArrowheads="1"/>
          </p:cNvSpPr>
          <p:nvPr/>
        </p:nvSpPr>
        <p:spPr bwMode="auto">
          <a:xfrm>
            <a:off x="5004048" y="436602"/>
            <a:ext cx="36564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2000" b="1" i="1" dirty="0" err="1" smtClean="0">
                <a:solidFill>
                  <a:srgbClr val="006600"/>
                </a:solidFill>
                <a:latin typeface="Calibri" pitchFamily="34" charset="0"/>
              </a:rPr>
              <a:t>Bringas</a:t>
            </a:r>
            <a:r>
              <a:rPr kumimoji="0" lang="en-US" altLang="ja-JP" sz="2000" b="1" i="1" dirty="0" smtClean="0">
                <a:solidFill>
                  <a:srgbClr val="006600"/>
                </a:solidFill>
                <a:latin typeface="Calibri" pitchFamily="34" charset="0"/>
              </a:rPr>
              <a:t> et al. (2013) @SOT-7</a:t>
            </a:r>
            <a:endParaRPr kumimoji="0" lang="en-US" altLang="ja-JP" sz="2000" b="1" i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12" name="Rectangle 1026"/>
          <p:cNvSpPr>
            <a:spLocks noChangeArrowheads="1"/>
          </p:cNvSpPr>
          <p:nvPr/>
        </p:nvSpPr>
        <p:spPr bwMode="auto">
          <a:xfrm>
            <a:off x="395536" y="980728"/>
            <a:ext cx="8136904" cy="13681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000" b="1" dirty="0" smtClean="0">
                <a:latin typeface="Cambria" pitchFamily="18" charset="0"/>
              </a:rPr>
              <a:t>The </a:t>
            </a:r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orientation of probe </a:t>
            </a:r>
            <a:r>
              <a:rPr lang="en-US" altLang="ja-JP" sz="2000" b="1" dirty="0" smtClean="0">
                <a:latin typeface="Cambria" pitchFamily="18" charset="0"/>
              </a:rPr>
              <a:t>at launch makes </a:t>
            </a:r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small effect </a:t>
            </a:r>
            <a:r>
              <a:rPr lang="en-US" altLang="ja-JP" sz="2000" b="1" dirty="0" smtClean="0">
                <a:latin typeface="Cambria" pitchFamily="18" charset="0"/>
              </a:rPr>
              <a:t>on depth bias. </a:t>
            </a:r>
          </a:p>
          <a:p>
            <a:endParaRPr lang="en-US" altLang="ja-JP" sz="900" b="1" dirty="0" smtClean="0">
              <a:latin typeface="Cambria" pitchFamily="18" charset="0"/>
            </a:endParaRPr>
          </a:p>
          <a:p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The probes quickly turns to the straight position </a:t>
            </a:r>
            <a:r>
              <a:rPr lang="en-US" altLang="ja-JP" sz="2000" b="1" dirty="0" smtClean="0">
                <a:latin typeface="Cambria" pitchFamily="18" charset="0"/>
              </a:rPr>
              <a:t>in the water, and also in the air when they are launched from higher position (H&gt;3m).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747" y="3717032"/>
            <a:ext cx="3705225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72" y="3731320"/>
            <a:ext cx="3684588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8026722" y="3947220"/>
            <a:ext cx="793750" cy="1497012"/>
            <a:chOff x="7968825" y="1108365"/>
            <a:chExt cx="794175" cy="1496704"/>
          </a:xfrm>
        </p:grpSpPr>
        <p:sp>
          <p:nvSpPr>
            <p:cNvPr id="20" name="TextBox 11"/>
            <p:cNvSpPr txBox="1"/>
            <p:nvPr/>
          </p:nvSpPr>
          <p:spPr>
            <a:xfrm rot="5400000">
              <a:off x="8062092" y="1567680"/>
              <a:ext cx="939607" cy="4622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accent6"/>
                  </a:solidFill>
                  <a:latin typeface="Calibri" pitchFamily="34" charset="0"/>
                </a:rPr>
                <a:t>25 cm</a:t>
              </a:r>
            </a:p>
          </p:txBody>
        </p: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7968825" y="1108365"/>
              <a:ext cx="457200" cy="1496704"/>
              <a:chOff x="4191000" y="1183944"/>
              <a:chExt cx="457200" cy="1496704"/>
            </a:xfrm>
          </p:grpSpPr>
          <p:cxnSp>
            <p:nvCxnSpPr>
              <p:cNvPr id="22" name="Straight Connector 12"/>
              <p:cNvCxnSpPr/>
              <p:nvPr/>
            </p:nvCxnSpPr>
            <p:spPr>
              <a:xfrm>
                <a:off x="4191000" y="1183944"/>
                <a:ext cx="457445" cy="0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13"/>
              <p:cNvCxnSpPr/>
              <p:nvPr/>
            </p:nvCxnSpPr>
            <p:spPr>
              <a:xfrm>
                <a:off x="4419723" y="1207751"/>
                <a:ext cx="0" cy="1445915"/>
              </a:xfrm>
              <a:prstGeom prst="straightConnector1">
                <a:avLst/>
              </a:prstGeom>
              <a:ln w="38100">
                <a:solidFill>
                  <a:schemeClr val="accent6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4"/>
              <p:cNvCxnSpPr/>
              <p:nvPr/>
            </p:nvCxnSpPr>
            <p:spPr>
              <a:xfrm>
                <a:off x="4191000" y="2680648"/>
                <a:ext cx="457445" cy="0"/>
              </a:xfrm>
              <a:prstGeom prst="line">
                <a:avLst/>
              </a:prstGeom>
              <a:ln w="381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extBox 20"/>
          <p:cNvSpPr txBox="1"/>
          <p:nvPr/>
        </p:nvSpPr>
        <p:spPr>
          <a:xfrm>
            <a:off x="2983235" y="5620445"/>
            <a:ext cx="1111250" cy="8318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en-US" altLang="ja-JP">
                <a:solidFill>
                  <a:srgbClr val="2D2D8A"/>
                </a:solidFill>
                <a:latin typeface="Calibri" pitchFamily="34" charset="0"/>
                <a:ea typeface="ＭＳ Ｐゴシック" charset="-128"/>
              </a:rPr>
              <a:t>H = 1m   </a:t>
            </a:r>
          </a:p>
          <a:p>
            <a:pPr eaLnBrk="1" hangingPunct="1"/>
            <a:r>
              <a:rPr lang="en-US" altLang="ja-JP" i="1">
                <a:solidFill>
                  <a:srgbClr val="2D2D8A"/>
                </a:solidFill>
                <a:latin typeface="Calibri" pitchFamily="34" charset="0"/>
                <a:ea typeface="ＭＳ Ｐゴシック" charset="-128"/>
                <a:sym typeface="Symbol" pitchFamily="18" charset="2"/>
              </a:rPr>
              <a:t></a:t>
            </a:r>
            <a:r>
              <a:rPr lang="en-US" altLang="ja-JP">
                <a:solidFill>
                  <a:srgbClr val="2D2D8A"/>
                </a:solidFill>
                <a:latin typeface="Calibri" pitchFamily="34" charset="0"/>
                <a:ea typeface="ＭＳ Ｐゴシック" charset="-128"/>
                <a:sym typeface="Symbol" pitchFamily="18" charset="2"/>
              </a:rPr>
              <a:t> = 45</a:t>
            </a:r>
            <a:endParaRPr lang="en-US" altLang="ja-JP">
              <a:solidFill>
                <a:srgbClr val="2D2D8A"/>
              </a:solidFill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694810" y="5607745"/>
            <a:ext cx="1258887" cy="8318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en-US" altLang="ja-JP">
                <a:solidFill>
                  <a:srgbClr val="2D2D8A"/>
                </a:solidFill>
                <a:latin typeface="Calibri" pitchFamily="34" charset="0"/>
                <a:ea typeface="ＭＳ Ｐゴシック" charset="-128"/>
              </a:rPr>
              <a:t>H = 1m    </a:t>
            </a:r>
          </a:p>
          <a:p>
            <a:pPr eaLnBrk="1" hangingPunct="1"/>
            <a:r>
              <a:rPr lang="en-US" altLang="ja-JP" i="1">
                <a:solidFill>
                  <a:srgbClr val="2D2D8A"/>
                </a:solidFill>
                <a:latin typeface="Calibri" pitchFamily="34" charset="0"/>
                <a:ea typeface="ＭＳ Ｐゴシック" charset="-128"/>
                <a:sym typeface="Symbol" pitchFamily="18" charset="2"/>
              </a:rPr>
              <a:t></a:t>
            </a:r>
            <a:r>
              <a:rPr lang="en-US" altLang="ja-JP">
                <a:solidFill>
                  <a:srgbClr val="2D2D8A"/>
                </a:solidFill>
                <a:latin typeface="Calibri" pitchFamily="34" charset="0"/>
                <a:ea typeface="ＭＳ Ｐゴシック" charset="-128"/>
                <a:sym typeface="Symbol" pitchFamily="18" charset="2"/>
              </a:rPr>
              <a:t> = 180</a:t>
            </a:r>
            <a:endParaRPr lang="en-US" altLang="ja-JP">
              <a:solidFill>
                <a:srgbClr val="2D2D8A"/>
              </a:solidFill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11560" y="2577098"/>
            <a:ext cx="7675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■ time to reach </a:t>
            </a:r>
            <a:r>
              <a:rPr lang="en-US" altLang="ja-JP" sz="2000" i="1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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 = 0 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 orientation :  from  </a:t>
            </a:r>
            <a:r>
              <a:rPr lang="en-US" altLang="ja-JP" sz="2000" i="1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 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 = 90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: 0.333 sec </a:t>
            </a:r>
            <a:r>
              <a:rPr lang="en-US" altLang="ja-JP" sz="2000" dirty="0" smtClean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(50 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cm)</a:t>
            </a:r>
          </a:p>
          <a:p>
            <a:pPr algn="just" eaLnBrk="1" hangingPunct="1"/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                                                               </a:t>
            </a:r>
            <a:r>
              <a:rPr lang="en-US" altLang="ja-JP" sz="2000" dirty="0" smtClean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   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from </a:t>
            </a:r>
            <a:r>
              <a:rPr lang="en-US" altLang="ja-JP" sz="2000" i="1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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  <a:sym typeface="Symbol" pitchFamily="18" charset="2"/>
              </a:rPr>
              <a:t> = 180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: 0.500 sec </a:t>
            </a:r>
            <a:r>
              <a:rPr lang="en-US" altLang="ja-JP" sz="2000" dirty="0" smtClean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(75 </a:t>
            </a:r>
            <a:r>
              <a:rPr lang="en-US" altLang="ja-JP" sz="2000" dirty="0">
                <a:solidFill>
                  <a:srgbClr val="222268"/>
                </a:solidFill>
                <a:latin typeface="Calibri" pitchFamily="34" charset="0"/>
                <a:ea typeface="ＭＳ Ｐゴシック" charset="-128"/>
                <a:cs typeface="Times New Roman" pitchFamily="18" charset="0"/>
              </a:rPr>
              <a:t>cm)</a:t>
            </a:r>
          </a:p>
        </p:txBody>
      </p:sp>
    </p:spTree>
    <p:extLst>
      <p:ext uri="{BB962C8B-B14F-4D97-AF65-F5344CB8AC3E}">
        <p14:creationId xmlns:p14="http://schemas.microsoft.com/office/powerpoint/2010/main" val="28523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107504" y="71958"/>
            <a:ext cx="7632848" cy="404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Temperature dependence </a:t>
            </a:r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of fall-rates (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T7</a:t>
            </a:r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)</a:t>
            </a:r>
            <a:endParaRPr lang="en-US" altLang="ja-JP" sz="24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395536" y="548482"/>
            <a:ext cx="3169096" cy="50425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kern="0" dirty="0" smtClean="0"/>
              <a:t>A test off </a:t>
            </a:r>
            <a:r>
              <a:rPr lang="en-US" altLang="ja-JP" sz="2000" kern="0" dirty="0" smtClean="0"/>
              <a:t>Japan </a:t>
            </a:r>
            <a:r>
              <a:rPr lang="en-US" altLang="ja-JP" sz="2000" kern="0" dirty="0" smtClean="0"/>
              <a:t>(143E)</a:t>
            </a:r>
            <a:endParaRPr lang="en-US" altLang="ja-JP" sz="1800" kern="0" dirty="0" smtClean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07504" y="1098536"/>
            <a:ext cx="3939352" cy="5570824"/>
            <a:chOff x="35496" y="1098536"/>
            <a:chExt cx="3939352" cy="5570824"/>
          </a:xfrm>
        </p:grpSpPr>
        <p:pic>
          <p:nvPicPr>
            <p:cNvPr id="3074" name="Picture 2" descr="C:\Users\kizu\Documents\XBT\比較実験\神鷹丸2011\data\ctd\CTD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098536"/>
              <a:ext cx="3939352" cy="5570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グループ化 10"/>
            <p:cNvGrpSpPr/>
            <p:nvPr/>
          </p:nvGrpSpPr>
          <p:grpSpPr>
            <a:xfrm>
              <a:off x="624967" y="1385573"/>
              <a:ext cx="2830924" cy="2084070"/>
              <a:chOff x="5495223" y="594227"/>
              <a:chExt cx="3106670" cy="2232839"/>
            </a:xfrm>
          </p:grpSpPr>
          <p:sp>
            <p:nvSpPr>
              <p:cNvPr id="16" name="Text Box 3"/>
              <p:cNvSpPr txBox="1">
                <a:spLocks noChangeArrowheads="1"/>
              </p:cNvSpPr>
              <p:nvPr/>
            </p:nvSpPr>
            <p:spPr bwMode="auto">
              <a:xfrm>
                <a:off x="7668344" y="2134597"/>
                <a:ext cx="933549" cy="6924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ja-JP" dirty="0" smtClean="0">
                    <a:solidFill>
                      <a:srgbClr val="FF0000"/>
                    </a:solidFill>
                  </a:rPr>
                  <a:t>35N</a:t>
                </a: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ja-JP" dirty="0" smtClean="0">
                    <a:solidFill>
                      <a:srgbClr val="FF0000"/>
                    </a:solidFill>
                  </a:rPr>
                  <a:t>(S03)</a:t>
                </a:r>
                <a:endParaRPr lang="en-US" altLang="ja-JP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 Box 3"/>
              <p:cNvSpPr txBox="1">
                <a:spLocks noChangeArrowheads="1"/>
              </p:cNvSpPr>
              <p:nvPr/>
            </p:nvSpPr>
            <p:spPr bwMode="auto">
              <a:xfrm>
                <a:off x="6588224" y="1549150"/>
                <a:ext cx="933549" cy="6924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ts val="0"/>
                  </a:spcBef>
                </a:pPr>
                <a:r>
                  <a:rPr lang="en-US" altLang="ja-JP" dirty="0" smtClean="0"/>
                  <a:t>37N</a:t>
                </a: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ja-JP" dirty="0" smtClean="0"/>
                  <a:t>(S02)</a:t>
                </a:r>
                <a:endParaRPr lang="en-US" altLang="ja-JP" dirty="0"/>
              </a:p>
            </p:txBody>
          </p:sp>
          <p:sp>
            <p:nvSpPr>
              <p:cNvPr id="14" name="Text Box 3"/>
              <p:cNvSpPr txBox="1">
                <a:spLocks noChangeArrowheads="1"/>
              </p:cNvSpPr>
              <p:nvPr/>
            </p:nvSpPr>
            <p:spPr bwMode="auto">
              <a:xfrm>
                <a:off x="5495223" y="594227"/>
                <a:ext cx="933549" cy="6924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ts val="0"/>
                  </a:spcBef>
                </a:pPr>
                <a:r>
                  <a:rPr lang="en-US" altLang="ja-JP" dirty="0" smtClean="0">
                    <a:solidFill>
                      <a:srgbClr val="0000FF"/>
                    </a:solidFill>
                  </a:rPr>
                  <a:t>39N</a:t>
                </a: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ja-JP" dirty="0" smtClean="0">
                    <a:solidFill>
                      <a:srgbClr val="0000FF"/>
                    </a:solidFill>
                  </a:rPr>
                  <a:t>(S01)</a:t>
                </a:r>
                <a:endParaRPr lang="en-US" altLang="ja-JP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2" name="グループ化 1"/>
            <p:cNvGrpSpPr/>
            <p:nvPr/>
          </p:nvGrpSpPr>
          <p:grpSpPr>
            <a:xfrm>
              <a:off x="996433" y="2996952"/>
              <a:ext cx="1559343" cy="827275"/>
              <a:chOff x="1331640" y="3124945"/>
              <a:chExt cx="1559343" cy="827275"/>
            </a:xfrm>
          </p:grpSpPr>
          <p:sp>
            <p:nvSpPr>
              <p:cNvPr id="18" name="Text Box 3"/>
              <p:cNvSpPr txBox="1">
                <a:spLocks noChangeArrowheads="1"/>
              </p:cNvSpPr>
              <p:nvPr/>
            </p:nvSpPr>
            <p:spPr bwMode="auto">
              <a:xfrm>
                <a:off x="1666847" y="3429000"/>
                <a:ext cx="886374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ts val="0"/>
                  </a:spcBef>
                </a:pPr>
                <a:r>
                  <a:rPr lang="en-US" altLang="ja-JP" sz="2800" b="1" dirty="0" smtClean="0">
                    <a:solidFill>
                      <a:srgbClr val="FF9933"/>
                    </a:solidFill>
                    <a:latin typeface="Calibri" pitchFamily="34" charset="0"/>
                  </a:rPr>
                  <a:t>14</a:t>
                </a:r>
                <a:r>
                  <a:rPr lang="en-US" altLang="ja-JP" sz="2800" b="1" baseline="30000" dirty="0" smtClean="0">
                    <a:solidFill>
                      <a:srgbClr val="FF9933"/>
                    </a:solidFill>
                    <a:latin typeface="Calibri" pitchFamily="34" charset="0"/>
                  </a:rPr>
                  <a:t>o</a:t>
                </a:r>
                <a:r>
                  <a:rPr lang="en-US" altLang="ja-JP" sz="2800" b="1" dirty="0" smtClean="0">
                    <a:solidFill>
                      <a:srgbClr val="FF9933"/>
                    </a:solidFill>
                    <a:latin typeface="Calibri" pitchFamily="34" charset="0"/>
                  </a:rPr>
                  <a:t>C</a:t>
                </a:r>
                <a:endParaRPr lang="en-US" altLang="ja-JP" sz="2800" b="1" dirty="0">
                  <a:solidFill>
                    <a:srgbClr val="FF9933"/>
                  </a:solidFill>
                  <a:latin typeface="Calibri" pitchFamily="34" charset="0"/>
                </a:endParaRPr>
              </a:p>
            </p:txBody>
          </p:sp>
          <p:sp>
            <p:nvSpPr>
              <p:cNvPr id="20" name="左右矢印 19"/>
              <p:cNvSpPr/>
              <p:nvPr/>
            </p:nvSpPr>
            <p:spPr>
              <a:xfrm>
                <a:off x="1331640" y="3124945"/>
                <a:ext cx="1559343" cy="448071"/>
              </a:xfrm>
              <a:prstGeom prst="leftRightArrow">
                <a:avLst/>
              </a:prstGeom>
              <a:solidFill>
                <a:srgbClr val="FFFF00">
                  <a:alpha val="24000"/>
                </a:srgbClr>
              </a:solidFill>
              <a:ln w="12700"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22" name="テキスト ボックス 21"/>
          <p:cNvSpPr txBox="1"/>
          <p:nvPr/>
        </p:nvSpPr>
        <p:spPr>
          <a:xfrm>
            <a:off x="3923928" y="371703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i="1" dirty="0" smtClean="0">
                <a:latin typeface="Cambria" pitchFamily="18" charset="0"/>
              </a:rPr>
              <a:t>a</a:t>
            </a:r>
            <a:endParaRPr kumimoji="1" lang="ja-JP" altLang="en-US" sz="2400" i="1" dirty="0">
              <a:latin typeface="Cambria" pitchFamily="18" charset="0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376020" y="627990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i="1" dirty="0" smtClean="0">
                <a:latin typeface="Cambria" pitchFamily="18" charset="0"/>
              </a:rPr>
              <a:t>b</a:t>
            </a:r>
            <a:endParaRPr kumimoji="1" lang="ja-JP" altLang="en-US" sz="2400" i="1" dirty="0">
              <a:latin typeface="Cambria" pitchFamily="18" charset="0"/>
            </a:endParaRPr>
          </a:p>
        </p:txBody>
      </p:sp>
      <p:graphicFrame>
        <p:nvGraphicFramePr>
          <p:cNvPr id="24" name="グラフ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048175"/>
              </p:ext>
            </p:extLst>
          </p:nvPr>
        </p:nvGraphicFramePr>
        <p:xfrm>
          <a:off x="4315165" y="2094360"/>
          <a:ext cx="4649323" cy="421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6" name="グループ化 25"/>
          <p:cNvGrpSpPr/>
          <p:nvPr/>
        </p:nvGrpSpPr>
        <p:grpSpPr>
          <a:xfrm>
            <a:off x="6383660" y="1988839"/>
            <a:ext cx="2580828" cy="1296813"/>
            <a:chOff x="5288260" y="1556792"/>
            <a:chExt cx="2580828" cy="1296813"/>
          </a:xfrm>
        </p:grpSpPr>
        <p:sp>
          <p:nvSpPr>
            <p:cNvPr id="27" name="上下矢印 26"/>
            <p:cNvSpPr/>
            <p:nvPr/>
          </p:nvSpPr>
          <p:spPr>
            <a:xfrm rot="18900000">
              <a:off x="6397359" y="1890576"/>
              <a:ext cx="411662" cy="681428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Rectangle 2"/>
            <p:cNvSpPr txBox="1">
              <a:spLocks noChangeArrowheads="1"/>
            </p:cNvSpPr>
            <p:nvPr/>
          </p:nvSpPr>
          <p:spPr>
            <a:xfrm>
              <a:off x="5288260" y="1556792"/>
              <a:ext cx="1364332" cy="360709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000" b="1" dirty="0" smtClean="0">
                  <a:solidFill>
                    <a:srgbClr val="339933"/>
                  </a:solidFill>
                  <a:latin typeface="Calibri" pitchFamily="34" charset="0"/>
                </a:rPr>
                <a:t>Faster fall</a:t>
              </a:r>
            </a:p>
          </p:txBody>
        </p:sp>
        <p:sp>
          <p:nvSpPr>
            <p:cNvPr id="29" name="Rectangle 2"/>
            <p:cNvSpPr txBox="1">
              <a:spLocks noChangeArrowheads="1"/>
            </p:cNvSpPr>
            <p:nvPr/>
          </p:nvSpPr>
          <p:spPr>
            <a:xfrm>
              <a:off x="6576764" y="2492896"/>
              <a:ext cx="1292324" cy="360709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l" eaLnBrk="1" hangingPunct="1"/>
              <a:r>
                <a:rPr lang="en-US" altLang="ja-JP" sz="2000" b="1" dirty="0" smtClean="0">
                  <a:solidFill>
                    <a:srgbClr val="339933"/>
                  </a:solidFill>
                  <a:latin typeface="Calibri" pitchFamily="34" charset="0"/>
                </a:rPr>
                <a:t>Slower fall</a:t>
              </a:r>
            </a:p>
          </p:txBody>
        </p:sp>
      </p:grp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4731440" y="764704"/>
            <a:ext cx="4377064" cy="11521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b="1" kern="0" dirty="0" smtClean="0">
                <a:solidFill>
                  <a:srgbClr val="FF0000"/>
                </a:solidFill>
                <a:latin typeface="Cambria" pitchFamily="18" charset="0"/>
              </a:rPr>
              <a:t>XBT “feels” change of viscosity.</a:t>
            </a:r>
          </a:p>
          <a:p>
            <a:pPr algn="l" eaLnBrk="1" hangingPunct="1"/>
            <a:endParaRPr lang="en-US" altLang="ja-JP" sz="800" b="1" kern="0" dirty="0" smtClean="0">
              <a:solidFill>
                <a:srgbClr val="FF0000"/>
              </a:solidFill>
              <a:latin typeface="Cambria" pitchFamily="18" charset="0"/>
            </a:endParaRPr>
          </a:p>
          <a:p>
            <a:pPr algn="l" eaLnBrk="1" hangingPunct="1"/>
            <a:r>
              <a:rPr lang="en-US" altLang="ja-JP" sz="2000" b="1" kern="0" dirty="0" smtClean="0">
                <a:solidFill>
                  <a:srgbClr val="FF0000"/>
                </a:solidFill>
                <a:latin typeface="Cambria" pitchFamily="18" charset="0"/>
              </a:rPr>
              <a:t>The time </a:t>
            </a:r>
            <a:r>
              <a:rPr lang="en-US" altLang="ja-JP" sz="2000" b="1" kern="0" dirty="0">
                <a:solidFill>
                  <a:srgbClr val="FF0000"/>
                </a:solidFill>
                <a:latin typeface="Cambria" pitchFamily="18" charset="0"/>
              </a:rPr>
              <a:t>change should not be </a:t>
            </a:r>
            <a:endParaRPr lang="en-US" altLang="ja-JP" sz="2000" b="1" kern="0" dirty="0" smtClean="0">
              <a:solidFill>
                <a:srgbClr val="FF0000"/>
              </a:solidFill>
              <a:latin typeface="Cambria" pitchFamily="18" charset="0"/>
            </a:endParaRPr>
          </a:p>
          <a:p>
            <a:pPr algn="l" eaLnBrk="1" hangingPunct="1"/>
            <a:r>
              <a:rPr lang="en-US" altLang="ja-JP" sz="2000" b="1" kern="0" dirty="0" smtClean="0">
                <a:solidFill>
                  <a:srgbClr val="FF0000"/>
                </a:solidFill>
                <a:latin typeface="Cambria" pitchFamily="18" charset="0"/>
              </a:rPr>
              <a:t>the whole story of the fall-rate bias.</a:t>
            </a:r>
            <a:endParaRPr lang="en-US" altLang="ja-JP" sz="1800" b="1" kern="0" dirty="0" smtClean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467544" y="882512"/>
            <a:ext cx="4249216" cy="43204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kern="0" dirty="0" smtClean="0">
                <a:solidFill>
                  <a:schemeClr val="tx1"/>
                </a:solidFill>
                <a:latin typeface="Calibri" pitchFamily="34" charset="0"/>
              </a:rPr>
              <a:t>(Kizu and </a:t>
            </a:r>
            <a:r>
              <a:rPr lang="en-US" altLang="ja-JP" sz="2000" i="1" kern="0" dirty="0" err="1" smtClean="0">
                <a:solidFill>
                  <a:schemeClr val="tx1"/>
                </a:solidFill>
                <a:latin typeface="Calibri" pitchFamily="34" charset="0"/>
              </a:rPr>
              <a:t>Hanawa</a:t>
            </a:r>
            <a:r>
              <a:rPr lang="en-US" altLang="ja-JP" sz="2000" i="1" kern="0" dirty="0" smtClean="0">
                <a:solidFill>
                  <a:schemeClr val="tx1"/>
                </a:solidFill>
                <a:latin typeface="Calibri" pitchFamily="34" charset="0"/>
              </a:rPr>
              <a:t>, to be published)</a:t>
            </a:r>
            <a:endParaRPr lang="en-US" altLang="ja-JP" sz="1800" i="1" kern="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716760" y="2406592"/>
            <a:ext cx="1534446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altLang="ja-JP" sz="2800" b="1" dirty="0" smtClean="0">
                <a:solidFill>
                  <a:srgbClr val="FF0000"/>
                </a:solidFill>
                <a:latin typeface="Calibri" pitchFamily="34" charset="0"/>
              </a:rPr>
              <a:t>~1%/10K</a:t>
            </a:r>
            <a:endParaRPr lang="en-US" altLang="ja-JP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83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07504" y="44624"/>
            <a:ext cx="6373812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2400" b="1" i="1" dirty="0">
                <a:solidFill>
                  <a:srgbClr val="FF0000"/>
                </a:solidFill>
                <a:latin typeface="Cambria" pitchFamily="18" charset="0"/>
              </a:rPr>
              <a:t>Temperature 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dependence </a:t>
            </a:r>
            <a:r>
              <a:rPr lang="en-US" altLang="ja-JP" sz="2400" b="1" i="1" dirty="0">
                <a:latin typeface="Cambria" pitchFamily="18" charset="0"/>
              </a:rPr>
              <a:t>of </a:t>
            </a:r>
            <a:r>
              <a:rPr lang="en-US" altLang="ja-JP" sz="2400" b="1" i="1" dirty="0" smtClean="0">
                <a:latin typeface="Cambria" pitchFamily="18" charset="0"/>
              </a:rPr>
              <a:t>fall-rates </a:t>
            </a:r>
            <a:r>
              <a:rPr lang="en-US" altLang="ja-JP" sz="2400" b="1" i="1" dirty="0">
                <a:latin typeface="Cambria" pitchFamily="18" charset="0"/>
              </a:rPr>
              <a:t>(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T5</a:t>
            </a:r>
            <a:r>
              <a:rPr lang="en-US" altLang="ja-JP" sz="2400" b="1" i="1" dirty="0">
                <a:latin typeface="Cambria" pitchFamily="18" charset="0"/>
              </a:rPr>
              <a:t>)</a:t>
            </a:r>
            <a:endParaRPr lang="en-US" altLang="ja-JP" sz="1600" b="1" i="1" dirty="0">
              <a:latin typeface="Cambria" pitchFamily="18" charset="0"/>
            </a:endParaRPr>
          </a:p>
        </p:txBody>
      </p:sp>
      <p:grpSp>
        <p:nvGrpSpPr>
          <p:cNvPr id="54296" name="Group 24"/>
          <p:cNvGrpSpPr>
            <a:grpSpLocks/>
          </p:cNvGrpSpPr>
          <p:nvPr/>
        </p:nvGrpSpPr>
        <p:grpSpPr bwMode="auto">
          <a:xfrm>
            <a:off x="95573" y="981223"/>
            <a:ext cx="4116387" cy="5472113"/>
            <a:chOff x="2853" y="537"/>
            <a:chExt cx="2593" cy="3447"/>
          </a:xfrm>
        </p:grpSpPr>
        <p:pic>
          <p:nvPicPr>
            <p:cNvPr id="54276" name="Picture 4" descr="C:\Documents and Settings\kizu\My Documents\GTSPP-2010\予習資料\論文別刷\JO-T5_ManuDifference-Fig7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3" y="816"/>
              <a:ext cx="2593" cy="3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85" name="Line 13"/>
            <p:cNvSpPr>
              <a:spLocks noChangeShapeType="1"/>
            </p:cNvSpPr>
            <p:nvPr/>
          </p:nvSpPr>
          <p:spPr bwMode="auto">
            <a:xfrm flipH="1" flipV="1">
              <a:off x="4558" y="1680"/>
              <a:ext cx="0" cy="29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ja-JP" altLang="en-US"/>
            </a:p>
          </p:txBody>
        </p:sp>
        <p:sp>
          <p:nvSpPr>
            <p:cNvPr id="54286" name="Line 14"/>
            <p:cNvSpPr>
              <a:spLocks noChangeShapeType="1"/>
            </p:cNvSpPr>
            <p:nvPr/>
          </p:nvSpPr>
          <p:spPr bwMode="auto">
            <a:xfrm flipH="1">
              <a:off x="3648" y="713"/>
              <a:ext cx="336" cy="247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4287" name="Text Box 15"/>
            <p:cNvSpPr txBox="1">
              <a:spLocks noChangeArrowheads="1"/>
            </p:cNvSpPr>
            <p:nvPr/>
          </p:nvSpPr>
          <p:spPr bwMode="auto">
            <a:xfrm>
              <a:off x="3948" y="537"/>
              <a:ext cx="1200" cy="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en-US" altLang="ja-JP" dirty="0">
                  <a:solidFill>
                    <a:srgbClr val="0000FF"/>
                  </a:solidFill>
                </a:rPr>
                <a:t>North of </a:t>
              </a:r>
              <a:r>
                <a:rPr lang="en-US" altLang="ja-JP" dirty="0" smtClean="0">
                  <a:solidFill>
                    <a:srgbClr val="0000FF"/>
                  </a:solidFill>
                </a:rPr>
                <a:t>KE </a:t>
              </a:r>
              <a:r>
                <a:rPr lang="en-US" altLang="ja-JP" dirty="0">
                  <a:solidFill>
                    <a:srgbClr val="0000FF"/>
                  </a:solidFill>
                </a:rPr>
                <a:t>front</a:t>
              </a:r>
            </a:p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en-US" altLang="ja-JP" dirty="0">
                  <a:solidFill>
                    <a:srgbClr val="0000FF"/>
                  </a:solidFill>
                </a:rPr>
                <a:t>(cold water)</a:t>
              </a:r>
            </a:p>
          </p:txBody>
        </p:sp>
        <p:sp>
          <p:nvSpPr>
            <p:cNvPr id="54288" name="Text Box 16"/>
            <p:cNvSpPr txBox="1">
              <a:spLocks noChangeArrowheads="1"/>
            </p:cNvSpPr>
            <p:nvPr/>
          </p:nvSpPr>
          <p:spPr bwMode="auto">
            <a:xfrm>
              <a:off x="4038" y="1979"/>
              <a:ext cx="1246" cy="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en-US" altLang="ja-JP" dirty="0">
                  <a:solidFill>
                    <a:srgbClr val="FF0000"/>
                  </a:solidFill>
                </a:rPr>
                <a:t>South of </a:t>
              </a:r>
              <a:r>
                <a:rPr lang="en-US" altLang="ja-JP" dirty="0" smtClean="0">
                  <a:solidFill>
                    <a:srgbClr val="FF0000"/>
                  </a:solidFill>
                </a:rPr>
                <a:t>KE </a:t>
              </a:r>
              <a:r>
                <a:rPr lang="en-US" altLang="ja-JP" dirty="0">
                  <a:solidFill>
                    <a:srgbClr val="FF0000"/>
                  </a:solidFill>
                </a:rPr>
                <a:t>front</a:t>
              </a:r>
            </a:p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en-US" altLang="ja-JP" dirty="0">
                  <a:solidFill>
                    <a:srgbClr val="FF0000"/>
                  </a:solidFill>
                </a:rPr>
                <a:t>(warm water)</a:t>
              </a:r>
            </a:p>
          </p:txBody>
        </p:sp>
      </p:grp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642491" y="5357935"/>
            <a:ext cx="228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ja-JP" dirty="0"/>
              <a:t>0</a:t>
            </a:r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3810843" y="5357935"/>
            <a:ext cx="3048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ja-JP" dirty="0"/>
              <a:t>30</a:t>
            </a:r>
          </a:p>
        </p:txBody>
      </p:sp>
      <p:sp>
        <p:nvSpPr>
          <p:cNvPr id="54292" name="Rectangle 20"/>
          <p:cNvSpPr>
            <a:spLocks noChangeArrowheads="1"/>
          </p:cNvSpPr>
          <p:nvPr/>
        </p:nvSpPr>
        <p:spPr bwMode="auto">
          <a:xfrm>
            <a:off x="519435" y="1424135"/>
            <a:ext cx="228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ja-JP"/>
              <a:t>0</a:t>
            </a:r>
          </a:p>
        </p:txBody>
      </p: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104899" y="5081735"/>
            <a:ext cx="6096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ja-JP" dirty="0"/>
              <a:t>1800</a:t>
            </a:r>
          </a:p>
        </p:txBody>
      </p:sp>
      <p:sp>
        <p:nvSpPr>
          <p:cNvPr id="54295" name="Rectangle 23"/>
          <p:cNvSpPr>
            <a:spLocks noChangeArrowheads="1"/>
          </p:cNvSpPr>
          <p:nvPr/>
        </p:nvSpPr>
        <p:spPr bwMode="auto">
          <a:xfrm>
            <a:off x="6228184" y="91480"/>
            <a:ext cx="28632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i="1" dirty="0" smtClean="0"/>
              <a:t>Kizu </a:t>
            </a:r>
            <a:r>
              <a:rPr lang="en-US" altLang="ja-JP" i="1" dirty="0"/>
              <a:t>and </a:t>
            </a:r>
            <a:r>
              <a:rPr lang="en-US" altLang="ja-JP" i="1" dirty="0" err="1" smtClean="0"/>
              <a:t>Hanawa</a:t>
            </a:r>
            <a:r>
              <a:rPr lang="en-US" altLang="ja-JP" i="1" dirty="0" smtClean="0"/>
              <a:t> (2005b</a:t>
            </a:r>
            <a:r>
              <a:rPr lang="en-US" altLang="ja-JP" i="1" dirty="0"/>
              <a:t>)</a:t>
            </a:r>
            <a:endParaRPr lang="en-US" altLang="ja-JP" sz="1400" i="1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722611" y="5501951"/>
            <a:ext cx="1452736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ja-JP" dirty="0" smtClean="0"/>
              <a:t>Temperature</a:t>
            </a:r>
            <a:endParaRPr lang="en-US" altLang="ja-JP" dirty="0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 rot="16200000">
            <a:off x="-490401" y="3216930"/>
            <a:ext cx="1452736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dirty="0" smtClean="0"/>
              <a:t>Depth (m)</a:t>
            </a:r>
            <a:endParaRPr lang="en-US" altLang="ja-JP" dirty="0"/>
          </a:p>
        </p:txBody>
      </p:sp>
      <p:grpSp>
        <p:nvGrpSpPr>
          <p:cNvPr id="21" name="Group 33"/>
          <p:cNvGrpSpPr>
            <a:grpSpLocks/>
          </p:cNvGrpSpPr>
          <p:nvPr/>
        </p:nvGrpSpPr>
        <p:grpSpPr bwMode="auto">
          <a:xfrm>
            <a:off x="4197426" y="722226"/>
            <a:ext cx="4911078" cy="5443078"/>
            <a:chOff x="288" y="449"/>
            <a:chExt cx="3778" cy="3544"/>
          </a:xfrm>
        </p:grpSpPr>
        <p:grpSp>
          <p:nvGrpSpPr>
            <p:cNvPr id="22" name="Group 27"/>
            <p:cNvGrpSpPr>
              <a:grpSpLocks/>
            </p:cNvGrpSpPr>
            <p:nvPr/>
          </p:nvGrpSpPr>
          <p:grpSpPr bwMode="auto">
            <a:xfrm>
              <a:off x="288" y="449"/>
              <a:ext cx="3778" cy="3544"/>
              <a:chOff x="1694" y="401"/>
              <a:chExt cx="3778" cy="3544"/>
            </a:xfrm>
          </p:grpSpPr>
          <p:pic>
            <p:nvPicPr>
              <p:cNvPr id="25" name="Picture 18" descr="C:\Documents and Settings\kizu\My Documents\GTSPP-2010\予習資料\論文別刷\JO-T5_ManuDifference-Fig8a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4" y="401"/>
                <a:ext cx="3761" cy="1791"/>
              </a:xfrm>
              <a:prstGeom prst="rect">
                <a:avLst/>
              </a:prstGeom>
              <a:solidFill>
                <a:srgbClr val="FFFF99"/>
              </a:solidFill>
            </p:spPr>
          </p:pic>
          <p:pic>
            <p:nvPicPr>
              <p:cNvPr id="26" name="Picture 19" descr="C:\Documents and Settings\kizu\My Documents\GTSPP-2010\予習資料\論文別刷\JO-T5_ManuDifference-Fig8b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1" y="2177"/>
                <a:ext cx="3761" cy="1768"/>
              </a:xfrm>
              <a:prstGeom prst="rect">
                <a:avLst/>
              </a:prstGeom>
              <a:solidFill>
                <a:srgbClr val="FFFF99"/>
              </a:solidFill>
            </p:spPr>
          </p:pic>
        </p:grpSp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1740" y="940"/>
              <a:ext cx="997" cy="24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ja-JP" dirty="0">
                  <a:solidFill>
                    <a:srgbClr val="0000CC"/>
                  </a:solidFill>
                </a:rPr>
                <a:t>Cold </a:t>
              </a:r>
              <a:r>
                <a:rPr lang="en-US" altLang="ja-JP" dirty="0" smtClean="0">
                  <a:solidFill>
                    <a:srgbClr val="0000CC"/>
                  </a:solidFill>
                </a:rPr>
                <a:t>water</a:t>
              </a:r>
              <a:endParaRPr lang="en-US" altLang="ja-JP" dirty="0">
                <a:solidFill>
                  <a:srgbClr val="0000CC"/>
                </a:solidFill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1703" y="2680"/>
              <a:ext cx="1144" cy="24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ja-JP" dirty="0">
                  <a:solidFill>
                    <a:srgbClr val="FF0000"/>
                  </a:solidFill>
                </a:rPr>
                <a:t>Warm </a:t>
              </a:r>
              <a:r>
                <a:rPr lang="en-US" altLang="ja-JP" dirty="0" smtClean="0">
                  <a:solidFill>
                    <a:srgbClr val="FF0000"/>
                  </a:solidFill>
                </a:rPr>
                <a:t>water</a:t>
              </a:r>
              <a:endParaRPr lang="en-US" altLang="ja-JP" dirty="0">
                <a:solidFill>
                  <a:srgbClr val="FF0000"/>
                </a:solidFill>
              </a:endParaRPr>
            </a:p>
          </p:txBody>
        </p:sp>
      </p:grp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4774899" y="620689"/>
            <a:ext cx="1435106" cy="368606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b="1" dirty="0">
                <a:solidFill>
                  <a:srgbClr val="006600"/>
                </a:solidFill>
                <a:latin typeface="Calibri" pitchFamily="34" charset="0"/>
              </a:rPr>
              <a:t>Sippican </a:t>
            </a:r>
            <a:r>
              <a:rPr lang="en-US" altLang="ja-JP" b="1" dirty="0" smtClean="0">
                <a:solidFill>
                  <a:srgbClr val="006600"/>
                </a:solidFill>
                <a:latin typeface="Calibri" pitchFamily="34" charset="0"/>
              </a:rPr>
              <a:t>T5</a:t>
            </a:r>
            <a:endParaRPr lang="en-US" altLang="ja-JP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7568416" y="620689"/>
            <a:ext cx="1036032" cy="38396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b="1" dirty="0">
                <a:solidFill>
                  <a:srgbClr val="006600"/>
                </a:solidFill>
                <a:latin typeface="Calibri" pitchFamily="34" charset="0"/>
              </a:rPr>
              <a:t>TSK </a:t>
            </a:r>
            <a:r>
              <a:rPr lang="en-US" altLang="ja-JP" b="1" dirty="0" smtClean="0">
                <a:solidFill>
                  <a:srgbClr val="006600"/>
                </a:solidFill>
                <a:latin typeface="Calibri" pitchFamily="34" charset="0"/>
              </a:rPr>
              <a:t>T5</a:t>
            </a:r>
            <a:endParaRPr lang="en-US" altLang="ja-JP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4499992" y="6105490"/>
            <a:ext cx="453650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Cambria" pitchFamily="18" charset="0"/>
              </a:rPr>
              <a:t>TSK T5 </a:t>
            </a:r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showed </a:t>
            </a:r>
            <a:r>
              <a:rPr lang="en-US" altLang="ja-JP" sz="2000" b="1" dirty="0">
                <a:solidFill>
                  <a:srgbClr val="FF0000"/>
                </a:solidFill>
                <a:latin typeface="Cambria" pitchFamily="18" charset="0"/>
              </a:rPr>
              <a:t>larger </a:t>
            </a:r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temperature dependence than Sippican T5. </a:t>
            </a:r>
            <a:endParaRPr lang="en-US" altLang="ja-JP" sz="20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07504" y="55712"/>
            <a:ext cx="3048000" cy="42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2400" b="1" i="1" dirty="0">
                <a:latin typeface="Cambria" pitchFamily="18" charset="0"/>
              </a:rPr>
              <a:t>Surface transient</a:t>
            </a:r>
            <a:endParaRPr lang="en-US" altLang="ja-JP" sz="1600" b="1" i="1" dirty="0">
              <a:latin typeface="Cambria" pitchFamily="18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899592" y="5694264"/>
            <a:ext cx="3888432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dirty="0">
                <a:solidFill>
                  <a:srgbClr val="FF0000"/>
                </a:solidFill>
              </a:rPr>
              <a:t>Z-60-16 II (Murayama Denki)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ja-JP" dirty="0"/>
              <a:t>  (popularly </a:t>
            </a:r>
            <a:r>
              <a:rPr lang="en-US" altLang="ja-JP" dirty="0" smtClean="0"/>
              <a:t>used in Japan until ’90s)</a:t>
            </a:r>
            <a:endParaRPr lang="en-US" altLang="ja-JP" dirty="0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148064" y="5687914"/>
            <a:ext cx="3744416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dirty="0">
                <a:solidFill>
                  <a:srgbClr val="FF0000"/>
                </a:solidFill>
              </a:rPr>
              <a:t>MK-130 (TSK)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ja-JP" dirty="0" smtClean="0"/>
              <a:t>(</a:t>
            </a:r>
            <a:r>
              <a:rPr lang="en-US" altLang="ja-JP" dirty="0"/>
              <a:t>W</a:t>
            </a:r>
            <a:r>
              <a:rPr lang="en-US" altLang="ja-JP" dirty="0" smtClean="0"/>
              <a:t>e’ve </a:t>
            </a:r>
            <a:r>
              <a:rPr lang="en-US" altLang="ja-JP" dirty="0"/>
              <a:t>been using this </a:t>
            </a:r>
            <a:r>
              <a:rPr lang="en-US" altLang="ja-JP" dirty="0" smtClean="0"/>
              <a:t>since </a:t>
            </a:r>
            <a:r>
              <a:rPr lang="en-US" altLang="ja-JP" dirty="0"/>
              <a:t>2000)</a:t>
            </a:r>
            <a:endParaRPr lang="en-US" altLang="ja-JP" dirty="0">
              <a:solidFill>
                <a:srgbClr val="FF0000"/>
              </a:solidFill>
            </a:endParaRPr>
          </a:p>
        </p:txBody>
      </p:sp>
      <p:grpSp>
        <p:nvGrpSpPr>
          <p:cNvPr id="47116" name="Group 12"/>
          <p:cNvGrpSpPr>
            <a:grpSpLocks/>
          </p:cNvGrpSpPr>
          <p:nvPr/>
        </p:nvGrpSpPr>
        <p:grpSpPr bwMode="auto">
          <a:xfrm>
            <a:off x="457200" y="1412776"/>
            <a:ext cx="8383588" cy="4310063"/>
            <a:chOff x="288" y="549"/>
            <a:chExt cx="5281" cy="2715"/>
          </a:xfrm>
        </p:grpSpPr>
        <p:pic>
          <p:nvPicPr>
            <p:cNvPr id="47109" name="Picture 5" descr="C:\Documents and Settings\kizu\My Documents\GTSPP-2010\予習資料\論文別刷\StartUpTransient_ページ_1a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549"/>
              <a:ext cx="5281" cy="2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112" name="Line 8"/>
            <p:cNvSpPr>
              <a:spLocks noChangeShapeType="1"/>
            </p:cNvSpPr>
            <p:nvPr/>
          </p:nvSpPr>
          <p:spPr bwMode="auto">
            <a:xfrm>
              <a:off x="960" y="2544"/>
              <a:ext cx="168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113" name="Line 9"/>
            <p:cNvSpPr>
              <a:spLocks noChangeShapeType="1"/>
            </p:cNvSpPr>
            <p:nvPr/>
          </p:nvSpPr>
          <p:spPr bwMode="auto">
            <a:xfrm>
              <a:off x="3552" y="1248"/>
              <a:ext cx="168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114" name="Text Box 10"/>
            <p:cNvSpPr txBox="1">
              <a:spLocks noChangeArrowheads="1"/>
            </p:cNvSpPr>
            <p:nvPr/>
          </p:nvSpPr>
          <p:spPr bwMode="auto">
            <a:xfrm>
              <a:off x="2208" y="2304"/>
              <a:ext cx="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ja-JP" sz="2000">
                  <a:solidFill>
                    <a:srgbClr val="FF0000"/>
                  </a:solidFill>
                </a:rPr>
                <a:t>10m</a:t>
              </a:r>
            </a:p>
          </p:txBody>
        </p:sp>
        <p:sp>
          <p:nvSpPr>
            <p:cNvPr id="47115" name="Text Box 11"/>
            <p:cNvSpPr txBox="1">
              <a:spLocks noChangeArrowheads="1"/>
            </p:cNvSpPr>
            <p:nvPr/>
          </p:nvSpPr>
          <p:spPr bwMode="auto">
            <a:xfrm>
              <a:off x="4800" y="998"/>
              <a:ext cx="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ja-JP" sz="2000">
                  <a:solidFill>
                    <a:srgbClr val="FF0000"/>
                  </a:solidFill>
                </a:rPr>
                <a:t>2m</a:t>
              </a:r>
            </a:p>
          </p:txBody>
        </p:sp>
      </p:grp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6134100" y="44624"/>
            <a:ext cx="2971800" cy="49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i="1" dirty="0"/>
              <a:t>(Kizu and </a:t>
            </a:r>
            <a:r>
              <a:rPr lang="en-US" altLang="ja-JP" i="1" dirty="0" err="1"/>
              <a:t>Hanawa</a:t>
            </a:r>
            <a:r>
              <a:rPr lang="en-US" altLang="ja-JP" i="1" dirty="0"/>
              <a:t>, 2002a)</a:t>
            </a:r>
            <a:endParaRPr lang="en-US" altLang="ja-JP" sz="1600" i="1" dirty="0"/>
          </a:p>
        </p:txBody>
      </p:sp>
      <p:sp>
        <p:nvSpPr>
          <p:cNvPr id="2" name="正方形/長方形 1"/>
          <p:cNvSpPr/>
          <p:nvPr/>
        </p:nvSpPr>
        <p:spPr>
          <a:xfrm>
            <a:off x="155848" y="5171859"/>
            <a:ext cx="8808640" cy="52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043608" y="5041652"/>
            <a:ext cx="3605386" cy="49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1600" dirty="0" smtClean="0"/>
              <a:t> -1                        </a:t>
            </a:r>
            <a:r>
              <a:rPr lang="en-US" altLang="ja-JP" sz="1100" dirty="0" smtClean="0"/>
              <a:t> </a:t>
            </a:r>
            <a:r>
              <a:rPr lang="en-US" altLang="ja-JP" sz="1600" dirty="0" smtClean="0"/>
              <a:t>0                         1</a:t>
            </a:r>
            <a:endParaRPr lang="en-US" altLang="ja-JP" sz="1600" dirty="0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411760" y="5315875"/>
            <a:ext cx="1008112" cy="43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/>
            <a:r>
              <a:rPr lang="en-US" altLang="ja-JP" sz="2000" i="1" dirty="0" smtClean="0">
                <a:solidFill>
                  <a:srgbClr val="0000FF"/>
                </a:solidFill>
              </a:rPr>
              <a:t>T - T</a:t>
            </a:r>
            <a:r>
              <a:rPr lang="en-US" altLang="ja-JP" sz="2000" i="1" baseline="-25000" dirty="0" smtClean="0">
                <a:solidFill>
                  <a:srgbClr val="0000FF"/>
                </a:solidFill>
              </a:rPr>
              <a:t>ML</a:t>
            </a:r>
            <a:endParaRPr lang="en-US" altLang="ja-JP" sz="2000" i="1" baseline="-25000" dirty="0">
              <a:solidFill>
                <a:srgbClr val="0000FF"/>
              </a:solidFill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15086" y="5038318"/>
            <a:ext cx="3605386" cy="49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1600" dirty="0" smtClean="0"/>
              <a:t> -1                        </a:t>
            </a:r>
            <a:r>
              <a:rPr lang="en-US" altLang="ja-JP" sz="1100" dirty="0" smtClean="0"/>
              <a:t> </a:t>
            </a:r>
            <a:r>
              <a:rPr lang="en-US" altLang="ja-JP" sz="1600" dirty="0" smtClean="0"/>
              <a:t>0                         1</a:t>
            </a:r>
            <a:endParaRPr lang="en-US" altLang="ja-JP" sz="1600" dirty="0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588224" y="5315875"/>
            <a:ext cx="1008112" cy="43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/>
            <a:r>
              <a:rPr lang="en-US" altLang="ja-JP" sz="2000" i="1" dirty="0" smtClean="0">
                <a:solidFill>
                  <a:srgbClr val="0000FF"/>
                </a:solidFill>
              </a:rPr>
              <a:t>T - T</a:t>
            </a:r>
            <a:r>
              <a:rPr lang="en-US" altLang="ja-JP" sz="2000" i="1" baseline="-25000" dirty="0" smtClean="0">
                <a:solidFill>
                  <a:srgbClr val="0000FF"/>
                </a:solidFill>
              </a:rPr>
              <a:t>ML</a:t>
            </a:r>
            <a:endParaRPr lang="en-US" altLang="ja-JP" sz="2000" i="1" baseline="-25000" dirty="0">
              <a:solidFill>
                <a:srgbClr val="0000FF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43136" y="692696"/>
            <a:ext cx="835292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ctr"/>
            <a:r>
              <a:rPr lang="en-US" altLang="ja-JP" sz="2000" b="1" dirty="0" smtClean="0">
                <a:latin typeface="Cambria" pitchFamily="18" charset="0"/>
              </a:rPr>
              <a:t>The transient time </a:t>
            </a:r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differs among different deck units</a:t>
            </a:r>
            <a:r>
              <a:rPr lang="en-US" altLang="ja-JP" sz="2000" b="1" dirty="0" smtClean="0">
                <a:latin typeface="Cambria" pitchFamily="18" charset="0"/>
              </a:rPr>
              <a:t>.</a:t>
            </a:r>
            <a:endParaRPr lang="en-US" altLang="ja-JP" sz="14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836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91479" y="44624"/>
            <a:ext cx="296207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/>
            <a:r>
              <a:rPr lang="en-US" altLang="ja-JP" sz="2400" b="1" i="1" dirty="0" smtClean="0">
                <a:latin typeface="Cambria" pitchFamily="18" charset="0"/>
              </a:rPr>
              <a:t>Bowing/Leakage</a:t>
            </a:r>
            <a:endParaRPr lang="en-US" altLang="ja-JP" b="1" i="1" dirty="0">
              <a:latin typeface="Cambria" pitchFamily="18" charset="0"/>
            </a:endParaRP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5890964" y="116632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i="1" dirty="0"/>
              <a:t>(Kizu and </a:t>
            </a:r>
            <a:r>
              <a:rPr lang="en-US" altLang="ja-JP" i="1" dirty="0" err="1"/>
              <a:t>Hanawa</a:t>
            </a:r>
            <a:r>
              <a:rPr lang="en-US" altLang="ja-JP" i="1" dirty="0"/>
              <a:t>, 2002b)</a:t>
            </a:r>
            <a:endParaRPr lang="en-US" altLang="ja-JP" sz="1400" i="1" dirty="0"/>
          </a:p>
        </p:txBody>
      </p:sp>
      <p:grpSp>
        <p:nvGrpSpPr>
          <p:cNvPr id="60436" name="Group 20"/>
          <p:cNvGrpSpPr>
            <a:grpSpLocks/>
          </p:cNvGrpSpPr>
          <p:nvPr/>
        </p:nvGrpSpPr>
        <p:grpSpPr bwMode="auto">
          <a:xfrm>
            <a:off x="827584" y="1429022"/>
            <a:ext cx="7543800" cy="5240338"/>
            <a:chOff x="576" y="494"/>
            <a:chExt cx="4752" cy="3301"/>
          </a:xfrm>
        </p:grpSpPr>
        <p:grpSp>
          <p:nvGrpSpPr>
            <p:cNvPr id="60425" name="Group 9"/>
            <p:cNvGrpSpPr>
              <a:grpSpLocks/>
            </p:cNvGrpSpPr>
            <p:nvPr/>
          </p:nvGrpSpPr>
          <p:grpSpPr bwMode="auto">
            <a:xfrm>
              <a:off x="625" y="494"/>
              <a:ext cx="4703" cy="3301"/>
              <a:chOff x="480" y="584"/>
              <a:chExt cx="4608" cy="3112"/>
            </a:xfrm>
          </p:grpSpPr>
          <p:grpSp>
            <p:nvGrpSpPr>
              <p:cNvPr id="60422" name="Group 6"/>
              <p:cNvGrpSpPr>
                <a:grpSpLocks/>
              </p:cNvGrpSpPr>
              <p:nvPr/>
            </p:nvGrpSpPr>
            <p:grpSpPr bwMode="auto">
              <a:xfrm>
                <a:off x="480" y="584"/>
                <a:ext cx="4608" cy="3112"/>
                <a:chOff x="48" y="573"/>
                <a:chExt cx="3984" cy="2691"/>
              </a:xfrm>
            </p:grpSpPr>
            <p:pic>
              <p:nvPicPr>
                <p:cNvPr id="60419" name="Picture 3" descr="C:\Documents and Settings\kizu\My Documents\GTSPP-2010\プレゼン資料\bowing-cut1_ページ_4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" y="573"/>
                  <a:ext cx="3984" cy="26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0420" name="Line 4"/>
                <p:cNvSpPr>
                  <a:spLocks noChangeShapeType="1"/>
                </p:cNvSpPr>
                <p:nvPr/>
              </p:nvSpPr>
              <p:spPr bwMode="auto">
                <a:xfrm flipV="1">
                  <a:off x="2929" y="813"/>
                  <a:ext cx="0" cy="197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sp>
            <p:nvSpPr>
              <p:cNvPr id="60424" name="Text Box 8"/>
              <p:cNvSpPr txBox="1">
                <a:spLocks noChangeArrowheads="1"/>
              </p:cNvSpPr>
              <p:nvPr/>
            </p:nvSpPr>
            <p:spPr bwMode="auto">
              <a:xfrm>
                <a:off x="3536" y="3133"/>
                <a:ext cx="709" cy="2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ja-JP" dirty="0">
                    <a:solidFill>
                      <a:srgbClr val="FF0000"/>
                    </a:solidFill>
                  </a:rPr>
                  <a:t>z</a:t>
                </a:r>
                <a:r>
                  <a:rPr lang="en-US" altLang="ja-JP" dirty="0" smtClean="0">
                    <a:solidFill>
                      <a:srgbClr val="FF0000"/>
                    </a:solidFill>
                  </a:rPr>
                  <a:t>ero bias</a:t>
                </a:r>
                <a:endParaRPr lang="en-US" altLang="ja-JP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0432" name="Group 16"/>
            <p:cNvGrpSpPr>
              <a:grpSpLocks/>
            </p:cNvGrpSpPr>
            <p:nvPr/>
          </p:nvGrpSpPr>
          <p:grpSpPr bwMode="auto">
            <a:xfrm>
              <a:off x="1703" y="2378"/>
              <a:ext cx="882" cy="458"/>
              <a:chOff x="1536" y="2352"/>
              <a:chExt cx="864" cy="432"/>
            </a:xfrm>
          </p:grpSpPr>
          <p:sp>
            <p:nvSpPr>
              <p:cNvPr id="60426" name="Line 10"/>
              <p:cNvSpPr>
                <a:spLocks noChangeShapeType="1"/>
              </p:cNvSpPr>
              <p:nvPr/>
            </p:nvSpPr>
            <p:spPr bwMode="auto">
              <a:xfrm flipH="1">
                <a:off x="1536" y="2544"/>
                <a:ext cx="432" cy="2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428" name="Text Box 12"/>
              <p:cNvSpPr txBox="1">
                <a:spLocks noChangeArrowheads="1"/>
              </p:cNvSpPr>
              <p:nvPr/>
            </p:nvSpPr>
            <p:spPr bwMode="auto">
              <a:xfrm>
                <a:off x="1968" y="2352"/>
                <a:ext cx="432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ja-JP">
                    <a:solidFill>
                      <a:srgbClr val="FF0000"/>
                    </a:solidFill>
                  </a:rPr>
                  <a:t>XBT</a:t>
                </a:r>
              </a:p>
            </p:txBody>
          </p:sp>
        </p:grpSp>
        <p:grpSp>
          <p:nvGrpSpPr>
            <p:cNvPr id="60431" name="Group 15"/>
            <p:cNvGrpSpPr>
              <a:grpSpLocks/>
            </p:cNvGrpSpPr>
            <p:nvPr/>
          </p:nvGrpSpPr>
          <p:grpSpPr bwMode="auto">
            <a:xfrm>
              <a:off x="576" y="2734"/>
              <a:ext cx="980" cy="500"/>
              <a:chOff x="432" y="2745"/>
              <a:chExt cx="960" cy="471"/>
            </a:xfrm>
          </p:grpSpPr>
          <p:sp>
            <p:nvSpPr>
              <p:cNvPr id="60427" name="Line 11"/>
              <p:cNvSpPr>
                <a:spLocks noChangeShapeType="1"/>
              </p:cNvSpPr>
              <p:nvPr/>
            </p:nvSpPr>
            <p:spPr bwMode="auto">
              <a:xfrm>
                <a:off x="816" y="2928"/>
                <a:ext cx="576" cy="28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429" name="Text Box 13"/>
              <p:cNvSpPr txBox="1">
                <a:spLocks noChangeArrowheads="1"/>
              </p:cNvSpPr>
              <p:nvPr/>
            </p:nvSpPr>
            <p:spPr bwMode="auto">
              <a:xfrm>
                <a:off x="432" y="2745"/>
                <a:ext cx="432" cy="2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ja-JP">
                    <a:solidFill>
                      <a:srgbClr val="0000CC"/>
                    </a:solidFill>
                  </a:rPr>
                  <a:t>CTD</a:t>
                </a:r>
              </a:p>
            </p:txBody>
          </p:sp>
        </p:grpSp>
      </p:grp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3342184" y="4717951"/>
            <a:ext cx="16002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Z-60-16 II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 (Murayama)</a:t>
            </a:r>
            <a:endParaRPr lang="en-US" altLang="ja-JP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23528" y="692696"/>
            <a:ext cx="8784976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/>
            <a:r>
              <a:rPr lang="en-US" altLang="ja-JP" sz="2000" b="1" dirty="0" smtClean="0">
                <a:latin typeface="Cambria" pitchFamily="18" charset="0"/>
              </a:rPr>
              <a:t>Some deck units occasionally show gradual increase of positive T bias, known as “bowing”. </a:t>
            </a:r>
          </a:p>
          <a:p>
            <a:pPr marL="1117600" indent="-1117600"/>
            <a:endParaRPr lang="en-US" altLang="ja-JP" sz="400" b="1" dirty="0" smtClean="0">
              <a:latin typeface="Cambria" pitchFamily="18" charset="0"/>
            </a:endParaRPr>
          </a:p>
          <a:p>
            <a:pPr marL="1117600" indent="-1117600"/>
            <a:r>
              <a:rPr lang="en-US" altLang="ja-JP" sz="2000" b="1" dirty="0" smtClean="0">
                <a:latin typeface="Cambria" pitchFamily="18" charset="0"/>
              </a:rPr>
              <a:t>Sippican XBTs show leakage problem more often than TSK’s. (not shown).</a:t>
            </a:r>
            <a:endParaRPr lang="en-US" altLang="ja-JP" sz="14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91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izu\Desktop\19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3" y="1988840"/>
            <a:ext cx="8435269" cy="339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26"/>
          <p:cNvSpPr>
            <a:spLocks noChangeArrowheads="1"/>
          </p:cNvSpPr>
          <p:nvPr/>
        </p:nvSpPr>
        <p:spPr bwMode="auto">
          <a:xfrm>
            <a:off x="-1591531" y="-684461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They weigh the same!</a:t>
            </a:r>
            <a:endParaRPr lang="en-US" altLang="ja-JP" sz="2000" b="1" i="1" dirty="0">
              <a:latin typeface="Cambria" pitchFamily="18" charset="0"/>
            </a:endParaRPr>
          </a:p>
        </p:txBody>
      </p:sp>
      <p:sp>
        <p:nvSpPr>
          <p:cNvPr id="12" name="Rectangle 1026"/>
          <p:cNvSpPr>
            <a:spLocks noChangeArrowheads="1"/>
          </p:cNvSpPr>
          <p:nvPr/>
        </p:nvSpPr>
        <p:spPr bwMode="auto">
          <a:xfrm>
            <a:off x="107504" y="80628"/>
            <a:ext cx="8928992" cy="3960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Can we “eliminate” the fall-rate bias? </a:t>
            </a:r>
            <a:endParaRPr lang="en-US" altLang="ja-JP" sz="24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15" name="Rectangle 1026"/>
          <p:cNvSpPr>
            <a:spLocks noChangeArrowheads="1"/>
          </p:cNvSpPr>
          <p:nvPr/>
        </p:nvSpPr>
        <p:spPr bwMode="auto">
          <a:xfrm>
            <a:off x="179512" y="836712"/>
            <a:ext cx="8856984" cy="1008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ja-JP" altLang="en-US" sz="2400" b="1" dirty="0" smtClean="0">
                <a:latin typeface="Cambria" pitchFamily="18" charset="0"/>
              </a:rPr>
              <a:t>　 </a:t>
            </a:r>
            <a:r>
              <a:rPr lang="en-US" altLang="ja-JP" sz="2400" b="1" dirty="0" smtClean="0">
                <a:latin typeface="Calibri" pitchFamily="34" charset="0"/>
              </a:rPr>
              <a:t>AOML’s tank experiment</a:t>
            </a:r>
          </a:p>
          <a:p>
            <a:r>
              <a:rPr lang="en-US" altLang="ja-JP" sz="2400" b="1" dirty="0">
                <a:latin typeface="Calibri" pitchFamily="34" charset="0"/>
              </a:rPr>
              <a:t> </a:t>
            </a:r>
            <a:r>
              <a:rPr lang="en-US" altLang="ja-JP" sz="2400" b="1" dirty="0" smtClean="0">
                <a:latin typeface="Calibri" pitchFamily="34" charset="0"/>
              </a:rPr>
              <a:t>       Look carefully how XBT falls. (</a:t>
            </a:r>
            <a:r>
              <a:rPr lang="en-US" altLang="ja-JP" sz="2400" b="1" dirty="0" smtClean="0">
                <a:solidFill>
                  <a:srgbClr val="FF0000"/>
                </a:solidFill>
                <a:latin typeface="Calibri" pitchFamily="34" charset="0"/>
              </a:rPr>
              <a:t>from right to left</a:t>
            </a:r>
            <a:r>
              <a:rPr lang="en-US" altLang="ja-JP" sz="2400" b="1" dirty="0" smtClean="0">
                <a:latin typeface="Calibri" pitchFamily="34" charset="0"/>
              </a:rPr>
              <a:t> in this video clip)</a:t>
            </a:r>
            <a:endParaRPr lang="en-US" altLang="ja-JP" sz="2400" b="1" dirty="0">
              <a:latin typeface="Calibri" pitchFamily="34" charset="0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467544" y="2196481"/>
            <a:ext cx="1080120" cy="584447"/>
            <a:chOff x="35496" y="1700808"/>
            <a:chExt cx="1080120" cy="584447"/>
          </a:xfrm>
          <a:solidFill>
            <a:schemeClr val="bg1"/>
          </a:solidFill>
        </p:grpSpPr>
        <p:sp>
          <p:nvSpPr>
            <p:cNvPr id="17" name="右矢印 16"/>
            <p:cNvSpPr/>
            <p:nvPr/>
          </p:nvSpPr>
          <p:spPr>
            <a:xfrm rot="10800000">
              <a:off x="251520" y="2069231"/>
              <a:ext cx="648072" cy="216024"/>
            </a:xfrm>
            <a:prstGeom prst="rightArrow">
              <a:avLst>
                <a:gd name="adj1" fmla="val 26700"/>
                <a:gd name="adj2" fmla="val 84950"/>
              </a:avLst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Rectangle 1026"/>
            <p:cNvSpPr>
              <a:spLocks noChangeArrowheads="1"/>
            </p:cNvSpPr>
            <p:nvPr/>
          </p:nvSpPr>
          <p:spPr bwMode="auto">
            <a:xfrm>
              <a:off x="35496" y="1700808"/>
              <a:ext cx="1080120" cy="368423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ja-JP" sz="2000" b="1" dirty="0" smtClean="0">
                  <a:solidFill>
                    <a:srgbClr val="00B0F0"/>
                  </a:solidFill>
                  <a:latin typeface="Cambria" pitchFamily="18" charset="0"/>
                </a:rPr>
                <a:t>bottom</a:t>
              </a:r>
              <a:endParaRPr lang="en-US" altLang="ja-JP" sz="2000" b="1" dirty="0">
                <a:solidFill>
                  <a:srgbClr val="00B0F0"/>
                </a:solidFill>
                <a:latin typeface="Cambria" pitchFamily="18" charset="0"/>
              </a:endParaRPr>
            </a:p>
          </p:txBody>
        </p:sp>
      </p:grpSp>
      <p:sp>
        <p:nvSpPr>
          <p:cNvPr id="19" name="Text Box 78"/>
          <p:cNvSpPr txBox="1">
            <a:spLocks noChangeArrowheads="1"/>
          </p:cNvSpPr>
          <p:nvPr/>
        </p:nvSpPr>
        <p:spPr bwMode="auto">
          <a:xfrm>
            <a:off x="3795884" y="980728"/>
            <a:ext cx="38004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sz="2000" i="1" dirty="0" err="1" smtClean="0">
                <a:solidFill>
                  <a:srgbClr val="006600"/>
                </a:solidFill>
              </a:rPr>
              <a:t>Bringas</a:t>
            </a:r>
            <a:r>
              <a:rPr kumimoji="0" lang="en-US" altLang="ja-JP" sz="2000" i="1" dirty="0" smtClean="0">
                <a:solidFill>
                  <a:srgbClr val="006600"/>
                </a:solidFill>
              </a:rPr>
              <a:t> et al. (2013) @SOT-7</a:t>
            </a:r>
            <a:endParaRPr kumimoji="0" lang="en-US" altLang="ja-JP" sz="2000" i="1" dirty="0">
              <a:solidFill>
                <a:srgbClr val="006600"/>
              </a:solidFill>
            </a:endParaRPr>
          </a:p>
        </p:txBody>
      </p:sp>
      <p:sp>
        <p:nvSpPr>
          <p:cNvPr id="20" name="Rectangle 1026"/>
          <p:cNvSpPr>
            <a:spLocks noChangeArrowheads="1"/>
          </p:cNvSpPr>
          <p:nvPr/>
        </p:nvSpPr>
        <p:spPr bwMode="auto">
          <a:xfrm>
            <a:off x="195484" y="5373216"/>
            <a:ext cx="8769004" cy="9361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dirty="0" smtClean="0">
                <a:solidFill>
                  <a:srgbClr val="FF0000"/>
                </a:solidFill>
                <a:latin typeface="Cambria" pitchFamily="18" charset="0"/>
              </a:rPr>
              <a:t>The </a:t>
            </a:r>
            <a:r>
              <a:rPr lang="en-US" altLang="ja-JP" sz="2400" b="1" dirty="0">
                <a:solidFill>
                  <a:srgbClr val="FF0000"/>
                </a:solidFill>
                <a:latin typeface="Cambria" pitchFamily="18" charset="0"/>
              </a:rPr>
              <a:t>XBT does not </a:t>
            </a:r>
            <a:r>
              <a:rPr lang="en-US" altLang="ja-JP" sz="2400" b="1" dirty="0" smtClean="0">
                <a:solidFill>
                  <a:srgbClr val="FF0000"/>
                </a:solidFill>
                <a:latin typeface="Cambria" pitchFamily="18" charset="0"/>
              </a:rPr>
              <a:t>fall straight.</a:t>
            </a:r>
            <a:r>
              <a:rPr lang="en-US" altLang="ja-JP" sz="2400" b="1" dirty="0" smtClean="0">
                <a:solidFill>
                  <a:schemeClr val="tx2"/>
                </a:solidFill>
                <a:latin typeface="Cambria" pitchFamily="18" charset="0"/>
              </a:rPr>
              <a:t> It’s motion in the water is very complex. </a:t>
            </a:r>
            <a:endParaRPr lang="en-US" altLang="ja-JP" sz="24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7524328" y="2196481"/>
            <a:ext cx="1080120" cy="584447"/>
            <a:chOff x="8028384" y="2052465"/>
            <a:chExt cx="1080120" cy="584447"/>
          </a:xfrm>
          <a:solidFill>
            <a:schemeClr val="bg1"/>
          </a:solidFill>
        </p:grpSpPr>
        <p:sp>
          <p:nvSpPr>
            <p:cNvPr id="5" name="右矢印 4"/>
            <p:cNvSpPr/>
            <p:nvPr/>
          </p:nvSpPr>
          <p:spPr>
            <a:xfrm>
              <a:off x="8244408" y="2420888"/>
              <a:ext cx="648072" cy="216024"/>
            </a:xfrm>
            <a:prstGeom prst="rightArrow">
              <a:avLst>
                <a:gd name="adj1" fmla="val 26700"/>
                <a:gd name="adj2" fmla="val 84950"/>
              </a:avLst>
            </a:prstGeom>
            <a:solidFill>
              <a:srgbClr val="00B0F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Rectangle 1026"/>
            <p:cNvSpPr>
              <a:spLocks noChangeArrowheads="1"/>
            </p:cNvSpPr>
            <p:nvPr/>
          </p:nvSpPr>
          <p:spPr bwMode="auto">
            <a:xfrm>
              <a:off x="8028384" y="2052465"/>
              <a:ext cx="1080120" cy="368423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ja-JP" sz="2000" b="1" dirty="0" smtClean="0">
                  <a:solidFill>
                    <a:srgbClr val="00B0F0"/>
                  </a:solidFill>
                  <a:latin typeface="Cambria" pitchFamily="18" charset="0"/>
                </a:rPr>
                <a:t>surface</a:t>
              </a:r>
              <a:endParaRPr lang="en-US" altLang="ja-JP" sz="2000" b="1" dirty="0">
                <a:solidFill>
                  <a:srgbClr val="00B0F0"/>
                </a:solidFill>
                <a:latin typeface="Cambr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7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528" y="188640"/>
            <a:ext cx="3600400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b="1" i="1" dirty="0" smtClean="0">
                <a:latin typeface="Cambria" pitchFamily="18" charset="0"/>
              </a:rPr>
              <a:t>Summary</a:t>
            </a:r>
            <a:endParaRPr kumimoji="1" lang="ja-JP" altLang="en-US" sz="2400" b="1" i="1" dirty="0">
              <a:latin typeface="Cambria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32048" y="620688"/>
            <a:ext cx="846043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/>
            <a:r>
              <a:rPr kumimoji="1" lang="en-US" altLang="ja-JP" sz="2000" dirty="0" smtClean="0">
                <a:latin typeface="Calibri" pitchFamily="34" charset="0"/>
              </a:rPr>
              <a:t>XBT’s fall-rate has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changed with time</a:t>
            </a:r>
            <a:r>
              <a:rPr kumimoji="1" lang="en-US" altLang="ja-JP" sz="2000" dirty="0" smtClean="0">
                <a:latin typeface="Calibri" pitchFamily="34" charset="0"/>
              </a:rPr>
              <a:t>. </a:t>
            </a:r>
            <a:r>
              <a:rPr kumimoji="1" lang="en-US" altLang="ja-JP" sz="2000" dirty="0" err="1" smtClean="0">
                <a:latin typeface="Calibri" pitchFamily="34" charset="0"/>
              </a:rPr>
              <a:t>Sippican’s</a:t>
            </a:r>
            <a:r>
              <a:rPr kumimoji="1" lang="en-US" altLang="ja-JP" sz="2000" dirty="0" smtClean="0">
                <a:latin typeface="Calibri" pitchFamily="34" charset="0"/>
              </a:rPr>
              <a:t> probes and TSK’s probes have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different histories </a:t>
            </a:r>
            <a:r>
              <a:rPr kumimoji="1" lang="en-US" altLang="ja-JP" sz="2000" dirty="0" smtClean="0">
                <a:latin typeface="Calibri" pitchFamily="34" charset="0"/>
              </a:rPr>
              <a:t>of this bias. </a:t>
            </a:r>
          </a:p>
          <a:p>
            <a:pPr eaLnBrk="1" hangingPunct="1"/>
            <a:r>
              <a:rPr kumimoji="1" lang="en-US" altLang="ja-JP" sz="1000" dirty="0" smtClean="0">
                <a:latin typeface="Calibri" pitchFamily="34" charset="0"/>
              </a:rPr>
              <a:t> </a:t>
            </a:r>
          </a:p>
          <a:p>
            <a:pPr eaLnBrk="1" hangingPunct="1"/>
            <a:r>
              <a:rPr kumimoji="1" lang="en-US" altLang="ja-JP" sz="2000" dirty="0" smtClean="0">
                <a:latin typeface="Calibri" pitchFamily="34" charset="0"/>
              </a:rPr>
              <a:t>The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variance in probe weight </a:t>
            </a:r>
            <a:r>
              <a:rPr kumimoji="1" lang="en-US" altLang="ja-JP" sz="2000" dirty="0" smtClean="0">
                <a:latin typeface="Calibri" pitchFamily="34" charset="0"/>
              </a:rPr>
              <a:t>can contribute to the fall-rate change. It’s impact is estimated to be about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1-1.5% / 10g</a:t>
            </a:r>
            <a:r>
              <a:rPr kumimoji="1" lang="en-US" altLang="ja-JP" sz="2000" dirty="0" smtClean="0">
                <a:latin typeface="Calibri" pitchFamily="34" charset="0"/>
              </a:rPr>
              <a:t>.</a:t>
            </a:r>
            <a:r>
              <a:rPr lang="en-US" altLang="ja-JP" sz="2000" dirty="0" smtClean="0">
                <a:latin typeface="Calibri" pitchFamily="34" charset="0"/>
              </a:rPr>
              <a:t> </a:t>
            </a:r>
            <a:endParaRPr kumimoji="1" lang="en-US" altLang="ja-JP" sz="2000" dirty="0" smtClean="0">
              <a:latin typeface="Calibri" pitchFamily="34" charset="0"/>
            </a:endParaRPr>
          </a:p>
          <a:p>
            <a:pPr eaLnBrk="1" hangingPunct="1"/>
            <a:endParaRPr kumimoji="1" lang="en-US" altLang="ja-JP" sz="100" dirty="0" smtClean="0">
              <a:latin typeface="Calibri" pitchFamily="34" charset="0"/>
            </a:endParaRPr>
          </a:p>
          <a:p>
            <a:pPr eaLnBrk="1" hangingPunct="1"/>
            <a:endParaRPr kumimoji="1" lang="en-US" altLang="ja-JP" sz="1000" dirty="0" smtClean="0">
              <a:latin typeface="Calibri" pitchFamily="34" charset="0"/>
            </a:endParaRPr>
          </a:p>
          <a:p>
            <a:pPr eaLnBrk="1" hangingPunct="1"/>
            <a:r>
              <a:rPr lang="en-US" altLang="ja-JP" sz="2000" dirty="0" smtClean="0">
                <a:latin typeface="Calibri" pitchFamily="34" charset="0"/>
              </a:rPr>
              <a:t>The inter-manufacturer difference in fall-rate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cannot </a:t>
            </a:r>
            <a:r>
              <a:rPr lang="en-US" altLang="ja-JP" sz="2000" dirty="0" smtClean="0">
                <a:latin typeface="Calibri" pitchFamily="34" charset="0"/>
              </a:rPr>
              <a:t>be explained by their weight difference. This should mainly be caused by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difference in their structure</a:t>
            </a:r>
            <a:r>
              <a:rPr lang="en-US" altLang="ja-JP" sz="2000" dirty="0" smtClean="0">
                <a:latin typeface="Calibri" pitchFamily="34" charset="0"/>
              </a:rPr>
              <a:t>. (not shown)</a:t>
            </a:r>
          </a:p>
          <a:p>
            <a:pPr eaLnBrk="1" hangingPunct="1"/>
            <a:endParaRPr lang="en-US" altLang="ja-JP" sz="1000" dirty="0">
              <a:latin typeface="Calibri" pitchFamily="34" charset="0"/>
            </a:endParaRPr>
          </a:p>
          <a:p>
            <a:pPr eaLnBrk="1" hangingPunct="1"/>
            <a:r>
              <a:rPr lang="en-US" altLang="ja-JP" sz="2000" dirty="0" smtClean="0">
                <a:latin typeface="Calibri" pitchFamily="34" charset="0"/>
              </a:rPr>
              <a:t>Water temperature (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viscosity</a:t>
            </a:r>
            <a:r>
              <a:rPr lang="en-US" altLang="ja-JP" sz="2000" dirty="0" smtClean="0">
                <a:latin typeface="Calibri" pitchFamily="34" charset="0"/>
              </a:rPr>
              <a:t>) causes difference in the fall-rate. It’s impact is estimated to be about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1% for 10K</a:t>
            </a:r>
            <a:r>
              <a:rPr lang="en-US" altLang="ja-JP" sz="2000" dirty="0" smtClean="0">
                <a:latin typeface="Calibri" pitchFamily="34" charset="0"/>
              </a:rPr>
              <a:t>. </a:t>
            </a:r>
          </a:p>
          <a:p>
            <a:pPr eaLnBrk="1" hangingPunct="1"/>
            <a:endParaRPr lang="en-US" altLang="ja-JP" sz="1000" dirty="0">
              <a:latin typeface="Calibri" pitchFamily="34" charset="0"/>
            </a:endParaRPr>
          </a:p>
          <a:p>
            <a:pPr eaLnBrk="1" hangingPunct="1"/>
            <a:r>
              <a:rPr lang="en-US" altLang="ja-JP" sz="2000" dirty="0" smtClean="0">
                <a:latin typeface="Calibri" pitchFamily="34" charset="0"/>
              </a:rPr>
              <a:t>Pure temperature bias has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changed with time</a:t>
            </a:r>
            <a:r>
              <a:rPr lang="en-US" altLang="ja-JP" sz="2000" dirty="0" smtClean="0">
                <a:latin typeface="Calibri" pitchFamily="34" charset="0"/>
              </a:rPr>
              <a:t>. It’s been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positive</a:t>
            </a:r>
            <a:r>
              <a:rPr lang="en-US" altLang="ja-JP" sz="2000" dirty="0" smtClean="0">
                <a:latin typeface="Calibri" pitchFamily="34" charset="0"/>
              </a:rPr>
              <a:t> throughout the history and </a:t>
            </a:r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most evident in the era of strip-chart </a:t>
            </a:r>
            <a:r>
              <a:rPr lang="en-US" altLang="ja-JP" sz="2000" dirty="0" smtClean="0">
                <a:latin typeface="Calibri" pitchFamily="34" charset="0"/>
              </a:rPr>
              <a:t>recorders.</a:t>
            </a:r>
          </a:p>
          <a:p>
            <a:pPr eaLnBrk="1" hangingPunct="1"/>
            <a:endParaRPr lang="en-US" altLang="ja-JP" sz="1000" dirty="0">
              <a:latin typeface="Calibri" pitchFamily="34" charset="0"/>
            </a:endParaRPr>
          </a:p>
          <a:p>
            <a:pPr eaLnBrk="1" hangingPunct="1"/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Launching height </a:t>
            </a:r>
            <a:r>
              <a:rPr lang="en-US" altLang="ja-JP" sz="2000" dirty="0" smtClean="0">
                <a:latin typeface="Calibri" pitchFamily="34" charset="0"/>
              </a:rPr>
              <a:t>gives some impact (~a few meters) on depth bias.</a:t>
            </a:r>
          </a:p>
          <a:p>
            <a:pPr eaLnBrk="1" hangingPunct="1"/>
            <a:endParaRPr lang="en-US" altLang="ja-JP" sz="1000" dirty="0">
              <a:latin typeface="Calibri" pitchFamily="34" charset="0"/>
            </a:endParaRPr>
          </a:p>
          <a:p>
            <a:pPr eaLnBrk="1" hangingPunct="1"/>
            <a:r>
              <a:rPr lang="en-US" altLang="ja-JP" sz="2000" dirty="0" smtClean="0">
                <a:solidFill>
                  <a:srgbClr val="FF0000"/>
                </a:solidFill>
                <a:latin typeface="Calibri" pitchFamily="34" charset="0"/>
              </a:rPr>
              <a:t>Launching angle </a:t>
            </a:r>
            <a:r>
              <a:rPr lang="en-US" altLang="ja-JP" sz="2000" dirty="0" smtClean="0">
                <a:latin typeface="Calibri" pitchFamily="34" charset="0"/>
              </a:rPr>
              <a:t>does not give major impact on depth bias.  </a:t>
            </a:r>
            <a:endParaRPr kumimoji="1" lang="en-US" altLang="ja-JP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5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107504" y="144735"/>
            <a:ext cx="9001000" cy="666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altLang="ja-JP" sz="2400" b="1" i="1" dirty="0" smtClean="0">
                <a:latin typeface="Cambria" pitchFamily="18" charset="0"/>
              </a:rPr>
              <a:t>H</a:t>
            </a:r>
            <a:r>
              <a:rPr lang="en-US" altLang="ja-JP" sz="2400" b="1" i="1" dirty="0" smtClean="0">
                <a:latin typeface="Cambria" pitchFamily="18" charset="0"/>
              </a:rPr>
              <a:t>istory in brief</a:t>
            </a:r>
            <a:endParaRPr kumimoji="1" lang="en-US" altLang="ja-JP" sz="2400" b="1" i="1" dirty="0" smtClean="0">
              <a:latin typeface="Cambria" pitchFamily="18" charset="0"/>
            </a:endParaRPr>
          </a:p>
          <a:p>
            <a:pPr eaLnBrk="1" hangingPunct="1"/>
            <a:r>
              <a:rPr kumimoji="1" lang="ja-JP" altLang="en-US" sz="900" b="1" dirty="0">
                <a:latin typeface="Calibri" pitchFamily="34" charset="0"/>
              </a:rPr>
              <a:t/>
            </a:r>
            <a:br>
              <a:rPr kumimoji="1" lang="ja-JP" altLang="en-US" sz="900" b="1" dirty="0">
                <a:latin typeface="Calibri" pitchFamily="34" charset="0"/>
              </a:rPr>
            </a:br>
            <a:r>
              <a:rPr kumimoji="1" lang="ja-JP" altLang="en-US" sz="900" b="1" dirty="0" smtClean="0">
                <a:latin typeface="Calibri" pitchFamily="34" charset="0"/>
              </a:rPr>
              <a:t>     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D</a:t>
            </a:r>
            <a:r>
              <a:rPr kumimoji="1"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eveloped </a:t>
            </a:r>
            <a:r>
              <a:rPr kumimoji="1"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in early </a:t>
            </a:r>
            <a:r>
              <a:rPr kumimoji="1"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1960s </a:t>
            </a:r>
            <a:r>
              <a:rPr lang="en-US" altLang="ja-JP" sz="2000" i="1" dirty="0">
                <a:latin typeface="Calibri" pitchFamily="34" charset="0"/>
              </a:rPr>
              <a:t>at the request of </a:t>
            </a:r>
            <a:r>
              <a:rPr lang="en-US" altLang="ja-JP" sz="2000" i="1" dirty="0" smtClean="0">
                <a:latin typeface="Calibri" pitchFamily="34" charset="0"/>
              </a:rPr>
              <a:t>US Navy. Three </a:t>
            </a:r>
            <a:r>
              <a:rPr lang="en-US" altLang="ja-JP" sz="2000" i="1" dirty="0" smtClean="0">
                <a:latin typeface="Calibri" pitchFamily="34" charset="0"/>
              </a:rPr>
              <a:t>manufacturers met </a:t>
            </a:r>
          </a:p>
          <a:p>
            <a:pPr eaLnBrk="1" hangingPunct="1"/>
            <a:r>
              <a:rPr lang="en-US" altLang="ja-JP" sz="2000" i="1" dirty="0" smtClean="0">
                <a:latin typeface="Calibri" pitchFamily="34" charset="0"/>
              </a:rPr>
              <a:t>	in a competition </a:t>
            </a:r>
            <a:r>
              <a:rPr lang="en-US" altLang="ja-JP" sz="2000" i="1" dirty="0" smtClean="0">
                <a:latin typeface="Calibri" pitchFamily="34" charset="0"/>
              </a:rPr>
              <a:t>in 1965, and Francis Associates, the predecessor </a:t>
            </a:r>
            <a:r>
              <a:rPr lang="en-US" altLang="ja-JP" sz="2000" i="1" dirty="0" smtClean="0">
                <a:latin typeface="Calibri" pitchFamily="34" charset="0"/>
              </a:rPr>
              <a:t>of</a:t>
            </a: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	</a:t>
            </a:r>
            <a:r>
              <a:rPr lang="en-US" altLang="ja-JP" sz="2000" i="1" dirty="0" smtClean="0">
                <a:latin typeface="Calibri" pitchFamily="34" charset="0"/>
              </a:rPr>
              <a:t>the </a:t>
            </a:r>
            <a:r>
              <a:rPr lang="en-US" altLang="ja-JP" sz="2000" i="1" dirty="0" smtClean="0">
                <a:latin typeface="Calibri" pitchFamily="34" charset="0"/>
              </a:rPr>
              <a:t>present Lockheed Martin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Sippican</a:t>
            </a:r>
            <a:r>
              <a:rPr lang="en-US" altLang="ja-JP" sz="2000" i="1" dirty="0" smtClean="0">
                <a:latin typeface="Calibri" pitchFamily="34" charset="0"/>
              </a:rPr>
              <a:t>, won. </a:t>
            </a:r>
            <a:endParaRPr kumimoji="1" lang="en-US" altLang="ja-JP" sz="2000" i="1" dirty="0" smtClean="0">
              <a:latin typeface="Calibri" pitchFamily="34" charset="0"/>
            </a:endParaRPr>
          </a:p>
          <a:p>
            <a:pPr eaLnBrk="1" hangingPunct="1"/>
            <a:endParaRPr lang="en-US" altLang="ja-JP" sz="1200" i="1" dirty="0" smtClean="0">
              <a:latin typeface="Calibri" pitchFamily="34" charset="0"/>
            </a:endParaRPr>
          </a:p>
          <a:p>
            <a:pPr lvl="1"/>
            <a:r>
              <a:rPr lang="en-US" altLang="ja-JP" sz="2000" i="1" dirty="0" smtClean="0">
                <a:latin typeface="Calibri" pitchFamily="34" charset="0"/>
              </a:rPr>
              <a:t>“The Navy is seeking a new BT that will be more </a:t>
            </a:r>
          </a:p>
          <a:p>
            <a:pPr lvl="1"/>
            <a:r>
              <a:rPr lang="en-US" altLang="ja-JP" sz="2000" i="1" dirty="0" smtClean="0">
                <a:latin typeface="Calibri" pitchFamily="34" charset="0"/>
              </a:rPr>
              <a:t>   suitable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for use aboard ASW </a:t>
            </a:r>
            <a:r>
              <a:rPr lang="en-US" altLang="ja-JP" sz="2000" i="1" dirty="0" smtClean="0">
                <a:latin typeface="Calibri" pitchFamily="34" charset="0"/>
              </a:rPr>
              <a:t>and other vessels </a:t>
            </a:r>
          </a:p>
          <a:p>
            <a:pPr lvl="1"/>
            <a:r>
              <a:rPr lang="en-US" altLang="ja-JP" sz="2000" i="1" dirty="0" smtClean="0">
                <a:latin typeface="Calibri" pitchFamily="34" charset="0"/>
              </a:rPr>
              <a:t>   and </a:t>
            </a:r>
            <a:r>
              <a:rPr lang="en-US" altLang="ja-JP" sz="2000" i="1" dirty="0" smtClean="0">
                <a:latin typeface="Calibri" pitchFamily="34" charset="0"/>
              </a:rPr>
              <a:t>that will improve the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sonar range prediction </a:t>
            </a:r>
          </a:p>
          <a:p>
            <a:pPr lvl="1"/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   capability</a:t>
            </a:r>
            <a:r>
              <a:rPr lang="en-US" altLang="ja-JP" sz="2000" i="1" dirty="0" smtClean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of the fleet.” (Arthur Little Inc., 1965)</a:t>
            </a:r>
            <a:endParaRPr lang="en-US" altLang="ja-JP" sz="2000" i="1" dirty="0">
              <a:latin typeface="Calibri" pitchFamily="34" charset="0"/>
            </a:endParaRPr>
          </a:p>
          <a:p>
            <a:pPr eaLnBrk="1" hangingPunct="1"/>
            <a:endParaRPr lang="en-US" altLang="ja-JP" i="1" dirty="0">
              <a:latin typeface="Calibri" pitchFamily="34" charset="0"/>
            </a:endParaRPr>
          </a:p>
          <a:p>
            <a:pPr eaLnBrk="1" hangingPunct="1"/>
            <a:r>
              <a:rPr lang="en-US" altLang="ja-JP" sz="2000" i="1" dirty="0" smtClean="0">
                <a:latin typeface="Calibri" pitchFamily="34" charset="0"/>
              </a:rPr>
              <a:t>                                      </a:t>
            </a:r>
            <a:r>
              <a:rPr lang="en-US" altLang="ja-JP" sz="2000" i="1" dirty="0" smtClean="0">
                <a:latin typeface="Calibri" pitchFamily="34" charset="0"/>
              </a:rPr>
              <a:t>                          </a:t>
            </a:r>
            <a:r>
              <a:rPr lang="en-US" altLang="ja-JP" sz="2000" i="1" dirty="0" smtClean="0">
                <a:latin typeface="Calibri" pitchFamily="34" charset="0"/>
              </a:rPr>
              <a:t>“A more specific object is to provide … a  </a:t>
            </a: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                                          </a:t>
            </a:r>
            <a:r>
              <a:rPr lang="en-US" altLang="ja-JP" sz="2000" i="1" dirty="0" smtClean="0">
                <a:latin typeface="Calibri" pitchFamily="34" charset="0"/>
              </a:rPr>
              <a:t>                     greater </a:t>
            </a:r>
            <a:r>
              <a:rPr lang="en-US" altLang="ja-JP" sz="2000" i="1" dirty="0" smtClean="0">
                <a:latin typeface="Calibri" pitchFamily="34" charset="0"/>
              </a:rPr>
              <a:t>depth range …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with ships underway </a:t>
            </a:r>
          </a:p>
          <a:p>
            <a:pPr eaLnBrk="1" hangingPunct="1"/>
            <a:r>
              <a:rPr lang="en-US" altLang="ja-JP" sz="2000" i="1" dirty="0" smtClean="0">
                <a:latin typeface="Calibri" pitchFamily="34" charset="0"/>
              </a:rPr>
              <a:t>                                          </a:t>
            </a:r>
            <a:r>
              <a:rPr lang="en-US" altLang="ja-JP" sz="2000" i="1" dirty="0" smtClean="0">
                <a:latin typeface="Calibri" pitchFamily="34" charset="0"/>
              </a:rPr>
              <a:t>                      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at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higher speed</a:t>
            </a:r>
            <a:r>
              <a:rPr lang="en-US" altLang="ja-JP" sz="2000" i="1" dirty="0" smtClean="0">
                <a:latin typeface="Calibri" pitchFamily="34" charset="0"/>
              </a:rPr>
              <a:t> and higher sea state, while</a:t>
            </a:r>
          </a:p>
          <a:p>
            <a:pPr eaLnBrk="1" hangingPunct="1"/>
            <a:r>
              <a:rPr lang="en-US" altLang="ja-JP" sz="2000" i="1" dirty="0" smtClean="0">
                <a:latin typeface="Calibri" pitchFamily="34" charset="0"/>
              </a:rPr>
              <a:t>                                                 </a:t>
            </a:r>
            <a:r>
              <a:rPr lang="en-US" altLang="ja-JP" sz="2000" i="1" dirty="0" smtClean="0">
                <a:latin typeface="Calibri" pitchFamily="34" charset="0"/>
              </a:rPr>
              <a:t>                maintaining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flexibility of ship maneuvers</a:t>
            </a:r>
            <a:r>
              <a:rPr lang="en-US" altLang="ja-JP" sz="2000" i="1" dirty="0" smtClean="0">
                <a:latin typeface="Calibri" pitchFamily="34" charset="0"/>
              </a:rPr>
              <a:t>.”</a:t>
            </a: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                                         </a:t>
            </a:r>
            <a:r>
              <a:rPr lang="en-US" altLang="ja-JP" sz="2000" i="1" dirty="0" smtClean="0">
                <a:latin typeface="Calibri" pitchFamily="34" charset="0"/>
              </a:rPr>
              <a:t>                      (</a:t>
            </a:r>
            <a:r>
              <a:rPr lang="en-US" altLang="ja-JP" sz="2000" i="1" dirty="0" smtClean="0">
                <a:latin typeface="Calibri" pitchFamily="34" charset="0"/>
              </a:rPr>
              <a:t>Campbell et al., 1965; US patent </a:t>
            </a:r>
            <a:r>
              <a:rPr lang="en-US" altLang="ja-JP" sz="2000" i="1" dirty="0" smtClean="0">
                <a:latin typeface="Calibri" pitchFamily="34" charset="0"/>
              </a:rPr>
              <a:t>3221556</a:t>
            </a:r>
            <a:r>
              <a:rPr lang="en-US" altLang="ja-JP" sz="2000" i="1" dirty="0" smtClean="0">
                <a:latin typeface="Calibri" pitchFamily="34" charset="0"/>
              </a:rPr>
              <a:t>)</a:t>
            </a:r>
          </a:p>
          <a:p>
            <a:pPr eaLnBrk="1" hangingPunct="1"/>
            <a:endParaRPr lang="en-US" altLang="ja-JP" sz="700" i="1" dirty="0" smtClean="0">
              <a:latin typeface="Calibri" pitchFamily="34" charset="0"/>
            </a:endParaRPr>
          </a:p>
          <a:p>
            <a:pPr eaLnBrk="1" hangingPunct="1"/>
            <a:endParaRPr lang="en-US" altLang="ja-JP" sz="800" i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/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   TSK</a:t>
            </a:r>
            <a:r>
              <a:rPr lang="en-US" altLang="ja-JP" sz="2000" i="1" dirty="0" smtClean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joined XBT business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in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1970s </a:t>
            </a:r>
            <a:r>
              <a:rPr lang="en-US" altLang="ja-JP" sz="2000" i="1" dirty="0" smtClean="0">
                <a:latin typeface="Calibri" pitchFamily="34" charset="0"/>
              </a:rPr>
              <a:t>under </a:t>
            </a:r>
            <a:r>
              <a:rPr lang="en-US" altLang="ja-JP" sz="2000" i="1" dirty="0" smtClean="0">
                <a:latin typeface="Calibri" pitchFamily="34" charset="0"/>
              </a:rPr>
              <a:t>a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license agreement </a:t>
            </a:r>
            <a:r>
              <a:rPr lang="en-US" altLang="ja-JP" sz="2000" i="1" dirty="0" smtClean="0">
                <a:latin typeface="Calibri" pitchFamily="34" charset="0"/>
              </a:rPr>
              <a:t>with Sippican. </a:t>
            </a:r>
            <a:endParaRPr lang="en-US" altLang="ja-JP" sz="2000" i="1" dirty="0" smtClean="0">
              <a:latin typeface="Calibri" pitchFamily="34" charset="0"/>
            </a:endParaRP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	TSK </a:t>
            </a:r>
            <a:r>
              <a:rPr lang="en-US" altLang="ja-JP" sz="2000" i="1" dirty="0" smtClean="0">
                <a:latin typeface="Calibri" pitchFamily="34" charset="0"/>
              </a:rPr>
              <a:t>produces </a:t>
            </a:r>
            <a:r>
              <a:rPr lang="en-US" altLang="ja-JP" sz="2000" i="1" dirty="0">
                <a:latin typeface="Calibri" pitchFamily="34" charset="0"/>
              </a:rPr>
              <a:t>several </a:t>
            </a:r>
            <a:r>
              <a:rPr lang="en-US" altLang="ja-JP" sz="2000" i="1" dirty="0" smtClean="0">
                <a:latin typeface="Calibri" pitchFamily="34" charset="0"/>
              </a:rPr>
              <a:t>probe types basically </a:t>
            </a:r>
            <a:r>
              <a:rPr lang="en-US" altLang="ja-JP" sz="2000" i="1" dirty="0">
                <a:latin typeface="Calibri" pitchFamily="34" charset="0"/>
              </a:rPr>
              <a:t>of the same </a:t>
            </a:r>
            <a:r>
              <a:rPr lang="en-US" altLang="ja-JP" sz="2000" i="1" dirty="0" smtClean="0">
                <a:latin typeface="Calibri" pitchFamily="34" charset="0"/>
              </a:rPr>
              <a:t>design </a:t>
            </a:r>
            <a:r>
              <a:rPr lang="en-US" altLang="ja-JP" sz="2000" i="1" dirty="0" smtClean="0">
                <a:latin typeface="Calibri" pitchFamily="34" charset="0"/>
              </a:rPr>
              <a:t>as Sippican,</a:t>
            </a: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 	but </a:t>
            </a:r>
            <a:r>
              <a:rPr lang="en-US" altLang="ja-JP" sz="2000" i="1" dirty="0" smtClean="0">
                <a:latin typeface="Calibri" pitchFamily="34" charset="0"/>
              </a:rPr>
              <a:t>manufacture of the two companies is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independent </a:t>
            </a:r>
            <a:r>
              <a:rPr lang="en-US" altLang="ja-JP" sz="2000" i="1" dirty="0" smtClean="0">
                <a:latin typeface="Calibri" pitchFamily="34" charset="0"/>
              </a:rPr>
              <a:t>excep</a:t>
            </a:r>
            <a:r>
              <a:rPr lang="en-US" altLang="ja-JP" sz="2000" i="1" dirty="0">
                <a:latin typeface="Calibri" pitchFamily="34" charset="0"/>
              </a:rPr>
              <a:t>t that </a:t>
            </a:r>
            <a:r>
              <a:rPr lang="en-US" altLang="ja-JP" sz="2000" i="1" dirty="0" smtClean="0">
                <a:latin typeface="Calibri" pitchFamily="34" charset="0"/>
              </a:rPr>
              <a:t>they use</a:t>
            </a:r>
          </a:p>
          <a:p>
            <a:pPr eaLnBrk="1" hangingPunct="1"/>
            <a:r>
              <a:rPr lang="en-US" altLang="ja-JP" sz="2000" i="1" dirty="0">
                <a:latin typeface="Calibri" pitchFamily="34" charset="0"/>
              </a:rPr>
              <a:t> </a:t>
            </a:r>
            <a:r>
              <a:rPr lang="en-US" altLang="ja-JP" sz="2000" i="1" dirty="0" smtClean="0">
                <a:latin typeface="Calibri" pitchFamily="34" charset="0"/>
              </a:rPr>
              <a:t> 	 </a:t>
            </a:r>
            <a:r>
              <a:rPr lang="en-US" altLang="ja-JP" sz="2000" i="1" dirty="0" smtClean="0">
                <a:latin typeface="Calibri" pitchFamily="34" charset="0"/>
              </a:rPr>
              <a:t>thermistors </a:t>
            </a:r>
            <a:r>
              <a:rPr lang="en-US" altLang="ja-JP" sz="2000" i="1" dirty="0" smtClean="0">
                <a:latin typeface="Calibri" pitchFamily="34" charset="0"/>
              </a:rPr>
              <a:t>of the same brand, and their probes </a:t>
            </a:r>
            <a:r>
              <a:rPr lang="en-US" altLang="ja-JP" sz="2000" i="1" dirty="0" smtClean="0">
                <a:solidFill>
                  <a:srgbClr val="FF0000"/>
                </a:solidFill>
                <a:latin typeface="Calibri" pitchFamily="34" charset="0"/>
              </a:rPr>
              <a:t>do have differences</a:t>
            </a:r>
            <a:r>
              <a:rPr lang="en-US" altLang="ja-JP" sz="2000" i="1" dirty="0" smtClean="0">
                <a:latin typeface="Calibri" pitchFamily="34" charset="0"/>
              </a:rPr>
              <a:t>. </a:t>
            </a:r>
          </a:p>
          <a:p>
            <a:pPr eaLnBrk="1" hangingPunct="1"/>
            <a:endParaRPr lang="en-US" altLang="ja-JP" sz="1100" i="1" dirty="0">
              <a:latin typeface="Calibri" pitchFamily="34" charset="0"/>
            </a:endParaRPr>
          </a:p>
          <a:p>
            <a:pPr eaLnBrk="1" hangingPunct="1"/>
            <a:r>
              <a:rPr lang="en-US" altLang="ja-JP" sz="2000" i="1" dirty="0" smtClean="0">
                <a:latin typeface="Calibri" pitchFamily="34" charset="0"/>
              </a:rPr>
              <a:t>   And</a:t>
            </a:r>
            <a:r>
              <a:rPr lang="en-US" altLang="ja-JP" sz="2000" i="1" dirty="0" smtClean="0">
                <a:latin typeface="Calibri" pitchFamily="34" charset="0"/>
              </a:rPr>
              <a:t>, some unacknowledged manufacturers are joining... (India, China, etc.) </a:t>
            </a:r>
            <a:endParaRPr kumimoji="1" lang="en-US" altLang="ja-JP" sz="2000" b="1" i="1" dirty="0" smtClean="0">
              <a:latin typeface="Calibri" pitchFamily="34" charset="0"/>
            </a:endParaRPr>
          </a:p>
          <a:p>
            <a:pPr eaLnBrk="1" hangingPunct="1"/>
            <a:endParaRPr kumimoji="1" lang="en-US" altLang="ja-JP" b="1" dirty="0" smtClean="0">
              <a:latin typeface="ＭＳ Ｐゴシック" charset="-128"/>
            </a:endParaRPr>
          </a:p>
          <a:p>
            <a:pPr eaLnBrk="1" hangingPunct="1"/>
            <a:endParaRPr lang="en-US" altLang="ja-JP" b="1" dirty="0">
              <a:latin typeface="ＭＳ Ｐゴシック" charset="-128"/>
            </a:endParaRPr>
          </a:p>
          <a:p>
            <a:pPr eaLnBrk="1" hangingPunct="1"/>
            <a:r>
              <a:rPr kumimoji="1" lang="en-US" altLang="ja-JP" sz="900" b="1" i="1" baseline="30000" dirty="0"/>
              <a:t/>
            </a:r>
            <a:br>
              <a:rPr kumimoji="1" lang="en-US" altLang="ja-JP" sz="900" b="1" i="1" baseline="30000" dirty="0"/>
            </a:br>
            <a:endParaRPr kumimoji="1" lang="ja-JP" altLang="en-US" sz="1600" dirty="0"/>
          </a:p>
        </p:txBody>
      </p:sp>
      <p:pic>
        <p:nvPicPr>
          <p:cNvPr id="81922" name="Picture 2" descr="C:\Users\kizu\Desktop\img602-trim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08777"/>
            <a:ext cx="3204106" cy="199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98" y="3129051"/>
            <a:ext cx="3111598" cy="174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3059832" y="44624"/>
            <a:ext cx="6031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XBT was not developed for climate studies.</a:t>
            </a:r>
            <a:endParaRPr lang="en-US" altLang="ja-JP" sz="2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4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155" y="1268760"/>
            <a:ext cx="8569325" cy="100860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ja-JP" sz="3000" b="1" dirty="0" smtClean="0">
                <a:latin typeface="Cambria" pitchFamily="18" charset="0"/>
              </a:rPr>
              <a:t>The expendable bathythermograph (XBT)</a:t>
            </a:r>
            <a:br>
              <a:rPr lang="en-US" altLang="ja-JP" sz="3000" b="1" dirty="0" smtClean="0">
                <a:latin typeface="Cambria" pitchFamily="18" charset="0"/>
              </a:rPr>
            </a:br>
            <a:r>
              <a:rPr lang="en-US" altLang="ja-JP" sz="3000" b="1" dirty="0" smtClean="0">
                <a:latin typeface="Cambria" pitchFamily="18" charset="0"/>
              </a:rPr>
              <a:t>- toward metadata recovery -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7704" y="2924944"/>
            <a:ext cx="5544616" cy="1008112"/>
          </a:xfrm>
          <a:noFill/>
        </p:spPr>
        <p:txBody>
          <a:bodyPr anchor="ctr"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b="1" dirty="0" smtClean="0">
                <a:latin typeface="Cambria" pitchFamily="18" charset="0"/>
              </a:rPr>
              <a:t>Shoichi Kizu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400" b="1" dirty="0" smtClean="0">
                <a:latin typeface="Cambria" pitchFamily="18" charset="0"/>
              </a:rPr>
              <a:t>(Tohoku University, Japan)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88417" y="5085184"/>
            <a:ext cx="6911975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b="1" i="1" dirty="0" smtClean="0">
                <a:latin typeface="Cambria" pitchFamily="18" charset="0"/>
              </a:rPr>
              <a:t>GSOP workshop</a:t>
            </a:r>
          </a:p>
          <a:p>
            <a:pPr algn="ctr" eaLnBrk="1" hangingPunct="1">
              <a:spcBef>
                <a:spcPts val="600"/>
              </a:spcBef>
            </a:pPr>
            <a:r>
              <a:rPr lang="en-US" altLang="ja-JP" b="1" i="1" dirty="0" smtClean="0">
                <a:latin typeface="Cambria" pitchFamily="18" charset="0"/>
              </a:rPr>
              <a:t>12-14 June 2013, Hobart, Australia</a:t>
            </a:r>
            <a:endParaRPr lang="en-US" altLang="ja-JP" b="1" i="1" dirty="0">
              <a:latin typeface="Cambria" pitchFamily="18" charset="0"/>
            </a:endParaRPr>
          </a:p>
        </p:txBody>
      </p:sp>
      <p:pic>
        <p:nvPicPr>
          <p:cNvPr id="6" name="Picture 2" descr="C:\Users\kizu\Desktop\仙台\Sendai_distant_trimmedのコピ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7272"/>
            <a:ext cx="9144000" cy="9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kizu\Documents\XBT\会議\2013.06 Hobart (GSOP)\プレゼン（合作）\図3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1368152" cy="218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kizu\Documents\XBT\会議\2013.06 Hobart (GSOP)\プレゼン（合作）\図3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49" y="2564904"/>
            <a:ext cx="121950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07704" y="4004568"/>
            <a:ext cx="554461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400" b="1" kern="0" dirty="0" smtClean="0">
                <a:latin typeface="Cambria" pitchFamily="18" charset="0"/>
              </a:rPr>
              <a:t>On behalf of many XBT colleagues</a:t>
            </a:r>
          </a:p>
        </p:txBody>
      </p:sp>
    </p:spTree>
    <p:extLst>
      <p:ext uri="{BB962C8B-B14F-4D97-AF65-F5344CB8AC3E}">
        <p14:creationId xmlns:p14="http://schemas.microsoft.com/office/powerpoint/2010/main" val="232470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528" y="188640"/>
            <a:ext cx="5688632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b="1" i="1" dirty="0">
                <a:latin typeface="Cambria" pitchFamily="18" charset="0"/>
              </a:rPr>
              <a:t>M</a:t>
            </a:r>
            <a:r>
              <a:rPr lang="en-US" altLang="ja-JP" sz="2800" b="1" i="1" dirty="0" smtClean="0">
                <a:latin typeface="Cambria" pitchFamily="18" charset="0"/>
              </a:rPr>
              <a:t>etadata for XBT </a:t>
            </a:r>
            <a:endParaRPr kumimoji="1" lang="ja-JP" altLang="en-US" sz="2400" b="1" i="1" dirty="0">
              <a:latin typeface="Cambria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20080" y="836713"/>
            <a:ext cx="7596336" cy="5498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/>
            <a:r>
              <a:rPr kumimoji="1" lang="en-US" altLang="ja-JP" sz="2400" dirty="0" smtClean="0">
                <a:latin typeface="Calibri" pitchFamily="34" charset="0"/>
              </a:rPr>
              <a:t>Most important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Manufacturer (Sippican, TSK, other)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Probe type (T4, T5, T6, T7, DB, FD, etc.) 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Coefficients of FRE used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Probe serial number</a:t>
            </a:r>
            <a:r>
              <a:rPr lang="ja-JP" altLang="en-US" sz="2400" dirty="0">
                <a:latin typeface="Calibri" pitchFamily="34" charset="0"/>
              </a:rPr>
              <a:t> </a:t>
            </a:r>
            <a:r>
              <a:rPr lang="en-US" altLang="ja-JP" sz="2400" dirty="0" smtClean="0">
                <a:latin typeface="Calibri" pitchFamily="34" charset="0"/>
              </a:rPr>
              <a:t>(or Date of Manufacture)</a:t>
            </a:r>
            <a:endParaRPr kumimoji="1" lang="en-US" altLang="ja-JP" sz="2400" dirty="0" smtClean="0">
              <a:latin typeface="Calibri" pitchFamily="34" charset="0"/>
            </a:endParaRP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Deck unit (recorder)</a:t>
            </a:r>
          </a:p>
          <a:p>
            <a:pPr lvl="1"/>
            <a:r>
              <a:rPr lang="en-US" altLang="ja-JP" sz="2400" dirty="0">
                <a:latin typeface="Calibri" pitchFamily="34" charset="0"/>
              </a:rPr>
              <a:t>Launching height</a:t>
            </a:r>
            <a:endParaRPr kumimoji="1" lang="en-US" altLang="ja-JP" sz="2400" dirty="0" smtClean="0">
              <a:latin typeface="Calibri" pitchFamily="34" charset="0"/>
            </a:endParaRPr>
          </a:p>
          <a:p>
            <a:pPr eaLnBrk="1" hangingPunct="1"/>
            <a:endParaRPr kumimoji="1" lang="en-US" altLang="ja-JP" sz="2400" dirty="0" smtClean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Auxiliary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Country</a:t>
            </a:r>
          </a:p>
          <a:p>
            <a:pPr lvl="1"/>
            <a:r>
              <a:rPr lang="en-US" altLang="ja-JP" sz="2400" dirty="0" smtClean="0">
                <a:latin typeface="Calibri" pitchFamily="34" charset="0"/>
              </a:rPr>
              <a:t>Institution</a:t>
            </a:r>
          </a:p>
          <a:p>
            <a:pPr lvl="1"/>
            <a:r>
              <a:rPr kumimoji="1" lang="en-US" altLang="ja-JP" sz="2400" dirty="0" smtClean="0">
                <a:latin typeface="Calibri" pitchFamily="34" charset="0"/>
              </a:rPr>
              <a:t>Ship</a:t>
            </a:r>
          </a:p>
          <a:p>
            <a:pPr eaLnBrk="1" hangingPunct="1"/>
            <a:endParaRPr kumimoji="1" lang="en-US" altLang="ja-JP" sz="2400" dirty="0" smtClean="0">
              <a:latin typeface="Calibri" pitchFamily="34" charset="0"/>
            </a:endParaRPr>
          </a:p>
          <a:p>
            <a:pPr eaLnBrk="1" hangingPunct="1"/>
            <a:r>
              <a:rPr kumimoji="1" lang="en-US" altLang="ja-JP" sz="2400" dirty="0" smtClean="0">
                <a:latin typeface="Calibri" pitchFamily="34" charset="0"/>
              </a:rPr>
              <a:t>And, of course, time and position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	</a:t>
            </a:r>
            <a:r>
              <a:rPr kumimoji="1" lang="en-US" altLang="ja-JP" sz="2400" dirty="0" smtClean="0">
                <a:latin typeface="Calibri" pitchFamily="34" charset="0"/>
              </a:rPr>
              <a:t> of measurement</a:t>
            </a:r>
          </a:p>
        </p:txBody>
      </p:sp>
      <p:pic>
        <p:nvPicPr>
          <p:cNvPr id="2050" name="Picture 2" descr="C:\Users\kizu\Documents\XBT\会議\2013.06 Hobart (GSOP)\プレゼン（合作）\P3286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70989"/>
            <a:ext cx="3255963" cy="316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グループ化 5"/>
          <p:cNvGrpSpPr/>
          <p:nvPr/>
        </p:nvGrpSpPr>
        <p:grpSpPr>
          <a:xfrm>
            <a:off x="3707904" y="2636912"/>
            <a:ext cx="3155135" cy="2506368"/>
            <a:chOff x="3779912" y="2852936"/>
            <a:chExt cx="3083127" cy="2290344"/>
          </a:xfrm>
        </p:grpSpPr>
        <p:sp>
          <p:nvSpPr>
            <p:cNvPr id="2" name="角丸四角形 1"/>
            <p:cNvSpPr/>
            <p:nvPr/>
          </p:nvSpPr>
          <p:spPr>
            <a:xfrm rot="21014433">
              <a:off x="6159155" y="4927256"/>
              <a:ext cx="703884" cy="21602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" name="直線矢印コネクタ 3"/>
            <p:cNvCxnSpPr>
              <a:endCxn id="2" idx="1"/>
            </p:cNvCxnSpPr>
            <p:nvPr/>
          </p:nvCxnSpPr>
          <p:spPr>
            <a:xfrm>
              <a:off x="3779912" y="2852936"/>
              <a:ext cx="2384336" cy="224199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209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026"/>
          <p:cNvSpPr txBox="1">
            <a:spLocks noChangeArrowheads="1"/>
          </p:cNvSpPr>
          <p:nvPr/>
        </p:nvSpPr>
        <p:spPr bwMode="auto">
          <a:xfrm>
            <a:off x="2474913" y="2522538"/>
            <a:ext cx="31765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sz="4400" i="1" dirty="0"/>
              <a:t>Thank you.</a:t>
            </a:r>
          </a:p>
        </p:txBody>
      </p:sp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2971800" y="4648200"/>
            <a:ext cx="38862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sz="2400" i="1"/>
              <a:t>Shoichi Kizu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ja-JP" sz="2400" i="1"/>
              <a:t>kizu@pol.gp.tohoku.ac.jp</a:t>
            </a:r>
          </a:p>
        </p:txBody>
      </p:sp>
      <p:pic>
        <p:nvPicPr>
          <p:cNvPr id="32772" name="Picture 1028" descr="bg_left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1363663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030" descr="TU-logo_j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5943600"/>
            <a:ext cx="24352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028" descr="logo_tohoku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3" y="5921375"/>
            <a:ext cx="7905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4" name="Picture 2" descr="C:\Users\kizu\Desktop\仙台\pd001_img0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394" y="2234428"/>
            <a:ext cx="1847038" cy="13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18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755577" y="548680"/>
            <a:ext cx="7272808" cy="6244018"/>
            <a:chOff x="1259633" y="260647"/>
            <a:chExt cx="7848872" cy="6532051"/>
          </a:xfrm>
        </p:grpSpPr>
        <p:pic>
          <p:nvPicPr>
            <p:cNvPr id="64514" name="Picture 2" descr="C:\Users\kizu\Documents\XBT\比較実験： 神鷹丸2011\セミナー資料\文書名 _XSW1_presentation_Tim_Boyer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3" y="260647"/>
              <a:ext cx="7848872" cy="6532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835696" y="1772816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/>
                <a:t>0</a:t>
              </a:r>
              <a:endParaRPr kumimoji="1" lang="ja-JP" altLang="en-US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1835696" y="3131676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-10</a:t>
              </a:r>
              <a:endParaRPr kumimoji="1" lang="ja-JP" altLang="en-US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835696" y="4499828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-20</a:t>
              </a:r>
              <a:endParaRPr kumimoji="1" lang="ja-JP" alt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1835696" y="3851756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-15</a:t>
              </a:r>
              <a:endParaRPr kumimoji="1" lang="ja-JP" altLang="en-US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835696" y="2420888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-5</a:t>
              </a:r>
              <a:endParaRPr kumimoji="1" lang="ja-JP" alt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835696" y="5157192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-25</a:t>
              </a:r>
              <a:endParaRPr kumimoji="1" lang="ja-JP" altLang="en-US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1835696" y="1052736"/>
              <a:ext cx="72008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 smtClean="0"/>
                <a:t>5</a:t>
              </a:r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736152" y="5507940"/>
              <a:ext cx="902596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1960</a:t>
              </a:r>
              <a:endParaRPr kumimoji="1" lang="ja-JP" altLang="en-US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3746403" y="5517232"/>
              <a:ext cx="982446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1970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4756654" y="5507940"/>
              <a:ext cx="906872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1980</a:t>
              </a:r>
              <a:endParaRPr kumimoji="1" lang="ja-JP" altLang="en-US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766905" y="5517232"/>
              <a:ext cx="909011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1990</a:t>
              </a:r>
              <a:endParaRPr kumimoji="1" lang="ja-JP" altLang="en-US" dirty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6777156" y="5526524"/>
              <a:ext cx="911150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/>
                <a:t>200</a:t>
              </a:r>
              <a:r>
                <a:rPr kumimoji="1" lang="en-US" altLang="ja-JP" dirty="0" smtClean="0"/>
                <a:t>0</a:t>
              </a:r>
              <a:endParaRPr kumimoji="1" lang="ja-JP" altLang="en-US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7787407" y="5517232"/>
              <a:ext cx="913289" cy="386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2010</a:t>
              </a:r>
              <a:endParaRPr kumimoji="1" lang="ja-JP" altLang="en-US" dirty="0"/>
            </a:p>
          </p:txBody>
        </p:sp>
      </p:grpSp>
      <p:sp>
        <p:nvSpPr>
          <p:cNvPr id="3" name="Text Box 78"/>
          <p:cNvSpPr txBox="1">
            <a:spLocks noChangeArrowheads="1"/>
          </p:cNvSpPr>
          <p:nvPr/>
        </p:nvSpPr>
        <p:spPr bwMode="auto">
          <a:xfrm>
            <a:off x="5868144" y="827420"/>
            <a:ext cx="23763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i="1" dirty="0" smtClean="0"/>
              <a:t>Boyer et </a:t>
            </a:r>
            <a:r>
              <a:rPr kumimoji="0" lang="en-US" altLang="ja-JP" i="1" dirty="0"/>
              <a:t>al</a:t>
            </a:r>
            <a:r>
              <a:rPr kumimoji="0" lang="en-US" altLang="ja-JP" i="1" dirty="0" smtClean="0"/>
              <a:t>. (2011)</a:t>
            </a:r>
            <a:endParaRPr kumimoji="0" lang="en-US" altLang="ja-JP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4067944" y="4531893"/>
                <a:ext cx="4872761" cy="697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ja-JP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ja-JP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ja-JP" i="1">
                                  <a:latin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ja-JP" i="1">
                                  <a:latin typeface="Cambria Math"/>
                                </a:rPr>
                                <m:t>23</m:t>
                              </m:r>
                            </m:sup>
                          </m:sSup>
                          <m:r>
                            <a:rPr lang="en-US" altLang="ja-JP" i="1">
                              <a:latin typeface="Cambria Math"/>
                            </a:rPr>
                            <m:t>𝐽</m:t>
                          </m:r>
                        </m:num>
                        <m:den>
                          <m:r>
                            <a:rPr kumimoji="1" lang="en-US" altLang="ja-JP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ja-JP" i="1">
                              <a:latin typeface="Cambria Math"/>
                            </a:rPr>
                            <m:t>3.6</m:t>
                          </m:r>
                          <m:r>
                            <a:rPr lang="en-US" altLang="ja-JP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altLang="ja-JP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ja-JP" i="1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ja-JP" b="0" i="1" smtClean="0">
                                  <a:latin typeface="Cambria Math"/>
                                  <a:ea typeface="Cambria Math"/>
                                </a:rPr>
                                <m:t>8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altLang="ja-JP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ja-JP" i="1">
                                  <a:latin typeface="Cambria Math"/>
                                  <a:ea typeface="Cambria Math"/>
                                </a:rPr>
                                <m:t>km</m:t>
                              </m:r>
                            </m:e>
                            <m:sup>
                              <m:r>
                                <a:rPr lang="en-US" altLang="ja-JP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ja-JP" b="0" i="1" smtClean="0">
                              <a:latin typeface="Cambria Math"/>
                              <a:ea typeface="Cambria Math"/>
                            </a:rPr>
                            <m:t>)×</m:t>
                          </m:r>
                          <m:r>
                            <a:rPr lang="en-US" altLang="ja-JP" i="1">
                              <a:latin typeface="Cambria Math"/>
                              <a:ea typeface="Cambria Math"/>
                            </a:rPr>
                            <m:t>700</m:t>
                          </m:r>
                          <m:r>
                            <m:rPr>
                              <m:sty m:val="p"/>
                            </m:rPr>
                            <a:rPr lang="en-US" altLang="ja-JP" i="1">
                              <a:latin typeface="Cambria Math"/>
                              <a:ea typeface="Cambria Math"/>
                            </a:rPr>
                            <m:t>m</m:t>
                          </m:r>
                          <m:r>
                            <a:rPr lang="en-US" altLang="ja-JP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altLang="ja-JP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m:rPr>
                              <m:sty m:val="p"/>
                            </m:rPr>
                            <a:rPr lang="en-US" altLang="ja-JP" i="1">
                              <a:latin typeface="Cambria Math"/>
                              <a:ea typeface="Cambria Math"/>
                            </a:rPr>
                            <m:t>cal</m:t>
                          </m:r>
                          <m:r>
                            <a:rPr lang="en-US" altLang="ja-JP" i="1">
                              <a:latin typeface="Cambria Math"/>
                              <a:ea typeface="Cambria Math"/>
                            </a:rPr>
                            <m:t>/</m:t>
                          </m:r>
                          <m:sSup>
                            <m:sSupPr>
                              <m:ctrlPr>
                                <a:rPr lang="en-US" altLang="ja-JP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ja-JP" i="1">
                                  <a:latin typeface="Cambria Math"/>
                                  <a:ea typeface="Cambria Math"/>
                                </a:rPr>
                                <m:t>cm</m:t>
                              </m:r>
                            </m:e>
                            <m:sup>
                              <m:r>
                                <a:rPr lang="en-US" altLang="ja-JP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kumimoji="1" lang="en-US" altLang="ja-JP" b="0" i="1" smtClean="0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altLang="ja-JP" i="1">
                          <a:latin typeface="Cambria Math"/>
                          <a:ea typeface="Cambria Math"/>
                        </a:rPr>
                        <m:t>0.1</m:t>
                      </m:r>
                      <m:r>
                        <a:rPr lang="en-US" altLang="ja-JP" i="1" smtClean="0">
                          <a:latin typeface="Cambria Math"/>
                          <a:ea typeface="Cambria Math"/>
                        </a:rPr>
                        <m:t>℃</m:t>
                      </m:r>
                    </m:oMath>
                  </m:oMathPara>
                </a14:m>
                <a:endParaRPr kumimoji="1" lang="en-US" altLang="ja-JP" b="0" dirty="0" smtClean="0"/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4531893"/>
                <a:ext cx="4872761" cy="69730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07503" y="44624"/>
            <a:ext cx="5830005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400" b="1" i="1" dirty="0" smtClean="0">
                <a:latin typeface="Cambria" pitchFamily="18" charset="0"/>
              </a:rPr>
              <a:t>Impact of XBT biases on global OHC</a:t>
            </a:r>
            <a:endParaRPr kumimoji="1" lang="ja-JP" altLang="en-US" sz="2400" b="1" i="1" dirty="0">
              <a:latin typeface="Cambria" pitchFamily="18" charset="0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7524328" y="2790187"/>
            <a:ext cx="0" cy="1367774"/>
          </a:xfrm>
          <a:prstGeom prst="straightConnector1">
            <a:avLst/>
          </a:prstGeom>
          <a:ln w="12700">
            <a:solidFill>
              <a:srgbClr val="FF0000"/>
            </a:solidFill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78"/>
          <p:cNvSpPr txBox="1">
            <a:spLocks noChangeArrowheads="1"/>
          </p:cNvSpPr>
          <p:nvPr/>
        </p:nvSpPr>
        <p:spPr bwMode="auto">
          <a:xfrm>
            <a:off x="7524328" y="3347700"/>
            <a:ext cx="8641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ja-JP" i="1" dirty="0" smtClean="0">
                <a:solidFill>
                  <a:srgbClr val="FF0000"/>
                </a:solidFill>
              </a:rPr>
              <a:t>10</a:t>
            </a:r>
            <a:r>
              <a:rPr kumimoji="0" lang="en-US" altLang="ja-JP" sz="500" i="1" dirty="0" smtClean="0">
                <a:solidFill>
                  <a:srgbClr val="FF0000"/>
                </a:solidFill>
              </a:rPr>
              <a:t> </a:t>
            </a:r>
            <a:r>
              <a:rPr kumimoji="0" lang="en-US" altLang="ja-JP" i="1" baseline="30000" dirty="0" smtClean="0">
                <a:solidFill>
                  <a:srgbClr val="FF0000"/>
                </a:solidFill>
              </a:rPr>
              <a:t>23</a:t>
            </a:r>
            <a:r>
              <a:rPr kumimoji="0" lang="en-US" altLang="ja-JP" i="1" dirty="0" smtClean="0">
                <a:solidFill>
                  <a:srgbClr val="FF0000"/>
                </a:solidFill>
              </a:rPr>
              <a:t>J</a:t>
            </a:r>
            <a:endParaRPr kumimoji="0" lang="en-US" altLang="ja-JP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15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07504" y="45442"/>
            <a:ext cx="6373812" cy="43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2400" b="1" i="1" dirty="0">
                <a:latin typeface="Cambria" pitchFamily="18" charset="0"/>
              </a:rPr>
              <a:t>Bias of manufacturers’ FRE for </a:t>
            </a:r>
            <a:r>
              <a:rPr lang="en-US" altLang="ja-JP" sz="2400" b="1" i="1" dirty="0" smtClean="0">
                <a:latin typeface="Cambria" pitchFamily="18" charset="0"/>
              </a:rPr>
              <a:t>T5</a:t>
            </a:r>
            <a:endParaRPr lang="en-US" altLang="ja-JP" sz="1600" b="1" i="1" dirty="0">
              <a:latin typeface="Cambria" pitchFamily="18" charset="0"/>
            </a:endParaRPr>
          </a:p>
        </p:txBody>
      </p: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2483768" y="3978104"/>
            <a:ext cx="4668838" cy="2559051"/>
            <a:chOff x="2064" y="2256"/>
            <a:chExt cx="2941" cy="1612"/>
          </a:xfrm>
        </p:grpSpPr>
        <p:sp>
          <p:nvSpPr>
            <p:cNvPr id="55309" name="Text Box 13"/>
            <p:cNvSpPr txBox="1">
              <a:spLocks noChangeArrowheads="1"/>
            </p:cNvSpPr>
            <p:nvPr/>
          </p:nvSpPr>
          <p:spPr bwMode="auto">
            <a:xfrm>
              <a:off x="2064" y="2256"/>
              <a:ext cx="2941" cy="1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ja-JP" i="1" dirty="0"/>
                <a:t>The manufacturers’ FRE:</a:t>
              </a:r>
            </a:p>
            <a:p>
              <a:pPr algn="l">
                <a:spcBef>
                  <a:spcPct val="50000"/>
                </a:spcBef>
              </a:pPr>
              <a:r>
                <a:rPr lang="en-US" altLang="ja-JP" i="1" dirty="0"/>
                <a:t> </a:t>
              </a:r>
            </a:p>
            <a:p>
              <a:pPr lvl="1" algn="l">
                <a:spcBef>
                  <a:spcPct val="50000"/>
                </a:spcBef>
              </a:pPr>
              <a:r>
                <a:rPr lang="en-US" altLang="ja-JP" i="1" dirty="0" smtClean="0"/>
                <a:t>worked </a:t>
              </a:r>
              <a:r>
                <a:rPr lang="en-US" altLang="ja-JP" i="1" dirty="0"/>
                <a:t>well for Sippican </a:t>
              </a:r>
              <a:r>
                <a:rPr lang="en-US" altLang="ja-JP" i="1" dirty="0" smtClean="0"/>
                <a:t>T5</a:t>
              </a:r>
              <a:r>
                <a:rPr lang="en-US" altLang="ja-JP" i="1" dirty="0"/>
                <a:t>, </a:t>
              </a:r>
              <a:r>
                <a:rPr lang="en-US" altLang="ja-JP" i="1" dirty="0" smtClean="0"/>
                <a:t>but it </a:t>
              </a:r>
              <a:endParaRPr lang="en-US" altLang="ja-JP" i="1" dirty="0"/>
            </a:p>
            <a:p>
              <a:pPr lvl="1" algn="l">
                <a:spcBef>
                  <a:spcPct val="50000"/>
                </a:spcBef>
              </a:pPr>
              <a:r>
                <a:rPr lang="en-US" altLang="ja-JP" i="1" dirty="0" smtClean="0"/>
                <a:t>had </a:t>
              </a:r>
              <a:r>
                <a:rPr lang="en-US" altLang="ja-JP" i="1" dirty="0"/>
                <a:t>large positive bias for TSK </a:t>
              </a:r>
              <a:r>
                <a:rPr lang="en-US" altLang="ja-JP" i="1" dirty="0" smtClean="0"/>
                <a:t>T5</a:t>
              </a:r>
              <a:r>
                <a:rPr lang="en-US" altLang="ja-JP" i="1" dirty="0"/>
                <a:t>.</a:t>
              </a:r>
            </a:p>
            <a:p>
              <a:pPr algn="l">
                <a:spcBef>
                  <a:spcPct val="50000"/>
                </a:spcBef>
              </a:pPr>
              <a:r>
                <a:rPr lang="en-US" altLang="ja-JP" i="1" dirty="0" smtClean="0"/>
                <a:t>Then </a:t>
              </a:r>
              <a:r>
                <a:rPr lang="en-US" altLang="ja-JP" i="1" dirty="0"/>
                <a:t>we proposed a new FRE for TSK </a:t>
              </a:r>
              <a:r>
                <a:rPr lang="en-US" altLang="ja-JP" i="1" dirty="0" smtClean="0"/>
                <a:t>T5</a:t>
              </a:r>
              <a:r>
                <a:rPr lang="en-US" altLang="ja-JP" i="1" dirty="0"/>
                <a:t>:</a:t>
              </a:r>
            </a:p>
          </p:txBody>
        </p:sp>
        <p:graphicFrame>
          <p:nvGraphicFramePr>
            <p:cNvPr id="55310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0912186"/>
                </p:ext>
              </p:extLst>
            </p:nvPr>
          </p:nvGraphicFramePr>
          <p:xfrm>
            <a:off x="2495" y="3561"/>
            <a:ext cx="2064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0" name="数式" r:id="rId3" imgW="1536480" imgH="228600" progId="Equation.3">
                    <p:embed/>
                  </p:oleObj>
                </mc:Choice>
                <mc:Fallback>
                  <p:oleObj name="数式" r:id="rId3" imgW="153648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5" y="3561"/>
                          <a:ext cx="2064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311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85318231"/>
                </p:ext>
              </p:extLst>
            </p:nvPr>
          </p:nvGraphicFramePr>
          <p:xfrm>
            <a:off x="2472" y="2457"/>
            <a:ext cx="2081" cy="3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1" name="数式" r:id="rId5" imgW="1549080" imgH="228600" progId="Equation.3">
                    <p:embed/>
                  </p:oleObj>
                </mc:Choice>
                <mc:Fallback>
                  <p:oleObj name="数式" r:id="rId5" imgW="154908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2" y="2457"/>
                          <a:ext cx="2081" cy="3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5316" name="Rectangle 20"/>
          <p:cNvSpPr>
            <a:spLocks noChangeArrowheads="1"/>
          </p:cNvSpPr>
          <p:nvPr/>
        </p:nvSpPr>
        <p:spPr bwMode="auto">
          <a:xfrm>
            <a:off x="6064696" y="44624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i="1" dirty="0" smtClean="0"/>
              <a:t>Kizu </a:t>
            </a:r>
            <a:r>
              <a:rPr lang="en-US" altLang="ja-JP" i="1" dirty="0"/>
              <a:t>and </a:t>
            </a:r>
            <a:r>
              <a:rPr lang="en-US" altLang="ja-JP" i="1" dirty="0" err="1" smtClean="0"/>
              <a:t>Hanawa</a:t>
            </a:r>
            <a:r>
              <a:rPr lang="en-US" altLang="ja-JP" i="1" dirty="0" smtClean="0"/>
              <a:t> (2005a</a:t>
            </a:r>
            <a:r>
              <a:rPr lang="en-US" altLang="ja-JP" i="1" dirty="0"/>
              <a:t>)</a:t>
            </a:r>
            <a:endParaRPr lang="en-US" altLang="ja-JP" sz="1400" i="1" dirty="0"/>
          </a:p>
        </p:txBody>
      </p:sp>
      <p:grpSp>
        <p:nvGrpSpPr>
          <p:cNvPr id="55322" name="Group 26"/>
          <p:cNvGrpSpPr>
            <a:grpSpLocks/>
          </p:cNvGrpSpPr>
          <p:nvPr/>
        </p:nvGrpSpPr>
        <p:grpSpPr bwMode="auto">
          <a:xfrm>
            <a:off x="179512" y="929309"/>
            <a:ext cx="8610600" cy="5884068"/>
            <a:chOff x="192" y="624"/>
            <a:chExt cx="5424" cy="3706"/>
          </a:xfrm>
        </p:grpSpPr>
        <p:grpSp>
          <p:nvGrpSpPr>
            <p:cNvPr id="55300" name="Group 4"/>
            <p:cNvGrpSpPr>
              <a:grpSpLocks/>
            </p:cNvGrpSpPr>
            <p:nvPr/>
          </p:nvGrpSpPr>
          <p:grpSpPr bwMode="auto">
            <a:xfrm>
              <a:off x="192" y="705"/>
              <a:ext cx="5424" cy="1422"/>
              <a:chOff x="192" y="576"/>
              <a:chExt cx="5184" cy="1359"/>
            </a:xfrm>
          </p:grpSpPr>
          <p:pic>
            <p:nvPicPr>
              <p:cNvPr id="55301" name="Picture 5" descr="C:\Documents and Settings\kizu\My Documents\GTSPP-2010\予習資料\論文別刷\JO-T5_FallRate_2-g1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576"/>
                <a:ext cx="1313" cy="13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302" name="Picture 6" descr="C:\Documents and Settings\kizu\My Documents\GTSPP-2010\予習資料\論文別刷\JO-T5_FallRate_2-g2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8" y="584"/>
                <a:ext cx="1313" cy="13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303" name="Picture 7" descr="C:\Documents and Settings\kizu\My Documents\GTSPP-2010\予習資料\論文別刷\JO-T5_FallRate_2-g3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6" y="584"/>
                <a:ext cx="1313" cy="13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304" name="Picture 8" descr="C:\Documents and Settings\kizu\My Documents\GTSPP-2010\予習資料\論文別刷\JO-T5_FallRate_2-g4.pn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3" y="576"/>
                <a:ext cx="1313" cy="13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5305" name="Picture 9" descr="C:\Documents and Settings\kizu\My Documents\GTSPP-2010\予習資料\論文別刷\JO-T5_FallRate_2-g5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478"/>
              <a:ext cx="1415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307" name="Text Box 11"/>
            <p:cNvSpPr txBox="1">
              <a:spLocks noChangeArrowheads="1"/>
            </p:cNvSpPr>
            <p:nvPr/>
          </p:nvSpPr>
          <p:spPr bwMode="auto">
            <a:xfrm>
              <a:off x="315" y="3884"/>
              <a:ext cx="1374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ja-JP" sz="2000" b="1" dirty="0">
                  <a:solidFill>
                    <a:srgbClr val="006600"/>
                  </a:solidFill>
                  <a:latin typeface="Calibri" pitchFamily="34" charset="0"/>
                </a:rPr>
                <a:t>Sippican </a:t>
              </a:r>
              <a:r>
                <a:rPr lang="en-US" altLang="ja-JP" sz="2000" b="1" dirty="0" smtClean="0">
                  <a:solidFill>
                    <a:srgbClr val="006600"/>
                  </a:solidFill>
                  <a:latin typeface="Calibri" pitchFamily="34" charset="0"/>
                </a:rPr>
                <a:t>T-5</a:t>
              </a:r>
            </a:p>
            <a:p>
              <a:pPr algn="ctr">
                <a:spcBef>
                  <a:spcPts val="0"/>
                </a:spcBef>
              </a:pPr>
              <a:r>
                <a:rPr lang="en-US" altLang="ja-JP" sz="2000" b="1" dirty="0">
                  <a:solidFill>
                    <a:srgbClr val="006600"/>
                  </a:solidFill>
                  <a:latin typeface="Calibri" pitchFamily="34" charset="0"/>
                </a:rPr>
                <a:t>(almost bias-free)</a:t>
              </a:r>
            </a:p>
          </p:txBody>
        </p:sp>
        <p:sp>
          <p:nvSpPr>
            <p:cNvPr id="55317" name="AutoShape 21"/>
            <p:cNvSpPr>
              <a:spLocks noChangeArrowheads="1"/>
            </p:cNvSpPr>
            <p:nvPr/>
          </p:nvSpPr>
          <p:spPr bwMode="auto">
            <a:xfrm>
              <a:off x="2364" y="2162"/>
              <a:ext cx="336" cy="192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5318" name="AutoShape 22"/>
            <p:cNvSpPr>
              <a:spLocks noChangeArrowheads="1"/>
            </p:cNvSpPr>
            <p:nvPr/>
          </p:nvSpPr>
          <p:spPr bwMode="auto">
            <a:xfrm flipH="1">
              <a:off x="1932" y="2162"/>
              <a:ext cx="336" cy="192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00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5319" name="Text Box 23"/>
            <p:cNvSpPr txBox="1">
              <a:spLocks noChangeArrowheads="1"/>
            </p:cNvSpPr>
            <p:nvPr/>
          </p:nvSpPr>
          <p:spPr bwMode="auto">
            <a:xfrm>
              <a:off x="2738" y="2115"/>
              <a:ext cx="1008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ja-JP" sz="2000" dirty="0">
                  <a:solidFill>
                    <a:srgbClr val="FF0000"/>
                  </a:solidFill>
                  <a:latin typeface="Calibri" pitchFamily="34" charset="0"/>
                </a:rPr>
                <a:t>positive</a:t>
              </a:r>
            </a:p>
            <a:p>
              <a:pPr>
                <a:lnSpc>
                  <a:spcPct val="40000"/>
                </a:lnSpc>
                <a:spcBef>
                  <a:spcPct val="50000"/>
                </a:spcBef>
              </a:pPr>
              <a:r>
                <a:rPr lang="en-US" altLang="ja-JP" sz="2000" dirty="0">
                  <a:solidFill>
                    <a:srgbClr val="FF0000"/>
                  </a:solidFill>
                  <a:latin typeface="Calibri" pitchFamily="34" charset="0"/>
                </a:rPr>
                <a:t>depth error</a:t>
              </a:r>
            </a:p>
          </p:txBody>
        </p:sp>
        <p:sp>
          <p:nvSpPr>
            <p:cNvPr id="55320" name="Text Box 24"/>
            <p:cNvSpPr txBox="1">
              <a:spLocks noChangeArrowheads="1"/>
            </p:cNvSpPr>
            <p:nvPr/>
          </p:nvSpPr>
          <p:spPr bwMode="auto">
            <a:xfrm>
              <a:off x="1140" y="2115"/>
              <a:ext cx="91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ja-JP" sz="2000" dirty="0">
                  <a:solidFill>
                    <a:srgbClr val="0000CC"/>
                  </a:solidFill>
                  <a:latin typeface="Calibri" pitchFamily="34" charset="0"/>
                </a:rPr>
                <a:t>negative</a:t>
              </a:r>
            </a:p>
            <a:p>
              <a:pPr>
                <a:lnSpc>
                  <a:spcPct val="40000"/>
                </a:lnSpc>
                <a:spcBef>
                  <a:spcPct val="50000"/>
                </a:spcBef>
              </a:pPr>
              <a:r>
                <a:rPr lang="en-US" altLang="ja-JP" sz="2000" dirty="0">
                  <a:solidFill>
                    <a:srgbClr val="0000CC"/>
                  </a:solidFill>
                  <a:latin typeface="Calibri" pitchFamily="34" charset="0"/>
                </a:rPr>
                <a:t>depth error</a:t>
              </a:r>
            </a:p>
          </p:txBody>
        </p:sp>
        <p:sp>
          <p:nvSpPr>
            <p:cNvPr id="55321" name="AutoShape 25"/>
            <p:cNvSpPr>
              <a:spLocks/>
            </p:cNvSpPr>
            <p:nvPr/>
          </p:nvSpPr>
          <p:spPr bwMode="auto">
            <a:xfrm rot="16200000">
              <a:off x="2915" y="-1885"/>
              <a:ext cx="144" cy="5161"/>
            </a:xfrm>
            <a:prstGeom prst="rightBrace">
              <a:avLst>
                <a:gd name="adj1" fmla="val 233333"/>
                <a:gd name="adj2" fmla="val 50000"/>
              </a:avLst>
            </a:prstGeom>
            <a:noFill/>
            <a:ln w="25400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006600"/>
                </a:solidFill>
              </a:endParaRPr>
            </a:p>
          </p:txBody>
        </p:sp>
      </p:grpSp>
      <p:sp>
        <p:nvSpPr>
          <p:cNvPr id="55323" name="Text Box 27"/>
          <p:cNvSpPr txBox="1">
            <a:spLocks noChangeArrowheads="1"/>
          </p:cNvSpPr>
          <p:nvPr/>
        </p:nvSpPr>
        <p:spPr bwMode="auto">
          <a:xfrm>
            <a:off x="685800" y="1311103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/>
              <a:t>①</a:t>
            </a:r>
          </a:p>
        </p:txBody>
      </p:sp>
      <p:sp>
        <p:nvSpPr>
          <p:cNvPr id="55324" name="Text Box 28"/>
          <p:cNvSpPr txBox="1">
            <a:spLocks noChangeArrowheads="1"/>
          </p:cNvSpPr>
          <p:nvPr/>
        </p:nvSpPr>
        <p:spPr bwMode="auto">
          <a:xfrm>
            <a:off x="2819400" y="1311103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/>
              <a:t>②</a:t>
            </a:r>
          </a:p>
        </p:txBody>
      </p:sp>
      <p:sp>
        <p:nvSpPr>
          <p:cNvPr id="55325" name="Text Box 29"/>
          <p:cNvSpPr txBox="1">
            <a:spLocks noChangeArrowheads="1"/>
          </p:cNvSpPr>
          <p:nvPr/>
        </p:nvSpPr>
        <p:spPr bwMode="auto">
          <a:xfrm>
            <a:off x="4876800" y="1311103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/>
              <a:t>③</a:t>
            </a:r>
          </a:p>
        </p:txBody>
      </p:sp>
      <p:sp>
        <p:nvSpPr>
          <p:cNvPr id="55326" name="Text Box 30"/>
          <p:cNvSpPr txBox="1">
            <a:spLocks noChangeArrowheads="1"/>
          </p:cNvSpPr>
          <p:nvPr/>
        </p:nvSpPr>
        <p:spPr bwMode="auto">
          <a:xfrm>
            <a:off x="7086600" y="1311103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/>
              <a:t>④</a:t>
            </a:r>
          </a:p>
        </p:txBody>
      </p:sp>
      <p:sp>
        <p:nvSpPr>
          <p:cNvPr id="55327" name="Text Box 31"/>
          <p:cNvSpPr txBox="1">
            <a:spLocks noChangeArrowheads="1"/>
          </p:cNvSpPr>
          <p:nvPr/>
        </p:nvSpPr>
        <p:spPr bwMode="auto">
          <a:xfrm>
            <a:off x="685800" y="4206703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/>
              <a:t>⑤</a:t>
            </a:r>
          </a:p>
        </p:txBody>
      </p:sp>
      <p:grpSp>
        <p:nvGrpSpPr>
          <p:cNvPr id="2" name="グループ化 1"/>
          <p:cNvGrpSpPr/>
          <p:nvPr/>
        </p:nvGrpSpPr>
        <p:grpSpPr>
          <a:xfrm>
            <a:off x="7020272" y="2835103"/>
            <a:ext cx="1800200" cy="1469504"/>
            <a:chOff x="7164288" y="2895600"/>
            <a:chExt cx="1800200" cy="1469504"/>
          </a:xfrm>
        </p:grpSpPr>
        <p:sp>
          <p:nvSpPr>
            <p:cNvPr id="55313" name="Line 17"/>
            <p:cNvSpPr>
              <a:spLocks noChangeShapeType="1"/>
            </p:cNvSpPr>
            <p:nvPr/>
          </p:nvSpPr>
          <p:spPr bwMode="auto">
            <a:xfrm flipH="1" flipV="1">
              <a:off x="7772400" y="2895600"/>
              <a:ext cx="152400" cy="914400"/>
            </a:xfrm>
            <a:prstGeom prst="line">
              <a:avLst/>
            </a:prstGeom>
            <a:noFill/>
            <a:ln w="19050">
              <a:solidFill>
                <a:srgbClr val="FF66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5314" name="Line 18"/>
            <p:cNvSpPr>
              <a:spLocks noChangeShapeType="1"/>
            </p:cNvSpPr>
            <p:nvPr/>
          </p:nvSpPr>
          <p:spPr bwMode="auto">
            <a:xfrm flipV="1">
              <a:off x="8077200" y="2895600"/>
              <a:ext cx="76200" cy="914400"/>
            </a:xfrm>
            <a:prstGeom prst="line">
              <a:avLst/>
            </a:prstGeom>
            <a:noFill/>
            <a:ln w="19050">
              <a:solidFill>
                <a:srgbClr val="FF66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5315" name="Text Box 19"/>
            <p:cNvSpPr txBox="1">
              <a:spLocks noChangeArrowheads="1"/>
            </p:cNvSpPr>
            <p:nvPr/>
          </p:nvSpPr>
          <p:spPr bwMode="auto">
            <a:xfrm>
              <a:off x="7164288" y="3780329"/>
              <a:ext cx="18002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ja-JP" sz="1600" dirty="0" smtClean="0">
                  <a:solidFill>
                    <a:srgbClr val="FF6600"/>
                  </a:solidFill>
                </a:rPr>
                <a:t>Rated depth </a:t>
              </a:r>
              <a:r>
                <a:rPr lang="en-US" altLang="ja-JP" sz="1600" dirty="0">
                  <a:solidFill>
                    <a:srgbClr val="FF6600"/>
                  </a:solidFill>
                </a:rPr>
                <a:t>error </a:t>
              </a:r>
              <a:r>
                <a:rPr lang="en-US" altLang="ja-JP" sz="1600" dirty="0" smtClean="0">
                  <a:solidFill>
                    <a:srgbClr val="FF6600"/>
                  </a:solidFill>
                </a:rPr>
                <a:t>(</a:t>
              </a:r>
              <a:r>
                <a:rPr lang="en-US" altLang="ja-JP" sz="1600" dirty="0">
                  <a:solidFill>
                    <a:srgbClr val="FF6600"/>
                  </a:solidFill>
                </a:rPr>
                <a:t>2% or 5m)</a:t>
              </a:r>
            </a:p>
          </p:txBody>
        </p:sp>
      </p:grp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6732240" y="4941168"/>
            <a:ext cx="2376264" cy="648072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TSK’s T5 is heavier </a:t>
            </a:r>
          </a:p>
          <a:p>
            <a:pPr marL="1117600" indent="-1117600" algn="l"/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than </a:t>
            </a:r>
            <a:r>
              <a:rPr lang="en-US" altLang="ja-JP" sz="2000" b="1" i="1" dirty="0" err="1" smtClean="0">
                <a:solidFill>
                  <a:srgbClr val="FF0000"/>
                </a:solidFill>
                <a:latin typeface="Cambria" pitchFamily="18" charset="0"/>
              </a:rPr>
              <a:t>Sippican’s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 T5!</a:t>
            </a:r>
            <a:endParaRPr lang="en-US" altLang="ja-JP" sz="1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2267744" y="548680"/>
            <a:ext cx="476490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altLang="ja-JP" sz="2000" b="1" dirty="0" smtClean="0">
                <a:solidFill>
                  <a:srgbClr val="006600"/>
                </a:solidFill>
                <a:latin typeface="Calibri" pitchFamily="34" charset="0"/>
              </a:rPr>
              <a:t>TSK T5 (showing very large positive bias)</a:t>
            </a:r>
            <a:endParaRPr lang="en-US" altLang="ja-JP" sz="2000" b="1" dirty="0">
              <a:solidFill>
                <a:srgbClr val="0066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81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4716016" y="861085"/>
            <a:ext cx="2086857" cy="2779429"/>
            <a:chOff x="4644008" y="861085"/>
            <a:chExt cx="2086857" cy="2779429"/>
          </a:xfrm>
        </p:grpSpPr>
        <p:pic>
          <p:nvPicPr>
            <p:cNvPr id="80900" name="Picture 4" descr="C:\Users\kizu\Documents\学会・研究集会\JOS2013spr\発表\素材\神鷹丸実験 2012\dep_err.H95.TT7-14.hist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861085"/>
              <a:ext cx="2086857" cy="2779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正方形/長方形 1"/>
            <p:cNvSpPr/>
            <p:nvPr/>
          </p:nvSpPr>
          <p:spPr>
            <a:xfrm>
              <a:off x="5688811" y="2780928"/>
              <a:ext cx="323349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80902" name="Picture 6" descr="C:\Users\kizu\Documents\学会・研究集会\JOS2013spr\発表\素材\KH11-3\dep_err.H95.TSK.hi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9" y="4027549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Picture 7" descr="C:\Users\kizu\Documents\学会・研究集会\JOS2013spr\発表\素材\KH11-3\dep_err.H95.-10.his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51" y="4005064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4" name="Picture 8" descr="C:\Users\kizu\Documents\学会・研究集会\JOS2013spr\発表\素材\KH11-3\dep_err.H95.-20.his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5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5" name="Picture 9" descr="C:\Users\kizu\Documents\学会・研究集会\JOS2013spr\発表\素材\KH11-3\dep_err.H95.LMS.hi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23" y="4027549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771800" y="4005594"/>
            <a:ext cx="1801575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nose</a:t>
            </a:r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-10g</a:t>
            </a:r>
            <a:r>
              <a:rPr lang="en-US" altLang="ja-JP" sz="1400" dirty="0" smtClean="0">
                <a:solidFill>
                  <a:srgbClr val="FF0000"/>
                </a:solidFill>
                <a:latin typeface="+mn-lt"/>
              </a:rPr>
              <a:t>)</a:t>
            </a:r>
            <a:endParaRPr kumimoji="1" lang="ja-JP" altLang="en-US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683568" y="4005595"/>
            <a:ext cx="144016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(normal)</a:t>
            </a:r>
            <a:endParaRPr kumimoji="1" lang="ja-JP" altLang="en-US" sz="1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5004048" y="4005064"/>
            <a:ext cx="1872208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nose</a:t>
            </a:r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-20g</a:t>
            </a:r>
            <a:r>
              <a:rPr lang="en-US" altLang="ja-JP" sz="1400" dirty="0" smtClean="0">
                <a:solidFill>
                  <a:srgbClr val="FF0000"/>
                </a:solidFill>
                <a:latin typeface="+mn-lt"/>
              </a:rPr>
              <a:t>)</a:t>
            </a:r>
            <a:endParaRPr kumimoji="1" lang="ja-JP" altLang="en-US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7668344" y="4020970"/>
            <a:ext cx="684584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solidFill>
                  <a:srgbClr val="0000FF"/>
                </a:solidFill>
                <a:latin typeface="+mn-lt"/>
              </a:rPr>
              <a:t>SIP</a:t>
            </a:r>
            <a:endParaRPr kumimoji="1" lang="ja-JP" altLang="en-US" sz="1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6805623" y="6093296"/>
            <a:ext cx="2338377" cy="29060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2000" dirty="0" smtClean="0">
                <a:solidFill>
                  <a:srgbClr val="FF0000"/>
                </a:solidFill>
                <a:latin typeface="+mn-lt"/>
              </a:rPr>
              <a:t>11g</a:t>
            </a:r>
            <a:r>
              <a:rPr lang="en-US" altLang="ja-JP" dirty="0" smtClean="0">
                <a:solidFill>
                  <a:srgbClr val="0000FF"/>
                </a:solidFill>
                <a:latin typeface="+mn-lt"/>
              </a:rPr>
              <a:t> lighter than TSK</a:t>
            </a:r>
            <a:endParaRPr kumimoji="1" lang="ja-JP" altLang="en-US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80899" name="Picture 3" descr="C:\Users\kizu\Documents\学会・研究集会\JOS2013spr\発表\素材\神鷹丸実験 2012\dep_err.H95.TT7-13.his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061" y="865595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1" name="Picture 5" descr="C:\Users\kizu\Documents\学会・研究集会\JOS2013spr\発表\素材\神鷹丸実験 2012\dep_err.H95.TT7-12.his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61085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898" name="Picture 2" descr="C:\Users\kizu\Documents\学会・研究集会\JOS2013spr\発表\素材\神鷹丸実験 2012\dep_err.H95.LT7.his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865595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3833917" y="404665"/>
            <a:ext cx="5274587" cy="432047"/>
          </a:xfrm>
          <a:prstGeom prst="rect">
            <a:avLst/>
          </a:prstGeom>
          <a:solidFill>
            <a:srgbClr val="FFFF99"/>
          </a:solidFill>
          <a:ln w="222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125000"/>
              </a:lnSpc>
              <a:spcBef>
                <a:spcPct val="45000"/>
              </a:spcBef>
            </a:pPr>
            <a:r>
              <a:rPr lang="en-US" altLang="ja-JP" i="1" dirty="0" smtClean="0"/>
              <a:t>Fall rate</a:t>
            </a:r>
            <a:r>
              <a:rPr lang="en-US" altLang="ja-JP" dirty="0" smtClean="0"/>
              <a:t>:</a:t>
            </a:r>
            <a:r>
              <a:rPr lang="en-US" altLang="ja-JP" i="1" dirty="0" smtClean="0"/>
              <a:t>  TSK</a:t>
            </a:r>
            <a:r>
              <a:rPr lang="en-US" altLang="ja-JP" i="1" dirty="0" smtClean="0">
                <a:solidFill>
                  <a:srgbClr val="FF0000"/>
                </a:solidFill>
              </a:rPr>
              <a:t> &gt; </a:t>
            </a:r>
            <a:r>
              <a:rPr lang="en-US" altLang="ja-JP" i="1" dirty="0" smtClean="0"/>
              <a:t>TSK(-10g) </a:t>
            </a:r>
            <a:r>
              <a:rPr lang="en-US" altLang="ja-JP" i="1" dirty="0" smtClean="0">
                <a:solidFill>
                  <a:srgbClr val="FF0000"/>
                </a:solidFill>
              </a:rPr>
              <a:t>&gt; </a:t>
            </a:r>
            <a:r>
              <a:rPr lang="en-US" altLang="ja-JP" i="1" dirty="0" smtClean="0"/>
              <a:t>TSK (-20g) </a:t>
            </a:r>
            <a:r>
              <a:rPr lang="en-US" altLang="ja-JP" i="1" dirty="0" smtClean="0">
                <a:solidFill>
                  <a:srgbClr val="FF0000"/>
                </a:solidFill>
              </a:rPr>
              <a:t>&gt; </a:t>
            </a:r>
            <a:r>
              <a:rPr lang="en-US" altLang="ja-JP" i="1" dirty="0" smtClean="0"/>
              <a:t>LMS</a:t>
            </a:r>
            <a:endParaRPr lang="en-US" altLang="ja-JP" i="1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35495" y="44624"/>
            <a:ext cx="4104457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kumimoji="1" lang="en-US" altLang="ja-JP" sz="2400" b="1" i="1" dirty="0" smtClean="0">
                <a:latin typeface="Cambria" pitchFamily="18" charset="0"/>
              </a:rPr>
              <a:t>Impact of weight difference</a:t>
            </a:r>
            <a:endParaRPr kumimoji="1" lang="ja-JP" altLang="en-US" b="1" i="1" dirty="0">
              <a:latin typeface="Cambria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6876256" y="2924944"/>
            <a:ext cx="2232247" cy="28803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2000" dirty="0" smtClean="0">
                <a:solidFill>
                  <a:srgbClr val="FF0000"/>
                </a:solidFill>
                <a:latin typeface="+mn-lt"/>
              </a:rPr>
              <a:t>4g</a:t>
            </a:r>
            <a:r>
              <a:rPr lang="en-US" altLang="ja-JP" dirty="0" smtClean="0">
                <a:solidFill>
                  <a:srgbClr val="0000FF"/>
                </a:solidFill>
                <a:latin typeface="+mn-lt"/>
              </a:rPr>
              <a:t> lighter than TSK</a:t>
            </a:r>
            <a:endParaRPr kumimoji="1" lang="ja-JP" altLang="en-US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2967914" y="852617"/>
            <a:ext cx="182011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wire</a:t>
            </a:r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-10g</a:t>
            </a:r>
            <a:r>
              <a:rPr lang="en-US" altLang="ja-JP" sz="1400" dirty="0" smtClean="0">
                <a:solidFill>
                  <a:srgbClr val="FF0000"/>
                </a:solidFill>
                <a:latin typeface="+mn-lt"/>
              </a:rPr>
              <a:t>)</a:t>
            </a:r>
            <a:endParaRPr kumimoji="1" lang="ja-JP" altLang="en-US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899592" y="852618"/>
            <a:ext cx="144016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(normal)</a:t>
            </a:r>
            <a:endParaRPr kumimoji="1" lang="ja-JP" altLang="en-US" sz="1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7631832" y="852618"/>
            <a:ext cx="684584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solidFill>
                  <a:srgbClr val="0000FF"/>
                </a:solidFill>
                <a:latin typeface="+mn-lt"/>
              </a:rPr>
              <a:t>SIP</a:t>
            </a:r>
            <a:endParaRPr kumimoji="1" lang="ja-JP" altLang="en-US" sz="1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5076056" y="852617"/>
            <a:ext cx="180020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1600" dirty="0" smtClean="0">
                <a:solidFill>
                  <a:srgbClr val="FF0000"/>
                </a:solidFill>
                <a:latin typeface="+mn-lt"/>
              </a:rPr>
              <a:t>TSK (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wire -20g</a:t>
            </a:r>
            <a:r>
              <a:rPr lang="en-US" altLang="ja-JP" sz="1400" dirty="0" smtClean="0">
                <a:solidFill>
                  <a:srgbClr val="FF0000"/>
                </a:solidFill>
                <a:latin typeface="+mn-lt"/>
              </a:rPr>
              <a:t>)</a:t>
            </a:r>
            <a:endParaRPr kumimoji="1" lang="ja-JP" altLang="en-US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467544" y="564586"/>
            <a:ext cx="144016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kumimoji="1" lang="en-US" altLang="ja-JP" dirty="0" smtClean="0">
                <a:solidFill>
                  <a:srgbClr val="0000FF"/>
                </a:solidFill>
                <a:latin typeface="+mj-lt"/>
              </a:rPr>
              <a:t>Test in 2012</a:t>
            </a:r>
            <a:endParaRPr kumimoji="1" lang="ja-JP" altLang="en-US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467544" y="3732938"/>
            <a:ext cx="2808312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kumimoji="1" lang="en-US" altLang="ja-JP" dirty="0" smtClean="0">
                <a:solidFill>
                  <a:srgbClr val="0000FF"/>
                </a:solidFill>
                <a:latin typeface="+mj-lt"/>
              </a:rPr>
              <a:t>Test in 2011</a:t>
            </a:r>
            <a:endParaRPr kumimoji="1" lang="ja-JP" altLang="en-US" dirty="0">
              <a:solidFill>
                <a:srgbClr val="0000FF"/>
              </a:solidFill>
              <a:latin typeface="+mj-lt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381597" y="2328999"/>
            <a:ext cx="1894259" cy="811969"/>
            <a:chOff x="4333751" y="1988840"/>
            <a:chExt cx="1894259" cy="811969"/>
          </a:xfrm>
        </p:grpSpPr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>
              <a:off x="5004048" y="1988840"/>
              <a:ext cx="1223962" cy="543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1600" i="1" dirty="0">
                  <a:solidFill>
                    <a:srgbClr val="FF6600"/>
                  </a:solidFill>
                </a:rPr>
                <a:t>Manu spec.</a:t>
              </a:r>
              <a:br>
                <a:rPr lang="en-US" altLang="ja-JP" sz="1600" i="1" dirty="0">
                  <a:solidFill>
                    <a:srgbClr val="FF6600"/>
                  </a:solidFill>
                </a:rPr>
              </a:br>
              <a:r>
                <a:rPr lang="en-US" altLang="ja-JP" sz="1600" i="1" dirty="0" smtClean="0">
                  <a:solidFill>
                    <a:srgbClr val="FF6600"/>
                  </a:solidFill>
                </a:rPr>
                <a:t>(+/- 2</a:t>
              </a:r>
              <a:r>
                <a:rPr lang="en-US" altLang="ja-JP" sz="1600" i="1" dirty="0">
                  <a:solidFill>
                    <a:srgbClr val="FF6600"/>
                  </a:solidFill>
                </a:rPr>
                <a:t>%)</a:t>
              </a:r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V="1">
              <a:off x="4333751" y="2532658"/>
              <a:ext cx="1296318" cy="236599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" name="Line 9"/>
            <p:cNvSpPr>
              <a:spLocks noChangeShapeType="1"/>
            </p:cNvSpPr>
            <p:nvPr/>
          </p:nvSpPr>
          <p:spPr bwMode="auto">
            <a:xfrm flipV="1">
              <a:off x="4863618" y="2532658"/>
              <a:ext cx="798271" cy="268151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5496" y="1052736"/>
            <a:ext cx="648072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r" eaLnBrk="1" hangingPunct="1"/>
            <a:r>
              <a:rPr lang="en-US" altLang="ja-JP" sz="1600" dirty="0" smtClean="0">
                <a:solidFill>
                  <a:srgbClr val="008000"/>
                </a:solidFill>
                <a:latin typeface="+mn-lt"/>
              </a:rPr>
              <a:t>0m</a:t>
            </a:r>
            <a:endParaRPr kumimoji="1" lang="ja-JP" altLang="en-US" sz="1400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35496" y="2868842"/>
            <a:ext cx="792088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r" eaLnBrk="1" hangingPunct="1"/>
            <a:r>
              <a:rPr lang="en-US" altLang="ja-JP" sz="1600" dirty="0" smtClean="0">
                <a:solidFill>
                  <a:srgbClr val="008000"/>
                </a:solidFill>
                <a:latin typeface="+mn-lt"/>
              </a:rPr>
              <a:t>800m</a:t>
            </a:r>
            <a:endParaRPr kumimoji="1" lang="ja-JP" altLang="en-US" sz="1400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42" name="Rectangle 3"/>
          <p:cNvSpPr>
            <a:spLocks noChangeArrowheads="1"/>
          </p:cNvSpPr>
          <p:nvPr/>
        </p:nvSpPr>
        <p:spPr bwMode="auto">
          <a:xfrm rot="16200000">
            <a:off x="-4268" y="2036989"/>
            <a:ext cx="92772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latin typeface="+mn-lt"/>
              </a:rPr>
              <a:t>Depth</a:t>
            </a:r>
            <a:endParaRPr kumimoji="1" lang="ja-JP" altLang="en-US" sz="1400" dirty="0">
              <a:latin typeface="+mn-lt"/>
            </a:endParaRPr>
          </a:p>
        </p:txBody>
      </p:sp>
      <p:sp>
        <p:nvSpPr>
          <p:cNvPr id="46" name="Rectangle 3"/>
          <p:cNvSpPr>
            <a:spLocks noChangeArrowheads="1"/>
          </p:cNvSpPr>
          <p:nvPr/>
        </p:nvSpPr>
        <p:spPr bwMode="auto">
          <a:xfrm>
            <a:off x="2195736" y="3356992"/>
            <a:ext cx="648072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r" eaLnBrk="1" hangingPunct="1"/>
            <a:r>
              <a:rPr lang="en-US" altLang="ja-JP" sz="1600" dirty="0">
                <a:solidFill>
                  <a:srgbClr val="008000"/>
                </a:solidFill>
                <a:latin typeface="+mn-lt"/>
              </a:rPr>
              <a:t>5</a:t>
            </a:r>
            <a:r>
              <a:rPr lang="en-US" altLang="ja-JP" sz="1600" dirty="0" smtClean="0">
                <a:solidFill>
                  <a:srgbClr val="008000"/>
                </a:solidFill>
                <a:latin typeface="+mn-lt"/>
              </a:rPr>
              <a:t>0m</a:t>
            </a:r>
            <a:endParaRPr kumimoji="1" lang="ja-JP" altLang="en-US" sz="1400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1051992" y="3444906"/>
            <a:ext cx="1287760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ctr" eaLnBrk="1" hangingPunct="1"/>
            <a:r>
              <a:rPr lang="en-US" altLang="ja-JP" sz="1600" dirty="0" smtClean="0">
                <a:latin typeface="+mn-lt"/>
              </a:rPr>
              <a:t>Depth error</a:t>
            </a:r>
            <a:endParaRPr kumimoji="1" lang="ja-JP" altLang="en-US" sz="1400" dirty="0">
              <a:latin typeface="+mn-lt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539552" y="3356992"/>
            <a:ext cx="648072" cy="2721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algn="r" eaLnBrk="1" hangingPunct="1"/>
            <a:r>
              <a:rPr lang="en-US" altLang="ja-JP" sz="1600" dirty="0" smtClean="0">
                <a:solidFill>
                  <a:srgbClr val="008000"/>
                </a:solidFill>
                <a:latin typeface="+mn-lt"/>
              </a:rPr>
              <a:t>-50m</a:t>
            </a:r>
            <a:endParaRPr kumimoji="1" lang="ja-JP" altLang="en-US" sz="1400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44" name="Rectangle 19"/>
          <p:cNvSpPr>
            <a:spLocks noChangeArrowheads="1"/>
          </p:cNvSpPr>
          <p:nvPr/>
        </p:nvSpPr>
        <p:spPr bwMode="auto">
          <a:xfrm>
            <a:off x="2555776" y="3524868"/>
            <a:ext cx="4680520" cy="408188"/>
          </a:xfrm>
          <a:prstGeom prst="rect">
            <a:avLst/>
          </a:prstGeom>
          <a:solidFill>
            <a:srgbClr val="FFFF99"/>
          </a:solidFill>
          <a:ln w="222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125000"/>
              </a:lnSpc>
              <a:spcBef>
                <a:spcPct val="45000"/>
              </a:spcBef>
            </a:pPr>
            <a:r>
              <a:rPr lang="en-US" altLang="ja-JP" sz="2400" b="1" dirty="0" smtClean="0">
                <a:solidFill>
                  <a:srgbClr val="FF0000"/>
                </a:solidFill>
                <a:latin typeface="Cambria" pitchFamily="18" charset="0"/>
              </a:rPr>
              <a:t>10 grams = 1-1.5% in fall-rates</a:t>
            </a:r>
            <a:endParaRPr lang="en-US" altLang="ja-JP" sz="24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54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 descr="C:\Users\kizu\Documents\XBT\会議\2013 Victoria (SOT-7)\発表\P3317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52078"/>
            <a:ext cx="4591050" cy="497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0" name="Picture 4" descr="C:\Users\kizu\Documents\XBT\会議\2013 Victoria (SOT-7)\発表\P3317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266911" cy="229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026"/>
          <p:cNvSpPr>
            <a:spLocks noChangeArrowheads="1"/>
          </p:cNvSpPr>
          <p:nvPr/>
        </p:nvSpPr>
        <p:spPr bwMode="auto">
          <a:xfrm>
            <a:off x="1142889" y="720030"/>
            <a:ext cx="2276983" cy="40471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dirty="0" smtClean="0">
                <a:solidFill>
                  <a:schemeClr val="tx2"/>
                </a:solidFill>
              </a:rPr>
              <a:t>Sippican (T7/DB)</a:t>
            </a:r>
            <a:endParaRPr lang="en-US" altLang="ja-JP" sz="2000" dirty="0">
              <a:solidFill>
                <a:schemeClr val="tx2"/>
              </a:solidFill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1286905" y="6120630"/>
            <a:ext cx="2276983" cy="40471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dirty="0" smtClean="0">
                <a:solidFill>
                  <a:schemeClr val="tx2"/>
                </a:solidFill>
              </a:rPr>
              <a:t>Sippican (T4/T6)</a:t>
            </a:r>
            <a:endParaRPr lang="en-US" altLang="ja-JP" sz="2000" dirty="0">
              <a:solidFill>
                <a:schemeClr val="tx2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425396" y="1224086"/>
            <a:ext cx="2146604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" name="直線コネクタ 3"/>
          <p:cNvCxnSpPr/>
          <p:nvPr/>
        </p:nvCxnSpPr>
        <p:spPr>
          <a:xfrm>
            <a:off x="4572000" y="2393554"/>
            <a:ext cx="216024" cy="0"/>
          </a:xfrm>
          <a:prstGeom prst="line">
            <a:avLst/>
          </a:prstGeom>
          <a:ln w="19050">
            <a:solidFill>
              <a:srgbClr val="FF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flipV="1">
            <a:off x="2425396" y="116633"/>
            <a:ext cx="2362628" cy="1107453"/>
          </a:xfrm>
          <a:prstGeom prst="line">
            <a:avLst/>
          </a:prstGeom>
          <a:ln w="19050">
            <a:solidFill>
              <a:srgbClr val="FF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026"/>
          <p:cNvSpPr>
            <a:spLocks noChangeArrowheads="1"/>
          </p:cNvSpPr>
          <p:nvPr/>
        </p:nvSpPr>
        <p:spPr bwMode="auto">
          <a:xfrm>
            <a:off x="107504" y="116632"/>
            <a:ext cx="7632848" cy="404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sz="2400" b="1" i="1" dirty="0">
                <a:solidFill>
                  <a:schemeClr val="tx2"/>
                </a:solidFill>
                <a:latin typeface="Cambria" pitchFamily="18" charset="0"/>
              </a:rPr>
              <a:t>T</a:t>
            </a:r>
            <a:r>
              <a:rPr lang="en-US" altLang="ja-JP" sz="2400" b="1" i="1" dirty="0" smtClean="0">
                <a:solidFill>
                  <a:schemeClr val="tx2"/>
                </a:solidFill>
                <a:latin typeface="Cambria" pitchFamily="18" charset="0"/>
              </a:rPr>
              <a:t>here’s more inside</a:t>
            </a:r>
            <a:endParaRPr lang="en-US" altLang="ja-JP" sz="24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5328592" y="3818399"/>
            <a:ext cx="3347864" cy="2418913"/>
            <a:chOff x="683568" y="3816374"/>
            <a:chExt cx="3995936" cy="2987262"/>
          </a:xfrm>
        </p:grpSpPr>
        <p:pic>
          <p:nvPicPr>
            <p:cNvPr id="21" name="Picture 4" descr="C:\Users\kizu\Documents\学会・研究集会\JOS2012spr\錘撮影（新旧比較）\P3232074c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855" y="4116084"/>
              <a:ext cx="3733649" cy="26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1026"/>
            <p:cNvSpPr>
              <a:spLocks noChangeArrowheads="1"/>
            </p:cNvSpPr>
            <p:nvPr/>
          </p:nvSpPr>
          <p:spPr bwMode="auto">
            <a:xfrm>
              <a:off x="683568" y="3816374"/>
              <a:ext cx="1440160" cy="40471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ja-JP" sz="2000" b="1" dirty="0" smtClean="0">
                  <a:solidFill>
                    <a:schemeClr val="tx2"/>
                  </a:solidFill>
                  <a:latin typeface="Calibri" pitchFamily="34" charset="0"/>
                </a:rPr>
                <a:t>TSK</a:t>
              </a:r>
              <a:r>
                <a:rPr lang="ja-JP" altLang="en-US" sz="2000" b="1" dirty="0">
                  <a:solidFill>
                    <a:schemeClr val="tx2"/>
                  </a:solidFill>
                  <a:latin typeface="Calibri" pitchFamily="34" charset="0"/>
                </a:rPr>
                <a:t> </a:t>
              </a:r>
              <a:r>
                <a:rPr lang="en-US" altLang="ja-JP" sz="2000" b="1" dirty="0" smtClean="0">
                  <a:solidFill>
                    <a:schemeClr val="tx2"/>
                  </a:solidFill>
                  <a:latin typeface="Calibri" pitchFamily="34" charset="0"/>
                </a:rPr>
                <a:t>T7</a:t>
              </a:r>
              <a:endParaRPr lang="en-US" altLang="ja-JP" sz="2000" b="1" dirty="0">
                <a:solidFill>
                  <a:schemeClr val="tx2"/>
                </a:solidFill>
                <a:latin typeface="Calibri" pitchFamily="34" charset="0"/>
              </a:endParaRPr>
            </a:p>
          </p:txBody>
        </p:sp>
        <p:sp>
          <p:nvSpPr>
            <p:cNvPr id="23" name="Rectangle 1026"/>
            <p:cNvSpPr>
              <a:spLocks noChangeArrowheads="1"/>
            </p:cNvSpPr>
            <p:nvPr/>
          </p:nvSpPr>
          <p:spPr bwMode="auto">
            <a:xfrm>
              <a:off x="2782565" y="3816374"/>
              <a:ext cx="1645419" cy="40471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ja-JP" sz="2000" b="1" dirty="0" smtClean="0">
                  <a:solidFill>
                    <a:schemeClr val="tx2"/>
                  </a:solidFill>
                  <a:latin typeface="Calibri" pitchFamily="34" charset="0"/>
                </a:rPr>
                <a:t>Sippican</a:t>
              </a:r>
              <a:r>
                <a:rPr lang="ja-JP" altLang="en-US" sz="2000" b="1" dirty="0" smtClean="0">
                  <a:solidFill>
                    <a:schemeClr val="tx2"/>
                  </a:solidFill>
                  <a:latin typeface="Calibri" pitchFamily="34" charset="0"/>
                </a:rPr>
                <a:t> </a:t>
              </a:r>
              <a:r>
                <a:rPr lang="en-US" altLang="ja-JP" sz="2000" b="1" dirty="0" smtClean="0">
                  <a:solidFill>
                    <a:schemeClr val="tx2"/>
                  </a:solidFill>
                  <a:latin typeface="Calibri" pitchFamily="34" charset="0"/>
                </a:rPr>
                <a:t>T7</a:t>
              </a:r>
              <a:endParaRPr lang="en-US" altLang="ja-JP" sz="2000" b="1" dirty="0">
                <a:solidFill>
                  <a:schemeClr val="tx2"/>
                </a:solidFill>
                <a:latin typeface="Calibri" pitchFamily="34" charset="0"/>
              </a:endParaRPr>
            </a:p>
          </p:txBody>
        </p:sp>
      </p:grpSp>
      <p:sp>
        <p:nvSpPr>
          <p:cNvPr id="24" name="Rectangle 1026"/>
          <p:cNvSpPr>
            <a:spLocks noChangeArrowheads="1"/>
          </p:cNvSpPr>
          <p:nvPr/>
        </p:nvSpPr>
        <p:spPr bwMode="auto">
          <a:xfrm>
            <a:off x="5076056" y="3074830"/>
            <a:ext cx="3978879" cy="71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2000" b="1" i="1" dirty="0" smtClean="0">
                <a:latin typeface="Calibri" pitchFamily="34" charset="0"/>
              </a:rPr>
              <a:t>The nose metal of </a:t>
            </a:r>
            <a:r>
              <a:rPr lang="en-US" altLang="ja-JP" sz="2000" b="1" i="1" dirty="0">
                <a:solidFill>
                  <a:srgbClr val="FF0000"/>
                </a:solidFill>
                <a:latin typeface="Calibri" pitchFamily="34" charset="0"/>
              </a:rPr>
              <a:t>S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ippican T7 is not </a:t>
            </a:r>
          </a:p>
          <a:p>
            <a:r>
              <a:rPr lang="en-US" altLang="ja-JP" sz="2000" b="1" i="1" dirty="0" smtClean="0">
                <a:solidFill>
                  <a:srgbClr val="FF0000"/>
                </a:solidFill>
                <a:latin typeface="Calibri" pitchFamily="34" charset="0"/>
              </a:rPr>
              <a:t>axis-symmetric </a:t>
            </a:r>
            <a:r>
              <a:rPr lang="en-US" altLang="ja-JP" sz="2000" b="1" i="1" dirty="0" smtClean="0">
                <a:latin typeface="Calibri" pitchFamily="34" charset="0"/>
              </a:rPr>
              <a:t>for unknown reason.</a:t>
            </a:r>
            <a:endParaRPr lang="en-US" altLang="ja-JP" sz="2000" b="1" i="1" dirty="0">
              <a:latin typeface="Calibri" pitchFamily="34" charset="0"/>
            </a:endParaRPr>
          </a:p>
        </p:txBody>
      </p:sp>
      <p:sp>
        <p:nvSpPr>
          <p:cNvPr id="25" name="Rectangle 1026"/>
          <p:cNvSpPr>
            <a:spLocks noChangeArrowheads="1"/>
          </p:cNvSpPr>
          <p:nvPr/>
        </p:nvSpPr>
        <p:spPr bwMode="auto">
          <a:xfrm>
            <a:off x="5724128" y="602128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2000" b="1" i="1" dirty="0" smtClean="0">
                <a:solidFill>
                  <a:srgbClr val="FF0000"/>
                </a:solidFill>
                <a:latin typeface="Cambria" pitchFamily="18" charset="0"/>
              </a:rPr>
              <a:t>They weigh the same!</a:t>
            </a:r>
            <a:endParaRPr lang="en-US" altLang="ja-JP" sz="2000" b="1" i="1" dirty="0">
              <a:latin typeface="Cambria" pitchFamily="18" charset="0"/>
            </a:endParaRPr>
          </a:p>
        </p:txBody>
      </p:sp>
      <p:sp>
        <p:nvSpPr>
          <p:cNvPr id="26" name="Rectangle 1026"/>
          <p:cNvSpPr>
            <a:spLocks noChangeArrowheads="1"/>
          </p:cNvSpPr>
          <p:nvPr/>
        </p:nvSpPr>
        <p:spPr bwMode="auto">
          <a:xfrm>
            <a:off x="107504" y="3356991"/>
            <a:ext cx="2664296" cy="2549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r>
              <a:rPr lang="en-US" altLang="ja-JP" i="1" dirty="0" smtClean="0">
                <a:latin typeface="Calibri" pitchFamily="34" charset="0"/>
              </a:rPr>
              <a:t>Provided by CSIRO &amp;AOML</a:t>
            </a:r>
            <a:endParaRPr lang="en-US" altLang="ja-JP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61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6" name="Rectangle 4"/>
          <p:cNvSpPr>
            <a:spLocks noChangeArrowheads="1"/>
          </p:cNvSpPr>
          <p:nvPr/>
        </p:nvSpPr>
        <p:spPr bwMode="auto">
          <a:xfrm>
            <a:off x="107255" y="44624"/>
            <a:ext cx="3240609" cy="46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kumimoji="1" lang="en-US" altLang="ja-JP" sz="2800" b="1" i="1" dirty="0" smtClean="0">
                <a:latin typeface="Cambria" pitchFamily="18" charset="0"/>
                <a:ea typeface="Arial Unicode MS" pitchFamily="50" charset="-128"/>
                <a:cs typeface="Arial Unicode MS" pitchFamily="50" charset="-128"/>
              </a:rPr>
              <a:t>How XBT works</a:t>
            </a:r>
            <a:endParaRPr kumimoji="1" lang="ja-JP" altLang="en-US" sz="2800" b="1" i="1" dirty="0">
              <a:latin typeface="Cambria" pitchFamily="18" charset="0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7405" name="Picture 13" descr="fish10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24" y="610103"/>
            <a:ext cx="2106971" cy="323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408" name="Picture 16" descr="probe_schemat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03" y="1621822"/>
            <a:ext cx="36741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409" name="Picture 17" descr="lm3a_1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4" y="348824"/>
            <a:ext cx="1791320" cy="132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417" name="Text Box 25"/>
          <p:cNvSpPr txBox="1">
            <a:spLocks noChangeArrowheads="1"/>
          </p:cNvSpPr>
          <p:nvPr/>
        </p:nvSpPr>
        <p:spPr bwMode="auto">
          <a:xfrm>
            <a:off x="4266443" y="2630009"/>
            <a:ext cx="6655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600" dirty="0" smtClean="0"/>
              <a:t>wire</a:t>
            </a:r>
            <a:endParaRPr lang="ja-JP" altLang="en-US" sz="1600" dirty="0"/>
          </a:p>
        </p:txBody>
      </p:sp>
      <p:sp>
        <p:nvSpPr>
          <p:cNvPr id="187418" name="Text Box 26"/>
          <p:cNvSpPr txBox="1">
            <a:spLocks noChangeArrowheads="1"/>
          </p:cNvSpPr>
          <p:nvPr/>
        </p:nvSpPr>
        <p:spPr bwMode="auto">
          <a:xfrm>
            <a:off x="5690020" y="332656"/>
            <a:ext cx="341848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8001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2573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7145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171700" indent="-3429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  <a:buFontTx/>
              <a:buAutoNum type="arabicParenR"/>
            </a:pPr>
            <a:r>
              <a:rPr kumimoji="0" lang="en-US" altLang="ja-JP" sz="1400" dirty="0" smtClean="0"/>
              <a:t>NOAA </a:t>
            </a:r>
            <a:r>
              <a:rPr kumimoji="0" lang="en-US" altLang="ja-JP" sz="1400" dirty="0"/>
              <a:t>Photo </a:t>
            </a:r>
            <a:r>
              <a:rPr kumimoji="0" lang="en-US" altLang="ja-JP" sz="1400" dirty="0" smtClean="0"/>
              <a:t>Library</a:t>
            </a:r>
            <a:endParaRPr kumimoji="0" lang="ja-JP" altLang="en-US" sz="1400" dirty="0"/>
          </a:p>
          <a:p>
            <a:pPr>
              <a:spcBef>
                <a:spcPct val="50000"/>
              </a:spcBef>
              <a:buFontTx/>
              <a:buAutoNum type="arabicParenR"/>
            </a:pPr>
            <a:r>
              <a:rPr kumimoji="0" lang="en-US" altLang="ja-JP" sz="1400" dirty="0"/>
              <a:t>Lockheed Martin </a:t>
            </a:r>
            <a:r>
              <a:rPr kumimoji="0" lang="en-US" altLang="ja-JP" sz="1400" dirty="0" smtClean="0"/>
              <a:t>Sippican web site</a:t>
            </a:r>
          </a:p>
          <a:p>
            <a:pPr>
              <a:spcBef>
                <a:spcPct val="50000"/>
              </a:spcBef>
              <a:buFontTx/>
              <a:buAutoNum type="arabicParenR"/>
            </a:pPr>
            <a:r>
              <a:rPr kumimoji="0" lang="en-US" altLang="ja-JP" sz="1400" dirty="0" smtClean="0"/>
              <a:t>TSK web site</a:t>
            </a:r>
            <a:endParaRPr kumimoji="0" lang="ja-JP" altLang="en-US" sz="1400" dirty="0"/>
          </a:p>
        </p:txBody>
      </p:sp>
      <p:sp>
        <p:nvSpPr>
          <p:cNvPr id="187419" name="Text Box 27"/>
          <p:cNvSpPr txBox="1">
            <a:spLocks noChangeArrowheads="1"/>
          </p:cNvSpPr>
          <p:nvPr/>
        </p:nvSpPr>
        <p:spPr bwMode="auto">
          <a:xfrm>
            <a:off x="1115864" y="634082"/>
            <a:ext cx="431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 dirty="0"/>
              <a:t>1)</a:t>
            </a:r>
          </a:p>
        </p:txBody>
      </p:sp>
      <p:sp>
        <p:nvSpPr>
          <p:cNvPr id="187421" name="Text Box 29"/>
          <p:cNvSpPr txBox="1">
            <a:spLocks noChangeArrowheads="1"/>
          </p:cNvSpPr>
          <p:nvPr/>
        </p:nvSpPr>
        <p:spPr bwMode="auto">
          <a:xfrm>
            <a:off x="3673102" y="424487"/>
            <a:ext cx="431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 dirty="0">
                <a:solidFill>
                  <a:schemeClr val="bg1"/>
                </a:solidFill>
              </a:rPr>
              <a:t>2)</a:t>
            </a:r>
          </a:p>
        </p:txBody>
      </p:sp>
      <p:sp>
        <p:nvSpPr>
          <p:cNvPr id="187423" name="Text Box 31"/>
          <p:cNvSpPr txBox="1">
            <a:spLocks noChangeArrowheads="1"/>
          </p:cNvSpPr>
          <p:nvPr/>
        </p:nvSpPr>
        <p:spPr bwMode="auto">
          <a:xfrm>
            <a:off x="3889002" y="1926771"/>
            <a:ext cx="431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 dirty="0"/>
              <a:t>3)</a:t>
            </a:r>
          </a:p>
        </p:txBody>
      </p:sp>
      <p:sp>
        <p:nvSpPr>
          <p:cNvPr id="187425" name="Text Box 33"/>
          <p:cNvSpPr txBox="1">
            <a:spLocks noChangeArrowheads="1"/>
          </p:cNvSpPr>
          <p:nvPr/>
        </p:nvSpPr>
        <p:spPr bwMode="auto">
          <a:xfrm>
            <a:off x="5617715" y="2342548"/>
            <a:ext cx="431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/>
              <a:t>3)</a:t>
            </a: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5958693" y="2564904"/>
            <a:ext cx="863600" cy="2159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4446525" y="3501008"/>
            <a:ext cx="215900" cy="503238"/>
          </a:xfrm>
          <a:prstGeom prst="downArrow">
            <a:avLst>
              <a:gd name="adj1" fmla="val 50000"/>
              <a:gd name="adj2" fmla="val 58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3510421" y="3520304"/>
            <a:ext cx="100900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600" b="1" dirty="0" smtClean="0"/>
              <a:t>Free fall</a:t>
            </a:r>
            <a:endParaRPr lang="ja-JP" altLang="en-US" sz="1600" b="1" dirty="0"/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5598653" y="2802414"/>
            <a:ext cx="165573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600" b="1" dirty="0" smtClean="0"/>
              <a:t>Ship underway</a:t>
            </a:r>
            <a:endParaRPr lang="ja-JP" altLang="en-US" sz="1600" b="1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971600" y="1340768"/>
            <a:ext cx="1170669" cy="1337954"/>
            <a:chOff x="952935" y="2728216"/>
            <a:chExt cx="1170669" cy="1337954"/>
          </a:xfrm>
        </p:grpSpPr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1115616" y="2728216"/>
              <a:ext cx="1007988" cy="33855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ja-JP" sz="1600" b="1" dirty="0" smtClean="0"/>
                <a:t>Canister</a:t>
              </a:r>
              <a:endParaRPr lang="ja-JP" altLang="en-US" sz="1600" b="1" dirty="0"/>
            </a:p>
          </p:txBody>
        </p:sp>
        <p:sp>
          <p:nvSpPr>
            <p:cNvPr id="26" name="Text Box 14"/>
            <p:cNvSpPr txBox="1">
              <a:spLocks noChangeArrowheads="1"/>
            </p:cNvSpPr>
            <p:nvPr/>
          </p:nvSpPr>
          <p:spPr bwMode="auto">
            <a:xfrm>
              <a:off x="952935" y="3727616"/>
              <a:ext cx="792088" cy="338554"/>
            </a:xfrm>
            <a:prstGeom prst="rect">
              <a:avLst/>
            </a:prstGeom>
            <a:solidFill>
              <a:srgbClr val="FFFF99"/>
            </a:solidFill>
            <a:ln>
              <a:solidFill>
                <a:srgbClr val="FF0000"/>
              </a:solidFill>
            </a:ln>
            <a:effectLst/>
            <a:ex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ja-JP" sz="1600" b="1" dirty="0" smtClean="0"/>
                <a:t>Probe</a:t>
              </a:r>
              <a:endParaRPr lang="ja-JP" altLang="en-US" sz="1600" b="1" dirty="0"/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107504" y="4110789"/>
            <a:ext cx="8894190" cy="22705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eaLnBrk="1" hangingPunct="1"/>
            <a:r>
              <a:rPr kumimoji="1" lang="en-US" altLang="ja-JP" sz="2000" i="1" dirty="0" smtClean="0">
                <a:solidFill>
                  <a:srgbClr val="FF0000"/>
                </a:solidFill>
                <a:latin typeface="+mn-lt"/>
              </a:rPr>
              <a:t>Temperature is sensed by a thermistor </a:t>
            </a:r>
            <a:r>
              <a:rPr kumimoji="1" lang="en-US" altLang="ja-JP" sz="2000" i="1" dirty="0" smtClean="0">
                <a:latin typeface="+mn-lt"/>
              </a:rPr>
              <a:t>mounted near the front of the probe. The device has negative temperature coefficient.</a:t>
            </a:r>
          </a:p>
          <a:p>
            <a:pPr eaLnBrk="1" hangingPunct="1"/>
            <a:endParaRPr lang="en-US" altLang="ja-JP" sz="1400" i="1" dirty="0" smtClean="0">
              <a:latin typeface="+mn-lt"/>
            </a:endParaRPr>
          </a:p>
          <a:p>
            <a:pPr eaLnBrk="1" hangingPunct="1"/>
            <a:r>
              <a:rPr lang="en-US" altLang="ja-JP" sz="2000" i="1" dirty="0" smtClean="0">
                <a:latin typeface="+mn-lt"/>
              </a:rPr>
              <a:t>The measurement starts when the probe makes contact with the seawater.</a:t>
            </a:r>
            <a:endParaRPr kumimoji="1" lang="en-US" altLang="ja-JP" sz="2000" i="1" dirty="0" smtClean="0">
              <a:latin typeface="+mn-lt"/>
            </a:endParaRPr>
          </a:p>
          <a:p>
            <a:pPr eaLnBrk="1" hangingPunct="1"/>
            <a:endParaRPr lang="en-US" altLang="ja-JP" sz="1400" i="1" dirty="0">
              <a:latin typeface="+mn-lt"/>
            </a:endParaRPr>
          </a:p>
          <a:p>
            <a:pPr eaLnBrk="1" hangingPunct="1"/>
            <a:r>
              <a:rPr kumimoji="1" lang="en-US" altLang="ja-JP" sz="2000" i="1" dirty="0" smtClean="0">
                <a:solidFill>
                  <a:srgbClr val="FF0000"/>
                </a:solidFill>
                <a:latin typeface="+mn-lt"/>
              </a:rPr>
              <a:t>Sampling depth is not measured</a:t>
            </a:r>
            <a:r>
              <a:rPr lang="en-US" altLang="ja-JP" sz="2000" i="1" dirty="0">
                <a:latin typeface="+mn-lt"/>
              </a:rPr>
              <a:t> </a:t>
            </a:r>
            <a:r>
              <a:rPr lang="en-US" altLang="ja-JP" sz="2000" i="1" dirty="0" smtClean="0">
                <a:latin typeface="+mn-lt"/>
              </a:rPr>
              <a:t>b</a:t>
            </a:r>
            <a:r>
              <a:rPr kumimoji="1" lang="en-US" altLang="ja-JP" sz="2000" i="1" dirty="0" smtClean="0">
                <a:latin typeface="+mn-lt"/>
              </a:rPr>
              <a:t>ut is estimated by a given fall-rate equation (</a:t>
            </a:r>
            <a:r>
              <a:rPr kumimoji="1" lang="en-US" altLang="ja-JP" sz="2000" i="1" dirty="0" smtClean="0">
                <a:solidFill>
                  <a:srgbClr val="FF0000"/>
                </a:solidFill>
                <a:latin typeface="+mn-lt"/>
              </a:rPr>
              <a:t>FRE</a:t>
            </a:r>
            <a:r>
              <a:rPr kumimoji="1" lang="en-US" altLang="ja-JP" sz="2000" i="1" dirty="0" smtClean="0">
                <a:latin typeface="+mn-lt"/>
              </a:rPr>
              <a:t>), traditionally of the form of  </a:t>
            </a:r>
            <a:r>
              <a:rPr lang="en-US" altLang="ja-JP" sz="2400" b="1" i="1" dirty="0" smtClean="0">
                <a:solidFill>
                  <a:schemeClr val="accent1">
                    <a:lumMod val="50000"/>
                  </a:schemeClr>
                </a:solidFill>
              </a:rPr>
              <a:t>D(t</a:t>
            </a:r>
            <a:r>
              <a:rPr lang="en-US" altLang="ja-JP" sz="2400" b="1" i="1" dirty="0">
                <a:solidFill>
                  <a:schemeClr val="accent1">
                    <a:lumMod val="50000"/>
                  </a:schemeClr>
                </a:solidFill>
              </a:rPr>
              <a:t>) = </a:t>
            </a:r>
            <a:r>
              <a:rPr lang="en-US" altLang="ja-JP" sz="2400" b="1" i="1" dirty="0">
                <a:solidFill>
                  <a:srgbClr val="FF0000"/>
                </a:solidFill>
              </a:rPr>
              <a:t>a</a:t>
            </a:r>
            <a:r>
              <a:rPr lang="en-US" altLang="ja-JP" sz="2400" b="1" i="1" dirty="0">
                <a:solidFill>
                  <a:schemeClr val="accent1">
                    <a:lumMod val="50000"/>
                  </a:schemeClr>
                </a:solidFill>
              </a:rPr>
              <a:t>t – </a:t>
            </a:r>
            <a:r>
              <a:rPr lang="en-US" altLang="ja-JP" sz="2400" b="1" i="1" dirty="0" smtClean="0">
                <a:solidFill>
                  <a:srgbClr val="FF0000"/>
                </a:solidFill>
              </a:rPr>
              <a:t>b</a:t>
            </a:r>
            <a:r>
              <a:rPr lang="en-US" altLang="ja-JP" sz="2400" b="1" i="1" dirty="0" smtClean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en-US" altLang="ja-JP" sz="2400" b="1" i="1" baseline="30000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en-US" altLang="ja-JP" sz="2000" b="1" i="1" dirty="0" smtClean="0"/>
              <a:t>.</a:t>
            </a:r>
            <a:endParaRPr kumimoji="1" lang="ja-JP" altLang="en-US" sz="1600" dirty="0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683568" y="6237312"/>
            <a:ext cx="80648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sz="2000" b="1" i="1" dirty="0"/>
              <a:t>D </a:t>
            </a:r>
            <a:r>
              <a:rPr kumimoji="1" lang="en-US" altLang="ja-JP" dirty="0"/>
              <a:t>: </a:t>
            </a:r>
            <a:r>
              <a:rPr kumimoji="1" lang="en-US" altLang="ja-JP" i="1" dirty="0" smtClean="0"/>
              <a:t>depth </a:t>
            </a:r>
            <a:r>
              <a:rPr kumimoji="1" lang="en-US" altLang="ja-JP" dirty="0" smtClean="0"/>
              <a:t>[m]</a:t>
            </a:r>
            <a:r>
              <a:rPr kumimoji="1" lang="en-US" altLang="ja-JP" i="1" dirty="0" smtClean="0"/>
              <a:t>, </a:t>
            </a:r>
            <a:r>
              <a:rPr kumimoji="1" lang="en-US" altLang="ja-JP" sz="2000" i="1" dirty="0" smtClean="0"/>
              <a:t> </a:t>
            </a:r>
            <a:r>
              <a:rPr kumimoji="1" lang="en-US" altLang="ja-JP" sz="2000" b="1" i="1" dirty="0" smtClean="0"/>
              <a:t>t</a:t>
            </a:r>
            <a:r>
              <a:rPr kumimoji="1" lang="ja-JP" altLang="en-US" dirty="0"/>
              <a:t>： </a:t>
            </a:r>
            <a:r>
              <a:rPr kumimoji="1" lang="en-US" altLang="ja-JP" i="1" dirty="0" smtClean="0"/>
              <a:t>time since entry </a:t>
            </a:r>
            <a:r>
              <a:rPr kumimoji="1" lang="en-US" altLang="ja-JP" dirty="0" smtClean="0"/>
              <a:t>[s], </a:t>
            </a:r>
            <a:r>
              <a:rPr lang="en-US" altLang="ja-JP" i="1" dirty="0" smtClean="0">
                <a:solidFill>
                  <a:srgbClr val="FF0000"/>
                </a:solidFill>
              </a:rPr>
              <a:t>a</a:t>
            </a:r>
            <a:r>
              <a:rPr lang="en-US" altLang="ja-JP" dirty="0" smtClean="0"/>
              <a:t> </a:t>
            </a:r>
            <a:r>
              <a:rPr lang="en-US" altLang="ja-JP" dirty="0"/>
              <a:t>[m/s</a:t>
            </a:r>
            <a:r>
              <a:rPr lang="en-US" altLang="ja-JP" dirty="0" smtClean="0"/>
              <a:t>] &amp;</a:t>
            </a:r>
            <a:r>
              <a:rPr lang="ja-JP" altLang="en-US" dirty="0" smtClean="0"/>
              <a:t> </a:t>
            </a:r>
            <a:r>
              <a:rPr lang="en-US" altLang="ja-JP" i="1" dirty="0" smtClean="0">
                <a:solidFill>
                  <a:srgbClr val="FF0000"/>
                </a:solidFill>
              </a:rPr>
              <a:t>b</a:t>
            </a:r>
            <a:r>
              <a:rPr lang="en-US" altLang="ja-JP" dirty="0" smtClean="0"/>
              <a:t> [m/s</a:t>
            </a:r>
            <a:r>
              <a:rPr lang="en-US" altLang="ja-JP" baseline="30000" dirty="0" smtClean="0"/>
              <a:t>2</a:t>
            </a:r>
            <a:r>
              <a:rPr lang="en-US" altLang="ja-JP" dirty="0" smtClean="0"/>
              <a:t>] : </a:t>
            </a:r>
            <a:r>
              <a:rPr lang="en-US" altLang="ja-JP" i="1" dirty="0" smtClean="0"/>
              <a:t>empirical constants</a:t>
            </a:r>
            <a:r>
              <a:rPr lang="en-US" altLang="ja-JP" dirty="0" smtClean="0"/>
              <a:t>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030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164" name="Group 2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647398"/>
              </p:ext>
            </p:extLst>
          </p:nvPr>
        </p:nvGraphicFramePr>
        <p:xfrm>
          <a:off x="5076080" y="1340768"/>
          <a:ext cx="3744392" cy="4758944"/>
        </p:xfrm>
        <a:graphic>
          <a:graphicData uri="http://schemas.openxmlformats.org/drawingml/2006/table">
            <a:tbl>
              <a:tblPr/>
              <a:tblGrid>
                <a:gridCol w="1152104"/>
                <a:gridCol w="864096"/>
                <a:gridCol w="864096"/>
                <a:gridCol w="864096"/>
              </a:tblGrid>
              <a:tr h="644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Speed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</a:t>
                      </a:r>
                      <a:r>
                        <a:rPr kumimoji="1" lang="en-US" altLang="ja-JP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kt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1830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’71.8-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’72.7-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’78.4-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T7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(20kt)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‘97.8-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’79.1-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107504" y="45443"/>
            <a:ext cx="4752528" cy="43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kumimoji="1" lang="en-US" altLang="ja-JP" sz="2400" b="1" i="1" dirty="0" smtClean="0">
                <a:latin typeface="Cambria" pitchFamily="18" charset="0"/>
              </a:rPr>
              <a:t>Probe types in use </a:t>
            </a:r>
            <a:r>
              <a:rPr lang="en-US" altLang="ja-JP" sz="2400" b="1" i="1" dirty="0" smtClean="0">
                <a:latin typeface="Cambria" pitchFamily="18" charset="0"/>
              </a:rPr>
              <a:t>(</a:t>
            </a:r>
            <a:r>
              <a:rPr kumimoji="1" lang="en-US" altLang="ja-JP" sz="2400" b="1" i="1" dirty="0" smtClean="0">
                <a:latin typeface="Cambria" pitchFamily="18" charset="0"/>
              </a:rPr>
              <a:t>as of 2013)</a:t>
            </a:r>
            <a:endParaRPr kumimoji="1" lang="ja-JP" altLang="en-US" sz="2400" b="1" i="1" dirty="0">
              <a:latin typeface="Cambria" pitchFamily="18" charset="0"/>
            </a:endParaRPr>
          </a:p>
        </p:txBody>
      </p:sp>
      <p:graphicFrame>
        <p:nvGraphicFramePr>
          <p:cNvPr id="81163" name="Group 2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08019"/>
              </p:ext>
            </p:extLst>
          </p:nvPr>
        </p:nvGraphicFramePr>
        <p:xfrm>
          <a:off x="611560" y="1362993"/>
          <a:ext cx="4032448" cy="4758944"/>
        </p:xfrm>
        <a:graphic>
          <a:graphicData uri="http://schemas.openxmlformats.org/drawingml/2006/table">
            <a:tbl>
              <a:tblPr/>
              <a:tblGrid>
                <a:gridCol w="1322958"/>
                <a:gridCol w="909290"/>
                <a:gridCol w="936104"/>
                <a:gridCol w="864096"/>
              </a:tblGrid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Speed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</a:t>
                      </a:r>
                      <a:r>
                        <a:rPr kumimoji="1" lang="en-US" altLang="ja-JP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kt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(m)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’65.6-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1830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’71.6-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Fast Deep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’91.9-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’68.4-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’67.6-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Deep Blue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’81.4-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’72.3-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T11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’06.2-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147" name="Text Box 251"/>
          <p:cNvSpPr txBox="1">
            <a:spLocks noChangeArrowheads="1"/>
          </p:cNvSpPr>
          <p:nvPr/>
        </p:nvSpPr>
        <p:spPr bwMode="auto">
          <a:xfrm>
            <a:off x="5076056" y="580616"/>
            <a:ext cx="2159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sz="2000" i="1" dirty="0" smtClean="0"/>
              <a:t>TSK</a:t>
            </a:r>
            <a:endParaRPr kumimoji="1" lang="en-US" altLang="ja-JP" sz="2000" i="1" dirty="0"/>
          </a:p>
        </p:txBody>
      </p:sp>
      <p:sp>
        <p:nvSpPr>
          <p:cNvPr id="81041" name="Text Box 145"/>
          <p:cNvSpPr txBox="1">
            <a:spLocks noChangeArrowheads="1"/>
          </p:cNvSpPr>
          <p:nvPr/>
        </p:nvSpPr>
        <p:spPr bwMode="auto">
          <a:xfrm>
            <a:off x="611560" y="580618"/>
            <a:ext cx="271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sz="2000" i="1" dirty="0" smtClean="0">
                <a:latin typeface="+mn-lt"/>
              </a:rPr>
              <a:t>Sippican</a:t>
            </a:r>
            <a:r>
              <a:rPr kumimoji="1" lang="ja-JP" altLang="en-US" sz="2000" i="1" dirty="0">
                <a:latin typeface="+mn-lt"/>
              </a:rPr>
              <a:t>（</a:t>
            </a:r>
            <a:r>
              <a:rPr kumimoji="1" lang="en-US" altLang="ja-JP" sz="2000" i="1" dirty="0">
                <a:latin typeface="+mn-lt"/>
              </a:rPr>
              <a:t>LMS)</a:t>
            </a:r>
          </a:p>
        </p:txBody>
      </p:sp>
      <p:sp>
        <p:nvSpPr>
          <p:cNvPr id="7" name="Text Box 145"/>
          <p:cNvSpPr txBox="1">
            <a:spLocks noChangeArrowheads="1"/>
          </p:cNvSpPr>
          <p:nvPr/>
        </p:nvSpPr>
        <p:spPr bwMode="auto">
          <a:xfrm>
            <a:off x="1043608" y="6309320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ja-JP" altLang="en-US" sz="2000" dirty="0" smtClean="0"/>
              <a:t> </a:t>
            </a:r>
            <a:r>
              <a:rPr lang="en-US" altLang="ja-JP" sz="2000" i="1" dirty="0" smtClean="0"/>
              <a:t>Rated accuracy:  </a:t>
            </a:r>
            <a:r>
              <a:rPr lang="en-US" altLang="ja-JP" sz="2000" i="1" dirty="0" smtClean="0">
                <a:solidFill>
                  <a:srgbClr val="FF0000"/>
                </a:solidFill>
              </a:rPr>
              <a:t>Temperature </a:t>
            </a:r>
            <a:r>
              <a:rPr kumimoji="1" lang="en-US" altLang="ja-JP" sz="2000" i="1" dirty="0" smtClean="0">
                <a:solidFill>
                  <a:srgbClr val="FF0000"/>
                </a:solidFill>
              </a:rPr>
              <a:t>+/- 0.2K</a:t>
            </a:r>
            <a:r>
              <a:rPr kumimoji="1" lang="en-US" altLang="ja-JP" sz="2000" i="1" dirty="0" smtClean="0"/>
              <a:t>,</a:t>
            </a:r>
            <a:r>
              <a:rPr kumimoji="1" lang="en-US" altLang="ja-JP" sz="2000" i="1" dirty="0" smtClean="0">
                <a:solidFill>
                  <a:srgbClr val="FF0000"/>
                </a:solidFill>
              </a:rPr>
              <a:t> Depth +/- 5m or 2%.</a:t>
            </a:r>
            <a:endParaRPr kumimoji="1" lang="en-US" altLang="ja-JP" sz="2000" i="1" dirty="0">
              <a:solidFill>
                <a:srgbClr val="FF0000"/>
              </a:solidFill>
            </a:endParaRPr>
          </a:p>
        </p:txBody>
      </p:sp>
      <p:grpSp>
        <p:nvGrpSpPr>
          <p:cNvPr id="14" name="グループ化 13"/>
          <p:cNvGrpSpPr/>
          <p:nvPr/>
        </p:nvGrpSpPr>
        <p:grpSpPr>
          <a:xfrm>
            <a:off x="1403648" y="548680"/>
            <a:ext cx="3744416" cy="4464496"/>
            <a:chOff x="1403648" y="188640"/>
            <a:chExt cx="3744416" cy="4464496"/>
          </a:xfrm>
        </p:grpSpPr>
        <p:cxnSp>
          <p:nvCxnSpPr>
            <p:cNvPr id="80900" name="直線矢印コネクタ 80899"/>
            <p:cNvCxnSpPr>
              <a:stCxn id="80907" idx="2"/>
            </p:cNvCxnSpPr>
            <p:nvPr/>
          </p:nvCxnSpPr>
          <p:spPr>
            <a:xfrm flipH="1">
              <a:off x="1403648" y="588750"/>
              <a:ext cx="2772308" cy="1356723"/>
            </a:xfrm>
            <a:prstGeom prst="straightConnector1">
              <a:avLst/>
            </a:prstGeom>
            <a:ln w="19050">
              <a:solidFill>
                <a:srgbClr val="0099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矢印コネクタ 42"/>
            <p:cNvCxnSpPr>
              <a:stCxn id="80907" idx="2"/>
              <a:endCxn id="6" idx="1"/>
            </p:cNvCxnSpPr>
            <p:nvPr/>
          </p:nvCxnSpPr>
          <p:spPr>
            <a:xfrm flipH="1">
              <a:off x="2123728" y="588750"/>
              <a:ext cx="2052228" cy="3416314"/>
            </a:xfrm>
            <a:prstGeom prst="straightConnector1">
              <a:avLst/>
            </a:prstGeom>
            <a:ln w="19050">
              <a:solidFill>
                <a:srgbClr val="0099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矢印コネクタ 45"/>
            <p:cNvCxnSpPr>
              <a:stCxn id="80907" idx="2"/>
              <a:endCxn id="27" idx="1"/>
            </p:cNvCxnSpPr>
            <p:nvPr/>
          </p:nvCxnSpPr>
          <p:spPr>
            <a:xfrm>
              <a:off x="4175956" y="588750"/>
              <a:ext cx="684076" cy="3380310"/>
            </a:xfrm>
            <a:prstGeom prst="straightConnector1">
              <a:avLst/>
            </a:prstGeom>
            <a:ln w="19050">
              <a:solidFill>
                <a:srgbClr val="0099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907" name="テキスト ボックス 80906"/>
            <p:cNvSpPr txBox="1"/>
            <p:nvPr/>
          </p:nvSpPr>
          <p:spPr>
            <a:xfrm>
              <a:off x="3203848" y="188640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i="1" dirty="0" smtClean="0">
                  <a:solidFill>
                    <a:srgbClr val="009900"/>
                  </a:solidFill>
                </a:rPr>
                <a:t>Common FRE</a:t>
              </a:r>
              <a:endParaRPr kumimoji="1" lang="ja-JP" altLang="en-US" sz="2000" i="1" dirty="0">
                <a:solidFill>
                  <a:srgbClr val="009900"/>
                </a:solidFill>
              </a:endParaRPr>
            </a:p>
          </p:txBody>
        </p:sp>
        <p:sp>
          <p:nvSpPr>
            <p:cNvPr id="6" name="右中かっこ 5"/>
            <p:cNvSpPr/>
            <p:nvPr/>
          </p:nvSpPr>
          <p:spPr>
            <a:xfrm>
              <a:off x="1898452" y="3356992"/>
              <a:ext cx="225276" cy="1296144"/>
            </a:xfrm>
            <a:prstGeom prst="rightBrace">
              <a:avLst/>
            </a:prstGeom>
            <a:ln w="38100">
              <a:solidFill>
                <a:srgbClr val="00B05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右中かっこ 26"/>
            <p:cNvSpPr/>
            <p:nvPr/>
          </p:nvSpPr>
          <p:spPr>
            <a:xfrm flipH="1">
              <a:off x="4860032" y="3284984"/>
              <a:ext cx="216024" cy="1368152"/>
            </a:xfrm>
            <a:prstGeom prst="rightBrace">
              <a:avLst/>
            </a:prstGeom>
            <a:ln w="38100">
              <a:solidFill>
                <a:srgbClr val="00B05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5132045" y="2120847"/>
            <a:ext cx="3616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ja-JP" dirty="0" smtClean="0">
                <a:solidFill>
                  <a:schemeClr val="bg2"/>
                </a:solidFill>
                <a:ea typeface="ＭＳ Ｐゴシック" charset="-128"/>
              </a:rPr>
              <a:t>T4(?)               30        460       ?</a:t>
            </a:r>
            <a:endParaRPr lang="en-US" altLang="ja-JP" dirty="0">
              <a:solidFill>
                <a:schemeClr val="bg2"/>
              </a:solidFill>
              <a:ea typeface="ＭＳ Ｐゴシック" charset="-128"/>
            </a:endParaRPr>
          </a:p>
        </p:txBody>
      </p:sp>
      <p:pic>
        <p:nvPicPr>
          <p:cNvPr id="22" name="Picture 2" descr="C:\Users\kizu\Desktop\125px-Flag_of_the_United_States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81588"/>
            <a:ext cx="432048" cy="22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kizu\Desktop\125px-Flag_of_Japa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88" y="636336"/>
            <a:ext cx="393488" cy="261276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sp>
        <p:nvSpPr>
          <p:cNvPr id="29" name="Text Box 145"/>
          <p:cNvSpPr txBox="1">
            <a:spLocks noChangeArrowheads="1"/>
          </p:cNvSpPr>
          <p:nvPr/>
        </p:nvSpPr>
        <p:spPr bwMode="auto">
          <a:xfrm>
            <a:off x="810084" y="971436"/>
            <a:ext cx="36899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i="1" dirty="0" smtClean="0">
                <a:solidFill>
                  <a:srgbClr val="0000FF"/>
                </a:solidFill>
                <a:latin typeface="+mn-lt"/>
              </a:rPr>
              <a:t>America, Europe, Australia, etc.</a:t>
            </a:r>
            <a:endParaRPr kumimoji="1" lang="en-US" altLang="ja-JP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0" name="Text Box 145"/>
          <p:cNvSpPr txBox="1">
            <a:spLocks noChangeArrowheads="1"/>
          </p:cNvSpPr>
          <p:nvPr/>
        </p:nvSpPr>
        <p:spPr bwMode="auto">
          <a:xfrm>
            <a:off x="5220072" y="971436"/>
            <a:ext cx="36899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i="1" dirty="0" smtClean="0">
                <a:solidFill>
                  <a:srgbClr val="0000FF"/>
                </a:solidFill>
                <a:latin typeface="+mn-lt"/>
              </a:rPr>
              <a:t>Japan and some Asian countries</a:t>
            </a:r>
            <a:endParaRPr kumimoji="1" lang="en-US" altLang="ja-JP" i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71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3"/>
          <p:cNvGrpSpPr>
            <a:grpSpLocks/>
          </p:cNvGrpSpPr>
          <p:nvPr/>
        </p:nvGrpSpPr>
        <p:grpSpPr bwMode="auto">
          <a:xfrm>
            <a:off x="5364163" y="44450"/>
            <a:ext cx="2879725" cy="6477000"/>
            <a:chOff x="3379" y="28"/>
            <a:chExt cx="1814" cy="4080"/>
          </a:xfrm>
        </p:grpSpPr>
        <p:grpSp>
          <p:nvGrpSpPr>
            <p:cNvPr id="15387" name="Group 38"/>
            <p:cNvGrpSpPr>
              <a:grpSpLocks/>
            </p:cNvGrpSpPr>
            <p:nvPr/>
          </p:nvGrpSpPr>
          <p:grpSpPr bwMode="auto">
            <a:xfrm>
              <a:off x="3379" y="28"/>
              <a:ext cx="1748" cy="2039"/>
              <a:chOff x="3379" y="28"/>
              <a:chExt cx="1748" cy="2039"/>
            </a:xfrm>
          </p:grpSpPr>
          <p:pic>
            <p:nvPicPr>
              <p:cNvPr id="15394" name="Picture 8" descr="Fig5b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9" y="28"/>
                <a:ext cx="1748" cy="2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5" name="Line 35"/>
              <p:cNvSpPr>
                <a:spLocks noChangeShapeType="1"/>
              </p:cNvSpPr>
              <p:nvPr/>
            </p:nvSpPr>
            <p:spPr bwMode="auto">
              <a:xfrm>
                <a:off x="4332" y="73"/>
                <a:ext cx="0" cy="1906"/>
              </a:xfrm>
              <a:prstGeom prst="line">
                <a:avLst/>
              </a:prstGeom>
              <a:noFill/>
              <a:ln w="12700">
                <a:solidFill>
                  <a:srgbClr val="008000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15388" name="Group 37"/>
            <p:cNvGrpSpPr>
              <a:grpSpLocks/>
            </p:cNvGrpSpPr>
            <p:nvPr/>
          </p:nvGrpSpPr>
          <p:grpSpPr bwMode="auto">
            <a:xfrm>
              <a:off x="3379" y="2069"/>
              <a:ext cx="1748" cy="2039"/>
              <a:chOff x="3379" y="2069"/>
              <a:chExt cx="1748" cy="2039"/>
            </a:xfrm>
          </p:grpSpPr>
          <p:pic>
            <p:nvPicPr>
              <p:cNvPr id="15392" name="Picture 9" descr="Fig5c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9" y="2069"/>
                <a:ext cx="1748" cy="2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3" name="Line 36"/>
              <p:cNvSpPr>
                <a:spLocks noChangeShapeType="1"/>
              </p:cNvSpPr>
              <p:nvPr/>
            </p:nvSpPr>
            <p:spPr bwMode="auto">
              <a:xfrm>
                <a:off x="4332" y="2115"/>
                <a:ext cx="0" cy="1906"/>
              </a:xfrm>
              <a:prstGeom prst="line">
                <a:avLst/>
              </a:prstGeom>
              <a:noFill/>
              <a:ln w="12700">
                <a:solidFill>
                  <a:srgbClr val="008000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5389" name="Line 40"/>
            <p:cNvSpPr>
              <a:spLocks noChangeShapeType="1"/>
            </p:cNvSpPr>
            <p:nvPr/>
          </p:nvSpPr>
          <p:spPr bwMode="auto">
            <a:xfrm flipH="1" flipV="1">
              <a:off x="4332" y="1842"/>
              <a:ext cx="498" cy="817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390" name="Line 41"/>
            <p:cNvSpPr>
              <a:spLocks noChangeShapeType="1"/>
            </p:cNvSpPr>
            <p:nvPr/>
          </p:nvSpPr>
          <p:spPr bwMode="auto">
            <a:xfrm flipH="1">
              <a:off x="4332" y="2795"/>
              <a:ext cx="498" cy="862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391" name="Rectangle 42"/>
            <p:cNvSpPr>
              <a:spLocks noChangeArrowheads="1"/>
            </p:cNvSpPr>
            <p:nvPr/>
          </p:nvSpPr>
          <p:spPr bwMode="auto">
            <a:xfrm>
              <a:off x="4831" y="2659"/>
              <a:ext cx="362" cy="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sz="1600" i="1">
                  <a:solidFill>
                    <a:srgbClr val="008000"/>
                  </a:solidFill>
                </a:rPr>
                <a:t>H95</a:t>
              </a:r>
            </a:p>
          </p:txBody>
        </p:sp>
      </p:grp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107503" y="44624"/>
            <a:ext cx="5229671" cy="6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2000" dirty="0" smtClean="0">
                <a:solidFill>
                  <a:schemeClr val="tx2"/>
                </a:solidFill>
                <a:latin typeface="+mn-lt"/>
              </a:rPr>
              <a:t>A typical comparison between recent Sippican T7 and TSK T7  </a:t>
            </a:r>
            <a:r>
              <a:rPr lang="en-US" altLang="ja-JP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en-US" altLang="ja-JP" i="1" dirty="0" smtClean="0">
                <a:solidFill>
                  <a:schemeClr val="tx2"/>
                </a:solidFill>
                <a:latin typeface="+mn-lt"/>
              </a:rPr>
              <a:t>Kizu et al., 2011</a:t>
            </a:r>
            <a:r>
              <a:rPr lang="en-US" altLang="ja-JP" dirty="0" smtClean="0">
                <a:solidFill>
                  <a:schemeClr val="tx2"/>
                </a:solidFill>
                <a:latin typeface="+mn-lt"/>
              </a:rPr>
              <a:t>)</a:t>
            </a:r>
            <a:endParaRPr lang="en-US" altLang="ja-JP" dirty="0">
              <a:solidFill>
                <a:schemeClr val="tx2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7884542" y="2204864"/>
            <a:ext cx="1223962" cy="5032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ja-JP" sz="1600" i="1" dirty="0">
                <a:solidFill>
                  <a:srgbClr val="FF6600"/>
                </a:solidFill>
              </a:rPr>
              <a:t>Manu spec.</a:t>
            </a:r>
            <a:br>
              <a:rPr lang="en-US" altLang="ja-JP" sz="1600" i="1" dirty="0">
                <a:solidFill>
                  <a:srgbClr val="FF6600"/>
                </a:solidFill>
              </a:rPr>
            </a:br>
            <a:r>
              <a:rPr lang="en-US" altLang="ja-JP" sz="1600" i="1" dirty="0">
                <a:solidFill>
                  <a:srgbClr val="FF6600"/>
                </a:solidFill>
              </a:rPr>
              <a:t>(2%)</a:t>
            </a:r>
          </a:p>
        </p:txBody>
      </p:sp>
      <p:grpSp>
        <p:nvGrpSpPr>
          <p:cNvPr id="15366" name="Group 16"/>
          <p:cNvGrpSpPr>
            <a:grpSpLocks/>
          </p:cNvGrpSpPr>
          <p:nvPr/>
        </p:nvGrpSpPr>
        <p:grpSpPr bwMode="auto">
          <a:xfrm>
            <a:off x="6659563" y="2492375"/>
            <a:ext cx="1512887" cy="358775"/>
            <a:chOff x="4195" y="1661"/>
            <a:chExt cx="953" cy="226"/>
          </a:xfrm>
        </p:grpSpPr>
        <p:sp>
          <p:nvSpPr>
            <p:cNvPr id="15385" name="Line 11"/>
            <p:cNvSpPr>
              <a:spLocks noChangeShapeType="1"/>
            </p:cNvSpPr>
            <p:nvPr/>
          </p:nvSpPr>
          <p:spPr bwMode="auto">
            <a:xfrm flipV="1">
              <a:off x="4195" y="1661"/>
              <a:ext cx="953" cy="181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386" name="Line 12"/>
            <p:cNvSpPr>
              <a:spLocks noChangeShapeType="1"/>
            </p:cNvSpPr>
            <p:nvPr/>
          </p:nvSpPr>
          <p:spPr bwMode="auto">
            <a:xfrm flipV="1">
              <a:off x="4467" y="1661"/>
              <a:ext cx="681" cy="226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5367" name="Rectangle 17"/>
          <p:cNvSpPr>
            <a:spLocks noChangeArrowheads="1"/>
          </p:cNvSpPr>
          <p:nvPr/>
        </p:nvSpPr>
        <p:spPr bwMode="auto">
          <a:xfrm rot="-5400000">
            <a:off x="4342606" y="1642269"/>
            <a:ext cx="165576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ja-JP" sz="1600"/>
              <a:t>Depth (m)</a:t>
            </a:r>
          </a:p>
        </p:txBody>
      </p:sp>
      <p:sp>
        <p:nvSpPr>
          <p:cNvPr id="15368" name="Rectangle 18"/>
          <p:cNvSpPr>
            <a:spLocks noChangeArrowheads="1"/>
          </p:cNvSpPr>
          <p:nvPr/>
        </p:nvSpPr>
        <p:spPr bwMode="auto">
          <a:xfrm rot="-5400000">
            <a:off x="4369595" y="4882356"/>
            <a:ext cx="1655762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ja-JP" sz="1600"/>
              <a:t>Depth (m)</a:t>
            </a:r>
          </a:p>
        </p:txBody>
      </p:sp>
      <p:sp>
        <p:nvSpPr>
          <p:cNvPr id="15369" name="Rectangle 21"/>
          <p:cNvSpPr>
            <a:spLocks noChangeArrowheads="1"/>
          </p:cNvSpPr>
          <p:nvPr/>
        </p:nvSpPr>
        <p:spPr bwMode="auto">
          <a:xfrm>
            <a:off x="6084888" y="6524625"/>
            <a:ext cx="1655762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ja-JP" sz="1600"/>
              <a:t>Depth error (m)</a:t>
            </a:r>
          </a:p>
        </p:txBody>
      </p:sp>
      <p:grpSp>
        <p:nvGrpSpPr>
          <p:cNvPr id="15370" name="Group 27"/>
          <p:cNvGrpSpPr>
            <a:grpSpLocks/>
          </p:cNvGrpSpPr>
          <p:nvPr/>
        </p:nvGrpSpPr>
        <p:grpSpPr bwMode="auto">
          <a:xfrm>
            <a:off x="427038" y="836612"/>
            <a:ext cx="4144962" cy="4968875"/>
            <a:chOff x="204" y="618"/>
            <a:chExt cx="2611" cy="3130"/>
          </a:xfrm>
        </p:grpSpPr>
        <p:pic>
          <p:nvPicPr>
            <p:cNvPr id="15380" name="Picture 5" descr="Fig5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845"/>
              <a:ext cx="2611" cy="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1" name="Line 22"/>
            <p:cNvSpPr>
              <a:spLocks noChangeShapeType="1"/>
            </p:cNvSpPr>
            <p:nvPr/>
          </p:nvSpPr>
          <p:spPr bwMode="auto">
            <a:xfrm flipH="1" flipV="1">
              <a:off x="1610" y="1208"/>
              <a:ext cx="136" cy="31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382" name="Line 23"/>
            <p:cNvSpPr>
              <a:spLocks noChangeShapeType="1"/>
            </p:cNvSpPr>
            <p:nvPr/>
          </p:nvSpPr>
          <p:spPr bwMode="auto">
            <a:xfrm>
              <a:off x="1383" y="800"/>
              <a:ext cx="91" cy="31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383" name="Rectangle 24"/>
            <p:cNvSpPr>
              <a:spLocks noChangeArrowheads="1"/>
            </p:cNvSpPr>
            <p:nvPr/>
          </p:nvSpPr>
          <p:spPr bwMode="auto">
            <a:xfrm>
              <a:off x="1338" y="1526"/>
              <a:ext cx="1316" cy="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1600" i="1"/>
                <a:t>Sippican (dashed)</a:t>
              </a:r>
            </a:p>
          </p:txBody>
        </p:sp>
        <p:sp>
          <p:nvSpPr>
            <p:cNvPr id="15384" name="Rectangle 25"/>
            <p:cNvSpPr>
              <a:spLocks noChangeArrowheads="1"/>
            </p:cNvSpPr>
            <p:nvPr/>
          </p:nvSpPr>
          <p:spPr bwMode="auto">
            <a:xfrm>
              <a:off x="683" y="618"/>
              <a:ext cx="1316" cy="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1600" i="1" dirty="0"/>
                <a:t>TSK (thin solid)</a:t>
              </a:r>
            </a:p>
          </p:txBody>
        </p:sp>
      </p:grpSp>
      <p:sp>
        <p:nvSpPr>
          <p:cNvPr id="15371" name="Rectangle 26"/>
          <p:cNvSpPr>
            <a:spLocks noChangeArrowheads="1"/>
          </p:cNvSpPr>
          <p:nvPr/>
        </p:nvSpPr>
        <p:spPr bwMode="auto">
          <a:xfrm>
            <a:off x="899592" y="5805488"/>
            <a:ext cx="3456062" cy="792162"/>
          </a:xfrm>
          <a:prstGeom prst="rect">
            <a:avLst/>
          </a:prstGeom>
          <a:solidFill>
            <a:srgbClr val="FFFF99"/>
          </a:solidFill>
          <a:ln w="222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20000"/>
              </a:lnSpc>
              <a:spcBef>
                <a:spcPct val="55000"/>
              </a:spcBef>
            </a:pPr>
            <a:r>
              <a:rPr lang="en-US" altLang="ja-JP" i="1" dirty="0"/>
              <a:t> </a:t>
            </a:r>
            <a:r>
              <a:rPr lang="en-US" altLang="ja-JP" i="1" dirty="0" smtClean="0"/>
              <a:t>Sippican: </a:t>
            </a:r>
            <a:r>
              <a:rPr lang="en-US" altLang="ja-JP" i="1" dirty="0">
                <a:solidFill>
                  <a:srgbClr val="FF3300"/>
                </a:solidFill>
              </a:rPr>
              <a:t>positive</a:t>
            </a:r>
            <a:r>
              <a:rPr lang="en-US" altLang="ja-JP" i="1" dirty="0"/>
              <a:t> depth </a:t>
            </a:r>
            <a:r>
              <a:rPr lang="en-US" altLang="ja-JP" i="1" dirty="0" smtClean="0"/>
              <a:t>error</a:t>
            </a:r>
            <a:r>
              <a:rPr lang="en-US" altLang="ja-JP" i="1" dirty="0"/>
              <a:t/>
            </a:r>
            <a:br>
              <a:rPr lang="en-US" altLang="ja-JP" i="1" dirty="0"/>
            </a:br>
            <a:r>
              <a:rPr lang="en-US" altLang="ja-JP" i="1" dirty="0"/>
              <a:t> TSK: </a:t>
            </a:r>
            <a:r>
              <a:rPr lang="en-US" altLang="ja-JP" i="1" dirty="0" smtClean="0"/>
              <a:t>      </a:t>
            </a:r>
            <a:r>
              <a:rPr lang="en-US" altLang="ja-JP" i="1" dirty="0" smtClean="0">
                <a:solidFill>
                  <a:srgbClr val="0000FF"/>
                </a:solidFill>
              </a:rPr>
              <a:t>negative</a:t>
            </a:r>
            <a:r>
              <a:rPr lang="en-US" altLang="ja-JP" i="1" dirty="0" smtClean="0"/>
              <a:t> </a:t>
            </a:r>
            <a:r>
              <a:rPr lang="en-US" altLang="ja-JP" i="1" dirty="0"/>
              <a:t>depth </a:t>
            </a:r>
            <a:r>
              <a:rPr lang="en-US" altLang="ja-JP" i="1" dirty="0" smtClean="0"/>
              <a:t>error</a:t>
            </a:r>
            <a:endParaRPr lang="en-US" altLang="ja-JP" i="1" dirty="0"/>
          </a:p>
        </p:txBody>
      </p:sp>
      <p:sp>
        <p:nvSpPr>
          <p:cNvPr id="15372" name="Rectangle 28"/>
          <p:cNvSpPr>
            <a:spLocks noChangeArrowheads="1"/>
          </p:cNvSpPr>
          <p:nvPr/>
        </p:nvSpPr>
        <p:spPr bwMode="auto">
          <a:xfrm>
            <a:off x="7234462" y="1087339"/>
            <a:ext cx="1802034" cy="5755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dirty="0" smtClean="0">
                <a:solidFill>
                  <a:srgbClr val="FF3300"/>
                </a:solidFill>
              </a:rPr>
              <a:t>positive error</a:t>
            </a:r>
          </a:p>
          <a:p>
            <a:r>
              <a:rPr lang="en-US" altLang="ja-JP" dirty="0">
                <a:solidFill>
                  <a:srgbClr val="FF3300"/>
                </a:solidFill>
              </a:rPr>
              <a:t>=</a:t>
            </a:r>
            <a:r>
              <a:rPr lang="en-US" altLang="ja-JP" dirty="0" smtClean="0">
                <a:solidFill>
                  <a:srgbClr val="FF3300"/>
                </a:solidFill>
              </a:rPr>
              <a:t> slower fall</a:t>
            </a:r>
            <a:endParaRPr lang="en-US" altLang="ja-JP" dirty="0">
              <a:solidFill>
                <a:srgbClr val="FF3300"/>
              </a:solidFill>
            </a:endParaRPr>
          </a:p>
        </p:txBody>
      </p:sp>
      <p:sp>
        <p:nvSpPr>
          <p:cNvPr id="15374" name="Rectangle 30"/>
          <p:cNvSpPr>
            <a:spLocks noChangeArrowheads="1"/>
          </p:cNvSpPr>
          <p:nvPr/>
        </p:nvSpPr>
        <p:spPr bwMode="auto">
          <a:xfrm>
            <a:off x="5795963" y="188913"/>
            <a:ext cx="1008062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1600" i="1" dirty="0" smtClean="0">
                <a:solidFill>
                  <a:srgbClr val="008000"/>
                </a:solidFill>
              </a:rPr>
              <a:t>Sippican</a:t>
            </a:r>
            <a:endParaRPr lang="en-US" altLang="ja-JP" sz="1600" i="1" dirty="0">
              <a:solidFill>
                <a:srgbClr val="008000"/>
              </a:solidFill>
            </a:endParaRPr>
          </a:p>
        </p:txBody>
      </p:sp>
      <p:sp>
        <p:nvSpPr>
          <p:cNvPr id="15375" name="Rectangle 31"/>
          <p:cNvSpPr>
            <a:spLocks noChangeArrowheads="1"/>
          </p:cNvSpPr>
          <p:nvPr/>
        </p:nvSpPr>
        <p:spPr bwMode="auto">
          <a:xfrm>
            <a:off x="5795963" y="3429000"/>
            <a:ext cx="1008062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1600" i="1">
                <a:solidFill>
                  <a:srgbClr val="008000"/>
                </a:solidFill>
              </a:rPr>
              <a:t>TSK</a:t>
            </a:r>
          </a:p>
        </p:txBody>
      </p:sp>
      <p:sp>
        <p:nvSpPr>
          <p:cNvPr id="15376" name="AutoShape 20"/>
          <p:cNvSpPr>
            <a:spLocks noChangeArrowheads="1"/>
          </p:cNvSpPr>
          <p:nvPr/>
        </p:nvSpPr>
        <p:spPr bwMode="auto">
          <a:xfrm rot="10800000">
            <a:off x="5940425" y="5122887"/>
            <a:ext cx="576263" cy="358775"/>
          </a:xfrm>
          <a:prstGeom prst="rightArrow">
            <a:avLst>
              <a:gd name="adj1" fmla="val 49565"/>
              <a:gd name="adj2" fmla="val 52216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5377" name="AutoShape 19"/>
          <p:cNvSpPr>
            <a:spLocks noChangeArrowheads="1"/>
          </p:cNvSpPr>
          <p:nvPr/>
        </p:nvSpPr>
        <p:spPr bwMode="auto">
          <a:xfrm>
            <a:off x="7164388" y="692696"/>
            <a:ext cx="576262" cy="358775"/>
          </a:xfrm>
          <a:prstGeom prst="rightArrow">
            <a:avLst>
              <a:gd name="adj1" fmla="val 48676"/>
              <a:gd name="adj2" fmla="val 5354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5378" name="Line 32"/>
          <p:cNvSpPr>
            <a:spLocks noChangeShapeType="1"/>
          </p:cNvSpPr>
          <p:nvPr/>
        </p:nvSpPr>
        <p:spPr bwMode="auto">
          <a:xfrm flipH="1">
            <a:off x="2411413" y="3357563"/>
            <a:ext cx="647700" cy="3587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5379" name="Rectangle 33"/>
          <p:cNvSpPr>
            <a:spLocks noChangeArrowheads="1"/>
          </p:cNvSpPr>
          <p:nvPr/>
        </p:nvSpPr>
        <p:spPr bwMode="auto">
          <a:xfrm>
            <a:off x="2484438" y="2997200"/>
            <a:ext cx="18002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1600" i="1"/>
              <a:t>CTD (thick solid)</a:t>
            </a:r>
          </a:p>
        </p:txBody>
      </p:sp>
      <p:sp>
        <p:nvSpPr>
          <p:cNvPr id="37" name="Rectangle 28"/>
          <p:cNvSpPr>
            <a:spLocks noChangeArrowheads="1"/>
          </p:cNvSpPr>
          <p:nvPr/>
        </p:nvSpPr>
        <p:spPr bwMode="auto">
          <a:xfrm>
            <a:off x="4931568" y="5517232"/>
            <a:ext cx="1656656" cy="5755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dirty="0">
                <a:solidFill>
                  <a:srgbClr val="0000FF"/>
                </a:solidFill>
              </a:rPr>
              <a:t>n</a:t>
            </a:r>
            <a:r>
              <a:rPr lang="en-US" altLang="ja-JP" dirty="0" smtClean="0">
                <a:solidFill>
                  <a:srgbClr val="0000FF"/>
                </a:solidFill>
              </a:rPr>
              <a:t>egative error</a:t>
            </a:r>
          </a:p>
          <a:p>
            <a:r>
              <a:rPr lang="en-US" altLang="ja-JP" dirty="0" smtClean="0">
                <a:solidFill>
                  <a:srgbClr val="0000FF"/>
                </a:solidFill>
              </a:rPr>
              <a:t>= faster fall</a:t>
            </a:r>
            <a:endParaRPr lang="en-US" altLang="ja-JP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1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64" name="Text Box 52"/>
          <p:cNvSpPr txBox="1">
            <a:spLocks noChangeArrowheads="1"/>
          </p:cNvSpPr>
          <p:nvPr/>
        </p:nvSpPr>
        <p:spPr bwMode="auto">
          <a:xfrm>
            <a:off x="467544" y="980728"/>
            <a:ext cx="7416056" cy="58862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dirty="0" smtClean="0"/>
              <a:t>・</a:t>
            </a:r>
            <a:r>
              <a:rPr lang="en-US" altLang="ja-JP" i="1" dirty="0" err="1" smtClean="0">
                <a:solidFill>
                  <a:srgbClr val="FF0000"/>
                </a:solidFill>
              </a:rPr>
              <a:t>Sippican’s</a:t>
            </a:r>
            <a:r>
              <a:rPr lang="en-US" altLang="ja-JP" i="1" dirty="0" smtClean="0">
                <a:solidFill>
                  <a:srgbClr val="FF0000"/>
                </a:solidFill>
              </a:rPr>
              <a:t> FRE (S65):  a</a:t>
            </a:r>
            <a:r>
              <a:rPr lang="en-US" altLang="ja-JP" dirty="0" smtClean="0">
                <a:solidFill>
                  <a:srgbClr val="FF0000"/>
                </a:solidFill>
              </a:rPr>
              <a:t>=6.472,  </a:t>
            </a:r>
            <a:r>
              <a:rPr lang="en-US" altLang="ja-JP" i="1" dirty="0" smtClean="0">
                <a:solidFill>
                  <a:srgbClr val="FF0000"/>
                </a:solidFill>
              </a:rPr>
              <a:t>b</a:t>
            </a:r>
            <a:r>
              <a:rPr lang="en-US" altLang="ja-JP" dirty="0" smtClean="0">
                <a:solidFill>
                  <a:srgbClr val="FF0000"/>
                </a:solidFill>
              </a:rPr>
              <a:t>=0.00216</a:t>
            </a:r>
          </a:p>
          <a:p>
            <a:pPr>
              <a:spcBef>
                <a:spcPct val="50000"/>
              </a:spcBef>
            </a:pPr>
            <a:endParaRPr lang="en-US" altLang="ja-JP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dirty="0" smtClean="0"/>
          </a:p>
          <a:p>
            <a:pPr>
              <a:spcBef>
                <a:spcPct val="50000"/>
              </a:spcBef>
            </a:pPr>
            <a:endParaRPr lang="en-US" altLang="ja-JP" sz="1200" dirty="0" smtClean="0"/>
          </a:p>
          <a:p>
            <a:pPr>
              <a:spcBef>
                <a:spcPct val="50000"/>
              </a:spcBef>
            </a:pPr>
            <a:endParaRPr lang="en-US" altLang="ja-JP" dirty="0" smtClean="0"/>
          </a:p>
          <a:p>
            <a:pPr>
              <a:spcBef>
                <a:spcPct val="50000"/>
              </a:spcBef>
            </a:pPr>
            <a:endParaRPr lang="en-US" altLang="ja-JP" sz="1100" dirty="0" smtClean="0"/>
          </a:p>
          <a:p>
            <a:pPr>
              <a:spcBef>
                <a:spcPct val="50000"/>
              </a:spcBef>
            </a:pPr>
            <a:r>
              <a:rPr lang="ja-JP" altLang="en-US" dirty="0" smtClean="0"/>
              <a:t>・</a:t>
            </a:r>
            <a:r>
              <a:rPr lang="en-US" altLang="ja-JP" i="1" dirty="0" smtClean="0">
                <a:solidFill>
                  <a:srgbClr val="FF0000"/>
                </a:solidFill>
              </a:rPr>
              <a:t>IGOSS’s </a:t>
            </a:r>
            <a:r>
              <a:rPr lang="en-US" altLang="ja-JP" i="1" dirty="0" smtClean="0">
                <a:solidFill>
                  <a:srgbClr val="FF0000"/>
                </a:solidFill>
              </a:rPr>
              <a:t>FRE </a:t>
            </a:r>
            <a:r>
              <a:rPr lang="en-US" altLang="ja-JP" i="1" dirty="0" smtClean="0">
                <a:solidFill>
                  <a:srgbClr val="FF0000"/>
                </a:solidFill>
              </a:rPr>
              <a:t>(</a:t>
            </a:r>
            <a:r>
              <a:rPr lang="en-US" altLang="ja-JP" i="1" dirty="0" err="1" smtClean="0">
                <a:solidFill>
                  <a:srgbClr val="FF0000"/>
                </a:solidFill>
              </a:rPr>
              <a:t>Hanawa</a:t>
            </a:r>
            <a:r>
              <a:rPr lang="en-US" altLang="ja-JP" i="1" dirty="0" smtClean="0">
                <a:solidFill>
                  <a:srgbClr val="FF0000"/>
                </a:solidFill>
              </a:rPr>
              <a:t> et al, 1995; H95):  </a:t>
            </a:r>
            <a:r>
              <a:rPr lang="en-US" altLang="ja-JP" i="1" dirty="0" smtClean="0">
                <a:solidFill>
                  <a:srgbClr val="FF3300"/>
                </a:solidFill>
              </a:rPr>
              <a:t>a</a:t>
            </a:r>
            <a:r>
              <a:rPr lang="en-US" altLang="ja-JP" dirty="0" smtClean="0">
                <a:solidFill>
                  <a:srgbClr val="FF3300"/>
                </a:solidFill>
              </a:rPr>
              <a:t>=6.691,  </a:t>
            </a:r>
            <a:r>
              <a:rPr lang="en-US" altLang="ja-JP" i="1" dirty="0" smtClean="0">
                <a:solidFill>
                  <a:srgbClr val="FF3300"/>
                </a:solidFill>
              </a:rPr>
              <a:t>b</a:t>
            </a:r>
            <a:r>
              <a:rPr lang="en-US" altLang="ja-JP" dirty="0" smtClean="0">
                <a:solidFill>
                  <a:srgbClr val="FF3300"/>
                </a:solidFill>
              </a:rPr>
              <a:t>=0.00225</a:t>
            </a:r>
          </a:p>
          <a:p>
            <a:pPr>
              <a:spcBef>
                <a:spcPts val="600"/>
              </a:spcBef>
            </a:pPr>
            <a:r>
              <a:rPr lang="en-US" altLang="ja-JP" sz="1400" dirty="0">
                <a:solidFill>
                  <a:srgbClr val="FF3300"/>
                </a:solidFill>
              </a:rPr>
              <a:t> </a:t>
            </a:r>
            <a:r>
              <a:rPr lang="en-US" altLang="ja-JP" sz="1400" dirty="0" smtClean="0">
                <a:solidFill>
                  <a:srgbClr val="FF3300"/>
                </a:solidFill>
              </a:rPr>
              <a:t>                       </a:t>
            </a:r>
            <a:r>
              <a:rPr lang="en-US" altLang="ja-JP" i="1" dirty="0" smtClean="0">
                <a:solidFill>
                  <a:srgbClr val="FF3300"/>
                </a:solidFill>
              </a:rPr>
              <a:t>commonly for Sippican and TSK T4/T6/T7/DB</a:t>
            </a:r>
            <a:endParaRPr lang="ja-JP" altLang="en-US" i="1" dirty="0"/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13155" y="170598"/>
            <a:ext cx="8624069" cy="66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400" b="1" i="1" dirty="0" smtClean="0">
                <a:latin typeface="Cambria" pitchFamily="18" charset="0"/>
              </a:rPr>
              <a:t>The fall-rate bias : early history (until 1990s)</a:t>
            </a:r>
          </a:p>
          <a:p>
            <a:pPr marL="1117600" indent="-1117600" eaLnBrk="1" hangingPunct="1"/>
            <a:endParaRPr lang="en-US" altLang="ja-JP" sz="600" i="1" dirty="0" smtClean="0">
              <a:latin typeface="+mn-lt"/>
            </a:endParaRPr>
          </a:p>
          <a:p>
            <a:pPr marL="1117600" indent="-1117600" eaLnBrk="1" hangingPunct="1"/>
            <a:r>
              <a:rPr lang="en-US" altLang="ja-JP" sz="2000" i="1" dirty="0" smtClean="0">
                <a:latin typeface="+mn-lt"/>
              </a:rPr>
              <a:t>    </a:t>
            </a:r>
            <a:r>
              <a:rPr lang="en-US" altLang="ja-JP" sz="2000" i="1" dirty="0" smtClean="0">
                <a:solidFill>
                  <a:srgbClr val="008000"/>
                </a:solidFill>
                <a:latin typeface="+mn-lt"/>
              </a:rPr>
              <a:t>Many works suggested negative depth bias of </a:t>
            </a:r>
            <a:r>
              <a:rPr lang="en-US" altLang="ja-JP" sz="2000" i="1" dirty="0" err="1" smtClean="0">
                <a:solidFill>
                  <a:srgbClr val="008000"/>
                </a:solidFill>
                <a:latin typeface="+mn-lt"/>
              </a:rPr>
              <a:t>Sippican’s</a:t>
            </a:r>
            <a:r>
              <a:rPr lang="en-US" altLang="ja-JP" sz="2000" i="1" dirty="0" smtClean="0">
                <a:solidFill>
                  <a:srgbClr val="008000"/>
                </a:solidFill>
                <a:latin typeface="+mn-lt"/>
              </a:rPr>
              <a:t> FRE for T6/T7.</a:t>
            </a:r>
            <a:endParaRPr kumimoji="1" lang="ja-JP" altLang="en-US" sz="2000" i="1" dirty="0">
              <a:solidFill>
                <a:srgbClr val="008000"/>
              </a:solidFill>
              <a:latin typeface="+mn-lt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588521" y="1495633"/>
            <a:ext cx="4176465" cy="3802110"/>
            <a:chOff x="-417858" y="1651056"/>
            <a:chExt cx="4888006" cy="4514248"/>
          </a:xfrm>
        </p:grpSpPr>
        <p:pic>
          <p:nvPicPr>
            <p:cNvPr id="8" name="Picture 2" descr="C:\Users\kizu\Documents\XBT\比較実験： 神鷹丸2011\セミナー資料\Flierl_and_Robinson-1977-JPO-i1520-0485-7-2-300-Fig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07" y="1736550"/>
              <a:ext cx="4397641" cy="442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/>
                <p:cNvSpPr txBox="1"/>
                <p:nvPr/>
              </p:nvSpPr>
              <p:spPr>
                <a:xfrm rot="16200000">
                  <a:off x="-621576" y="3270284"/>
                  <a:ext cx="1450975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ja-JP" b="0" i="1" smtClean="0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i="1">
                                <a:latin typeface="Cambria Math"/>
                              </a:rPr>
                              <m:t>XBT</m:t>
                            </m:r>
                          </m:sub>
                        </m:sSub>
                        <m:r>
                          <a:rPr lang="en-US" altLang="ja-JP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altLang="ja-JP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ja-JP" b="0" i="1" smtClean="0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i="1">
                                <a:latin typeface="Cambria Math"/>
                              </a:rPr>
                              <m:t>CTD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9" name="テキスト ボックス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-621576" y="3270284"/>
                  <a:ext cx="1450975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r="-339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テキスト ボックス 9"/>
            <p:cNvSpPr txBox="1"/>
            <p:nvPr/>
          </p:nvSpPr>
          <p:spPr>
            <a:xfrm>
              <a:off x="-255146" y="1651056"/>
              <a:ext cx="764324" cy="4385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dirty="0" smtClean="0"/>
                <a:t>20</a:t>
              </a:r>
              <a:endParaRPr kumimoji="1" lang="ja-JP" altLang="en-US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-417858" y="4557891"/>
              <a:ext cx="932874" cy="4385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ja-JP" altLang="en-US" dirty="0" smtClean="0"/>
                <a:t>－</a:t>
              </a:r>
              <a:r>
                <a:rPr kumimoji="1" lang="en-US" altLang="ja-JP" dirty="0" smtClean="0"/>
                <a:t>20</a:t>
              </a:r>
              <a:endParaRPr kumimoji="1" lang="ja-JP" altLang="en-US" dirty="0"/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1645836" y="3718589"/>
            <a:ext cx="139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i="1" dirty="0" smtClean="0"/>
              <a:t>Sippican</a:t>
            </a:r>
            <a:r>
              <a:rPr lang="ja-JP" altLang="en-US" i="1" dirty="0" smtClean="0"/>
              <a:t> </a:t>
            </a:r>
            <a:r>
              <a:rPr lang="en-US" altLang="ja-JP" i="1" dirty="0" smtClean="0"/>
              <a:t>T7</a:t>
            </a:r>
            <a:endParaRPr lang="ja-JP" altLang="en-US" i="1" dirty="0"/>
          </a:p>
        </p:txBody>
      </p:sp>
      <p:sp>
        <p:nvSpPr>
          <p:cNvPr id="6" name="正方形/長方形 5"/>
          <p:cNvSpPr/>
          <p:nvPr/>
        </p:nvSpPr>
        <p:spPr>
          <a:xfrm>
            <a:off x="1835696" y="1774373"/>
            <a:ext cx="290335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i="1" dirty="0" err="1" smtClean="0"/>
              <a:t>Flierl</a:t>
            </a:r>
            <a:r>
              <a:rPr lang="en-US" altLang="ja-JP" i="1" dirty="0" smtClean="0"/>
              <a:t> and Robinson (1977)</a:t>
            </a:r>
            <a:endParaRPr lang="ja-JP" altLang="en-US" i="1" dirty="0"/>
          </a:p>
        </p:txBody>
      </p:sp>
      <p:sp>
        <p:nvSpPr>
          <p:cNvPr id="15" name="下矢印 14"/>
          <p:cNvSpPr/>
          <p:nvPr/>
        </p:nvSpPr>
        <p:spPr>
          <a:xfrm>
            <a:off x="1115616" y="5445224"/>
            <a:ext cx="1296144" cy="504056"/>
          </a:xfrm>
          <a:prstGeom prst="downArrow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5796136" y="980728"/>
            <a:ext cx="2520156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kumimoji="1" lang="en-US" altLang="ja-JP" sz="2000" b="1" i="1" dirty="0">
                <a:latin typeface="+mn-lt"/>
              </a:rPr>
              <a:t>D(t) =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kumimoji="1" lang="en-US" altLang="ja-JP" sz="2000" b="1" i="1" dirty="0" smtClean="0">
                <a:latin typeface="+mn-lt"/>
              </a:rPr>
              <a:t>t </a:t>
            </a:r>
            <a:r>
              <a:rPr kumimoji="1" lang="en-US" altLang="ja-JP" sz="2000" b="1" i="1" dirty="0">
                <a:latin typeface="+mn-lt"/>
              </a:rPr>
              <a:t>– 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kumimoji="1" lang="en-US" altLang="ja-JP" sz="2000" b="1" i="1" dirty="0" smtClean="0">
                <a:latin typeface="+mn-lt"/>
              </a:rPr>
              <a:t>t</a:t>
            </a:r>
            <a:r>
              <a:rPr kumimoji="1" lang="en-US" altLang="ja-JP" sz="2000" b="1" i="1" baseline="30000" dirty="0" smtClean="0">
                <a:latin typeface="+mn-lt"/>
              </a:rPr>
              <a:t>2</a:t>
            </a:r>
            <a:endParaRPr kumimoji="1" lang="en-US" altLang="ja-JP" sz="1400" b="1" dirty="0">
              <a:latin typeface="+mn-lt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519834" y="5481220"/>
            <a:ext cx="3276302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kumimoji="1" lang="en-US" altLang="ja-JP" sz="2000" i="1" dirty="0" smtClean="0">
                <a:solidFill>
                  <a:srgbClr val="008000"/>
                </a:solidFill>
                <a:latin typeface="+mn-lt"/>
              </a:rPr>
              <a:t>+3.36% correction to depth</a:t>
            </a:r>
            <a:endParaRPr kumimoji="1" lang="en-US" altLang="ja-JP" sz="1400" dirty="0">
              <a:solidFill>
                <a:srgbClr val="008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92165"/>
            <a:ext cx="3631555" cy="388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正方形/長方形 18"/>
          <p:cNvSpPr/>
          <p:nvPr/>
        </p:nvSpPr>
        <p:spPr>
          <a:xfrm>
            <a:off x="5365780" y="1985375"/>
            <a:ext cx="158248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i="1" dirty="0" smtClean="0"/>
              <a:t>Singer (1990)</a:t>
            </a:r>
            <a:endParaRPr lang="ja-JP" altLang="en-US" i="1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577857" y="2810168"/>
            <a:ext cx="1566143" cy="4095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algn="ctr" eaLnBrk="1" hangingPunct="1"/>
            <a:r>
              <a:rPr kumimoji="1" lang="en-US" altLang="ja-JP" sz="2000" i="1" dirty="0" smtClean="0">
                <a:solidFill>
                  <a:srgbClr val="0000FF"/>
                </a:solidFill>
                <a:latin typeface="+mn-lt"/>
              </a:rPr>
              <a:t>“XBT wave”</a:t>
            </a:r>
            <a:endParaRPr kumimoji="1" lang="en-US" altLang="ja-JP" sz="1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7565707" y="2336123"/>
            <a:ext cx="139878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i="1" dirty="0" smtClean="0"/>
              <a:t>Sippican</a:t>
            </a:r>
            <a:r>
              <a:rPr lang="ja-JP" altLang="en-US" i="1" dirty="0" smtClean="0"/>
              <a:t> </a:t>
            </a:r>
            <a:r>
              <a:rPr lang="en-US" altLang="ja-JP" i="1" dirty="0" smtClean="0"/>
              <a:t>T7</a:t>
            </a:r>
            <a:endParaRPr lang="ja-JP" altLang="en-US" i="1" dirty="0"/>
          </a:p>
        </p:txBody>
      </p:sp>
    </p:spTree>
    <p:extLst>
      <p:ext uri="{BB962C8B-B14F-4D97-AF65-F5344CB8AC3E}">
        <p14:creationId xmlns:p14="http://schemas.microsoft.com/office/powerpoint/2010/main" val="241439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kizu\Documents\XBT\2011 Melbourne Workshop\プレゼン資料\IMG_8854trim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304" y="5202988"/>
            <a:ext cx="3153928" cy="146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グループ化 22"/>
          <p:cNvGrpSpPr/>
          <p:nvPr/>
        </p:nvGrpSpPr>
        <p:grpSpPr>
          <a:xfrm>
            <a:off x="107503" y="2204864"/>
            <a:ext cx="2808312" cy="2407351"/>
            <a:chOff x="107503" y="2204864"/>
            <a:chExt cx="2808312" cy="2407351"/>
          </a:xfrm>
        </p:grpSpPr>
        <p:pic>
          <p:nvPicPr>
            <p:cNvPr id="7" name="Picture 30" descr="IMG_03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3" y="2492896"/>
              <a:ext cx="2808312" cy="2119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245696" y="2204864"/>
              <a:ext cx="1084520" cy="246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T7</a:t>
              </a:r>
              <a:r>
                <a:rPr lang="ja-JP" altLang="en-US" i="1" dirty="0">
                  <a:solidFill>
                    <a:schemeClr val="tx2"/>
                  </a:solidFill>
                </a:rPr>
                <a:t> </a:t>
              </a:r>
              <a:r>
                <a:rPr lang="en-US" altLang="ja-JP" i="1" dirty="0" smtClean="0">
                  <a:solidFill>
                    <a:schemeClr val="tx2"/>
                  </a:solidFill>
                </a:rPr>
                <a:t>XBT</a:t>
              </a:r>
              <a:endParaRPr lang="en-US" altLang="ja-JP" i="1" dirty="0">
                <a:solidFill>
                  <a:schemeClr val="tx2"/>
                </a:solidFill>
              </a:endParaRPr>
            </a:p>
          </p:txBody>
        </p:sp>
      </p:grpSp>
      <p:pic>
        <p:nvPicPr>
          <p:cNvPr id="59397" name="Picture 5" descr="C:\Users\kizu\Desktop\nose_S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52" y="179624"/>
            <a:ext cx="2108660" cy="204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C:\Users\kizu\Desktop\wir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361" y="2534363"/>
            <a:ext cx="2058751" cy="141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線矢印コネクタ 2"/>
          <p:cNvCxnSpPr>
            <a:stCxn id="59397" idx="1"/>
          </p:cNvCxnSpPr>
          <p:nvPr/>
        </p:nvCxnSpPr>
        <p:spPr>
          <a:xfrm flipH="1">
            <a:off x="683568" y="1203254"/>
            <a:ext cx="2765784" cy="2418102"/>
          </a:xfrm>
          <a:prstGeom prst="straightConnector1">
            <a:avLst/>
          </a:prstGeom>
          <a:ln w="1587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>
            <a:stCxn id="59398" idx="1"/>
          </p:cNvCxnSpPr>
          <p:nvPr/>
        </p:nvCxnSpPr>
        <p:spPr>
          <a:xfrm flipH="1">
            <a:off x="1547664" y="3244213"/>
            <a:ext cx="1973697" cy="460985"/>
          </a:xfrm>
          <a:prstGeom prst="straightConnector1">
            <a:avLst/>
          </a:prstGeom>
          <a:ln w="1587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 flipV="1">
            <a:off x="2195736" y="3744366"/>
            <a:ext cx="1656184" cy="1484834"/>
          </a:xfrm>
          <a:prstGeom prst="straightConnector1">
            <a:avLst/>
          </a:prstGeom>
          <a:ln w="1587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026"/>
          <p:cNvSpPr>
            <a:spLocks noChangeArrowheads="1"/>
          </p:cNvSpPr>
          <p:nvPr/>
        </p:nvSpPr>
        <p:spPr bwMode="auto">
          <a:xfrm>
            <a:off x="107504" y="116632"/>
            <a:ext cx="3168352" cy="40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2400" i="1" dirty="0" smtClean="0">
                <a:solidFill>
                  <a:schemeClr val="tx2"/>
                </a:solidFill>
              </a:rPr>
              <a:t>Structure of XBT (T7)</a:t>
            </a:r>
            <a:endParaRPr lang="en-US" altLang="ja-JP" sz="2400" i="1" dirty="0">
              <a:solidFill>
                <a:schemeClr val="tx2"/>
              </a:solidFill>
            </a:endParaRPr>
          </a:p>
        </p:txBody>
      </p:sp>
      <p:sp>
        <p:nvSpPr>
          <p:cNvPr id="21" name="Rectangle 1026"/>
          <p:cNvSpPr>
            <a:spLocks noChangeArrowheads="1"/>
          </p:cNvSpPr>
          <p:nvPr/>
        </p:nvSpPr>
        <p:spPr bwMode="auto">
          <a:xfrm>
            <a:off x="251520" y="836712"/>
            <a:ext cx="288032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sz="1600" dirty="0" smtClean="0">
                <a:solidFill>
                  <a:schemeClr val="tx2"/>
                </a:solidFill>
              </a:rPr>
              <a:t>1</a:t>
            </a:r>
            <a:r>
              <a:rPr lang="en-US" altLang="ja-JP" sz="1600" baseline="30000" dirty="0" smtClean="0">
                <a:solidFill>
                  <a:schemeClr val="tx2"/>
                </a:solidFill>
              </a:rPr>
              <a:t>st</a:t>
            </a:r>
            <a:r>
              <a:rPr lang="en-US" altLang="ja-JP" sz="1600" dirty="0" smtClean="0">
                <a:solidFill>
                  <a:schemeClr val="tx2"/>
                </a:solidFill>
              </a:rPr>
              <a:t> line: probe weight in air</a:t>
            </a:r>
          </a:p>
          <a:p>
            <a:r>
              <a:rPr lang="en-US" altLang="ja-JP" sz="1600" dirty="0" smtClean="0">
                <a:solidFill>
                  <a:schemeClr val="tx2"/>
                </a:solidFill>
              </a:rPr>
              <a:t>2</a:t>
            </a:r>
            <a:r>
              <a:rPr lang="en-US" altLang="ja-JP" sz="1600" baseline="30000" dirty="0" smtClean="0">
                <a:solidFill>
                  <a:schemeClr val="tx2"/>
                </a:solidFill>
              </a:rPr>
              <a:t>nd</a:t>
            </a:r>
            <a:r>
              <a:rPr lang="en-US" altLang="ja-JP" sz="1600" dirty="0" smtClean="0">
                <a:solidFill>
                  <a:schemeClr val="tx2"/>
                </a:solidFill>
              </a:rPr>
              <a:t> line: probe weight in water</a:t>
            </a:r>
          </a:p>
          <a:p>
            <a:r>
              <a:rPr lang="en-US" altLang="ja-JP" sz="1600" i="1" dirty="0">
                <a:solidFill>
                  <a:schemeClr val="tx2"/>
                </a:solidFill>
              </a:rPr>
              <a:t> </a:t>
            </a:r>
            <a:r>
              <a:rPr lang="en-US" altLang="ja-JP" sz="1600" i="1" dirty="0" smtClean="0">
                <a:solidFill>
                  <a:schemeClr val="tx2"/>
                </a:solidFill>
              </a:rPr>
              <a:t>	(Kizu et al., 2011)</a:t>
            </a:r>
            <a:endParaRPr lang="en-US" altLang="ja-JP" sz="1600" i="1" dirty="0">
              <a:solidFill>
                <a:schemeClr val="tx2"/>
              </a:solidFill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5438632" y="4797152"/>
            <a:ext cx="3597864" cy="1340818"/>
            <a:chOff x="5438632" y="4797152"/>
            <a:chExt cx="3597864" cy="1340818"/>
          </a:xfrm>
        </p:grpSpPr>
        <p:sp>
          <p:nvSpPr>
            <p:cNvPr id="11" name="Rectangle 1026"/>
            <p:cNvSpPr>
              <a:spLocks noChangeArrowheads="1"/>
            </p:cNvSpPr>
            <p:nvPr/>
          </p:nvSpPr>
          <p:spPr bwMode="auto">
            <a:xfrm>
              <a:off x="5438632" y="4797152"/>
              <a:ext cx="3384376" cy="476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sz="2000" i="1" dirty="0" smtClean="0">
                  <a:solidFill>
                    <a:srgbClr val="0000FF"/>
                  </a:solidFill>
                </a:rPr>
                <a:t>After-body (incl. wire spool)</a:t>
              </a:r>
              <a:endParaRPr lang="en-US" altLang="ja-JP" sz="2000" i="1" dirty="0">
                <a:solidFill>
                  <a:srgbClr val="0000FF"/>
                </a:solidFill>
              </a:endParaRPr>
            </a:p>
          </p:txBody>
        </p:sp>
        <p:sp>
          <p:nvSpPr>
            <p:cNvPr id="36" name="Rectangle 1026"/>
            <p:cNvSpPr>
              <a:spLocks noChangeArrowheads="1"/>
            </p:cNvSpPr>
            <p:nvPr/>
          </p:nvSpPr>
          <p:spPr bwMode="auto">
            <a:xfrm>
              <a:off x="6810072" y="5273874"/>
              <a:ext cx="717544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LMS</a:t>
              </a:r>
            </a:p>
          </p:txBody>
        </p:sp>
        <p:sp>
          <p:nvSpPr>
            <p:cNvPr id="37" name="Rectangle 1026"/>
            <p:cNvSpPr>
              <a:spLocks noChangeArrowheads="1"/>
            </p:cNvSpPr>
            <p:nvPr/>
          </p:nvSpPr>
          <p:spPr bwMode="auto">
            <a:xfrm>
              <a:off x="7881082" y="5273874"/>
              <a:ext cx="797911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>
                  <a:solidFill>
                    <a:schemeClr val="tx2"/>
                  </a:solidFill>
                </a:rPr>
                <a:t>TSK</a:t>
              </a:r>
            </a:p>
          </p:txBody>
        </p:sp>
        <p:sp>
          <p:nvSpPr>
            <p:cNvPr id="38" name="Rectangle 1026"/>
            <p:cNvSpPr>
              <a:spLocks noChangeArrowheads="1"/>
            </p:cNvSpPr>
            <p:nvPr/>
          </p:nvSpPr>
          <p:spPr bwMode="auto">
            <a:xfrm>
              <a:off x="6956623" y="5669918"/>
              <a:ext cx="1071761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51.0g</a:t>
              </a:r>
            </a:p>
            <a:p>
              <a:r>
                <a:rPr lang="en-US" altLang="ja-JP" i="1" dirty="0" smtClean="0">
                  <a:solidFill>
                    <a:schemeClr val="tx2"/>
                  </a:solidFill>
                </a:rPr>
                <a:t> (2.9g)</a:t>
              </a:r>
            </a:p>
          </p:txBody>
        </p:sp>
        <p:sp>
          <p:nvSpPr>
            <p:cNvPr id="39" name="Rectangle 1026"/>
            <p:cNvSpPr>
              <a:spLocks noChangeArrowheads="1"/>
            </p:cNvSpPr>
            <p:nvPr/>
          </p:nvSpPr>
          <p:spPr bwMode="auto">
            <a:xfrm>
              <a:off x="8030920" y="5669918"/>
              <a:ext cx="1005576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52.1g</a:t>
              </a:r>
            </a:p>
            <a:p>
              <a:r>
                <a:rPr lang="en-US" altLang="ja-JP" i="1" dirty="0">
                  <a:solidFill>
                    <a:schemeClr val="tx2"/>
                  </a:solidFill>
                </a:rPr>
                <a:t> </a:t>
              </a:r>
              <a:r>
                <a:rPr lang="en-US" altLang="ja-JP" i="1" dirty="0" smtClean="0">
                  <a:solidFill>
                    <a:schemeClr val="tx2"/>
                  </a:solidFill>
                </a:rPr>
                <a:t>(2.8g)</a:t>
              </a:r>
            </a:p>
          </p:txBody>
        </p:sp>
      </p:grpSp>
      <p:grpSp>
        <p:nvGrpSpPr>
          <p:cNvPr id="2" name="グループ化 1"/>
          <p:cNvGrpSpPr/>
          <p:nvPr/>
        </p:nvGrpSpPr>
        <p:grpSpPr>
          <a:xfrm>
            <a:off x="107504" y="4769818"/>
            <a:ext cx="3096344" cy="1755526"/>
            <a:chOff x="107504" y="4769818"/>
            <a:chExt cx="3096344" cy="1755526"/>
          </a:xfrm>
        </p:grpSpPr>
        <p:sp>
          <p:nvSpPr>
            <p:cNvPr id="24" name="Rectangle 1026"/>
            <p:cNvSpPr>
              <a:spLocks noChangeArrowheads="1"/>
            </p:cNvSpPr>
            <p:nvPr/>
          </p:nvSpPr>
          <p:spPr bwMode="auto">
            <a:xfrm>
              <a:off x="179512" y="5246540"/>
              <a:ext cx="717544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LMS</a:t>
              </a:r>
            </a:p>
          </p:txBody>
        </p:sp>
        <p:sp>
          <p:nvSpPr>
            <p:cNvPr id="25" name="Rectangle 1026"/>
            <p:cNvSpPr>
              <a:spLocks noChangeArrowheads="1"/>
            </p:cNvSpPr>
            <p:nvPr/>
          </p:nvSpPr>
          <p:spPr bwMode="auto">
            <a:xfrm>
              <a:off x="1907704" y="5229200"/>
              <a:ext cx="815709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>
                  <a:solidFill>
                    <a:schemeClr val="tx2"/>
                  </a:solidFill>
                </a:rPr>
                <a:t>TSK</a:t>
              </a:r>
            </a:p>
          </p:txBody>
        </p:sp>
        <p:sp>
          <p:nvSpPr>
            <p:cNvPr id="26" name="Rectangle 1026"/>
            <p:cNvSpPr>
              <a:spLocks noChangeArrowheads="1"/>
            </p:cNvSpPr>
            <p:nvPr/>
          </p:nvSpPr>
          <p:spPr bwMode="auto">
            <a:xfrm>
              <a:off x="326063" y="5534572"/>
              <a:ext cx="1221601" cy="620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729.1g</a:t>
              </a:r>
            </a:p>
            <a:p>
              <a:r>
                <a:rPr lang="en-US" altLang="ja-JP" i="1" dirty="0">
                  <a:solidFill>
                    <a:schemeClr val="tx2"/>
                  </a:solidFill>
                </a:rPr>
                <a:t> </a:t>
              </a:r>
              <a:r>
                <a:rPr lang="en-US" altLang="ja-JP" i="1" dirty="0" smtClean="0">
                  <a:solidFill>
                    <a:schemeClr val="tx2"/>
                  </a:solidFill>
                </a:rPr>
                <a:t>(564.1g)</a:t>
              </a:r>
            </a:p>
          </p:txBody>
        </p:sp>
        <p:sp>
          <p:nvSpPr>
            <p:cNvPr id="27" name="Rectangle 1026"/>
            <p:cNvSpPr>
              <a:spLocks noChangeArrowheads="1"/>
            </p:cNvSpPr>
            <p:nvPr/>
          </p:nvSpPr>
          <p:spPr bwMode="auto">
            <a:xfrm>
              <a:off x="2054257" y="5517232"/>
              <a:ext cx="1149591" cy="620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740.5g</a:t>
              </a:r>
            </a:p>
            <a:p>
              <a:r>
                <a:rPr lang="en-US" altLang="ja-JP" i="1" dirty="0" smtClean="0">
                  <a:solidFill>
                    <a:schemeClr val="tx2"/>
                  </a:solidFill>
                </a:rPr>
                <a:t> (576.5g)</a:t>
              </a:r>
            </a:p>
          </p:txBody>
        </p:sp>
        <p:sp>
          <p:nvSpPr>
            <p:cNvPr id="40" name="Rectangle 1026"/>
            <p:cNvSpPr>
              <a:spLocks noChangeArrowheads="1"/>
            </p:cNvSpPr>
            <p:nvPr/>
          </p:nvSpPr>
          <p:spPr bwMode="auto">
            <a:xfrm>
              <a:off x="107504" y="4769818"/>
              <a:ext cx="1728191" cy="476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sz="2000" i="1" dirty="0" smtClean="0">
                  <a:solidFill>
                    <a:srgbClr val="0000FF"/>
                  </a:solidFill>
                </a:rPr>
                <a:t>Total</a:t>
              </a:r>
              <a:endParaRPr lang="en-US" altLang="ja-JP" sz="2000" i="1" dirty="0">
                <a:solidFill>
                  <a:srgbClr val="0000FF"/>
                </a:solidFill>
              </a:endParaRPr>
            </a:p>
          </p:txBody>
        </p:sp>
        <p:sp>
          <p:nvSpPr>
            <p:cNvPr id="41" name="Rectangle 1026"/>
            <p:cNvSpPr>
              <a:spLocks noChangeArrowheads="1"/>
            </p:cNvSpPr>
            <p:nvPr/>
          </p:nvSpPr>
          <p:spPr bwMode="auto">
            <a:xfrm>
              <a:off x="1259632" y="5849938"/>
              <a:ext cx="843408" cy="675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2000" i="1" dirty="0" smtClean="0">
                  <a:solidFill>
                    <a:srgbClr val="FF0000"/>
                  </a:solidFill>
                </a:rPr>
                <a:t>12g</a:t>
              </a:r>
            </a:p>
            <a:p>
              <a:pPr algn="ctr"/>
              <a:r>
                <a:rPr lang="en-US" altLang="ja-JP" sz="2000" i="1" dirty="0" smtClean="0">
                  <a:solidFill>
                    <a:srgbClr val="FF0000"/>
                  </a:solidFill>
                </a:rPr>
                <a:t>(2%)</a:t>
              </a:r>
              <a:endParaRPr lang="en-US" altLang="ja-JP" sz="2000" i="1" dirty="0">
                <a:solidFill>
                  <a:srgbClr val="FF0000"/>
                </a:solidFill>
              </a:endParaRPr>
            </a:p>
          </p:txBody>
        </p:sp>
        <p:sp>
          <p:nvSpPr>
            <p:cNvPr id="4" name="左右矢印 3"/>
            <p:cNvSpPr/>
            <p:nvPr/>
          </p:nvSpPr>
          <p:spPr>
            <a:xfrm>
              <a:off x="1331640" y="5561906"/>
              <a:ext cx="666927" cy="31536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5652121" y="188640"/>
            <a:ext cx="3303139" cy="2028260"/>
            <a:chOff x="5652121" y="188640"/>
            <a:chExt cx="3303139" cy="2028260"/>
          </a:xfrm>
        </p:grpSpPr>
        <p:sp>
          <p:nvSpPr>
            <p:cNvPr id="9" name="Rectangle 1026"/>
            <p:cNvSpPr>
              <a:spLocks noChangeArrowheads="1"/>
            </p:cNvSpPr>
            <p:nvPr/>
          </p:nvSpPr>
          <p:spPr bwMode="auto">
            <a:xfrm>
              <a:off x="5652121" y="188640"/>
              <a:ext cx="1728191" cy="476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sz="2000" i="1" dirty="0" smtClean="0">
                  <a:solidFill>
                    <a:srgbClr val="0000FF"/>
                  </a:solidFill>
                </a:rPr>
                <a:t>Nose weight</a:t>
              </a:r>
              <a:endParaRPr lang="en-US" altLang="ja-JP" sz="2000" i="1" dirty="0">
                <a:solidFill>
                  <a:srgbClr val="0000FF"/>
                </a:solidFill>
              </a:endParaRPr>
            </a:p>
          </p:txBody>
        </p:sp>
        <p:sp>
          <p:nvSpPr>
            <p:cNvPr id="28" name="Rectangle 1026"/>
            <p:cNvSpPr>
              <a:spLocks noChangeArrowheads="1"/>
            </p:cNvSpPr>
            <p:nvPr/>
          </p:nvSpPr>
          <p:spPr bwMode="auto">
            <a:xfrm>
              <a:off x="6012160" y="656692"/>
              <a:ext cx="717544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LMS</a:t>
              </a:r>
            </a:p>
          </p:txBody>
        </p:sp>
        <p:sp>
          <p:nvSpPr>
            <p:cNvPr id="29" name="Rectangle 1026"/>
            <p:cNvSpPr>
              <a:spLocks noChangeArrowheads="1"/>
            </p:cNvSpPr>
            <p:nvPr/>
          </p:nvSpPr>
          <p:spPr bwMode="auto">
            <a:xfrm>
              <a:off x="7374489" y="656692"/>
              <a:ext cx="797911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>
                  <a:solidFill>
                    <a:schemeClr val="tx2"/>
                  </a:solidFill>
                </a:rPr>
                <a:t>TSK</a:t>
              </a:r>
            </a:p>
          </p:txBody>
        </p:sp>
        <p:sp>
          <p:nvSpPr>
            <p:cNvPr id="30" name="Rectangle 1026"/>
            <p:cNvSpPr>
              <a:spLocks noChangeArrowheads="1"/>
            </p:cNvSpPr>
            <p:nvPr/>
          </p:nvSpPr>
          <p:spPr bwMode="auto">
            <a:xfrm>
              <a:off x="6158711" y="1016732"/>
              <a:ext cx="1148325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575.6g</a:t>
              </a:r>
            </a:p>
            <a:p>
              <a:r>
                <a:rPr lang="en-US" altLang="ja-JP" i="1" dirty="0" smtClean="0">
                  <a:solidFill>
                    <a:schemeClr val="tx2"/>
                  </a:solidFill>
                </a:rPr>
                <a:t> (484.7g)</a:t>
              </a:r>
            </a:p>
          </p:txBody>
        </p:sp>
        <p:sp>
          <p:nvSpPr>
            <p:cNvPr id="31" name="Rectangle 1026"/>
            <p:cNvSpPr>
              <a:spLocks noChangeArrowheads="1"/>
            </p:cNvSpPr>
            <p:nvPr/>
          </p:nvSpPr>
          <p:spPr bwMode="auto">
            <a:xfrm>
              <a:off x="7526864" y="1016732"/>
              <a:ext cx="1149592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575.2g</a:t>
              </a:r>
            </a:p>
            <a:p>
              <a:r>
                <a:rPr lang="en-US" altLang="ja-JP" i="1" dirty="0">
                  <a:solidFill>
                    <a:schemeClr val="tx2"/>
                  </a:solidFill>
                </a:rPr>
                <a:t> </a:t>
              </a:r>
              <a:r>
                <a:rPr lang="en-US" altLang="ja-JP" i="1" dirty="0" smtClean="0">
                  <a:solidFill>
                    <a:schemeClr val="tx2"/>
                  </a:solidFill>
                </a:rPr>
                <a:t>(485.1g)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1026"/>
                <p:cNvSpPr>
                  <a:spLocks noChangeArrowheads="1"/>
                </p:cNvSpPr>
                <p:nvPr/>
              </p:nvSpPr>
              <p:spPr bwMode="auto">
                <a:xfrm>
                  <a:off x="5868144" y="1628800"/>
                  <a:ext cx="3087116" cy="588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~</m:t>
                        </m:r>
                        <m:r>
                          <a:rPr lang="en-US" altLang="ja-JP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80</m:t>
                        </m:r>
                        <m:r>
                          <a:rPr lang="en-US" altLang="ja-JP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%</m:t>
                        </m:r>
                        <m:d>
                          <m:dPr>
                            <m:ctrlPr>
                              <a:rPr lang="en-US" altLang="ja-JP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altLang="ja-JP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~85%</m:t>
                            </m:r>
                          </m:e>
                        </m:d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of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total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weight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oMath>
                    </m:oMathPara>
                  </a14:m>
                  <a:endParaRPr lang="en-US" altLang="ja-JP" i="1" dirty="0" smtClean="0">
                    <a:solidFill>
                      <a:schemeClr val="tx2"/>
                    </a:solidFill>
                    <a:latin typeface="Cambria Math"/>
                    <a:ea typeface="Cambria Math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in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the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air</m:t>
                        </m:r>
                        <m:r>
                          <a:rPr lang="en-US" altLang="ja-JP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wate</m:t>
                        </m:r>
                        <m:r>
                          <a:rPr lang="en-US" altLang="ja-JP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𝑟</m:t>
                        </m:r>
                        <m:r>
                          <a:rPr lang="en-US" altLang="ja-JP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oMath>
                    </m:oMathPara>
                  </a14:m>
                  <a:endParaRPr lang="en-US" altLang="ja-JP" i="1" dirty="0" smtClean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45" name="Rectangle 10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868144" y="1628800"/>
                  <a:ext cx="3087116" cy="58810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13402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グループ化 4"/>
          <p:cNvGrpSpPr/>
          <p:nvPr/>
        </p:nvGrpSpPr>
        <p:grpSpPr>
          <a:xfrm>
            <a:off x="5652121" y="2520230"/>
            <a:ext cx="3384375" cy="1844874"/>
            <a:chOff x="5652121" y="2520230"/>
            <a:chExt cx="3384375" cy="1844874"/>
          </a:xfrm>
        </p:grpSpPr>
        <p:sp>
          <p:nvSpPr>
            <p:cNvPr id="10" name="Rectangle 1026"/>
            <p:cNvSpPr>
              <a:spLocks noChangeArrowheads="1"/>
            </p:cNvSpPr>
            <p:nvPr/>
          </p:nvSpPr>
          <p:spPr bwMode="auto">
            <a:xfrm>
              <a:off x="5652121" y="2520230"/>
              <a:ext cx="1728191" cy="476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sz="2000" i="1" dirty="0" smtClean="0">
                  <a:solidFill>
                    <a:srgbClr val="0000FF"/>
                  </a:solidFill>
                </a:rPr>
                <a:t>Probe wire</a:t>
              </a:r>
              <a:endParaRPr lang="en-US" altLang="ja-JP" sz="2000" i="1" dirty="0">
                <a:solidFill>
                  <a:srgbClr val="0000FF"/>
                </a:solidFill>
              </a:endParaRPr>
            </a:p>
          </p:txBody>
        </p:sp>
        <p:sp>
          <p:nvSpPr>
            <p:cNvPr id="32" name="Rectangle 1026"/>
            <p:cNvSpPr>
              <a:spLocks noChangeArrowheads="1"/>
            </p:cNvSpPr>
            <p:nvPr/>
          </p:nvSpPr>
          <p:spPr bwMode="auto">
            <a:xfrm>
              <a:off x="5940152" y="2952278"/>
              <a:ext cx="717544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LMS</a:t>
              </a:r>
            </a:p>
          </p:txBody>
        </p:sp>
        <p:sp>
          <p:nvSpPr>
            <p:cNvPr id="33" name="Rectangle 1026"/>
            <p:cNvSpPr>
              <a:spLocks noChangeArrowheads="1"/>
            </p:cNvSpPr>
            <p:nvPr/>
          </p:nvSpPr>
          <p:spPr bwMode="auto">
            <a:xfrm>
              <a:off x="7878545" y="2952278"/>
              <a:ext cx="797911" cy="260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>
                  <a:solidFill>
                    <a:schemeClr val="tx2"/>
                  </a:solidFill>
                </a:rPr>
                <a:t>TSK</a:t>
              </a:r>
            </a:p>
          </p:txBody>
        </p:sp>
        <p:sp>
          <p:nvSpPr>
            <p:cNvPr id="34" name="Rectangle 1026"/>
            <p:cNvSpPr>
              <a:spLocks noChangeArrowheads="1"/>
            </p:cNvSpPr>
            <p:nvPr/>
          </p:nvSpPr>
          <p:spPr bwMode="auto">
            <a:xfrm>
              <a:off x="6086703" y="3320988"/>
              <a:ext cx="1071761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101.9g</a:t>
              </a:r>
            </a:p>
            <a:p>
              <a:r>
                <a:rPr lang="en-US" altLang="ja-JP" i="1" dirty="0" smtClean="0">
                  <a:solidFill>
                    <a:schemeClr val="tx2"/>
                  </a:solidFill>
                </a:rPr>
                <a:t> (76.5g)</a:t>
              </a:r>
            </a:p>
          </p:txBody>
        </p:sp>
        <p:sp>
          <p:nvSpPr>
            <p:cNvPr id="35" name="Rectangle 1026"/>
            <p:cNvSpPr>
              <a:spLocks noChangeArrowheads="1"/>
            </p:cNvSpPr>
            <p:nvPr/>
          </p:nvSpPr>
          <p:spPr bwMode="auto">
            <a:xfrm>
              <a:off x="8030920" y="3276314"/>
              <a:ext cx="1005576" cy="468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en-US" altLang="ja-JP" i="1" dirty="0" smtClean="0">
                  <a:solidFill>
                    <a:schemeClr val="tx2"/>
                  </a:solidFill>
                </a:rPr>
                <a:t>113.0g</a:t>
              </a:r>
            </a:p>
            <a:p>
              <a:r>
                <a:rPr lang="en-US" altLang="ja-JP" i="1" dirty="0">
                  <a:solidFill>
                    <a:schemeClr val="tx2"/>
                  </a:solidFill>
                </a:rPr>
                <a:t> </a:t>
              </a:r>
              <a:r>
                <a:rPr lang="en-US" altLang="ja-JP" i="1" dirty="0" smtClean="0">
                  <a:solidFill>
                    <a:schemeClr val="tx2"/>
                  </a:solidFill>
                </a:rPr>
                <a:t>(88.6g)</a:t>
              </a:r>
            </a:p>
          </p:txBody>
        </p:sp>
        <p:sp>
          <p:nvSpPr>
            <p:cNvPr id="42" name="Rectangle 1026"/>
            <p:cNvSpPr>
              <a:spLocks noChangeArrowheads="1"/>
            </p:cNvSpPr>
            <p:nvPr/>
          </p:nvSpPr>
          <p:spPr bwMode="auto">
            <a:xfrm>
              <a:off x="7056276" y="3312318"/>
              <a:ext cx="828092" cy="476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2000" i="1" dirty="0" smtClean="0">
                  <a:solidFill>
                    <a:srgbClr val="FF0000"/>
                  </a:solidFill>
                </a:rPr>
                <a:t>12g</a:t>
              </a:r>
              <a:endParaRPr lang="en-US" altLang="ja-JP" sz="2000" i="1" dirty="0">
                <a:solidFill>
                  <a:srgbClr val="FF0000"/>
                </a:solidFill>
              </a:endParaRPr>
            </a:p>
          </p:txBody>
        </p:sp>
        <p:sp>
          <p:nvSpPr>
            <p:cNvPr id="43" name="左右矢印 42"/>
            <p:cNvSpPr/>
            <p:nvPr/>
          </p:nvSpPr>
          <p:spPr>
            <a:xfrm>
              <a:off x="7020272" y="3096294"/>
              <a:ext cx="786266" cy="31536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1026"/>
                <p:cNvSpPr>
                  <a:spLocks noChangeArrowheads="1"/>
                </p:cNvSpPr>
                <p:nvPr/>
              </p:nvSpPr>
              <p:spPr bwMode="auto">
                <a:xfrm>
                  <a:off x="5868144" y="3882054"/>
                  <a:ext cx="3087116" cy="483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gradually</m:t>
                        </m:r>
                        <m: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paid</m:t>
                        </m:r>
                        <m:r>
                          <a:rPr lang="en-US" altLang="ja-JP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out</m:t>
                        </m:r>
                        <m:r>
                          <a:rPr lang="en-US" altLang="ja-JP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during</m:t>
                        </m:r>
                        <m: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ja-JP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fall</m:t>
                        </m:r>
                      </m:oMath>
                    </m:oMathPara>
                  </a14:m>
                  <a:endParaRPr lang="en-US" altLang="ja-JP" i="1" dirty="0" smtClean="0">
                    <a:solidFill>
                      <a:srgbClr val="FF0000"/>
                    </a:solidFill>
                    <a:ea typeface="Cambria Math"/>
                  </a:endParaRPr>
                </a:p>
                <a:p>
                  <a:pPr algn="ctr"/>
                  <a:r>
                    <a:rPr lang="en-US" altLang="ja-JP" dirty="0" smtClean="0">
                      <a:solidFill>
                        <a:srgbClr val="FF0000"/>
                      </a:solidFill>
                      <a:ea typeface="Cambria Math"/>
                    </a:rPr>
                    <a:t>(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expires</m:t>
                      </m:r>
                      <m:r>
                        <a:rPr lang="en-US" altLang="ja-JP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ja-JP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at</m:t>
                      </m:r>
                      <m:r>
                        <a:rPr lang="en-US" altLang="ja-JP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ja-JP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rated</m:t>
                      </m:r>
                      <m:r>
                        <a:rPr lang="en-US" altLang="ja-JP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ja-JP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depth</m:t>
                      </m:r>
                      <m:r>
                        <a:rPr lang="en-US" altLang="ja-JP" b="0" i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+)</m:t>
                      </m:r>
                    </m:oMath>
                  </a14:m>
                  <a:endParaRPr lang="en-US" altLang="ja-JP" i="1" dirty="0" smtClean="0">
                    <a:solidFill>
                      <a:srgbClr val="FF0000"/>
                    </a:solidFill>
                    <a:ea typeface="Cambria Math"/>
                  </a:endParaRPr>
                </a:p>
              </p:txBody>
            </p:sp>
          </mc:Choice>
          <mc:Fallback xmlns="">
            <p:sp>
              <p:nvSpPr>
                <p:cNvPr id="47" name="Rectangle 10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868144" y="3882054"/>
                  <a:ext cx="3087116" cy="48305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6329" b="-36709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4" name="Rectangle 1026"/>
          <p:cNvSpPr>
            <a:spLocks noChangeArrowheads="1"/>
          </p:cNvSpPr>
          <p:nvPr/>
        </p:nvSpPr>
        <p:spPr bwMode="auto">
          <a:xfrm>
            <a:off x="3513980" y="4005064"/>
            <a:ext cx="2066132" cy="579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ja-JP" i="1" dirty="0" smtClean="0">
                <a:solidFill>
                  <a:srgbClr val="0000FF"/>
                </a:solidFill>
              </a:rPr>
              <a:t>Same gauge, but different coating</a:t>
            </a:r>
            <a:endParaRPr lang="en-US" altLang="ja-JP" i="1" dirty="0">
              <a:solidFill>
                <a:srgbClr val="0000FF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187624" y="3621356"/>
            <a:ext cx="648071" cy="167684"/>
          </a:xfrm>
          <a:prstGeom prst="rect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64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1547664" y="620688"/>
            <a:ext cx="6782848" cy="5832648"/>
            <a:chOff x="1547664" y="620688"/>
            <a:chExt cx="6782848" cy="5832648"/>
          </a:xfrm>
        </p:grpSpPr>
        <p:pic>
          <p:nvPicPr>
            <p:cNvPr id="829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12" y="620688"/>
              <a:ext cx="6350800" cy="5381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547664" y="2736304"/>
              <a:ext cx="330183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800" i="1" dirty="0" smtClean="0">
                  <a:latin typeface="+mn-lt"/>
                </a:rPr>
                <a:t>a</a:t>
              </a:r>
              <a:endParaRPr kumimoji="1" lang="ja-JP" altLang="en-US" sz="2000" i="1" dirty="0">
                <a:latin typeface="+mn-lt"/>
              </a:endParaRPr>
            </a:p>
          </p:txBody>
        </p:sp>
        <p:sp>
          <p:nvSpPr>
            <p:cNvPr id="27" name="Rectangle 3"/>
            <p:cNvSpPr>
              <a:spLocks noChangeArrowheads="1"/>
            </p:cNvSpPr>
            <p:nvPr/>
          </p:nvSpPr>
          <p:spPr bwMode="auto">
            <a:xfrm>
              <a:off x="4211960" y="5904656"/>
              <a:ext cx="388084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800" i="1" dirty="0" smtClean="0">
                  <a:latin typeface="+mn-lt"/>
                </a:rPr>
                <a:t>b</a:t>
              </a:r>
              <a:endParaRPr kumimoji="1" lang="ja-JP" altLang="en-US" sz="2000" i="1" dirty="0">
                <a:latin typeface="+mn-lt"/>
              </a:endParaRPr>
            </a:p>
          </p:txBody>
        </p:sp>
        <p:sp>
          <p:nvSpPr>
            <p:cNvPr id="28" name="Rectangle 3"/>
            <p:cNvSpPr>
              <a:spLocks noChangeArrowheads="1"/>
            </p:cNvSpPr>
            <p:nvPr/>
          </p:nvSpPr>
          <p:spPr bwMode="auto">
            <a:xfrm>
              <a:off x="4550502" y="5976664"/>
              <a:ext cx="1173626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400" dirty="0" smtClean="0">
                  <a:latin typeface="+mn-lt"/>
                </a:rPr>
                <a:t>(x10</a:t>
              </a:r>
              <a:r>
                <a:rPr lang="en-US" altLang="ja-JP" sz="2400" baseline="30000" dirty="0" smtClean="0">
                  <a:latin typeface="+mn-lt"/>
                </a:rPr>
                <a:t>3</a:t>
              </a:r>
              <a:r>
                <a:rPr lang="en-US" altLang="ja-JP" sz="2400" dirty="0" smtClean="0">
                  <a:latin typeface="+mn-lt"/>
                </a:rPr>
                <a:t>)</a:t>
              </a:r>
              <a:endParaRPr kumimoji="1" lang="ja-JP" altLang="en-US" dirty="0">
                <a:latin typeface="+mn-lt"/>
              </a:endParaRP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07504" y="72008"/>
            <a:ext cx="3476065" cy="54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i="1" dirty="0" smtClean="0">
                <a:latin typeface="+mn-lt"/>
              </a:rPr>
              <a:t>a, </a:t>
            </a:r>
            <a:r>
              <a:rPr kumimoji="1" lang="en-US" altLang="ja-JP" sz="2800" i="1" dirty="0" smtClean="0">
                <a:latin typeface="+mn-lt"/>
              </a:rPr>
              <a:t>b coefficients</a:t>
            </a:r>
            <a:endParaRPr kumimoji="1" lang="ja-JP" altLang="en-US" sz="1600" dirty="0">
              <a:latin typeface="ＭＳ Ｐゴシック" charset="-128"/>
            </a:endParaRPr>
          </a:p>
        </p:txBody>
      </p:sp>
      <p:sp>
        <p:nvSpPr>
          <p:cNvPr id="15" name="Text Box 52"/>
          <p:cNvSpPr txBox="1">
            <a:spLocks noChangeArrowheads="1"/>
          </p:cNvSpPr>
          <p:nvPr/>
        </p:nvSpPr>
        <p:spPr bwMode="auto">
          <a:xfrm>
            <a:off x="35496" y="6073345"/>
            <a:ext cx="3484576" cy="74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i="1" dirty="0" smtClean="0"/>
              <a:t>Sippican</a:t>
            </a:r>
            <a:r>
              <a:rPr lang="ja-JP" altLang="en-US" i="1" dirty="0" smtClean="0"/>
              <a:t>：　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=6.472,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=0.00216</a:t>
            </a:r>
          </a:p>
          <a:p>
            <a:pPr>
              <a:spcBef>
                <a:spcPct val="50000"/>
              </a:spcBef>
            </a:pPr>
            <a:r>
              <a:rPr lang="en-US" altLang="ja-JP" i="1" dirty="0" smtClean="0"/>
              <a:t>H95</a:t>
            </a:r>
            <a:r>
              <a:rPr lang="ja-JP" altLang="en-US" i="1" dirty="0" smtClean="0"/>
              <a:t>：　       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=6.691,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=0.00225</a:t>
            </a:r>
            <a:endParaRPr lang="ja-JP" altLang="en-US" sz="1400" dirty="0"/>
          </a:p>
        </p:txBody>
      </p:sp>
      <p:sp>
        <p:nvSpPr>
          <p:cNvPr id="17" name="上下矢印 16"/>
          <p:cNvSpPr/>
          <p:nvPr/>
        </p:nvSpPr>
        <p:spPr>
          <a:xfrm rot="19320000">
            <a:off x="7027915" y="336606"/>
            <a:ext cx="619656" cy="98260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6163816" y="44624"/>
            <a:ext cx="1432520" cy="36070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Faster fall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7524328" y="1196752"/>
            <a:ext cx="1432520" cy="360709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Slower fall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2"/>
              <p:cNvSpPr txBox="1">
                <a:spLocks noChangeArrowheads="1"/>
              </p:cNvSpPr>
              <p:nvPr/>
            </p:nvSpPr>
            <p:spPr>
              <a:xfrm>
                <a:off x="3419872" y="260648"/>
                <a:ext cx="2668116" cy="504056"/>
              </a:xfrm>
              <a:prstGeom prst="rect">
                <a:avLst/>
              </a:prstGeom>
            </p:spPr>
            <p:txBody>
              <a:bodyPr anchor="ctr"/>
              <a:lstStyle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+mj-lt"/>
                    <a:ea typeface="+mj-ea"/>
                    <a:cs typeface="+mj-cs"/>
                  </a:defRPr>
                </a:lvl1pPr>
                <a:lvl2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l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0" i="1" smtClean="0">
                          <a:latin typeface="Cambria Math"/>
                        </a:rPr>
                        <m:t>𝐷</m:t>
                      </m:r>
                      <m:r>
                        <a:rPr lang="en-US" altLang="ja-JP" sz="2400" i="1" smtClean="0">
                          <a:latin typeface="Cambria Math"/>
                        </a:rPr>
                        <m:t>(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) =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 −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sSup>
                        <m:sSupPr>
                          <m:ctrlPr>
                            <a:rPr lang="en-US" altLang="ja-JP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ja-JP" sz="2400" i="1" baseline="30000" dirty="0" smtClean="0"/>
              </a:p>
            </p:txBody>
          </p:sp>
        </mc:Choice>
        <mc:Fallback xmlns="">
          <p:sp>
            <p:nvSpPr>
              <p:cNvPr id="20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60648"/>
                <a:ext cx="2668116" cy="504056"/>
              </a:xfrm>
              <a:prstGeom prst="rect">
                <a:avLst/>
              </a:prstGeom>
              <a:blipFill rotWithShape="1">
                <a:blip r:embed="rId3"/>
                <a:stretch>
                  <a:fillRect b="-158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3995936" y="4653136"/>
            <a:ext cx="3456384" cy="7920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FF0000"/>
                </a:solidFill>
              </a:rPr>
              <a:t>TSK T6 falls more slowly than TSK T7 by 1-1.5%.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7531968" y="2780928"/>
            <a:ext cx="1432520" cy="36070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 smtClean="0">
                <a:solidFill>
                  <a:schemeClr val="tx1"/>
                </a:solidFill>
              </a:rPr>
              <a:t>TSK T6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7524328" y="3140299"/>
            <a:ext cx="1432520" cy="36070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dirty="0" smtClean="0">
                <a:solidFill>
                  <a:schemeClr val="tx1"/>
                </a:solidFill>
              </a:rPr>
              <a:t>TSK T7</a:t>
            </a:r>
          </a:p>
        </p:txBody>
      </p:sp>
    </p:spTree>
    <p:extLst>
      <p:ext uri="{BB962C8B-B14F-4D97-AF65-F5344CB8AC3E}">
        <p14:creationId xmlns:p14="http://schemas.microsoft.com/office/powerpoint/2010/main" val="308692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26"/>
          <p:cNvSpPr>
            <a:spLocks noChangeArrowheads="1"/>
          </p:cNvSpPr>
          <p:nvPr/>
        </p:nvSpPr>
        <p:spPr bwMode="auto">
          <a:xfrm>
            <a:off x="228600" y="152400"/>
            <a:ext cx="2743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/>
            <a:r>
              <a:rPr lang="en-US" altLang="ja-JP" sz="2400"/>
              <a:t>Surface transient</a:t>
            </a:r>
            <a:endParaRPr lang="en-US" altLang="ja-JP"/>
          </a:p>
        </p:txBody>
      </p:sp>
      <p:pic>
        <p:nvPicPr>
          <p:cNvPr id="52227" name="Picture 1027" descr="C:\Documents and Settings\kizu\My Documents\GTSPP-2010\予習資料\StartUpTransient_ページ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152400"/>
            <a:ext cx="5851525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8" name="Rectangle 1028"/>
          <p:cNvSpPr>
            <a:spLocks noChangeArrowheads="1"/>
          </p:cNvSpPr>
          <p:nvPr/>
        </p:nvSpPr>
        <p:spPr bwMode="auto">
          <a:xfrm>
            <a:off x="152400" y="8382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/>
              <a:t>(Kizu and Hanawa, 2002a)</a:t>
            </a:r>
            <a:endParaRPr lang="en-US" altLang="ja-JP" sz="1400"/>
          </a:p>
        </p:txBody>
      </p:sp>
      <p:sp>
        <p:nvSpPr>
          <p:cNvPr id="52230" name="Text Box 1030"/>
          <p:cNvSpPr txBox="1">
            <a:spLocks noChangeArrowheads="1"/>
          </p:cNvSpPr>
          <p:nvPr/>
        </p:nvSpPr>
        <p:spPr bwMode="auto">
          <a:xfrm>
            <a:off x="1600200" y="5486400"/>
            <a:ext cx="17526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Z-60-16 II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 (Murayama)</a:t>
            </a:r>
            <a:endParaRPr lang="en-US" altLang="ja-JP"/>
          </a:p>
        </p:txBody>
      </p:sp>
      <p:sp>
        <p:nvSpPr>
          <p:cNvPr id="52231" name="Text Box 1031"/>
          <p:cNvSpPr txBox="1">
            <a:spLocks noChangeArrowheads="1"/>
          </p:cNvSpPr>
          <p:nvPr/>
        </p:nvSpPr>
        <p:spPr bwMode="auto">
          <a:xfrm>
            <a:off x="7391400" y="2133600"/>
            <a:ext cx="12954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MK-130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(TSK)</a:t>
            </a:r>
            <a:endParaRPr lang="en-US" altLang="ja-JP"/>
          </a:p>
        </p:txBody>
      </p:sp>
      <p:sp>
        <p:nvSpPr>
          <p:cNvPr id="52232" name="Text Box 1032"/>
          <p:cNvSpPr txBox="1">
            <a:spLocks noChangeArrowheads="1"/>
          </p:cNvSpPr>
          <p:nvPr/>
        </p:nvSpPr>
        <p:spPr bwMode="auto">
          <a:xfrm>
            <a:off x="1524000" y="2209800"/>
            <a:ext cx="17526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Z-60-16 II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 (Murayama)</a:t>
            </a:r>
            <a:endParaRPr lang="en-US" altLang="ja-JP"/>
          </a:p>
        </p:txBody>
      </p:sp>
      <p:sp>
        <p:nvSpPr>
          <p:cNvPr id="52233" name="Text Box 1033"/>
          <p:cNvSpPr txBox="1">
            <a:spLocks noChangeArrowheads="1"/>
          </p:cNvSpPr>
          <p:nvPr/>
        </p:nvSpPr>
        <p:spPr bwMode="auto">
          <a:xfrm>
            <a:off x="7543800" y="5427663"/>
            <a:ext cx="1524000" cy="66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Z-60-16 III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 (Murayama)</a:t>
            </a:r>
            <a:endParaRPr lang="en-US" altLang="ja-JP"/>
          </a:p>
        </p:txBody>
      </p:sp>
      <p:sp>
        <p:nvSpPr>
          <p:cNvPr id="52234" name="Line 1034"/>
          <p:cNvSpPr>
            <a:spLocks noChangeShapeType="1"/>
          </p:cNvSpPr>
          <p:nvPr/>
        </p:nvSpPr>
        <p:spPr bwMode="auto">
          <a:xfrm>
            <a:off x="6172200" y="11430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235" name="Text Box 1035"/>
          <p:cNvSpPr txBox="1">
            <a:spLocks noChangeArrowheads="1"/>
          </p:cNvSpPr>
          <p:nvPr/>
        </p:nvSpPr>
        <p:spPr bwMode="auto">
          <a:xfrm>
            <a:off x="7924800" y="7620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2m</a:t>
            </a:r>
          </a:p>
        </p:txBody>
      </p:sp>
      <p:sp>
        <p:nvSpPr>
          <p:cNvPr id="52236" name="Line 1036"/>
          <p:cNvSpPr>
            <a:spLocks noChangeShapeType="1"/>
          </p:cNvSpPr>
          <p:nvPr/>
        </p:nvSpPr>
        <p:spPr bwMode="auto">
          <a:xfrm>
            <a:off x="3276600" y="25908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237" name="Text Box 1037"/>
          <p:cNvSpPr txBox="1">
            <a:spLocks noChangeArrowheads="1"/>
          </p:cNvSpPr>
          <p:nvPr/>
        </p:nvSpPr>
        <p:spPr bwMode="auto">
          <a:xfrm>
            <a:off x="4953000" y="22098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10m</a:t>
            </a:r>
          </a:p>
        </p:txBody>
      </p:sp>
      <p:sp>
        <p:nvSpPr>
          <p:cNvPr id="52238" name="Line 1038"/>
          <p:cNvSpPr>
            <a:spLocks noChangeShapeType="1"/>
          </p:cNvSpPr>
          <p:nvPr/>
        </p:nvSpPr>
        <p:spPr bwMode="auto">
          <a:xfrm>
            <a:off x="3276600" y="5927725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239" name="Text Box 1039"/>
          <p:cNvSpPr txBox="1">
            <a:spLocks noChangeArrowheads="1"/>
          </p:cNvSpPr>
          <p:nvPr/>
        </p:nvSpPr>
        <p:spPr bwMode="auto">
          <a:xfrm>
            <a:off x="4953000" y="5546725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10m</a:t>
            </a:r>
          </a:p>
        </p:txBody>
      </p:sp>
      <p:sp>
        <p:nvSpPr>
          <p:cNvPr id="52240" name="Line 1040"/>
          <p:cNvSpPr>
            <a:spLocks noChangeShapeType="1"/>
          </p:cNvSpPr>
          <p:nvPr/>
        </p:nvSpPr>
        <p:spPr bwMode="auto">
          <a:xfrm>
            <a:off x="6172200" y="48006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241" name="Text Box 1041"/>
          <p:cNvSpPr txBox="1">
            <a:spLocks noChangeArrowheads="1"/>
          </p:cNvSpPr>
          <p:nvPr/>
        </p:nvSpPr>
        <p:spPr bwMode="auto">
          <a:xfrm>
            <a:off x="7924800" y="44196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4m</a:t>
            </a:r>
          </a:p>
        </p:txBody>
      </p:sp>
    </p:spTree>
    <p:extLst>
      <p:ext uri="{BB962C8B-B14F-4D97-AF65-F5344CB8AC3E}">
        <p14:creationId xmlns:p14="http://schemas.microsoft.com/office/powerpoint/2010/main" val="286490213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331788" y="258763"/>
            <a:ext cx="2716212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sz="2400"/>
              <a:t>Surface transient</a:t>
            </a:r>
            <a:endParaRPr lang="en-US" altLang="ja-JP" sz="2000"/>
          </a:p>
        </p:txBody>
      </p:sp>
      <p:pic>
        <p:nvPicPr>
          <p:cNvPr id="51204" name="Picture 4" descr="C:\Documents and Settings\kizu\My Documents\GTSPP-2010\予習資料\StartUpTransient_ページ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38" y="152400"/>
            <a:ext cx="544195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3429000" y="1981200"/>
            <a:ext cx="12954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MK-130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(TSK)</a:t>
            </a:r>
            <a:endParaRPr lang="en-US" altLang="ja-JP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6172200" y="1998663"/>
            <a:ext cx="1219200" cy="66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MK-9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(TSK)</a:t>
            </a:r>
            <a:endParaRPr lang="en-US" altLang="ja-JP"/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876800" y="5046663"/>
            <a:ext cx="1219200" cy="66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MK-12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ja-JP">
                <a:solidFill>
                  <a:srgbClr val="FF0000"/>
                </a:solidFill>
              </a:rPr>
              <a:t>(TSK)</a:t>
            </a:r>
            <a:endParaRPr lang="en-US" altLang="ja-JP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152400" y="8382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algn="l"/>
            <a:r>
              <a:rPr lang="en-US" altLang="ja-JP" b="1">
                <a:latin typeface="ＭＳ Ｐゴシック" pitchFamily="50" charset="-128"/>
              </a:rPr>
              <a:t>(</a:t>
            </a:r>
            <a:r>
              <a:rPr lang="en-US" altLang="ja-JP"/>
              <a:t>Kizu and Hanawa, 2002a)</a:t>
            </a:r>
            <a:endParaRPr lang="en-US" altLang="ja-JP" sz="1400"/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>
            <a:off x="6172200" y="11430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8305800" y="762000"/>
            <a:ext cx="60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2m</a:t>
            </a:r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4724400" y="41910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6477000" y="38100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2m</a:t>
            </a:r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3352800" y="1143000"/>
            <a:ext cx="2667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5105400" y="7620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ja-JP" sz="2000">
                <a:solidFill>
                  <a:srgbClr val="FF0000"/>
                </a:solidFill>
              </a:rPr>
              <a:t>2m</a:t>
            </a:r>
          </a:p>
        </p:txBody>
      </p:sp>
    </p:spTree>
    <p:extLst>
      <p:ext uri="{BB962C8B-B14F-4D97-AF65-F5344CB8AC3E}">
        <p14:creationId xmlns:p14="http://schemas.microsoft.com/office/powerpoint/2010/main" val="240687326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35496" y="6073345"/>
            <a:ext cx="3484576" cy="74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i="1" dirty="0" smtClean="0"/>
              <a:t>Sippican</a:t>
            </a:r>
            <a:r>
              <a:rPr lang="ja-JP" altLang="en-US" i="1" dirty="0" smtClean="0"/>
              <a:t>：　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=6.472,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=0.00216</a:t>
            </a:r>
          </a:p>
          <a:p>
            <a:pPr>
              <a:spcBef>
                <a:spcPct val="50000"/>
              </a:spcBef>
            </a:pPr>
            <a:r>
              <a:rPr lang="en-US" altLang="ja-JP" i="1" dirty="0" smtClean="0"/>
              <a:t>H95</a:t>
            </a:r>
            <a:r>
              <a:rPr lang="ja-JP" altLang="en-US" i="1" dirty="0" smtClean="0"/>
              <a:t>：　       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=6.691,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=0.00225</a:t>
            </a:r>
            <a:endParaRPr lang="ja-JP" altLang="en-US" sz="1400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1115616" y="908720"/>
            <a:ext cx="6609402" cy="5472608"/>
            <a:chOff x="1619672" y="908720"/>
            <a:chExt cx="6609402" cy="5472608"/>
          </a:xfrm>
        </p:grpSpPr>
        <p:pic>
          <p:nvPicPr>
            <p:cNvPr id="808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0264" y="908720"/>
              <a:ext cx="6088810" cy="4933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1619672" y="2852936"/>
              <a:ext cx="330183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800" i="1" dirty="0" smtClean="0">
                  <a:latin typeface="+mn-lt"/>
                </a:rPr>
                <a:t>a</a:t>
              </a:r>
              <a:endParaRPr kumimoji="1" lang="ja-JP" altLang="en-US" sz="2000" i="1" dirty="0">
                <a:latin typeface="+mn-lt"/>
              </a:endParaRPr>
            </a:p>
          </p:txBody>
        </p:sp>
        <p:grpSp>
          <p:nvGrpSpPr>
            <p:cNvPr id="3" name="グループ化 2"/>
            <p:cNvGrpSpPr/>
            <p:nvPr/>
          </p:nvGrpSpPr>
          <p:grpSpPr>
            <a:xfrm>
              <a:off x="4427984" y="5832648"/>
              <a:ext cx="1512168" cy="548680"/>
              <a:chOff x="6084168" y="1224136"/>
              <a:chExt cx="1286556" cy="548680"/>
            </a:xfrm>
          </p:grpSpPr>
          <p:sp>
            <p:nvSpPr>
              <p:cNvPr id="16" name="Rectangle 3"/>
              <p:cNvSpPr>
                <a:spLocks noChangeArrowheads="1"/>
              </p:cNvSpPr>
              <p:nvPr/>
            </p:nvSpPr>
            <p:spPr bwMode="auto">
              <a:xfrm>
                <a:off x="6084168" y="1224136"/>
                <a:ext cx="330183" cy="476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117600" indent="-1117600" eaLnBrk="1" hangingPunct="1"/>
                <a:r>
                  <a:rPr lang="en-US" altLang="ja-JP" sz="2800" i="1" dirty="0" smtClean="0">
                    <a:latin typeface="+mn-lt"/>
                  </a:rPr>
                  <a:t>b</a:t>
                </a:r>
                <a:endParaRPr kumimoji="1" lang="ja-JP" altLang="en-US" sz="2000" i="1" dirty="0">
                  <a:latin typeface="+mn-lt"/>
                </a:endParaRPr>
              </a:p>
            </p:txBody>
          </p:sp>
          <p:sp>
            <p:nvSpPr>
              <p:cNvPr id="18" name="Rectangle 3"/>
              <p:cNvSpPr>
                <a:spLocks noChangeArrowheads="1"/>
              </p:cNvSpPr>
              <p:nvPr/>
            </p:nvSpPr>
            <p:spPr bwMode="auto">
              <a:xfrm>
                <a:off x="6372200" y="1296144"/>
                <a:ext cx="998524" cy="476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117600" indent="-1117600" eaLnBrk="1" hangingPunct="1"/>
                <a:r>
                  <a:rPr lang="en-US" altLang="ja-JP" sz="2400" dirty="0" smtClean="0">
                    <a:latin typeface="+mn-lt"/>
                  </a:rPr>
                  <a:t>(x10</a:t>
                </a:r>
                <a:r>
                  <a:rPr lang="en-US" altLang="ja-JP" sz="2400" baseline="30000" dirty="0" smtClean="0">
                    <a:latin typeface="+mn-lt"/>
                  </a:rPr>
                  <a:t>3</a:t>
                </a:r>
                <a:r>
                  <a:rPr lang="en-US" altLang="ja-JP" sz="2400" dirty="0" smtClean="0">
                    <a:latin typeface="+mn-lt"/>
                  </a:rPr>
                  <a:t>)</a:t>
                </a:r>
                <a:endParaRPr kumimoji="1" lang="ja-JP" altLang="en-US" dirty="0">
                  <a:latin typeface="+mn-lt"/>
                </a:endParaRPr>
              </a:p>
            </p:txBody>
          </p:sp>
        </p:grpSp>
      </p:grp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07504" y="72008"/>
            <a:ext cx="4248472" cy="54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i="1" dirty="0" smtClean="0">
                <a:latin typeface="+mn-lt"/>
              </a:rPr>
              <a:t>a, </a:t>
            </a:r>
            <a:r>
              <a:rPr kumimoji="1" lang="en-US" altLang="ja-JP" sz="2800" i="1" dirty="0" smtClean="0">
                <a:latin typeface="+mn-lt"/>
              </a:rPr>
              <a:t>b </a:t>
            </a:r>
            <a:r>
              <a:rPr kumimoji="1" lang="en-US" altLang="ja-JP" sz="2800" dirty="0" smtClean="0">
                <a:latin typeface="+mn-lt"/>
              </a:rPr>
              <a:t>coefficients</a:t>
            </a:r>
            <a:r>
              <a:rPr kumimoji="1" lang="ja-JP" altLang="en-US" sz="2400" dirty="0" smtClean="0">
                <a:latin typeface="+mn-lt"/>
              </a:rPr>
              <a:t> </a:t>
            </a:r>
            <a:r>
              <a:rPr lang="en-US" altLang="ja-JP" sz="2400" dirty="0">
                <a:latin typeface="+mn-lt"/>
              </a:rPr>
              <a:t>(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+mn-lt"/>
              </a:rPr>
              <a:t>TSK T6</a:t>
            </a:r>
            <a:r>
              <a:rPr kumimoji="1" lang="en-US" altLang="ja-JP" sz="2400" dirty="0" smtClean="0">
                <a:latin typeface="+mn-lt"/>
              </a:rPr>
              <a:t>)</a:t>
            </a:r>
            <a:endParaRPr kumimoji="1" lang="ja-JP" altLang="en-US" dirty="0">
              <a:latin typeface="ＭＳ Ｐゴシック" charset="-128"/>
            </a:endParaRPr>
          </a:p>
        </p:txBody>
      </p:sp>
      <p:sp>
        <p:nvSpPr>
          <p:cNvPr id="20" name="上下矢印 19"/>
          <p:cNvSpPr/>
          <p:nvPr/>
        </p:nvSpPr>
        <p:spPr>
          <a:xfrm rot="19320000">
            <a:off x="6735139" y="444655"/>
            <a:ext cx="619656" cy="98260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6084168" y="152673"/>
            <a:ext cx="1432520" cy="36070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Faster fall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7023901" y="1268091"/>
            <a:ext cx="1432520" cy="36070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Slower fall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"/>
              <p:cNvSpPr txBox="1">
                <a:spLocks noChangeArrowheads="1"/>
              </p:cNvSpPr>
              <p:nvPr/>
            </p:nvSpPr>
            <p:spPr>
              <a:xfrm>
                <a:off x="3923928" y="4797152"/>
                <a:ext cx="2668116" cy="504056"/>
              </a:xfrm>
              <a:prstGeom prst="rect">
                <a:avLst/>
              </a:prstGeom>
            </p:spPr>
            <p:txBody>
              <a:bodyPr anchor="ctr"/>
              <a:lstStyle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+mj-lt"/>
                    <a:ea typeface="+mj-ea"/>
                    <a:cs typeface="+mj-cs"/>
                  </a:defRPr>
                </a:lvl1pPr>
                <a:lvl2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l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0" i="1" smtClean="0">
                          <a:latin typeface="Cambria Math"/>
                        </a:rPr>
                        <m:t>𝐷</m:t>
                      </m:r>
                      <m:r>
                        <a:rPr lang="en-US" altLang="ja-JP" sz="2400" i="1" smtClean="0">
                          <a:latin typeface="Cambria Math"/>
                        </a:rPr>
                        <m:t>(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) =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 −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sSup>
                        <m:sSupPr>
                          <m:ctrlPr>
                            <a:rPr lang="en-US" altLang="ja-JP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ja-JP" sz="2400" i="1" baseline="30000" dirty="0" smtClean="0"/>
              </a:p>
            </p:txBody>
          </p:sp>
        </mc:Choice>
        <mc:Fallback xmlns="">
          <p:sp>
            <p:nvSpPr>
              <p:cNvPr id="23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4797152"/>
                <a:ext cx="2668116" cy="504056"/>
              </a:xfrm>
              <a:prstGeom prst="rect">
                <a:avLst/>
              </a:prstGeom>
              <a:blipFill rotWithShape="1">
                <a:blip r:embed="rId3"/>
                <a:stretch>
                  <a:fillRect b="-144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/>
          <p:cNvSpPr txBox="1"/>
          <p:nvPr/>
        </p:nvSpPr>
        <p:spPr>
          <a:xfrm>
            <a:off x="7668344" y="2257127"/>
            <a:ext cx="138724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Oct 1990 (11)</a:t>
            </a:r>
            <a:endParaRPr kumimoji="1" lang="ja-JP" altLang="en-US" sz="14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668344" y="2564904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Nov 1990 (11)</a:t>
            </a:r>
            <a:endParaRPr kumimoji="1" lang="ja-JP" altLang="en-US" sz="14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668344" y="2905199"/>
            <a:ext cx="12278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Jul 1991 (7)</a:t>
            </a:r>
            <a:endParaRPr kumimoji="1" lang="ja-JP" altLang="en-US" sz="1400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668344" y="3212976"/>
            <a:ext cx="13719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Sep 1992 (22)</a:t>
            </a:r>
            <a:endParaRPr kumimoji="1" lang="ja-JP" altLang="en-US" sz="1400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668344" y="3553271"/>
            <a:ext cx="13681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Jun 1995 (11)</a:t>
            </a:r>
            <a:endParaRPr kumimoji="1" lang="ja-JP" altLang="en-US" sz="1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664584" y="3861048"/>
            <a:ext cx="12278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Nov 1997 (9)</a:t>
            </a:r>
            <a:endParaRPr kumimoji="1" lang="ja-JP" altLang="en-US" sz="1400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649250" y="4201343"/>
            <a:ext cx="138724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0000FF"/>
                </a:solidFill>
              </a:rPr>
              <a:t>Jun? 2012 (22)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094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35496" y="6073345"/>
            <a:ext cx="3484576" cy="74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i="1" dirty="0" smtClean="0"/>
              <a:t>Sippican</a:t>
            </a:r>
            <a:r>
              <a:rPr lang="ja-JP" altLang="en-US" i="1" dirty="0" smtClean="0"/>
              <a:t>：　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=6.472,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=0.00216</a:t>
            </a:r>
          </a:p>
          <a:p>
            <a:pPr>
              <a:spcBef>
                <a:spcPct val="50000"/>
              </a:spcBef>
            </a:pPr>
            <a:r>
              <a:rPr lang="en-US" altLang="ja-JP" i="1" dirty="0" smtClean="0"/>
              <a:t>H95</a:t>
            </a:r>
            <a:r>
              <a:rPr lang="ja-JP" altLang="en-US" i="1" dirty="0" smtClean="0"/>
              <a:t>：　       </a:t>
            </a:r>
            <a:r>
              <a:rPr lang="en-US" altLang="ja-JP" i="1" dirty="0" smtClean="0"/>
              <a:t>a</a:t>
            </a:r>
            <a:r>
              <a:rPr lang="en-US" altLang="ja-JP" dirty="0" smtClean="0"/>
              <a:t>=6.691,  </a:t>
            </a:r>
            <a:r>
              <a:rPr lang="en-US" altLang="ja-JP" i="1" dirty="0" smtClean="0"/>
              <a:t>b</a:t>
            </a:r>
            <a:r>
              <a:rPr lang="en-US" altLang="ja-JP" dirty="0" smtClean="0"/>
              <a:t>=0.00225</a:t>
            </a:r>
            <a:endParaRPr lang="ja-JP" altLang="en-US" sz="1400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107504" y="72008"/>
            <a:ext cx="4392488" cy="54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i="1" dirty="0" smtClean="0">
                <a:latin typeface="+mn-lt"/>
              </a:rPr>
              <a:t>a, </a:t>
            </a:r>
            <a:r>
              <a:rPr kumimoji="1" lang="en-US" altLang="ja-JP" sz="2800" i="1" dirty="0" smtClean="0">
                <a:latin typeface="+mn-lt"/>
              </a:rPr>
              <a:t>b </a:t>
            </a:r>
            <a:r>
              <a:rPr kumimoji="1" lang="en-US" altLang="ja-JP" sz="2800" dirty="0" smtClean="0">
                <a:latin typeface="+mn-lt"/>
              </a:rPr>
              <a:t>coefficients</a:t>
            </a:r>
            <a:r>
              <a:rPr kumimoji="1" lang="ja-JP" altLang="en-US" sz="2400" dirty="0" smtClean="0">
                <a:latin typeface="+mn-lt"/>
              </a:rPr>
              <a:t> </a:t>
            </a:r>
            <a:r>
              <a:rPr kumimoji="1" lang="en-US" altLang="ja-JP" sz="2400" dirty="0" smtClean="0">
                <a:latin typeface="+mn-lt"/>
              </a:rPr>
              <a:t>(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+mn-lt"/>
              </a:rPr>
              <a:t>TSK T7</a:t>
            </a:r>
            <a:r>
              <a:rPr kumimoji="1" lang="en-US" altLang="ja-JP" sz="2400" dirty="0" smtClean="0">
                <a:latin typeface="+mn-lt"/>
              </a:rPr>
              <a:t>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115616" y="2852936"/>
            <a:ext cx="330183" cy="47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800" i="1" dirty="0" smtClean="0">
                <a:latin typeface="+mn-lt"/>
              </a:rPr>
              <a:t>a</a:t>
            </a:r>
            <a:endParaRPr kumimoji="1" lang="ja-JP" altLang="en-US" sz="2000" i="1" dirty="0">
              <a:latin typeface="+mn-lt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3923928" y="5904656"/>
            <a:ext cx="1512168" cy="548680"/>
            <a:chOff x="6084168" y="1152128"/>
            <a:chExt cx="1286556" cy="548680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auto">
            <a:xfrm>
              <a:off x="6084168" y="1152128"/>
              <a:ext cx="330183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800" i="1" dirty="0" smtClean="0">
                  <a:latin typeface="+mn-lt"/>
                </a:rPr>
                <a:t>b</a:t>
              </a:r>
              <a:endParaRPr kumimoji="1" lang="ja-JP" altLang="en-US" sz="2000" i="1" dirty="0">
                <a:latin typeface="+mn-lt"/>
              </a:endParaRPr>
            </a:p>
          </p:txBody>
        </p:sp>
        <p:sp>
          <p:nvSpPr>
            <p:cNvPr id="26" name="Rectangle 3"/>
            <p:cNvSpPr>
              <a:spLocks noChangeArrowheads="1"/>
            </p:cNvSpPr>
            <p:nvPr/>
          </p:nvSpPr>
          <p:spPr bwMode="auto">
            <a:xfrm>
              <a:off x="6372200" y="1224136"/>
              <a:ext cx="998524" cy="476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sz="2400" dirty="0" smtClean="0">
                  <a:latin typeface="+mn-lt"/>
                </a:rPr>
                <a:t>(x10</a:t>
              </a:r>
              <a:r>
                <a:rPr lang="en-US" altLang="ja-JP" sz="2400" baseline="30000" dirty="0" smtClean="0">
                  <a:latin typeface="+mn-lt"/>
                </a:rPr>
                <a:t>3</a:t>
              </a:r>
              <a:r>
                <a:rPr lang="en-US" altLang="ja-JP" sz="2400" dirty="0" smtClean="0">
                  <a:latin typeface="+mn-lt"/>
                </a:rPr>
                <a:t>)</a:t>
              </a:r>
              <a:endParaRPr kumimoji="1" lang="ja-JP" altLang="en-US" dirty="0">
                <a:latin typeface="+mn-lt"/>
              </a:endParaRPr>
            </a:p>
          </p:txBody>
        </p:sp>
      </p:grp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6048672" cy="494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4499992" y="116632"/>
            <a:ext cx="1432520" cy="36070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Faster fall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5940152" y="1124744"/>
            <a:ext cx="1432520" cy="36070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i="1" dirty="0" smtClean="0">
                <a:solidFill>
                  <a:srgbClr val="0000FF"/>
                </a:solidFill>
              </a:rPr>
              <a:t>Slower fall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2"/>
              <p:cNvSpPr txBox="1">
                <a:spLocks noChangeArrowheads="1"/>
              </p:cNvSpPr>
              <p:nvPr/>
            </p:nvSpPr>
            <p:spPr>
              <a:xfrm>
                <a:off x="3632076" y="4869160"/>
                <a:ext cx="2668116" cy="504056"/>
              </a:xfrm>
              <a:prstGeom prst="rect">
                <a:avLst/>
              </a:prstGeom>
            </p:spPr>
            <p:txBody>
              <a:bodyPr anchor="ctr"/>
              <a:lstStyle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+mj-lt"/>
                    <a:ea typeface="+mj-ea"/>
                    <a:cs typeface="+mj-cs"/>
                  </a:defRPr>
                </a:lvl1pPr>
                <a:lvl2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5pPr>
                <a:lvl6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6pPr>
                <a:lvl7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7pPr>
                <a:lvl8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8pPr>
                <a:lvl9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kumimoji="1" sz="4400">
                    <a:solidFill>
                      <a:schemeClr val="tx2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l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0" i="1" smtClean="0">
                          <a:latin typeface="Cambria Math"/>
                        </a:rPr>
                        <m:t>𝐷</m:t>
                      </m:r>
                      <m:r>
                        <a:rPr lang="en-US" altLang="ja-JP" sz="2400" i="1" smtClean="0">
                          <a:latin typeface="Cambria Math"/>
                        </a:rPr>
                        <m:t>(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) =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altLang="ja-JP" sz="2400" i="1" smtClean="0">
                          <a:latin typeface="Cambria Math"/>
                        </a:rPr>
                        <m:t>𝑡</m:t>
                      </m:r>
                      <m:r>
                        <a:rPr lang="en-US" altLang="ja-JP" sz="2400" i="1" smtClean="0">
                          <a:latin typeface="Cambria Math"/>
                        </a:rPr>
                        <m:t> − </m:t>
                      </m:r>
                      <m:r>
                        <a:rPr lang="en-US" altLang="ja-JP" sz="24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𝑏</m:t>
                      </m:r>
                      <m:sSup>
                        <m:sSupPr>
                          <m:ctrlPr>
                            <a:rPr lang="en-US" altLang="ja-JP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ja-JP" sz="2400" i="1" baseline="30000" dirty="0" smtClean="0"/>
              </a:p>
            </p:txBody>
          </p:sp>
        </mc:Choice>
        <mc:Fallback xmlns="">
          <p:sp>
            <p:nvSpPr>
              <p:cNvPr id="31" name="Rectang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076" y="4869160"/>
                <a:ext cx="2668116" cy="504056"/>
              </a:xfrm>
              <a:prstGeom prst="rect">
                <a:avLst/>
              </a:prstGeom>
              <a:blipFill rotWithShape="1">
                <a:blip r:embed="rId3"/>
                <a:stretch>
                  <a:fillRect b="-158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テキスト ボックス 13"/>
          <p:cNvSpPr txBox="1"/>
          <p:nvPr/>
        </p:nvSpPr>
        <p:spPr>
          <a:xfrm>
            <a:off x="7596336" y="1556792"/>
            <a:ext cx="137191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Mar 1998</a:t>
            </a:r>
            <a:endParaRPr kumimoji="1" lang="ja-JP" altLang="en-US" sz="16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596336" y="1916832"/>
            <a:ext cx="12961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Aug 1998</a:t>
            </a:r>
            <a:endParaRPr kumimoji="1" lang="ja-JP" altLang="en-US" sz="16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590420" y="2329135"/>
            <a:ext cx="136344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Apr 1999</a:t>
            </a:r>
            <a:endParaRPr kumimoji="1" lang="ja-JP" altLang="en-US" sz="16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596336" y="2708920"/>
            <a:ext cx="129751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Aug 2000</a:t>
            </a:r>
            <a:endParaRPr kumimoji="1" lang="ja-JP" altLang="en-US" sz="16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596336" y="3068960"/>
            <a:ext cx="12538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Oct 2000</a:t>
            </a:r>
            <a:endParaRPr kumimoji="1" lang="ja-JP" altLang="en-US" sz="16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596336" y="3429000"/>
            <a:ext cx="13681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Jan 2001</a:t>
            </a:r>
            <a:endParaRPr kumimoji="1" lang="ja-JP" altLang="en-US" sz="16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596336" y="3810526"/>
            <a:ext cx="12961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Jan 2002</a:t>
            </a:r>
            <a:endParaRPr kumimoji="1" lang="ja-JP" altLang="en-US" sz="1600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596336" y="4221088"/>
            <a:ext cx="12961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Feb 2003</a:t>
            </a:r>
            <a:endParaRPr kumimoji="1" lang="ja-JP" altLang="en-US" sz="16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596336" y="4581128"/>
            <a:ext cx="129614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Dec 2011</a:t>
            </a:r>
            <a:endParaRPr kumimoji="1" lang="ja-JP" altLang="en-US" sz="16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596336" y="4941168"/>
            <a:ext cx="13681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Jun 2012</a:t>
            </a:r>
            <a:endParaRPr kumimoji="1" lang="ja-JP" altLang="en-US" sz="1600" dirty="0"/>
          </a:p>
        </p:txBody>
      </p:sp>
      <p:sp>
        <p:nvSpPr>
          <p:cNvPr id="28" name="上下矢印 27"/>
          <p:cNvSpPr/>
          <p:nvPr/>
        </p:nvSpPr>
        <p:spPr>
          <a:xfrm rot="19320000">
            <a:off x="5371731" y="408614"/>
            <a:ext cx="619656" cy="98260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8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C:\Users\kizu\Documents\XBT\文献： Franco＋\Hanawa_etal-1995-DSR-F10 - キャプション無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23933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C:\Users\kizu\Documents\XBT\文献： Franco＋\Hanawa_etal-1995-DSR-F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4038600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61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kizu\Documents\学会・研究集会\JOS2013spr\発表\素材\JTECH-D-12-00127（図16）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68" y="779035"/>
            <a:ext cx="8059204" cy="607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727978" y="159876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i="1" dirty="0" smtClean="0"/>
              <a:t>Cowley et al. (2013)</a:t>
            </a:r>
            <a:endParaRPr lang="ja-JP" altLang="en-US" i="1" baseline="-25000" dirty="0"/>
          </a:p>
        </p:txBody>
      </p:sp>
      <p:sp>
        <p:nvSpPr>
          <p:cNvPr id="4" name="正方形/長方形 3"/>
          <p:cNvSpPr/>
          <p:nvPr/>
        </p:nvSpPr>
        <p:spPr>
          <a:xfrm>
            <a:off x="377787" y="735087"/>
            <a:ext cx="8098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sz="2400" i="1" dirty="0" smtClean="0">
                <a:solidFill>
                  <a:srgbClr val="FF0000"/>
                </a:solidFill>
              </a:rPr>
              <a:t>+</a:t>
            </a:r>
            <a:r>
              <a:rPr lang="en-US" altLang="ja-JP" sz="2400" i="1" dirty="0">
                <a:solidFill>
                  <a:srgbClr val="FF0000"/>
                </a:solidFill>
              </a:rPr>
              <a:t>4</a:t>
            </a:r>
            <a:r>
              <a:rPr lang="en-US" altLang="ja-JP" sz="2400" i="1" dirty="0" smtClean="0">
                <a:solidFill>
                  <a:srgbClr val="FF0000"/>
                </a:solidFill>
              </a:rPr>
              <a:t>%</a:t>
            </a:r>
            <a:endParaRPr lang="ja-JP" altLang="en-US" sz="2400" i="1" baseline="-25000" dirty="0">
              <a:solidFill>
                <a:srgbClr val="FF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536" y="2636912"/>
            <a:ext cx="73289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sz="2400" i="1" dirty="0" smtClean="0">
                <a:solidFill>
                  <a:srgbClr val="FF0000"/>
                </a:solidFill>
              </a:rPr>
              <a:t>-8%</a:t>
            </a:r>
            <a:endParaRPr lang="ja-JP" altLang="en-US" sz="2400" i="1" baseline="-25000" dirty="0">
              <a:solidFill>
                <a:srgbClr val="FF000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77787" y="3068960"/>
            <a:ext cx="8098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sz="2400" i="1" dirty="0" smtClean="0">
                <a:solidFill>
                  <a:srgbClr val="FF0000"/>
                </a:solidFill>
              </a:rPr>
              <a:t>+</a:t>
            </a:r>
            <a:r>
              <a:rPr lang="en-US" altLang="ja-JP" sz="2400" i="1" dirty="0">
                <a:solidFill>
                  <a:srgbClr val="FF0000"/>
                </a:solidFill>
              </a:rPr>
              <a:t>4</a:t>
            </a:r>
            <a:r>
              <a:rPr lang="en-US" altLang="ja-JP" sz="2400" i="1" dirty="0" smtClean="0">
                <a:solidFill>
                  <a:srgbClr val="FF0000"/>
                </a:solidFill>
              </a:rPr>
              <a:t>%</a:t>
            </a:r>
            <a:endParaRPr lang="ja-JP" altLang="en-US" sz="2400" i="1" baseline="-25000" dirty="0">
              <a:solidFill>
                <a:srgbClr val="FF0000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82723" y="4983559"/>
            <a:ext cx="73289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sz="2400" i="1" dirty="0" smtClean="0">
                <a:solidFill>
                  <a:srgbClr val="FF0000"/>
                </a:solidFill>
              </a:rPr>
              <a:t>-6%</a:t>
            </a:r>
            <a:endParaRPr lang="ja-JP" altLang="en-US" sz="2400" i="1" baseline="-25000" dirty="0">
              <a:solidFill>
                <a:srgbClr val="FF0000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7503" y="44624"/>
            <a:ext cx="6768753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400" b="1" i="1" dirty="0" smtClean="0">
                <a:latin typeface="Cambria" pitchFamily="18" charset="0"/>
              </a:rPr>
              <a:t>After GK07 </a:t>
            </a:r>
            <a:r>
              <a:rPr lang="en-US" altLang="ja-JP" sz="2800" b="1" i="1" dirty="0" smtClean="0">
                <a:latin typeface="Cambria" pitchFamily="18" charset="0"/>
              </a:rPr>
              <a:t>- </a:t>
            </a:r>
            <a:r>
              <a:rPr lang="en-US" altLang="ja-JP" sz="2400" b="1" i="1" dirty="0" smtClean="0">
                <a:latin typeface="Cambria" pitchFamily="18" charset="0"/>
              </a:rPr>
              <a:t>Suggested histories of XBT biases</a:t>
            </a:r>
            <a:endParaRPr kumimoji="1" lang="ja-JP" altLang="en-US" sz="2000" b="1" i="1" dirty="0">
              <a:latin typeface="Cambria" pitchFamily="18" charset="0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331640" y="620688"/>
            <a:ext cx="1512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0000FF"/>
                </a:solidFill>
              </a:rPr>
              <a:t>Depth</a:t>
            </a:r>
            <a:endParaRPr lang="ja-JP" altLang="en-US" baseline="-25000" dirty="0">
              <a:solidFill>
                <a:srgbClr val="0000FF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012160" y="692696"/>
            <a:ext cx="1512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</a:rPr>
              <a:t>Temperature</a:t>
            </a:r>
            <a:endParaRPr lang="ja-JP" altLang="en-US" baseline="-25000" dirty="0">
              <a:solidFill>
                <a:srgbClr val="0000FF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1475656" y="1340768"/>
            <a:ext cx="3096344" cy="0"/>
          </a:xfrm>
          <a:prstGeom prst="line">
            <a:avLst/>
          </a:prstGeom>
          <a:ln w="19050">
            <a:solidFill>
              <a:srgbClr val="FF99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1475656" y="1947714"/>
            <a:ext cx="3096344" cy="0"/>
          </a:xfrm>
          <a:prstGeom prst="line">
            <a:avLst/>
          </a:prstGeom>
          <a:ln w="19050">
            <a:solidFill>
              <a:srgbClr val="FF99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860206" y="404664"/>
            <a:ext cx="1223962" cy="5438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ja-JP" sz="1600" i="1" dirty="0">
                <a:solidFill>
                  <a:srgbClr val="FF6600"/>
                </a:solidFill>
              </a:rPr>
              <a:t>Manu spec.</a:t>
            </a:r>
            <a:br>
              <a:rPr lang="en-US" altLang="ja-JP" sz="1600" i="1" dirty="0">
                <a:solidFill>
                  <a:srgbClr val="FF6600"/>
                </a:solidFill>
              </a:rPr>
            </a:br>
            <a:r>
              <a:rPr lang="en-US" altLang="ja-JP" sz="1600" i="1" dirty="0" smtClean="0">
                <a:solidFill>
                  <a:srgbClr val="FF6600"/>
                </a:solidFill>
              </a:rPr>
              <a:t>(+/- 2</a:t>
            </a:r>
            <a:r>
              <a:rPr lang="en-US" altLang="ja-JP" sz="1600" i="1" dirty="0">
                <a:solidFill>
                  <a:srgbClr val="FF6600"/>
                </a:solidFill>
              </a:rPr>
              <a:t>%)</a:t>
            </a: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V="1">
            <a:off x="4380953" y="779033"/>
            <a:ext cx="695102" cy="1168680"/>
          </a:xfrm>
          <a:prstGeom prst="line">
            <a:avLst/>
          </a:prstGeom>
          <a:noFill/>
          <a:ln w="15875">
            <a:solidFill>
              <a:srgbClr val="FF6600"/>
            </a:solidFill>
            <a:round/>
            <a:headEnd type="stealth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V="1">
            <a:off x="4215720" y="779034"/>
            <a:ext cx="860336" cy="561733"/>
          </a:xfrm>
          <a:prstGeom prst="line">
            <a:avLst/>
          </a:prstGeom>
          <a:noFill/>
          <a:ln w="15875">
            <a:solidFill>
              <a:srgbClr val="FF6600"/>
            </a:solidFill>
            <a:round/>
            <a:headEnd type="stealth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29" name="グループ化 28"/>
          <p:cNvGrpSpPr/>
          <p:nvPr/>
        </p:nvGrpSpPr>
        <p:grpSpPr>
          <a:xfrm>
            <a:off x="2555776" y="476672"/>
            <a:ext cx="864096" cy="4824536"/>
            <a:chOff x="2555776" y="476672"/>
            <a:chExt cx="864096" cy="482453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735796" y="779033"/>
              <a:ext cx="36004" cy="4522175"/>
            </a:xfrm>
            <a:prstGeom prst="line">
              <a:avLst/>
            </a:prstGeom>
            <a:ln w="6350">
              <a:solidFill>
                <a:srgbClr val="FF000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/>
            <p:cNvCxnSpPr/>
            <p:nvPr/>
          </p:nvCxnSpPr>
          <p:spPr>
            <a:xfrm>
              <a:off x="3203848" y="779033"/>
              <a:ext cx="36004" cy="4522175"/>
            </a:xfrm>
            <a:prstGeom prst="line">
              <a:avLst/>
            </a:prstGeom>
            <a:ln w="6350">
              <a:solidFill>
                <a:srgbClr val="FF000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正方形/長方形 26"/>
            <p:cNvSpPr/>
            <p:nvPr/>
          </p:nvSpPr>
          <p:spPr>
            <a:xfrm>
              <a:off x="2555776" y="476672"/>
              <a:ext cx="8640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dirty="0" smtClean="0">
                  <a:solidFill>
                    <a:srgbClr val="FF0000"/>
                  </a:solidFill>
                </a:rPr>
                <a:t>H95</a:t>
              </a:r>
              <a:endParaRPr lang="ja-JP" altLang="en-US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8" name="直線矢印コネクタ 27"/>
            <p:cNvCxnSpPr/>
            <p:nvPr/>
          </p:nvCxnSpPr>
          <p:spPr>
            <a:xfrm>
              <a:off x="2753798" y="965919"/>
              <a:ext cx="450050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グループ化 22"/>
          <p:cNvGrpSpPr/>
          <p:nvPr/>
        </p:nvGrpSpPr>
        <p:grpSpPr>
          <a:xfrm>
            <a:off x="5724128" y="2348880"/>
            <a:ext cx="1512168" cy="2736304"/>
            <a:chOff x="5724128" y="2348880"/>
            <a:chExt cx="1512168" cy="2736304"/>
          </a:xfrm>
        </p:grpSpPr>
        <p:grpSp>
          <p:nvGrpSpPr>
            <p:cNvPr id="21" name="グループ化 20"/>
            <p:cNvGrpSpPr/>
            <p:nvPr/>
          </p:nvGrpSpPr>
          <p:grpSpPr>
            <a:xfrm>
              <a:off x="5724128" y="2348880"/>
              <a:ext cx="1512168" cy="369332"/>
              <a:chOff x="5724128" y="2348880"/>
              <a:chExt cx="1512168" cy="369332"/>
            </a:xfrm>
          </p:grpSpPr>
          <p:sp>
            <p:nvSpPr>
              <p:cNvPr id="24" name="正方形/長方形 23"/>
              <p:cNvSpPr/>
              <p:nvPr/>
            </p:nvSpPr>
            <p:spPr>
              <a:xfrm>
                <a:off x="5724128" y="234888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ja-JP" dirty="0" smtClean="0">
                    <a:solidFill>
                      <a:srgbClr val="FF0000"/>
                    </a:solidFill>
                  </a:rPr>
                  <a:t>Strip-chart </a:t>
                </a:r>
                <a:endParaRPr lang="ja-JP" altLang="en-US" baseline="-25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5" name="直線矢印コネクタ 24"/>
              <p:cNvCxnSpPr/>
              <p:nvPr/>
            </p:nvCxnSpPr>
            <p:spPr>
              <a:xfrm>
                <a:off x="5868144" y="2708920"/>
                <a:ext cx="1224136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グループ化 29"/>
            <p:cNvGrpSpPr/>
            <p:nvPr/>
          </p:nvGrpSpPr>
          <p:grpSpPr>
            <a:xfrm>
              <a:off x="5724128" y="4715852"/>
              <a:ext cx="1512168" cy="369332"/>
              <a:chOff x="5724128" y="2348880"/>
              <a:chExt cx="1512168" cy="369332"/>
            </a:xfrm>
          </p:grpSpPr>
          <p:sp>
            <p:nvSpPr>
              <p:cNvPr id="31" name="正方形/長方形 30"/>
              <p:cNvSpPr/>
              <p:nvPr/>
            </p:nvSpPr>
            <p:spPr>
              <a:xfrm>
                <a:off x="5724128" y="234888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ja-JP" dirty="0" smtClean="0">
                    <a:solidFill>
                      <a:srgbClr val="FF0000"/>
                    </a:solidFill>
                  </a:rPr>
                  <a:t>Strip-chart </a:t>
                </a:r>
                <a:endParaRPr lang="ja-JP" altLang="en-US" baseline="-25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32" name="直線矢印コネクタ 31"/>
              <p:cNvCxnSpPr/>
              <p:nvPr/>
            </p:nvCxnSpPr>
            <p:spPr>
              <a:xfrm>
                <a:off x="5868144" y="2708920"/>
                <a:ext cx="1224136" cy="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780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4067944" y="620688"/>
            <a:ext cx="4045717" cy="5472608"/>
            <a:chOff x="4067944" y="620688"/>
            <a:chExt cx="4045717" cy="5472608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4067944" y="620688"/>
              <a:ext cx="4045717" cy="5472608"/>
              <a:chOff x="4067944" y="620688"/>
              <a:chExt cx="4045717" cy="5472608"/>
            </a:xfrm>
          </p:grpSpPr>
          <p:pic>
            <p:nvPicPr>
              <p:cNvPr id="16388" name="Picture 1" descr="fig8.tif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8" t="5927" r="3854" b="5481"/>
              <a:stretch>
                <a:fillRect/>
              </a:stretch>
            </p:blipFill>
            <p:spPr bwMode="auto">
              <a:xfrm>
                <a:off x="4067944" y="620688"/>
                <a:ext cx="4045717" cy="547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角丸四角形 6"/>
              <p:cNvSpPr/>
              <p:nvPr/>
            </p:nvSpPr>
            <p:spPr>
              <a:xfrm>
                <a:off x="6588224" y="2636912"/>
                <a:ext cx="936104" cy="18466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角丸四角形 29"/>
              <p:cNvSpPr/>
              <p:nvPr/>
            </p:nvSpPr>
            <p:spPr>
              <a:xfrm>
                <a:off x="6588224" y="5373216"/>
                <a:ext cx="936104" cy="18466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2" name="Rectangle 2"/>
            <p:cNvSpPr txBox="1">
              <a:spLocks noChangeArrowheads="1"/>
            </p:cNvSpPr>
            <p:nvPr/>
          </p:nvSpPr>
          <p:spPr>
            <a:xfrm>
              <a:off x="7236296" y="867490"/>
              <a:ext cx="432048" cy="18524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 anchor="t" anchorCtr="0">
              <a:normAutofit fontScale="85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  <a:defRPr/>
              </a:pPr>
              <a:r>
                <a:rPr kumimoji="0" lang="en-US" altLang="ja-JP" sz="1600" dirty="0" smtClean="0">
                  <a:solidFill>
                    <a:srgbClr val="006600"/>
                  </a:solidFill>
                </a:rPr>
                <a:t>S65</a:t>
              </a:r>
              <a:endParaRPr kumimoji="0" lang="en-AU" sz="1600" dirty="0" smtClean="0">
                <a:solidFill>
                  <a:srgbClr val="006600"/>
                </a:solidFill>
              </a:endParaRPr>
            </a:p>
          </p:txBody>
        </p:sp>
        <p:sp>
          <p:nvSpPr>
            <p:cNvPr id="33" name="Rectangle 2"/>
            <p:cNvSpPr txBox="1">
              <a:spLocks noChangeArrowheads="1"/>
            </p:cNvSpPr>
            <p:nvPr/>
          </p:nvSpPr>
          <p:spPr>
            <a:xfrm>
              <a:off x="7236296" y="2060848"/>
              <a:ext cx="432048" cy="18524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 anchor="t" anchorCtr="0">
              <a:normAutofit fontScale="85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  <a:defRPr/>
              </a:pPr>
              <a:r>
                <a:rPr kumimoji="0" lang="en-US" altLang="ja-JP" sz="1600" dirty="0">
                  <a:solidFill>
                    <a:srgbClr val="006600"/>
                  </a:solidFill>
                </a:rPr>
                <a:t>H</a:t>
              </a:r>
              <a:r>
                <a:rPr kumimoji="0" lang="en-US" altLang="ja-JP" sz="1600" dirty="0" smtClean="0">
                  <a:solidFill>
                    <a:srgbClr val="006600"/>
                  </a:solidFill>
                </a:rPr>
                <a:t>65</a:t>
              </a:r>
              <a:endParaRPr kumimoji="0" lang="en-AU" sz="1600" dirty="0" smtClean="0">
                <a:solidFill>
                  <a:srgbClr val="006600"/>
                </a:solidFill>
              </a:endParaRPr>
            </a:p>
          </p:txBody>
        </p:sp>
        <p:sp>
          <p:nvSpPr>
            <p:cNvPr id="34" name="Rectangle 2"/>
            <p:cNvSpPr txBox="1">
              <a:spLocks noChangeArrowheads="1"/>
            </p:cNvSpPr>
            <p:nvPr/>
          </p:nvSpPr>
          <p:spPr>
            <a:xfrm>
              <a:off x="7236296" y="3573016"/>
              <a:ext cx="432048" cy="18524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 anchor="t" anchorCtr="0">
              <a:normAutofit fontScale="85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  <a:defRPr/>
              </a:pPr>
              <a:r>
                <a:rPr kumimoji="0" lang="en-US" altLang="ja-JP" sz="1600" dirty="0" smtClean="0">
                  <a:solidFill>
                    <a:srgbClr val="006600"/>
                  </a:solidFill>
                </a:rPr>
                <a:t>S65</a:t>
              </a:r>
              <a:endParaRPr kumimoji="0" lang="en-AU" sz="1600" dirty="0" smtClean="0">
                <a:solidFill>
                  <a:srgbClr val="006600"/>
                </a:solidFill>
              </a:endParaRPr>
            </a:p>
          </p:txBody>
        </p:sp>
        <p:sp>
          <p:nvSpPr>
            <p:cNvPr id="35" name="Rectangle 2"/>
            <p:cNvSpPr txBox="1">
              <a:spLocks noChangeArrowheads="1"/>
            </p:cNvSpPr>
            <p:nvPr/>
          </p:nvSpPr>
          <p:spPr>
            <a:xfrm>
              <a:off x="7236296" y="4797152"/>
              <a:ext cx="432048" cy="18524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 anchor="t" anchorCtr="0">
              <a:normAutofit fontScale="85000" lnSpcReduction="20000"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4000" b="1" kern="12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  <a:defRPr/>
              </a:pPr>
              <a:r>
                <a:rPr kumimoji="0" lang="en-US" altLang="ja-JP" sz="1600" dirty="0">
                  <a:solidFill>
                    <a:srgbClr val="006600"/>
                  </a:solidFill>
                </a:rPr>
                <a:t>H</a:t>
              </a:r>
              <a:r>
                <a:rPr kumimoji="0" lang="en-US" altLang="ja-JP" sz="1600" dirty="0" smtClean="0">
                  <a:solidFill>
                    <a:srgbClr val="006600"/>
                  </a:solidFill>
                </a:rPr>
                <a:t>65</a:t>
              </a:r>
              <a:endParaRPr kumimoji="0" lang="en-AU" sz="1600" dirty="0" smtClean="0">
                <a:solidFill>
                  <a:srgbClr val="006600"/>
                </a:solidFill>
              </a:endParaRPr>
            </a:p>
          </p:txBody>
        </p:sp>
      </p:grp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834971"/>
            <a:ext cx="4536504" cy="50405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AU" sz="2800" dirty="0" smtClean="0">
                <a:cs typeface="+mj-cs"/>
              </a:rPr>
              <a:t>Fall rate changes with time</a:t>
            </a:r>
          </a:p>
        </p:txBody>
      </p:sp>
      <p:sp>
        <p:nvSpPr>
          <p:cNvPr id="15376" name="Rectangle 16"/>
          <p:cNvSpPr>
            <a:spLocks noGrp="1" noChangeArrowheads="1"/>
          </p:cNvSpPr>
          <p:nvPr>
            <p:ph idx="1"/>
          </p:nvPr>
        </p:nvSpPr>
        <p:spPr>
          <a:xfrm>
            <a:off x="323528" y="3717032"/>
            <a:ext cx="3600400" cy="1800200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AU" sz="2000" dirty="0"/>
              <a:t>Sippican T7</a:t>
            </a:r>
            <a:r>
              <a:rPr lang="en-AU" sz="2000" dirty="0" smtClean="0">
                <a:solidFill>
                  <a:schemeClr val="tx1"/>
                </a:solidFill>
              </a:rPr>
              <a:t>/DB probes have an slowing of fall rate from the 1990</a:t>
            </a:r>
            <a:r>
              <a:rPr lang="en-AU" sz="2000" dirty="0" smtClean="0">
                <a:latin typeface="Arial"/>
              </a:rPr>
              <a:t>’</a:t>
            </a:r>
            <a:r>
              <a:rPr lang="en-AU" sz="2000" dirty="0" smtClean="0">
                <a:solidFill>
                  <a:schemeClr val="tx1"/>
                </a:solidFill>
              </a:rPr>
              <a:t>s to now.</a:t>
            </a:r>
          </a:p>
          <a:p>
            <a:pPr marL="0" indent="0">
              <a:buNone/>
              <a:defRPr/>
            </a:pPr>
            <a:endParaRPr lang="en-AU" sz="1400" dirty="0" smtClean="0">
              <a:solidFill>
                <a:schemeClr val="tx1"/>
              </a:solidFill>
              <a:cs typeface="+mn-cs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AU" sz="2000" dirty="0" smtClean="0"/>
              <a:t>Slower fall rate results in warm biases</a:t>
            </a:r>
            <a:endParaRPr lang="en-AU" sz="2000" dirty="0" smtClean="0">
              <a:solidFill>
                <a:schemeClr val="tx1"/>
              </a:solidFill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683568" y="5445224"/>
            <a:ext cx="3340979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AU" sz="2000" b="1" dirty="0">
                <a:solidFill>
                  <a:srgbClr val="006600"/>
                </a:solidFill>
                <a:latin typeface="Calibri" pitchFamily="34" charset="0"/>
                <a:ea typeface="ＭＳ Ｐゴシック" charset="0"/>
              </a:rPr>
              <a:t>S65</a:t>
            </a:r>
            <a:r>
              <a:rPr kumimoji="0" lang="en-AU" sz="1600" dirty="0">
                <a:solidFill>
                  <a:srgbClr val="006600"/>
                </a:solidFill>
                <a:ea typeface="ＭＳ Ｐゴシック" charset="0"/>
              </a:rPr>
              <a:t> = </a:t>
            </a:r>
            <a:r>
              <a:rPr kumimoji="0" lang="en-AU" sz="1600" dirty="0" err="1">
                <a:solidFill>
                  <a:srgbClr val="006600"/>
                </a:solidFill>
                <a:ea typeface="ＭＳ Ｐゴシック" charset="0"/>
              </a:rPr>
              <a:t>Sippican</a:t>
            </a:r>
            <a:r>
              <a:rPr kumimoji="0" lang="en-AU" sz="1600" dirty="0">
                <a:solidFill>
                  <a:srgbClr val="006600"/>
                </a:solidFill>
                <a:ea typeface="ＭＳ Ｐゴシック" charset="0"/>
              </a:rPr>
              <a:t> fall rate, 1965</a:t>
            </a:r>
          </a:p>
          <a:p>
            <a:pPr>
              <a:defRPr/>
            </a:pPr>
            <a:r>
              <a:rPr kumimoji="0" lang="en-AU" b="1" dirty="0">
                <a:solidFill>
                  <a:srgbClr val="006600"/>
                </a:solidFill>
                <a:latin typeface="Calibri" pitchFamily="34" charset="0"/>
                <a:ea typeface="ＭＳ Ｐゴシック" charset="0"/>
              </a:rPr>
              <a:t>H95</a:t>
            </a:r>
            <a:r>
              <a:rPr kumimoji="0" lang="en-AU" sz="1600" dirty="0">
                <a:solidFill>
                  <a:srgbClr val="006600"/>
                </a:solidFill>
                <a:ea typeface="ＭＳ Ｐゴシック" charset="0"/>
              </a:rPr>
              <a:t> = </a:t>
            </a:r>
            <a:r>
              <a:rPr kumimoji="0" lang="en-AU" sz="1600" dirty="0" err="1">
                <a:solidFill>
                  <a:srgbClr val="006600"/>
                </a:solidFill>
                <a:ea typeface="ＭＳ Ｐゴシック" charset="0"/>
              </a:rPr>
              <a:t>Hanawa</a:t>
            </a:r>
            <a:r>
              <a:rPr kumimoji="0" lang="en-AU" sz="1600" dirty="0">
                <a:solidFill>
                  <a:srgbClr val="006600"/>
                </a:solidFill>
                <a:ea typeface="ＭＳ Ｐゴシック" charset="0"/>
              </a:rPr>
              <a:t> et al fall rate, 1995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/>
              <a:t>Biases in historical XBT data | Rebecca Cowley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5</a:t>
            </a:fld>
            <a:r>
              <a:rPr lang="en-AU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1569566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kumimoji="0" lang="en-AU" sz="2000" dirty="0" err="1" smtClean="0">
                <a:solidFill>
                  <a:prstClr val="black"/>
                </a:solidFill>
                <a:latin typeface="Calibri" pitchFamily="34" charset="0"/>
                <a:ea typeface="ＭＳ Ｐゴシック" charset="0"/>
              </a:rPr>
              <a:t>Sippican</a:t>
            </a:r>
            <a:r>
              <a:rPr kumimoji="0" lang="en-AU" sz="2000" dirty="0" smtClean="0">
                <a:solidFill>
                  <a:prstClr val="black"/>
                </a:solidFill>
                <a:latin typeface="Calibri" pitchFamily="34" charset="0"/>
                <a:ea typeface="ＭＳ Ｐゴシック" charset="0"/>
              </a:rPr>
              <a:t> T4</a:t>
            </a:r>
            <a:r>
              <a:rPr kumimoji="0" lang="en-AU" sz="2000" dirty="0">
                <a:solidFill>
                  <a:prstClr val="black"/>
                </a:solidFill>
                <a:latin typeface="Calibri" pitchFamily="34" charset="0"/>
                <a:ea typeface="ＭＳ Ｐゴシック" charset="0"/>
              </a:rPr>
              <a:t>/T6 profiles dominate the early </a:t>
            </a:r>
            <a:r>
              <a:rPr kumimoji="0" lang="en-AU" sz="2000" dirty="0" smtClean="0">
                <a:solidFill>
                  <a:prstClr val="black"/>
                </a:solidFill>
                <a:latin typeface="Calibri" pitchFamily="34" charset="0"/>
                <a:ea typeface="ＭＳ Ｐゴシック" charset="0"/>
              </a:rPr>
              <a:t>records and have a slower fall rate in the mid-1970s.</a:t>
            </a:r>
            <a:endParaRPr kumimoji="0" lang="en-AU" sz="2000" dirty="0">
              <a:solidFill>
                <a:prstClr val="black"/>
              </a:solidFill>
              <a:latin typeface="Calibri" pitchFamily="34" charset="0"/>
              <a:ea typeface="ＭＳ Ｐゴシック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069527" y="3429000"/>
            <a:ext cx="966969" cy="2806571"/>
            <a:chOff x="7956376" y="3356992"/>
            <a:chExt cx="966969" cy="2806571"/>
          </a:xfrm>
        </p:grpSpPr>
        <p:cxnSp>
          <p:nvCxnSpPr>
            <p:cNvPr id="18" name="Straight Arrow Connector 17"/>
            <p:cNvCxnSpPr/>
            <p:nvPr/>
          </p:nvCxnSpPr>
          <p:spPr>
            <a:xfrm flipV="1">
              <a:off x="8388424" y="4005064"/>
              <a:ext cx="0" cy="7920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>
              <a:glow rad="228600">
                <a:srgbClr val="FF6600">
                  <a:alpha val="40000"/>
                </a:srgb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8388424" y="4797152"/>
              <a:ext cx="0" cy="72008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  <a:effectLst>
              <a:glow rad="228600">
                <a:schemeClr val="accent1">
                  <a:lumMod val="40000"/>
                  <a:lumOff val="60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7956376" y="3356992"/>
              <a:ext cx="9669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dirty="0" smtClean="0">
                  <a:solidFill>
                    <a:srgbClr val="FF0000"/>
                  </a:solidFill>
                  <a:ea typeface="ＭＳ Ｐゴシック" charset="0"/>
                </a:rPr>
                <a:t>Slower, </a:t>
              </a:r>
            </a:p>
            <a:p>
              <a:pPr algn="ctr"/>
              <a:r>
                <a:rPr kumimoji="0" lang="en-US" dirty="0" smtClean="0">
                  <a:solidFill>
                    <a:srgbClr val="FF0000"/>
                  </a:solidFill>
                  <a:ea typeface="ＭＳ Ｐゴシック" charset="0"/>
                </a:rPr>
                <a:t>warmer</a:t>
              </a:r>
              <a:endParaRPr kumimoji="0" lang="en-US" dirty="0">
                <a:solidFill>
                  <a:srgbClr val="FF0000"/>
                </a:solidFill>
                <a:ea typeface="ＭＳ Ｐゴシック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956376" y="5517232"/>
              <a:ext cx="8902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dirty="0" smtClean="0">
                  <a:solidFill>
                    <a:srgbClr val="00A9CE"/>
                  </a:solidFill>
                  <a:ea typeface="ＭＳ Ｐゴシック" charset="0"/>
                </a:rPr>
                <a:t>Faster,</a:t>
              </a:r>
            </a:p>
            <a:p>
              <a:pPr algn="ctr"/>
              <a:r>
                <a:rPr kumimoji="0" lang="en-US" dirty="0" smtClean="0">
                  <a:solidFill>
                    <a:srgbClr val="00A9CE"/>
                  </a:solidFill>
                  <a:ea typeface="ＭＳ Ｐゴシック" charset="0"/>
                </a:rPr>
                <a:t>cooler</a:t>
              </a:r>
              <a:endParaRPr kumimoji="0" lang="en-US" dirty="0">
                <a:solidFill>
                  <a:srgbClr val="00A9CE"/>
                </a:solidFill>
                <a:ea typeface="ＭＳ Ｐゴシック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28384" y="692696"/>
            <a:ext cx="966969" cy="2806571"/>
            <a:chOff x="7956376" y="3356992"/>
            <a:chExt cx="966969" cy="2806571"/>
          </a:xfrm>
        </p:grpSpPr>
        <p:cxnSp>
          <p:nvCxnSpPr>
            <p:cNvPr id="23" name="Straight Arrow Connector 22"/>
            <p:cNvCxnSpPr/>
            <p:nvPr/>
          </p:nvCxnSpPr>
          <p:spPr>
            <a:xfrm flipV="1">
              <a:off x="8388424" y="4005064"/>
              <a:ext cx="0" cy="7920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>
              <a:glow rad="228600">
                <a:srgbClr val="FF6600">
                  <a:alpha val="40000"/>
                </a:srgb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8388424" y="4797152"/>
              <a:ext cx="0" cy="72008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  <a:effectLst>
              <a:glow rad="228600">
                <a:schemeClr val="accent1">
                  <a:lumMod val="40000"/>
                  <a:lumOff val="60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7956376" y="3356992"/>
              <a:ext cx="9669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dirty="0" smtClean="0">
                  <a:solidFill>
                    <a:srgbClr val="FF0000"/>
                  </a:solidFill>
                  <a:ea typeface="ＭＳ Ｐゴシック" charset="0"/>
                </a:rPr>
                <a:t>Slower, </a:t>
              </a:r>
            </a:p>
            <a:p>
              <a:pPr algn="ctr"/>
              <a:r>
                <a:rPr kumimoji="0" lang="en-US" dirty="0" smtClean="0">
                  <a:solidFill>
                    <a:srgbClr val="FF0000"/>
                  </a:solidFill>
                  <a:ea typeface="ＭＳ Ｐゴシック" charset="0"/>
                </a:rPr>
                <a:t>warmer</a:t>
              </a:r>
              <a:endParaRPr kumimoji="0" lang="en-US" dirty="0">
                <a:solidFill>
                  <a:srgbClr val="FF0000"/>
                </a:solidFill>
                <a:ea typeface="ＭＳ Ｐゴシック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56376" y="5517232"/>
              <a:ext cx="8902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dirty="0" smtClean="0">
                  <a:solidFill>
                    <a:srgbClr val="00A9CE"/>
                  </a:solidFill>
                  <a:ea typeface="ＭＳ Ｐゴシック" charset="0"/>
                </a:rPr>
                <a:t>Faster,</a:t>
              </a:r>
            </a:p>
            <a:p>
              <a:pPr algn="ctr"/>
              <a:r>
                <a:rPr kumimoji="0" lang="en-US" dirty="0" smtClean="0">
                  <a:solidFill>
                    <a:srgbClr val="00A9CE"/>
                  </a:solidFill>
                  <a:ea typeface="ＭＳ Ｐゴシック" charset="0"/>
                </a:rPr>
                <a:t>cooler</a:t>
              </a:r>
              <a:endParaRPr kumimoji="0" lang="en-US" dirty="0">
                <a:solidFill>
                  <a:srgbClr val="00A9CE"/>
                </a:solidFill>
                <a:ea typeface="ＭＳ Ｐゴシック" charset="0"/>
              </a:endParaRPr>
            </a:p>
          </p:txBody>
        </p:sp>
      </p:grpSp>
      <p:sp>
        <p:nvSpPr>
          <p:cNvPr id="27" name="正方形/長方形 26"/>
          <p:cNvSpPr/>
          <p:nvPr/>
        </p:nvSpPr>
        <p:spPr>
          <a:xfrm>
            <a:off x="4644008" y="188640"/>
            <a:ext cx="4129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i="1" dirty="0" smtClean="0">
                <a:solidFill>
                  <a:srgbClr val="006600"/>
                </a:solidFill>
              </a:rPr>
              <a:t>Modified </a:t>
            </a:r>
            <a:r>
              <a:rPr lang="en-AU" altLang="ja-JP" i="1" dirty="0" smtClean="0">
                <a:solidFill>
                  <a:srgbClr val="006600"/>
                </a:solidFill>
              </a:rPr>
              <a:t>Cowley </a:t>
            </a:r>
            <a:r>
              <a:rPr lang="en-US" altLang="ja-JP" i="1" dirty="0" smtClean="0">
                <a:solidFill>
                  <a:srgbClr val="006600"/>
                </a:solidFill>
              </a:rPr>
              <a:t>et al. (2013) @SOT-7</a:t>
            </a:r>
            <a:endParaRPr lang="en-AU" altLang="ja-JP" i="1" dirty="0">
              <a:solidFill>
                <a:srgbClr val="006600"/>
              </a:solidFill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6300192" y="2546090"/>
            <a:ext cx="1440160" cy="2880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kumimoji="0" lang="en-US" altLang="ja-JP" sz="1600" dirty="0" smtClean="0">
                <a:solidFill>
                  <a:srgbClr val="0000FF"/>
                </a:solidFill>
              </a:rPr>
              <a:t>Sippican T4/T6</a:t>
            </a:r>
            <a:endParaRPr kumimoji="0" lang="en-AU" sz="1600" dirty="0" smtClean="0">
              <a:solidFill>
                <a:srgbClr val="0000FF"/>
              </a:solidFill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6300192" y="5301208"/>
            <a:ext cx="1440160" cy="2880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kumimoji="0" lang="en-US" altLang="ja-JP" sz="1600" dirty="0" smtClean="0">
                <a:solidFill>
                  <a:srgbClr val="0000FF"/>
                </a:solidFill>
              </a:rPr>
              <a:t>Sippican T7/DB</a:t>
            </a:r>
            <a:endParaRPr kumimoji="0" lang="en-AU" sz="1600" dirty="0" smtClean="0">
              <a:solidFill>
                <a:srgbClr val="0000FF"/>
              </a:solidFill>
            </a:endParaRPr>
          </a:p>
        </p:txBody>
      </p:sp>
      <p:sp>
        <p:nvSpPr>
          <p:cNvPr id="10" name="上下矢印 9"/>
          <p:cNvSpPr/>
          <p:nvPr/>
        </p:nvSpPr>
        <p:spPr>
          <a:xfrm>
            <a:off x="885287" y="2636912"/>
            <a:ext cx="446353" cy="843771"/>
          </a:xfrm>
          <a:prstGeom prst="upDownArrow">
            <a:avLst/>
          </a:prstGeom>
          <a:solidFill>
            <a:schemeClr val="accent2">
              <a:lumMod val="25000"/>
              <a:lumOff val="75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331640" y="2852936"/>
            <a:ext cx="2376264" cy="36004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kumimoji="0" lang="en-US" altLang="ja-JP" sz="2000" dirty="0" smtClean="0">
                <a:solidFill>
                  <a:srgbClr val="0000FF"/>
                </a:solidFill>
                <a:latin typeface="Cambria" pitchFamily="18" charset="0"/>
              </a:rPr>
              <a:t>Not  always similar</a:t>
            </a:r>
            <a:endParaRPr kumimoji="0" lang="en-AU" sz="2000" dirty="0" smtClean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107504" y="96694"/>
            <a:ext cx="359775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altLang="ja-JP" sz="2400" b="1" i="1" dirty="0" smtClean="0">
                <a:latin typeface="Cambria" pitchFamily="18" charset="0"/>
              </a:rPr>
              <a:t>Newest scheme shows</a:t>
            </a:r>
            <a:r>
              <a:rPr lang="ja-JP" altLang="en-US" sz="2400" b="1" i="1" dirty="0">
                <a:latin typeface="Cambria" pitchFamily="18" charset="0"/>
              </a:rPr>
              <a:t> </a:t>
            </a:r>
            <a:r>
              <a:rPr lang="en-US" altLang="ja-JP" sz="2400" b="1" i="1" dirty="0" smtClean="0">
                <a:latin typeface="Cambria" pitchFamily="18" charset="0"/>
              </a:rPr>
              <a:t>…</a:t>
            </a:r>
            <a:endParaRPr kumimoji="1" lang="ja-JP" altLang="en-US" sz="2400" b="1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8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2"/>
            <a:ext cx="7560840" cy="50405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sz="2800" dirty="0" smtClean="0">
                <a:cs typeface="+mj-cs"/>
              </a:rPr>
              <a:t>“pure” </a:t>
            </a:r>
            <a:r>
              <a:rPr lang="en-AU" sz="2800" dirty="0" smtClean="0">
                <a:cs typeface="+mj-cs"/>
              </a:rPr>
              <a:t>Temperature bias </a:t>
            </a:r>
            <a:r>
              <a:rPr lang="en-US" altLang="ja-JP" sz="2800" i="1" dirty="0" smtClean="0">
                <a:cs typeface="+mj-cs"/>
              </a:rPr>
              <a:t>also</a:t>
            </a:r>
            <a:r>
              <a:rPr lang="en-US" altLang="ja-JP" sz="2800" dirty="0" smtClean="0">
                <a:cs typeface="+mj-cs"/>
              </a:rPr>
              <a:t> </a:t>
            </a:r>
            <a:r>
              <a:rPr lang="en-AU" sz="2800" dirty="0" smtClean="0">
                <a:cs typeface="+mj-cs"/>
              </a:rPr>
              <a:t>changes with time</a:t>
            </a:r>
          </a:p>
        </p:txBody>
      </p:sp>
      <p:sp>
        <p:nvSpPr>
          <p:cNvPr id="16399" name="Rectangle 15"/>
          <p:cNvSpPr>
            <a:spLocks noGrp="1" noChangeArrowheads="1"/>
          </p:cNvSpPr>
          <p:nvPr>
            <p:ph idx="1"/>
          </p:nvPr>
        </p:nvSpPr>
        <p:spPr>
          <a:xfrm>
            <a:off x="4355976" y="1556792"/>
            <a:ext cx="4176464" cy="3384376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  <a:defRPr/>
            </a:pPr>
            <a:r>
              <a:rPr lang="en-AU" dirty="0" smtClean="0">
                <a:solidFill>
                  <a:schemeClr val="tx1"/>
                </a:solidFill>
                <a:cs typeface="+mn-cs"/>
              </a:rPr>
              <a:t>The temperature bias after depth correction is highest in the pre-1990</a:t>
            </a:r>
            <a:r>
              <a:rPr lang="en-AU" dirty="0" smtClean="0">
                <a:latin typeface="Arial"/>
              </a:rPr>
              <a:t>’</a:t>
            </a:r>
            <a:r>
              <a:rPr lang="en-AU" dirty="0" smtClean="0">
                <a:solidFill>
                  <a:schemeClr val="tx1"/>
                </a:solidFill>
                <a:cs typeface="+mn-cs"/>
              </a:rPr>
              <a:t>s data. </a:t>
            </a:r>
          </a:p>
          <a:p>
            <a:pPr marL="0" indent="0" eaLnBrk="1" hangingPunct="1">
              <a:buNone/>
              <a:defRPr/>
            </a:pPr>
            <a:r>
              <a:rPr lang="en-AU" altLang="ja-JP" dirty="0"/>
              <a:t> </a:t>
            </a:r>
            <a:r>
              <a:rPr lang="en-AU" altLang="ja-JP" dirty="0" smtClean="0"/>
              <a:t>      </a:t>
            </a:r>
            <a:r>
              <a:rPr lang="en-US" altLang="ja-JP" b="1" dirty="0" smtClean="0">
                <a:latin typeface="Cambria" pitchFamily="18" charset="0"/>
              </a:rPr>
              <a:t>and it’s been</a:t>
            </a:r>
            <a:r>
              <a:rPr lang="en-US" altLang="ja-JP" b="1" dirty="0" smtClean="0">
                <a:solidFill>
                  <a:srgbClr val="FF0000"/>
                </a:solidFill>
                <a:latin typeface="Cambria" pitchFamily="18" charset="0"/>
              </a:rPr>
              <a:t> “positive”</a:t>
            </a:r>
            <a:endParaRPr lang="en-AU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 marL="0" indent="0" eaLnBrk="1" hangingPunct="1">
              <a:buNone/>
              <a:defRPr/>
            </a:pPr>
            <a:endParaRPr lang="en-AU" dirty="0" smtClean="0">
              <a:solidFill>
                <a:schemeClr val="tx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endParaRPr lang="en-AU" dirty="0" smtClean="0">
              <a:solidFill>
                <a:schemeClr val="tx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en-AU" dirty="0" smtClean="0"/>
              <a:t>The higher bias may be due to the recorder types used at the time (</a:t>
            </a:r>
            <a:r>
              <a:rPr lang="en-AU" dirty="0" err="1" smtClean="0"/>
              <a:t>analog</a:t>
            </a:r>
            <a:r>
              <a:rPr lang="en-AU" dirty="0" smtClean="0"/>
              <a:t> strip chart recorders were used up till the mid-1980s)</a:t>
            </a:r>
            <a:endParaRPr lang="en-AU" dirty="0" smtClean="0">
              <a:solidFill>
                <a:schemeClr val="tx1"/>
              </a:solidFill>
              <a:cs typeface="+mn-cs"/>
            </a:endParaRPr>
          </a:p>
          <a:p>
            <a:pPr eaLnBrk="1" hangingPunct="1">
              <a:defRPr/>
            </a:pPr>
            <a:endParaRPr lang="en-AU" dirty="0" smtClean="0">
              <a:solidFill>
                <a:schemeClr val="tx1"/>
              </a:solidFill>
              <a:cs typeface="+mn-cs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Biases in historical XBT data | Rebecca Cowley</a:t>
            </a:r>
            <a:endParaRPr lang="en-AU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6</a:t>
            </a:fld>
            <a:r>
              <a:rPr lang="en-AU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644008" y="683404"/>
            <a:ext cx="4129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i="1" dirty="0" smtClean="0">
                <a:solidFill>
                  <a:srgbClr val="006600"/>
                </a:solidFill>
              </a:rPr>
              <a:t>Modified </a:t>
            </a:r>
            <a:r>
              <a:rPr lang="en-AU" altLang="ja-JP" i="1" dirty="0" smtClean="0">
                <a:solidFill>
                  <a:srgbClr val="006600"/>
                </a:solidFill>
              </a:rPr>
              <a:t>Cowley </a:t>
            </a:r>
            <a:r>
              <a:rPr lang="en-US" altLang="ja-JP" i="1" dirty="0" smtClean="0">
                <a:solidFill>
                  <a:srgbClr val="006600"/>
                </a:solidFill>
              </a:rPr>
              <a:t>et al. (2013) @SOT-7</a:t>
            </a:r>
            <a:endParaRPr lang="en-AU" altLang="ja-JP" i="1" dirty="0">
              <a:solidFill>
                <a:srgbClr val="0066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4139952" y="5085184"/>
            <a:ext cx="49923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altLang="ja-JP" sz="2000" b="1" dirty="0">
                <a:solidFill>
                  <a:srgbClr val="FF0000"/>
                </a:solidFill>
                <a:latin typeface="Cambria" pitchFamily="18" charset="0"/>
                <a:ea typeface="+mn-ea"/>
              </a:rPr>
              <a:t>P</a:t>
            </a:r>
            <a:r>
              <a:rPr kumimoji="0" lang="en-US" altLang="ja-JP" sz="2000" b="1" dirty="0" smtClean="0">
                <a:solidFill>
                  <a:srgbClr val="FF0000"/>
                </a:solidFill>
                <a:latin typeface="Cambria" pitchFamily="18" charset="0"/>
                <a:ea typeface="+mn-ea"/>
              </a:rPr>
              <a:t>ositive T bias remains in XBTs with pressure switches (Goes et al., 2013), too.</a:t>
            </a:r>
            <a:endParaRPr lang="ja-JP" altLang="en-US" sz="1600" dirty="0"/>
          </a:p>
        </p:txBody>
      </p:sp>
      <p:grpSp>
        <p:nvGrpSpPr>
          <p:cNvPr id="8" name="グループ化 7"/>
          <p:cNvGrpSpPr/>
          <p:nvPr/>
        </p:nvGrpSpPr>
        <p:grpSpPr>
          <a:xfrm>
            <a:off x="323528" y="836712"/>
            <a:ext cx="3816424" cy="5168195"/>
            <a:chOff x="323528" y="836712"/>
            <a:chExt cx="3816424" cy="5168195"/>
          </a:xfrm>
        </p:grpSpPr>
        <p:pic>
          <p:nvPicPr>
            <p:cNvPr id="18435" name="Picture 1" descr="fig13.ti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" t="5777" r="3854" b="4741"/>
            <a:stretch>
              <a:fillRect/>
            </a:stretch>
          </p:blipFill>
          <p:spPr bwMode="auto">
            <a:xfrm>
              <a:off x="323528" y="836712"/>
              <a:ext cx="3816424" cy="5168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正方形/長方形 5"/>
            <p:cNvSpPr/>
            <p:nvPr/>
          </p:nvSpPr>
          <p:spPr>
            <a:xfrm>
              <a:off x="2699792" y="2780928"/>
              <a:ext cx="86409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2699792" y="5301208"/>
              <a:ext cx="86409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339752" y="2762114"/>
            <a:ext cx="1440160" cy="2880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kumimoji="0" lang="en-US" altLang="ja-JP" sz="1600" dirty="0" smtClean="0">
                <a:solidFill>
                  <a:srgbClr val="0000FF"/>
                </a:solidFill>
              </a:rPr>
              <a:t>Sippican T4/T6</a:t>
            </a:r>
            <a:endParaRPr kumimoji="0" lang="en-AU" sz="1600" dirty="0" smtClean="0">
              <a:solidFill>
                <a:srgbClr val="0000FF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339752" y="5301208"/>
            <a:ext cx="1440160" cy="28803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kumimoji="0" lang="en-US" altLang="ja-JP" sz="1600" dirty="0" smtClean="0">
                <a:solidFill>
                  <a:srgbClr val="0000FF"/>
                </a:solidFill>
              </a:rPr>
              <a:t>Sippican T7/DB</a:t>
            </a:r>
            <a:endParaRPr kumimoji="0" lang="en-AU" sz="16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502" y="116632"/>
            <a:ext cx="8712970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1117600" indent="-1117600" eaLnBrk="1" hangingPunct="1"/>
            <a:r>
              <a:rPr kumimoji="1"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TSK</a:t>
            </a:r>
            <a:r>
              <a:rPr kumimoji="1" lang="ja-JP" altLang="en-US" sz="2400" b="1" i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kumimoji="1"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T7</a:t>
            </a:r>
            <a:r>
              <a:rPr lang="ja-JP" altLang="en-US" sz="2400" b="1" i="1" dirty="0">
                <a:latin typeface="Cambria" pitchFamily="18" charset="0"/>
              </a:rPr>
              <a:t> </a:t>
            </a:r>
            <a:r>
              <a:rPr lang="en-US" altLang="ja-JP" sz="2400" b="1" i="1" dirty="0" smtClean="0">
                <a:latin typeface="Cambria" pitchFamily="18" charset="0"/>
              </a:rPr>
              <a:t>shows different history of fall-rate bias (</a:t>
            </a:r>
            <a:r>
              <a:rPr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T6 does, too</a:t>
            </a:r>
            <a:r>
              <a:rPr lang="en-US" altLang="ja-JP" sz="2400" b="1" i="1" dirty="0" smtClean="0">
                <a:latin typeface="Cambria" pitchFamily="18" charset="0"/>
              </a:rPr>
              <a:t>)</a:t>
            </a:r>
            <a:endParaRPr kumimoji="1" lang="ja-JP" altLang="en-US" b="1" i="1" dirty="0">
              <a:latin typeface="Cambria" pitchFamily="18" charset="0"/>
            </a:endParaRPr>
          </a:p>
        </p:txBody>
      </p:sp>
      <p:pic>
        <p:nvPicPr>
          <p:cNvPr id="84996" name="Picture 4" descr="C:\Users\kizu\Documents\学会・研究集会\JOS2013spr\発表\素材\神鷹丸実験 2012\dep_err.H95.TT7-12.h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33947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1" name="Picture 9" descr="C:\Users\kizu\Documents\学会・研究集会\JOS2013spr\発表\素材\神鷹丸実験 2012\dep_err.H95.TT7-05.hi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647" y="1081619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0" name="Picture 8" descr="C:\Users\kizu\Documents\学会・研究集会\JOS2013spr\発表\素材\神鷹丸実験 2012\dep_err.H95.TT7-04.his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81619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9" name="Picture 7" descr="C:\Users\kizu\Documents\学会・研究集会\JOS2013spr\発表\素材\神鷹丸実験 2012\dep_err.H95.TT7-03.his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81618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8" name="Picture 6" descr="C:\Users\kizu\Documents\学会・研究集会\JOS2013spr\発表\素材\神鷹丸実験 2012\dep_err.H95.TT7-02.his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81619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7" name="Picture 5" descr="C:\Users\kizu\Documents\学会・研究集会\JOS2013spr\発表\素材\神鷹丸実験 2012\dep_err.H95.TT7-01.his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9" y="1081616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C:\Users\kizu\Documents\学会・研究集会\JOS2013spr\発表\素材\神鷹丸実験 2012\dep_err.H95.TT7-11.his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33947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4" name="Picture 2" descr="C:\Users\kizu\Documents\学会・研究集会\JOS2013spr\発表\素材\神鷹丸実験 2012\dep_err.H95.TT7-08.his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33947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3" name="Picture 11" descr="C:\Users\kizu\Documents\学会・研究集会\JOS2013spr\発表\素材\神鷹丸実験 2012\dep_err.H95.TT7-07.his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33947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2" name="Picture 10" descr="C:\Users\kizu\Documents\学会・研究集会\JOS2013spr\発表\素材\神鷹丸実験 2012\dep_err.H95.TT7-06.hist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9" y="4033947"/>
            <a:ext cx="2086857" cy="27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607800" y="3097843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Mar 1998 (4)</a:t>
            </a:r>
            <a:endParaRPr kumimoji="1" lang="ja-JP" altLang="en-US" dirty="0">
              <a:latin typeface="Calibri" pitchFamily="34" charset="0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1115616" y="1689929"/>
            <a:ext cx="1728018" cy="1368152"/>
            <a:chOff x="2699618" y="188640"/>
            <a:chExt cx="1728018" cy="1368152"/>
          </a:xfrm>
        </p:grpSpPr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3203674" y="188640"/>
              <a:ext cx="1223962" cy="543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ja-JP" sz="1600" i="1" dirty="0">
                  <a:solidFill>
                    <a:srgbClr val="FF6600"/>
                  </a:solidFill>
                </a:rPr>
                <a:t>Manu spec.</a:t>
              </a:r>
              <a:br>
                <a:rPr lang="en-US" altLang="ja-JP" sz="1600" i="1" dirty="0">
                  <a:solidFill>
                    <a:srgbClr val="FF6600"/>
                  </a:solidFill>
                </a:rPr>
              </a:br>
              <a:r>
                <a:rPr lang="en-US" altLang="ja-JP" sz="1600" i="1" dirty="0" smtClean="0">
                  <a:solidFill>
                    <a:srgbClr val="FF6600"/>
                  </a:solidFill>
                </a:rPr>
                <a:t>(+/- 2</a:t>
              </a:r>
              <a:r>
                <a:rPr lang="en-US" altLang="ja-JP" sz="1600" i="1" dirty="0">
                  <a:solidFill>
                    <a:srgbClr val="FF6600"/>
                  </a:solidFill>
                </a:rPr>
                <a:t>%)</a:t>
              </a: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V="1">
              <a:off x="2699618" y="732458"/>
              <a:ext cx="1008112" cy="824334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8" name="Line 9"/>
            <p:cNvSpPr>
              <a:spLocks noChangeShapeType="1"/>
            </p:cNvSpPr>
            <p:nvPr/>
          </p:nvSpPr>
          <p:spPr bwMode="auto">
            <a:xfrm flipV="1">
              <a:off x="3131667" y="732459"/>
              <a:ext cx="576064" cy="792088"/>
            </a:xfrm>
            <a:prstGeom prst="line">
              <a:avLst/>
            </a:prstGeom>
            <a:noFill/>
            <a:ln w="15875">
              <a:solidFill>
                <a:srgbClr val="FF6600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4139952" y="620688"/>
            <a:ext cx="4752528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 eaLnBrk="1" hangingPunct="1"/>
            <a:r>
              <a:rPr lang="en-US" altLang="ja-JP" sz="2000" b="1" dirty="0" smtClean="0">
                <a:solidFill>
                  <a:srgbClr val="FF0000"/>
                </a:solidFill>
                <a:latin typeface="Cambria" pitchFamily="18" charset="0"/>
              </a:rPr>
              <a:t>Mostly within +/- 2%, but in both signs.</a:t>
            </a:r>
            <a:endParaRPr lang="en-US" altLang="ja-JP" sz="1800" b="1" dirty="0" smtClean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39552" y="498158"/>
            <a:ext cx="338300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0000FF"/>
                </a:solidFill>
              </a:rPr>
              <a:t>Numbers in () are the sample size. </a:t>
            </a:r>
            <a:endParaRPr kumimoji="1" lang="ja-JP" altLang="en-US" sz="1600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335992" y="3097843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Aug 1998 (4)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064184" y="3097843"/>
            <a:ext cx="15159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Apr 1999 (11)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792376" y="3097843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Aug 2000 (9)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520568" y="3097843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Oct 2000 (5)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11560" y="6040879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Jan 2001 (10)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339752" y="6040879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Jan 2002 (11)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067944" y="6040879"/>
            <a:ext cx="15159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Feb 2003 (6)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5796136" y="6040879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Dec 2011 (3)</a:t>
            </a:r>
            <a:endParaRPr kumimoji="1" lang="ja-JP" altLang="en-US" dirty="0">
              <a:latin typeface="Calibri" pitchFamily="34" charset="0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7524328" y="6040879"/>
            <a:ext cx="1443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latin typeface="Calibri" pitchFamily="34" charset="0"/>
              </a:rPr>
              <a:t>Jun 2012 (23)</a:t>
            </a:r>
            <a:endParaRPr kumimoji="1" lang="ja-JP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59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382457" y="332656"/>
            <a:ext cx="6120680" cy="6462223"/>
            <a:chOff x="2987824" y="279145"/>
            <a:chExt cx="6120680" cy="6534231"/>
          </a:xfrm>
        </p:grpSpPr>
        <p:pic>
          <p:nvPicPr>
            <p:cNvPr id="16" name="Picture 16" descr="C:\Users\kizu\Documents\XBT\比較実験： 神鷹丸2012\data\XBT\dep_err\dep_err.H95.全タイプ連結_ページ_0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884" y="3447497"/>
              <a:ext cx="2644620" cy="336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952" name="Picture 8" descr="C:\Users\kizu\Documents\XBT\比較実験： 神鷹丸2012\data\XBT\dep_err\dep_err.H95.全タイプ連結_ページ_17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3447497"/>
              <a:ext cx="2644620" cy="336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970" name="Picture 2" descr="C:\Users\kizu\Documents\XBT\比較実験： 神鷹丸2012\data\XBT\dep_err\dep_err.H95.LT6.hist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404664"/>
              <a:ext cx="2644620" cy="336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971" name="Picture 3" descr="C:\Users\kizu\Documents\XBT\比較実験： 神鷹丸2012\data\XBT\dep_err\dep_err.H95.LT7.hist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884" y="423161"/>
              <a:ext cx="2644620" cy="336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3"/>
            <p:cNvSpPr>
              <a:spLocks noChangeArrowheads="1"/>
            </p:cNvSpPr>
            <p:nvPr/>
          </p:nvSpPr>
          <p:spPr bwMode="auto">
            <a:xfrm>
              <a:off x="3563888" y="849550"/>
              <a:ext cx="693922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i="1" dirty="0" smtClean="0">
                  <a:solidFill>
                    <a:srgbClr val="0000FF"/>
                  </a:solidFill>
                  <a:latin typeface="+mn-lt"/>
                </a:rPr>
                <a:t>SIP</a:t>
              </a:r>
            </a:p>
            <a:p>
              <a:pPr marL="1117600" indent="-1117600" eaLnBrk="1" hangingPunct="1"/>
              <a:r>
                <a:rPr kumimoji="1" lang="en-US" altLang="ja-JP" i="1" dirty="0" smtClean="0">
                  <a:solidFill>
                    <a:srgbClr val="0000FF"/>
                  </a:solidFill>
                  <a:latin typeface="+mn-lt"/>
                </a:rPr>
                <a:t>T6</a:t>
              </a:r>
              <a:endParaRPr kumimoji="1" lang="ja-JP" altLang="en-US" i="1" dirty="0">
                <a:solidFill>
                  <a:srgbClr val="0000FF"/>
                </a:solidFill>
                <a:latin typeface="+mn-lt"/>
              </a:endParaRPr>
            </a:p>
          </p:txBody>
        </p:sp>
        <p:sp>
          <p:nvSpPr>
            <p:cNvPr id="28" name="Rectangle 3"/>
            <p:cNvSpPr>
              <a:spLocks noChangeArrowheads="1"/>
            </p:cNvSpPr>
            <p:nvPr/>
          </p:nvSpPr>
          <p:spPr bwMode="auto">
            <a:xfrm>
              <a:off x="7046430" y="868047"/>
              <a:ext cx="693922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i="1" dirty="0" smtClean="0">
                  <a:solidFill>
                    <a:srgbClr val="0000FF"/>
                  </a:solidFill>
                  <a:latin typeface="+mn-lt"/>
                </a:rPr>
                <a:t>SIP</a:t>
              </a:r>
            </a:p>
            <a:p>
              <a:pPr marL="1117600" indent="-1117600" eaLnBrk="1" hangingPunct="1"/>
              <a:r>
                <a:rPr kumimoji="1" lang="en-US" altLang="ja-JP" i="1" dirty="0" smtClean="0">
                  <a:solidFill>
                    <a:srgbClr val="0000FF"/>
                  </a:solidFill>
                  <a:latin typeface="+mn-lt"/>
                </a:rPr>
                <a:t>T7</a:t>
              </a:r>
              <a:endParaRPr kumimoji="1" lang="ja-JP" altLang="en-US" i="1" dirty="0">
                <a:solidFill>
                  <a:srgbClr val="0000FF"/>
                </a:solidFill>
                <a:latin typeface="+mn-lt"/>
              </a:endParaRPr>
            </a:p>
          </p:txBody>
        </p:sp>
        <p:sp>
          <p:nvSpPr>
            <p:cNvPr id="29" name="Rectangle 3"/>
            <p:cNvSpPr>
              <a:spLocks noChangeArrowheads="1"/>
            </p:cNvSpPr>
            <p:nvPr/>
          </p:nvSpPr>
          <p:spPr bwMode="auto">
            <a:xfrm>
              <a:off x="3560549" y="3933056"/>
              <a:ext cx="693922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i="1" dirty="0" smtClean="0">
                  <a:solidFill>
                    <a:srgbClr val="FF0000"/>
                  </a:solidFill>
                  <a:latin typeface="+mn-lt"/>
                </a:rPr>
                <a:t>TSK</a:t>
              </a:r>
            </a:p>
            <a:p>
              <a:pPr marL="1117600" indent="-1117600" eaLnBrk="1" hangingPunct="1"/>
              <a:r>
                <a:rPr kumimoji="1" lang="en-US" altLang="ja-JP" i="1" dirty="0" smtClean="0">
                  <a:solidFill>
                    <a:srgbClr val="FF0000"/>
                  </a:solidFill>
                  <a:latin typeface="+mn-lt"/>
                </a:rPr>
                <a:t>T6</a:t>
              </a:r>
              <a:endParaRPr kumimoji="1" lang="ja-JP" altLang="en-US" i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0" name="Rectangle 3"/>
            <p:cNvSpPr>
              <a:spLocks noChangeArrowheads="1"/>
            </p:cNvSpPr>
            <p:nvPr/>
          </p:nvSpPr>
          <p:spPr bwMode="auto">
            <a:xfrm>
              <a:off x="7046430" y="3933056"/>
              <a:ext cx="693922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1117600" indent="-1117600" eaLnBrk="1" hangingPunct="1"/>
              <a:r>
                <a:rPr lang="en-US" altLang="ja-JP" i="1" dirty="0" smtClean="0">
                  <a:solidFill>
                    <a:srgbClr val="FF0000"/>
                  </a:solidFill>
                  <a:latin typeface="+mn-lt"/>
                </a:rPr>
                <a:t>TSK </a:t>
              </a:r>
            </a:p>
            <a:p>
              <a:pPr marL="1117600" indent="-1117600" eaLnBrk="1" hangingPunct="1"/>
              <a:r>
                <a:rPr kumimoji="1" lang="en-US" altLang="ja-JP" i="1" dirty="0" smtClean="0">
                  <a:solidFill>
                    <a:srgbClr val="FF0000"/>
                  </a:solidFill>
                  <a:latin typeface="+mn-lt"/>
                </a:rPr>
                <a:t>T7</a:t>
              </a:r>
              <a:endParaRPr kumimoji="1" lang="ja-JP" altLang="en-US" i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" name="正方形/長方形 2"/>
            <p:cNvSpPr/>
            <p:nvPr/>
          </p:nvSpPr>
          <p:spPr>
            <a:xfrm>
              <a:off x="4310134" y="279145"/>
              <a:ext cx="4222306" cy="235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496" y="116632"/>
            <a:ext cx="9036496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kumimoji="1" lang="en-US" altLang="ja-JP" sz="2400" b="1" i="1" dirty="0" smtClean="0">
                <a:latin typeface="Cambria" pitchFamily="18" charset="0"/>
              </a:rPr>
              <a:t>Inter-manufacturer difference</a:t>
            </a:r>
            <a:r>
              <a:rPr kumimoji="1" lang="en-US" altLang="ja-JP" sz="2000" b="1" i="1" dirty="0" smtClean="0">
                <a:latin typeface="Cambria" pitchFamily="18" charset="0"/>
              </a:rPr>
              <a:t>:</a:t>
            </a:r>
          </a:p>
          <a:p>
            <a:pPr marL="1117600" indent="-1117600" eaLnBrk="1" hangingPunct="1"/>
            <a:r>
              <a:rPr lang="en-US" altLang="ja-JP" sz="2000" b="1" i="1" dirty="0">
                <a:latin typeface="Cambria" pitchFamily="18" charset="0"/>
              </a:rPr>
              <a:t>	</a:t>
            </a:r>
            <a:r>
              <a:rPr kumimoji="1" lang="en-US" altLang="ja-JP" sz="2000" b="1" i="1" dirty="0" smtClean="0">
                <a:latin typeface="Cambria" pitchFamily="18" charset="0"/>
              </a:rPr>
              <a:t> </a:t>
            </a:r>
            <a:r>
              <a:rPr kumimoji="1"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Sippican vs. TSK, </a:t>
            </a:r>
            <a:r>
              <a:rPr kumimoji="1" lang="en-US" altLang="ja-JP" sz="2400" b="1" i="1" dirty="0" smtClean="0">
                <a:latin typeface="Cambria" pitchFamily="18" charset="0"/>
              </a:rPr>
              <a:t>and</a:t>
            </a:r>
            <a:r>
              <a:rPr kumimoji="1" lang="en-US" altLang="ja-JP" sz="2400" b="1" i="1" dirty="0" smtClean="0">
                <a:solidFill>
                  <a:srgbClr val="FF0000"/>
                </a:solidFill>
                <a:latin typeface="Cambria" pitchFamily="18" charset="0"/>
              </a:rPr>
              <a:t> T6 vs. T7 </a:t>
            </a:r>
            <a:r>
              <a:rPr kumimoji="1" lang="en-US" altLang="ja-JP" sz="2400" b="1" i="1" dirty="0" smtClean="0">
                <a:latin typeface="Cambria" pitchFamily="18" charset="0"/>
              </a:rPr>
              <a:t>(recent probes)</a:t>
            </a:r>
            <a:endParaRPr kumimoji="1" lang="ja-JP" altLang="en-US" b="1" i="1" dirty="0">
              <a:latin typeface="Cambria" pitchFamily="18" charset="0"/>
            </a:endParaRPr>
          </a:p>
        </p:txBody>
      </p:sp>
      <p:sp>
        <p:nvSpPr>
          <p:cNvPr id="5" name="左右矢印 4"/>
          <p:cNvSpPr/>
          <p:nvPr/>
        </p:nvSpPr>
        <p:spPr>
          <a:xfrm>
            <a:off x="2686713" y="1628800"/>
            <a:ext cx="1171804" cy="576064"/>
          </a:xfrm>
          <a:prstGeom prst="leftRightArrow">
            <a:avLst/>
          </a:prstGeom>
          <a:solidFill>
            <a:schemeClr val="accent1">
              <a:alpha val="48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左右矢印 14"/>
          <p:cNvSpPr/>
          <p:nvPr/>
        </p:nvSpPr>
        <p:spPr>
          <a:xfrm>
            <a:off x="2686713" y="4797152"/>
            <a:ext cx="1171804" cy="576064"/>
          </a:xfrm>
          <a:prstGeom prst="leftRightArrow">
            <a:avLst/>
          </a:prstGeom>
          <a:solidFill>
            <a:schemeClr val="accent1">
              <a:alpha val="48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上下矢印 5"/>
          <p:cNvSpPr/>
          <p:nvPr/>
        </p:nvSpPr>
        <p:spPr>
          <a:xfrm>
            <a:off x="1580435" y="2852936"/>
            <a:ext cx="530214" cy="864096"/>
          </a:xfrm>
          <a:prstGeom prst="upDownArrow">
            <a:avLst/>
          </a:prstGeom>
          <a:solidFill>
            <a:srgbClr val="FFC000">
              <a:alpha val="51000"/>
            </a:srgbClr>
          </a:solidFill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上下矢印 16"/>
          <p:cNvSpPr/>
          <p:nvPr/>
        </p:nvSpPr>
        <p:spPr>
          <a:xfrm>
            <a:off x="5108827" y="2852936"/>
            <a:ext cx="530214" cy="864096"/>
          </a:xfrm>
          <a:prstGeom prst="upDownArrow">
            <a:avLst/>
          </a:prstGeom>
          <a:solidFill>
            <a:srgbClr val="FFC000">
              <a:alpha val="51000"/>
            </a:srgbClr>
          </a:solidFill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909277" y="1196752"/>
            <a:ext cx="906643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i="1" dirty="0" smtClean="0">
                <a:solidFill>
                  <a:srgbClr val="0000FF"/>
                </a:solidFill>
                <a:latin typeface="+mn-lt"/>
              </a:rPr>
              <a:t>Similar</a:t>
            </a:r>
            <a:endParaRPr kumimoji="1" lang="ja-JP" altLang="en-US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398681" y="5373216"/>
            <a:ext cx="1885287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i="1" dirty="0" smtClean="0">
                <a:solidFill>
                  <a:srgbClr val="0000FF"/>
                </a:solidFill>
                <a:latin typeface="+mn-lt"/>
              </a:rPr>
              <a:t>1-1.5% different</a:t>
            </a:r>
            <a:endParaRPr kumimoji="1" lang="ja-JP" altLang="en-US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2097570" y="3284984"/>
            <a:ext cx="1525247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i="1" dirty="0" smtClean="0">
                <a:solidFill>
                  <a:srgbClr val="FF0000"/>
                </a:solidFill>
                <a:latin typeface="+mn-lt"/>
              </a:rPr>
              <a:t>2% different</a:t>
            </a:r>
            <a:endParaRPr kumimoji="1" lang="ja-JP" altLang="en-US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5652120" y="3284984"/>
            <a:ext cx="1525247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i="1" dirty="0" smtClean="0">
                <a:solidFill>
                  <a:srgbClr val="FF0000"/>
                </a:solidFill>
                <a:latin typeface="+mn-lt"/>
              </a:rPr>
              <a:t>4% different</a:t>
            </a:r>
            <a:endParaRPr kumimoji="1" lang="ja-JP" altLang="en-US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6516216" y="98072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dirty="0" smtClean="0">
                <a:latin typeface="+mn-lt"/>
              </a:rPr>
              <a:t>The zero line is H95.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554150" y="1602044"/>
            <a:ext cx="2554354" cy="110687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dirty="0" smtClean="0">
                <a:latin typeface="+mn-lt"/>
              </a:rPr>
              <a:t>Recent </a:t>
            </a:r>
            <a:r>
              <a:rPr lang="en-US" altLang="ja-JP" dirty="0" smtClean="0">
                <a:solidFill>
                  <a:srgbClr val="0000FF"/>
                </a:solidFill>
                <a:latin typeface="+mn-lt"/>
              </a:rPr>
              <a:t>Sippican</a:t>
            </a:r>
            <a:r>
              <a:rPr lang="en-US" altLang="ja-JP" dirty="0" smtClean="0">
                <a:latin typeface="+mn-lt"/>
              </a:rPr>
              <a:t> T6/T7</a:t>
            </a:r>
          </a:p>
          <a:p>
            <a:pPr marL="1117600" indent="-1117600" eaLnBrk="1" hangingPunct="1"/>
            <a:r>
              <a:rPr lang="en-US" altLang="ja-JP" dirty="0" smtClean="0">
                <a:latin typeface="+mn-lt"/>
              </a:rPr>
              <a:t> fall </a:t>
            </a:r>
            <a:r>
              <a:rPr lang="en-US" altLang="ja-JP" dirty="0" smtClean="0">
                <a:solidFill>
                  <a:srgbClr val="0000FF"/>
                </a:solidFill>
                <a:latin typeface="+mn-lt"/>
              </a:rPr>
              <a:t>more slowly </a:t>
            </a:r>
            <a:r>
              <a:rPr lang="en-US" altLang="ja-JP" dirty="0" smtClean="0">
                <a:latin typeface="+mn-lt"/>
              </a:rPr>
              <a:t>than </a:t>
            </a:r>
          </a:p>
          <a:p>
            <a:pPr marL="1117600" indent="-1117600" eaLnBrk="1" hangingPunct="1"/>
            <a:r>
              <a:rPr lang="en-US" altLang="ja-JP" dirty="0" smtClean="0">
                <a:latin typeface="+mn-lt"/>
              </a:rPr>
              <a:t> H95.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6539649" y="4653136"/>
            <a:ext cx="2568855" cy="7200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dirty="0" smtClean="0">
                <a:latin typeface="+mn-lt"/>
              </a:rPr>
              <a:t>Recent</a:t>
            </a:r>
            <a:r>
              <a:rPr lang="en-US" altLang="ja-JP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TSK</a:t>
            </a:r>
            <a:r>
              <a:rPr lang="en-US" altLang="ja-JP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altLang="ja-JP" dirty="0" smtClean="0">
                <a:latin typeface="+mn-lt"/>
              </a:rPr>
              <a:t>T7 falls </a:t>
            </a:r>
          </a:p>
          <a:p>
            <a:pPr marL="1117600" indent="-1117600" eaLnBrk="1" hangingPunct="1"/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more quickly </a:t>
            </a:r>
            <a:r>
              <a:rPr lang="en-US" altLang="ja-JP" dirty="0" smtClean="0">
                <a:latin typeface="+mn-lt"/>
              </a:rPr>
              <a:t>than H95</a:t>
            </a:r>
            <a:r>
              <a:rPr lang="en-US" altLang="ja-JP" dirty="0" smtClean="0">
                <a:solidFill>
                  <a:srgbClr val="008000"/>
                </a:solidFill>
                <a:latin typeface="+mn-lt"/>
              </a:rPr>
              <a:t>.</a:t>
            </a:r>
            <a:endParaRPr kumimoji="1" lang="ja-JP" alt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26" name="上下矢印 25"/>
          <p:cNvSpPr/>
          <p:nvPr/>
        </p:nvSpPr>
        <p:spPr>
          <a:xfrm>
            <a:off x="7344308" y="2564904"/>
            <a:ext cx="396044" cy="1879104"/>
          </a:xfrm>
          <a:prstGeom prst="upDownArrow">
            <a:avLst/>
          </a:prstGeom>
          <a:solidFill>
            <a:srgbClr val="FFC000">
              <a:alpha val="51000"/>
            </a:srgbClr>
          </a:solidFill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7596336" y="3284984"/>
            <a:ext cx="1547664" cy="360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1117600" indent="-1117600" eaLnBrk="1" hangingPunct="1"/>
            <a:r>
              <a:rPr lang="en-US" altLang="ja-JP" sz="2400" b="1" dirty="0">
                <a:solidFill>
                  <a:srgbClr val="FF0000"/>
                </a:solidFill>
                <a:latin typeface="Cambria" pitchFamily="18" charset="0"/>
              </a:rPr>
              <a:t>o</a:t>
            </a:r>
            <a:r>
              <a:rPr lang="en-US" altLang="ja-JP" sz="2400" b="1" dirty="0" smtClean="0">
                <a:solidFill>
                  <a:srgbClr val="FF0000"/>
                </a:solidFill>
                <a:latin typeface="Cambria" pitchFamily="18" charset="0"/>
              </a:rPr>
              <a:t>pposite!</a:t>
            </a:r>
            <a:endParaRPr kumimoji="1" lang="ja-JP" altLang="en-US" sz="24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0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33735" y="260574"/>
            <a:ext cx="6778625" cy="504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800" b="1" i="1" kern="0" dirty="0" smtClean="0">
                <a:latin typeface="Cambria" pitchFamily="18" charset="0"/>
              </a:rPr>
              <a:t>Possible causes for the biases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99592" y="908720"/>
            <a:ext cx="784887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342900" indent="-342900">
              <a:buFont typeface="Wingdings" pitchFamily="2" charset="2"/>
              <a:buChar char="Ø"/>
            </a:pP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Depth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altLang="ja-JP" sz="1400" dirty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rgbClr val="FF0000"/>
                </a:solidFill>
                <a:latin typeface="Calibri" pitchFamily="34" charset="0"/>
              </a:rPr>
              <a:t>Change/difference in probe weight</a:t>
            </a:r>
          </a:p>
          <a:p>
            <a:pPr marL="742950" lvl="1" indent="-285750">
              <a:buFont typeface="Wingdings" pitchFamily="2" charset="2"/>
              <a:buChar char="ü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Change/difference </a:t>
            </a:r>
            <a:r>
              <a:rPr lang="en-US" altLang="ja-JP" sz="2400" dirty="0">
                <a:solidFill>
                  <a:schemeClr val="tx2"/>
                </a:solidFill>
                <a:latin typeface="Calibri" pitchFamily="34" charset="0"/>
              </a:rPr>
              <a:t>in probe </a:t>
            </a: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structure</a:t>
            </a:r>
          </a:p>
          <a:p>
            <a:pPr marL="800100" lvl="1" indent="-342900">
              <a:buFont typeface="Wingdings" pitchFamily="2" charset="2"/>
              <a:buChar char="ü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rgbClr val="FF0000"/>
                </a:solidFill>
                <a:latin typeface="Calibri" pitchFamily="34" charset="0"/>
              </a:rPr>
              <a:t>Temperature dependence of fall-rates</a:t>
            </a:r>
          </a:p>
          <a:p>
            <a:pPr marL="742950" lvl="1" indent="-285750">
              <a:buFont typeface="Wingdings" pitchFamily="2" charset="2"/>
              <a:buChar char="ü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rgbClr val="FF0000"/>
                </a:solidFill>
                <a:latin typeface="Calibri" pitchFamily="34" charset="0"/>
              </a:rPr>
              <a:t>Launching conditions</a:t>
            </a:r>
          </a:p>
          <a:p>
            <a:pPr marL="800100" lvl="1" indent="-342900">
              <a:buFont typeface="Wingdings" pitchFamily="2" charset="2"/>
              <a:buChar char="ü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chemeClr val="bg2"/>
                </a:solidFill>
                <a:latin typeface="Calibri" pitchFamily="34" charset="0"/>
              </a:rPr>
              <a:t>Strip-chart recorders</a:t>
            </a:r>
            <a:r>
              <a:rPr lang="en-US" altLang="ja-JP" sz="2400" dirty="0">
                <a:solidFill>
                  <a:schemeClr val="bg2"/>
                </a:solidFill>
                <a:latin typeface="Calibri" pitchFamily="34" charset="0"/>
              </a:rPr>
              <a:t>?</a:t>
            </a:r>
            <a:endParaRPr lang="en-US" altLang="ja-JP" sz="2400" dirty="0" smtClean="0">
              <a:solidFill>
                <a:schemeClr val="bg2"/>
              </a:solidFill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Temperature (not originated from depth)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altLang="ja-JP" sz="1400" dirty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Leakage</a:t>
            </a:r>
          </a:p>
          <a:p>
            <a:pPr marL="800100" lvl="1" indent="-342900">
              <a:buFont typeface="Wingdings" pitchFamily="2" charset="2"/>
              <a:buChar char="ü"/>
            </a:pPr>
            <a:endParaRPr lang="en-US" altLang="ja-JP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Self-heating of thermistor</a:t>
            </a:r>
          </a:p>
          <a:p>
            <a:pPr marL="800100" lvl="1" indent="-342900">
              <a:buFont typeface="Wingdings" pitchFamily="2" charset="2"/>
              <a:buChar char="ü"/>
            </a:pPr>
            <a:endParaRPr lang="en-US" altLang="ja-JP" sz="1400" dirty="0">
              <a:solidFill>
                <a:schemeClr val="tx2"/>
              </a:solidFill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US" altLang="ja-JP" sz="2400" dirty="0">
                <a:solidFill>
                  <a:schemeClr val="tx2"/>
                </a:solidFill>
                <a:latin typeface="Calibri" pitchFamily="34" charset="0"/>
              </a:rPr>
              <a:t>D</a:t>
            </a:r>
            <a:r>
              <a:rPr lang="en-US" altLang="ja-JP" sz="2400" dirty="0" smtClean="0">
                <a:solidFill>
                  <a:schemeClr val="tx2"/>
                </a:solidFill>
                <a:latin typeface="Calibri" pitchFamily="34" charset="0"/>
              </a:rPr>
              <a:t>eck units (e.g. strip-chart, bowing)</a:t>
            </a:r>
            <a:endParaRPr lang="en-US" altLang="ja-JP" sz="2000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13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>
          <a:solidFill>
            <a:srgbClr val="00B050"/>
          </a:solidFill>
          <a:tailEnd type="arrow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SIRO Theme">
  <a:themeElements>
    <a:clrScheme name="CSIRO Midday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313C"/>
      </a:accent2>
      <a:accent3>
        <a:srgbClr val="78BE20"/>
      </a:accent3>
      <a:accent4>
        <a:srgbClr val="4A7729"/>
      </a:accent4>
      <a:accent5>
        <a:srgbClr val="9FAEE5"/>
      </a:accent5>
      <a:accent6>
        <a:srgbClr val="1E22AA"/>
      </a:accent6>
      <a:hlink>
        <a:srgbClr val="41B6E6"/>
      </a:hlink>
      <a:folHlink>
        <a:srgbClr val="004B87"/>
      </a:folHlink>
    </a:clrScheme>
    <a:fontScheme name="CSIRO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14079</TotalTime>
  <Words>2393</Words>
  <Application>Microsoft Office PowerPoint</Application>
  <PresentationFormat>画面に合わせる (4:3)</PresentationFormat>
  <Paragraphs>638</Paragraphs>
  <Slides>36</Slides>
  <Notes>7</Notes>
  <HiddenSlides>14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39" baseType="lpstr">
      <vt:lpstr>標準デザイン</vt:lpstr>
      <vt:lpstr>CSIRO Theme</vt:lpstr>
      <vt:lpstr>数式</vt:lpstr>
      <vt:lpstr>The expendable bathythermograph (XBT) - the biases, and their possible causes -</vt:lpstr>
      <vt:lpstr>PowerPoint プレゼンテーション</vt:lpstr>
      <vt:lpstr>PowerPoint プレゼンテーション</vt:lpstr>
      <vt:lpstr>PowerPoint プレゼンテーション</vt:lpstr>
      <vt:lpstr>Fall rate changes with time</vt:lpstr>
      <vt:lpstr>“pure” Temperature bias also changes with time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The expendable bathythermograph (XBT) - toward metadata recovery -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status of measurement, data flow, and processing for PX-40 (JAHMP)</dc:title>
  <dc:creator>Kizu Shoichi</dc:creator>
  <cp:lastModifiedBy>kizu</cp:lastModifiedBy>
  <cp:revision>3100</cp:revision>
  <cp:lastPrinted>2012-11-01T02:05:58Z</cp:lastPrinted>
  <dcterms:created xsi:type="dcterms:W3CDTF">2010-05-01T05:42:02Z</dcterms:created>
  <dcterms:modified xsi:type="dcterms:W3CDTF">2013-06-11T22:55:45Z</dcterms:modified>
</cp:coreProperties>
</file>