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4747200"/>
  <p:notesSz cx="9601200" cy="7315200"/>
  <p:defaultTextStyle>
    <a:defPPr>
      <a:defRPr lang="en-US"/>
    </a:defPPr>
    <a:lvl1pPr marL="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413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825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2238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651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70641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44772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889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9302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32">
          <p15:clr>
            <a:srgbClr val="A4A3A4"/>
          </p15:clr>
        </p15:guide>
        <p15:guide id="2" pos="10080">
          <p15:clr>
            <a:srgbClr val="A4A3A4"/>
          </p15:clr>
        </p15:guide>
        <p15:guide id="3" orient="horz" pos="11240">
          <p15:clr>
            <a:srgbClr val="A4A3A4"/>
          </p15:clr>
        </p15:guide>
        <p15:guide id="4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FF"/>
    <a:srgbClr val="00CCFF"/>
    <a:srgbClr val="0000FF"/>
    <a:srgbClr val="99FF99"/>
    <a:srgbClr val="B2F5AD"/>
    <a:srgbClr val="E2FBFE"/>
    <a:srgbClr val="D2F9F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5242" autoAdjust="0"/>
  </p:normalViewPr>
  <p:slideViewPr>
    <p:cSldViewPr snapToGrid="0" snapToObjects="1">
      <p:cViewPr>
        <p:scale>
          <a:sx n="100" d="100"/>
          <a:sy n="100" d="100"/>
        </p:scale>
        <p:origin x="-112" y="-15520"/>
      </p:cViewPr>
      <p:guideLst>
        <p:guide orient="horz" pos="11832"/>
        <p:guide pos="10080"/>
        <p:guide orient="horz" pos="1124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4" tIns="48328" rIns="96654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5" y="0"/>
            <a:ext cx="4160520" cy="365760"/>
          </a:xfrm>
          <a:prstGeom prst="rect">
            <a:avLst/>
          </a:prstGeom>
        </p:spPr>
        <p:txBody>
          <a:bodyPr vert="horz" lIns="96654" tIns="48328" rIns="96654" bIns="48328" rtlCol="0"/>
          <a:lstStyle>
            <a:lvl1pPr algn="r">
              <a:defRPr sz="1300"/>
            </a:lvl1pPr>
          </a:lstStyle>
          <a:p>
            <a:fld id="{9AEADE20-ED12-3B4F-ACAA-BC1311101973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7925" y="549275"/>
            <a:ext cx="216535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8" rIns="96654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4" tIns="48328" rIns="96654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54" tIns="48328" rIns="96654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5" y="6947747"/>
            <a:ext cx="4160520" cy="365760"/>
          </a:xfrm>
          <a:prstGeom prst="rect">
            <a:avLst/>
          </a:prstGeom>
        </p:spPr>
        <p:txBody>
          <a:bodyPr vert="horz" lIns="96654" tIns="48328" rIns="96654" bIns="48328" rtlCol="0" anchor="b"/>
          <a:lstStyle>
            <a:lvl1pPr algn="r">
              <a:defRPr sz="1300"/>
            </a:lvl1pPr>
          </a:lstStyle>
          <a:p>
            <a:fld id="{F7DC56E5-094E-D147-B917-F6DEE04C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23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47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170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4894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617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341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064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9788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17925" y="549275"/>
            <a:ext cx="21653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56E5-094E-D147-B917-F6DEE04C8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794166"/>
            <a:ext cx="23317200" cy="7448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9690080"/>
            <a:ext cx="1920240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391510"/>
            <a:ext cx="6172200" cy="29647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91510"/>
            <a:ext cx="18059400" cy="29647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2328307"/>
            <a:ext cx="23317200" cy="6901179"/>
          </a:xfrm>
        </p:spPr>
        <p:txBody>
          <a:bodyPr anchor="t"/>
          <a:lstStyle>
            <a:lvl1pPr algn="l">
              <a:defRPr sz="20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4727358"/>
            <a:ext cx="23317200" cy="760094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7413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825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82238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909651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6" y="7777916"/>
            <a:ext cx="1212056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6" y="11019375"/>
            <a:ext cx="1212056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2" y="7777916"/>
            <a:ext cx="1212532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2" y="11019375"/>
            <a:ext cx="1212532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1383463"/>
            <a:ext cx="9024939" cy="588772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2" y="1383464"/>
            <a:ext cx="15335250" cy="29655776"/>
          </a:xfrm>
        </p:spPr>
        <p:txBody>
          <a:bodyPr/>
          <a:lstStyle>
            <a:lvl1pPr>
              <a:defRPr sz="16100"/>
            </a:lvl1pPr>
            <a:lvl2pPr>
              <a:defRPr sz="13900"/>
            </a:lvl2pPr>
            <a:lvl3pPr>
              <a:defRPr sz="118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7271192"/>
            <a:ext cx="9024939" cy="2376805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5" y="24323045"/>
            <a:ext cx="16459200" cy="287147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5" y="3104725"/>
            <a:ext cx="16459200" cy="20848320"/>
          </a:xfrm>
        </p:spPr>
        <p:txBody>
          <a:bodyPr/>
          <a:lstStyle>
            <a:lvl1pPr marL="0" indent="0">
              <a:buNone/>
              <a:defRPr sz="16100"/>
            </a:lvl1pPr>
            <a:lvl2pPr marL="2274130" indent="0">
              <a:buNone/>
              <a:defRPr sz="13900"/>
            </a:lvl2pPr>
            <a:lvl3pPr marL="4548256" indent="0">
              <a:buNone/>
              <a:defRPr sz="11800"/>
            </a:lvl3pPr>
            <a:lvl4pPr marL="6822386" indent="0">
              <a:buNone/>
              <a:defRPr sz="10000"/>
            </a:lvl4pPr>
            <a:lvl5pPr marL="9096516" indent="0">
              <a:buNone/>
              <a:defRPr sz="10000"/>
            </a:lvl5pPr>
            <a:lvl6pPr marL="11370641" indent="0">
              <a:buNone/>
              <a:defRPr sz="10000"/>
            </a:lvl6pPr>
            <a:lvl7pPr marL="13644772" indent="0">
              <a:buNone/>
              <a:defRPr sz="10000"/>
            </a:lvl7pPr>
            <a:lvl8pPr marL="15918897" indent="0">
              <a:buNone/>
              <a:defRPr sz="10000"/>
            </a:lvl8pPr>
            <a:lvl9pPr marL="18193027" indent="0">
              <a:buNone/>
              <a:defRPr sz="10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5" y="27194520"/>
            <a:ext cx="16459200" cy="407797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91496"/>
            <a:ext cx="24688800" cy="5791200"/>
          </a:xfrm>
          <a:prstGeom prst="rect">
            <a:avLst/>
          </a:prstGeom>
        </p:spPr>
        <p:txBody>
          <a:bodyPr vert="horz" lIns="454825" tIns="227413" rIns="454825" bIns="227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07696"/>
            <a:ext cx="24688800" cy="22931546"/>
          </a:xfrm>
          <a:prstGeom prst="rect">
            <a:avLst/>
          </a:prstGeom>
        </p:spPr>
        <p:txBody>
          <a:bodyPr vert="horz" lIns="454825" tIns="227413" rIns="454825" bIns="227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6837-657D-214C-8356-4B76B3A609B5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2205519"/>
            <a:ext cx="8686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7413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5593" indent="-1705593" algn="l" defTabSz="22741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695457" indent="-1421331" algn="l" defTabSz="2274130" rtl="0" eaLnBrk="1" latinLnBrk="0" hangingPunct="1">
        <a:spcBef>
          <a:spcPct val="20000"/>
        </a:spcBef>
        <a:buFont typeface="Arial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5323" indent="-1137063" algn="l" defTabSz="227413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959448" indent="-1137063" algn="l" defTabSz="2274130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579" indent="-1137063" algn="l" defTabSz="2274130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7710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81835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55964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330091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413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825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2238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51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70641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44772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889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9302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0" y="33091612"/>
            <a:ext cx="1506747" cy="1506747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7" y="7298506"/>
            <a:ext cx="11917530" cy="67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4" y="-12855"/>
            <a:ext cx="27431997" cy="41794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55" tIns="38278" rIns="76555" bIns="38278" spcCol="0" rtlCol="0" anchor="ctr"/>
          <a:lstStyle/>
          <a:p>
            <a:pPr algn="ctr"/>
            <a:r>
              <a:rPr lang="en-US" sz="3900" dirty="0">
                <a:solidFill>
                  <a:schemeClr val="tx1"/>
                </a:solidFill>
                <a:cs typeface="Times New Roman"/>
              </a:rPr>
              <a:t>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7" y="537456"/>
            <a:ext cx="2753207" cy="26924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5404" y="4205031"/>
            <a:ext cx="274065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Oceanographers </a:t>
            </a:r>
            <a:r>
              <a:rPr lang="en-US" sz="8000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 Improve Outlooks </a:t>
            </a:r>
            <a:r>
              <a:rPr lang="en-US" sz="8000" b="1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8000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U.S. Tornado Outbreaks</a:t>
            </a:r>
            <a:endParaRPr lang="en-US" sz="8000" b="1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88" y="261870"/>
            <a:ext cx="3269412" cy="326005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-18212" y="425688"/>
            <a:ext cx="274502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Oceanic and Atmospheric Administration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Atlantic Oceanographic and Meteorological Laboratory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Physical Oceanography Division – PHOD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Miami, FL</a:t>
            </a:r>
            <a:endParaRPr lang="en-US" sz="6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2170" y="16688549"/>
            <a:ext cx="596265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2013, PHOD scientists found that the springtime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 Niño-Southern Oscillation (ENSO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climate phenomenon generates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large-scale atmospheric conditions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are conducive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 intense tornado outbreaks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U.S.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-18212" y="32601535"/>
            <a:ext cx="27450212" cy="0"/>
          </a:xfrm>
          <a:prstGeom prst="line">
            <a:avLst/>
          </a:prstGeom>
          <a:ln w="11430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75000" y="32597033"/>
            <a:ext cx="23190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References:</a:t>
            </a:r>
          </a:p>
          <a:p>
            <a:r>
              <a:rPr lang="en-US" sz="2000" dirty="0" smtClean="0"/>
              <a:t>Lee, S.-K., A. T. Wittenberg, D. B. Enfield, S. J. Weaver, C. Wang and R. Atlas, 2016: U.S. regional tornado outbreaks and their links to ENSO flavors and North Atlantic SST variability. </a:t>
            </a:r>
            <a:r>
              <a:rPr lang="en-US" sz="2000" i="1" dirty="0" smtClean="0"/>
              <a:t>Environ. Res. Lett</a:t>
            </a:r>
            <a:r>
              <a:rPr lang="en-US" sz="2000" dirty="0" smtClean="0"/>
              <a:t>., 11, 044008.</a:t>
            </a:r>
          </a:p>
          <a:p>
            <a:r>
              <a:rPr lang="en-US" sz="2000" dirty="0" smtClean="0"/>
              <a:t>Lee, S.-K., P. N. </a:t>
            </a:r>
            <a:r>
              <a:rPr lang="en-US" sz="2000" dirty="0" err="1" smtClean="0"/>
              <a:t>DiNezio</a:t>
            </a:r>
            <a:r>
              <a:rPr lang="en-US" sz="2000" dirty="0" smtClean="0"/>
              <a:t>, E.-S. Chung, S.-W. </a:t>
            </a:r>
            <a:r>
              <a:rPr lang="en-US" sz="2000" dirty="0" err="1" smtClean="0"/>
              <a:t>Yeh</a:t>
            </a:r>
            <a:r>
              <a:rPr lang="en-US" sz="2000" dirty="0" smtClean="0"/>
              <a:t>, A. T. Wittenberg and C. Wang, 2014: Spring persistence, transition and resurgence of El Nino. </a:t>
            </a:r>
            <a:r>
              <a:rPr lang="en-US" sz="2000" i="1" dirty="0" err="1" smtClean="0"/>
              <a:t>Geophys</a:t>
            </a:r>
            <a:r>
              <a:rPr lang="en-US" sz="2000" i="1" dirty="0" smtClean="0"/>
              <a:t>. Res. Lett</a:t>
            </a:r>
            <a:r>
              <a:rPr lang="en-US" sz="2000" dirty="0" smtClean="0"/>
              <a:t>., 41, 8578-8585.</a:t>
            </a:r>
          </a:p>
          <a:p>
            <a:r>
              <a:rPr lang="en-US" sz="2000" dirty="0" smtClean="0"/>
              <a:t>Lee, S.-K., B. E. </a:t>
            </a:r>
            <a:r>
              <a:rPr lang="en-US" sz="2000" dirty="0" err="1" smtClean="0"/>
              <a:t>Mapes</a:t>
            </a:r>
            <a:r>
              <a:rPr lang="en-US" sz="2000" dirty="0" smtClean="0"/>
              <a:t>, C. Wang, D. B. Enfield and S. J. Weaver, 2014: Springtime ENSO phase evolution and its relation to rainfall in the continental U.S. </a:t>
            </a:r>
            <a:r>
              <a:rPr lang="en-US" sz="2000" i="1" dirty="0" err="1" smtClean="0"/>
              <a:t>Geophys</a:t>
            </a:r>
            <a:r>
              <a:rPr lang="en-US" sz="2000" i="1" dirty="0" smtClean="0"/>
              <a:t>. Res. Lett</a:t>
            </a:r>
            <a:r>
              <a:rPr lang="en-US" sz="2000" dirty="0" smtClean="0"/>
              <a:t>., 41, 1673-1680.</a:t>
            </a:r>
          </a:p>
          <a:p>
            <a:r>
              <a:rPr lang="en-US" sz="2000" dirty="0" smtClean="0"/>
              <a:t>Lee, S.-K., R. Atlas, D. B. Enfield, C. Wang and H. Liu, 2013: Is there an optimal ENSO pattern that enhances large-scale atmospheric processes conducive to major tornado outbreaks in the U.S.? </a:t>
            </a:r>
            <a:r>
              <a:rPr lang="en-US" sz="2000" i="1" dirty="0" smtClean="0"/>
              <a:t>J. Climate</a:t>
            </a:r>
            <a:r>
              <a:rPr lang="en-US" sz="2000" dirty="0" smtClean="0"/>
              <a:t>, 26, 1626-1642.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2170" y="13976454"/>
            <a:ext cx="1188720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0099FF"/>
              </a:buClr>
              <a:buSzPct val="150000"/>
            </a:pPr>
            <a:r>
              <a:rPr lang="en-US" altLang="en-US" sz="4400" b="1" dirty="0">
                <a:latin typeface="Arial" charset="0"/>
                <a:cs typeface="Arial" charset="0"/>
              </a:rPr>
              <a:t> </a:t>
            </a:r>
            <a:r>
              <a:rPr lang="en-US" altLang="en-US" sz="3600" b="1" dirty="0">
                <a:latin typeface="Arial" charset="0"/>
                <a:cs typeface="Arial" charset="0"/>
              </a:rPr>
              <a:t>Destruction caused by a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violent EF4 Tornado in April </a:t>
            </a:r>
            <a:r>
              <a:rPr lang="en-US" altLang="en-US" sz="3600" b="1" dirty="0">
                <a:latin typeface="Arial" charset="0"/>
                <a:cs typeface="Arial" charset="0"/>
              </a:rPr>
              <a:t>29, 2011 Tuscaloosa, Alabama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16500" y="25867225"/>
            <a:ext cx="9182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Since 2016, PHOD scientists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provided NOAA’s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National Weather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with  a seasonal outlook for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US regional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tornado activity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outlook is used as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forecast tool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NOAA Climate Prediction Center’s experimental Seasonal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Weather Outlook.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68500" y="7164877"/>
            <a:ext cx="118300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0099FF"/>
              </a:buClr>
              <a:buSzPct val="150000"/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Recent violent and widespread tornado outbreaks in the </a:t>
            </a:r>
            <a:r>
              <a:rPr lang="en-US" altLang="en-US" sz="4400" b="1" dirty="0" smtClean="0">
                <a:latin typeface="Arial" charset="0"/>
                <a:cs typeface="Arial" charset="0"/>
              </a:rPr>
              <a:t>U.S., </a:t>
            </a:r>
            <a:r>
              <a:rPr lang="en-US" altLang="en-US" sz="4400" b="1" dirty="0">
                <a:latin typeface="Arial" charset="0"/>
                <a:cs typeface="Arial" charset="0"/>
              </a:rPr>
              <a:t>such as </a:t>
            </a:r>
            <a:r>
              <a:rPr lang="en-US" altLang="en-US" sz="4400" b="1" dirty="0" smtClean="0">
                <a:latin typeface="Arial" charset="0"/>
                <a:cs typeface="Arial" charset="0"/>
              </a:rPr>
              <a:t>those that occurred </a:t>
            </a:r>
            <a:r>
              <a:rPr lang="en-US" altLang="en-US" sz="4400" b="1" dirty="0">
                <a:latin typeface="Arial" charset="0"/>
                <a:cs typeface="Arial" charset="0"/>
              </a:rPr>
              <a:t>in the spring of 2011, have caused devastating societal </a:t>
            </a:r>
            <a:r>
              <a:rPr lang="en-US" altLang="en-US" sz="4400" b="1" dirty="0" smtClean="0">
                <a:latin typeface="Arial" charset="0"/>
                <a:cs typeface="Arial" charset="0"/>
              </a:rPr>
              <a:t>impacts </a:t>
            </a:r>
            <a:r>
              <a:rPr lang="en-US" altLang="en-US" sz="4400" b="1" dirty="0">
                <a:latin typeface="Arial" charset="0"/>
                <a:cs typeface="Arial" charset="0"/>
              </a:rPr>
              <a:t>with significant loss of life and property. </a:t>
            </a:r>
            <a:endParaRPr lang="en-US" altLang="en-US" sz="4400" b="1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0099FF"/>
              </a:buClr>
              <a:buSzPct val="150000"/>
              <a:defRPr/>
            </a:pPr>
            <a:r>
              <a:rPr lang="en-US" altLang="en-US" sz="4400" b="1" dirty="0" smtClean="0">
                <a:latin typeface="Arial" charset="0"/>
                <a:cs typeface="Arial" charset="0"/>
              </a:rPr>
              <a:t>PHOD scientists are working toward achieving the capacity </a:t>
            </a:r>
            <a:r>
              <a:rPr lang="en-US" altLang="en-US" sz="4400" b="1" dirty="0">
                <a:latin typeface="Arial" charset="0"/>
                <a:cs typeface="Arial" charset="0"/>
              </a:rPr>
              <a:t>to predict </a:t>
            </a:r>
            <a:r>
              <a:rPr lang="en-US" altLang="en-US" sz="4400" b="1" dirty="0" smtClean="0">
                <a:latin typeface="Arial" charset="0"/>
                <a:cs typeface="Arial" charset="0"/>
              </a:rPr>
              <a:t>U.S. tornadoes </a:t>
            </a:r>
            <a:r>
              <a:rPr lang="en-US" altLang="en-US" sz="4400" b="1" dirty="0">
                <a:latin typeface="Arial" charset="0"/>
                <a:cs typeface="Arial" charset="0"/>
              </a:rPr>
              <a:t>and other </a:t>
            </a:r>
            <a:r>
              <a:rPr lang="en-US" altLang="en-US" sz="4400" b="1" dirty="0" smtClean="0">
                <a:latin typeface="Arial" charset="0"/>
                <a:cs typeface="Arial" charset="0"/>
              </a:rPr>
              <a:t>severe spring weather risks before the season begins in March 1. 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959932"/>
            <a:ext cx="19107150" cy="91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82450" y="18726150"/>
            <a:ext cx="2266950" cy="9334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50550" y="17811750"/>
            <a:ext cx="1200150" cy="1066800"/>
          </a:xfrm>
          <a:prstGeom prst="rect">
            <a:avLst/>
          </a:prstGeom>
          <a:noFill/>
          <a:ln w="50800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298024" y="22136100"/>
            <a:ext cx="866775" cy="1066800"/>
          </a:xfrm>
          <a:prstGeom prst="rect">
            <a:avLst/>
          </a:prstGeom>
          <a:noFill/>
          <a:ln w="50800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44549" y="22955250"/>
            <a:ext cx="1876425" cy="9334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0099" y="15621000"/>
            <a:ext cx="958214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SST Anomalies  (March-May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21500" y="15666175"/>
            <a:ext cx="69473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Outbreak (April)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86750" y="16326599"/>
            <a:ext cx="95821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Niña that rebuilds into La Niña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86749" y="20530890"/>
            <a:ext cx="95821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Niña that transitions to El Niño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42346" y="16317784"/>
            <a:ext cx="67228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Niña that rebuilds into La Niña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53664" y="20514550"/>
            <a:ext cx="67115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Niña that transitions to El Niño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7" y="26381575"/>
            <a:ext cx="16459200" cy="467284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66851" y="25645058"/>
            <a:ext cx="158865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Tornado activity forecast (outlook) for March-May of 2011 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February 2011 initial conditions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7351" y="26979890"/>
            <a:ext cx="47910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Outlook (activity)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23490" y="26999684"/>
            <a:ext cx="525421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above normal (%)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90840" y="27018732"/>
            <a:ext cx="494941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(activity)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411450" y="22645058"/>
            <a:ext cx="6762750" cy="788229"/>
          </a:xfrm>
          <a:custGeom>
            <a:avLst/>
            <a:gdLst>
              <a:gd name="connsiteX0" fmla="*/ 0 w 6762750"/>
              <a:gd name="connsiteY0" fmla="*/ 748342 h 788229"/>
              <a:gd name="connsiteX1" fmla="*/ 2838450 w 6762750"/>
              <a:gd name="connsiteY1" fmla="*/ 710242 h 788229"/>
              <a:gd name="connsiteX2" fmla="*/ 5657850 w 6762750"/>
              <a:gd name="connsiteY2" fmla="*/ 43492 h 788229"/>
              <a:gd name="connsiteX3" fmla="*/ 6762750 w 6762750"/>
              <a:gd name="connsiteY3" fmla="*/ 62542 h 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788229">
                <a:moveTo>
                  <a:pt x="0" y="748342"/>
                </a:moveTo>
                <a:cubicBezTo>
                  <a:pt x="947737" y="788029"/>
                  <a:pt x="1895475" y="827717"/>
                  <a:pt x="2838450" y="710242"/>
                </a:cubicBezTo>
                <a:cubicBezTo>
                  <a:pt x="3781425" y="592767"/>
                  <a:pt x="5003800" y="151442"/>
                  <a:pt x="5657850" y="43492"/>
                </a:cubicBezTo>
                <a:cubicBezTo>
                  <a:pt x="6311900" y="-64458"/>
                  <a:pt x="6762750" y="62542"/>
                  <a:pt x="6762750" y="62542"/>
                </a:cubicBezTo>
              </a:path>
            </a:pathLst>
          </a:custGeom>
          <a:noFill/>
          <a:ln w="127000">
            <a:solidFill>
              <a:srgbClr val="9900FF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268450" y="18251299"/>
            <a:ext cx="9124950" cy="1102102"/>
          </a:xfrm>
          <a:custGeom>
            <a:avLst/>
            <a:gdLst>
              <a:gd name="connsiteX0" fmla="*/ 0 w 9124950"/>
              <a:gd name="connsiteY0" fmla="*/ 970151 h 1102102"/>
              <a:gd name="connsiteX1" fmla="*/ 4000500 w 9124950"/>
              <a:gd name="connsiteY1" fmla="*/ 1027301 h 1102102"/>
              <a:gd name="connsiteX2" fmla="*/ 7315200 w 9124950"/>
              <a:gd name="connsiteY2" fmla="*/ 74801 h 1102102"/>
              <a:gd name="connsiteX3" fmla="*/ 9124950 w 9124950"/>
              <a:gd name="connsiteY3" fmla="*/ 131951 h 11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4950" h="1102102">
                <a:moveTo>
                  <a:pt x="0" y="970151"/>
                </a:moveTo>
                <a:cubicBezTo>
                  <a:pt x="1390650" y="1073338"/>
                  <a:pt x="2781300" y="1176526"/>
                  <a:pt x="4000500" y="1027301"/>
                </a:cubicBezTo>
                <a:cubicBezTo>
                  <a:pt x="5219700" y="878076"/>
                  <a:pt x="6461125" y="224026"/>
                  <a:pt x="7315200" y="74801"/>
                </a:cubicBezTo>
                <a:cubicBezTo>
                  <a:pt x="8169275" y="-74424"/>
                  <a:pt x="8647112" y="28763"/>
                  <a:pt x="9124950" y="131951"/>
                </a:cubicBezTo>
              </a:path>
            </a:pathLst>
          </a:custGeom>
          <a:noFill/>
          <a:ln w="127000">
            <a:solidFill>
              <a:srgbClr val="9900FF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22169" y="31225873"/>
            <a:ext cx="164312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hybrid forecast model initialized in February of 2011 successfully captures the increased tornado activity in the Ohio Valley and Southeast during March-May of 2011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517" y="32601535"/>
            <a:ext cx="244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PDF of this poster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221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15647</TotalTime>
  <Words>503</Words>
  <Application>Microsoft Macintosh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hosmay lopez</dc:creator>
  <cp:lastModifiedBy>Microsoft Office User</cp:lastModifiedBy>
  <cp:revision>515</cp:revision>
  <cp:lastPrinted>2018-03-30T14:25:53Z</cp:lastPrinted>
  <dcterms:created xsi:type="dcterms:W3CDTF">2015-12-01T17:03:23Z</dcterms:created>
  <dcterms:modified xsi:type="dcterms:W3CDTF">2018-04-02T15:17:22Z</dcterms:modified>
</cp:coreProperties>
</file>