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4747200"/>
  <p:notesSz cx="9144000" cy="6858000"/>
  <p:defaultTextStyle>
    <a:defPPr>
      <a:defRPr lang="en-US"/>
    </a:defPPr>
    <a:lvl1pPr marL="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413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825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2238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651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70641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44772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889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9302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32">
          <p15:clr>
            <a:srgbClr val="A4A3A4"/>
          </p15:clr>
        </p15:guide>
        <p15:guide id="2" pos="10080">
          <p15:clr>
            <a:srgbClr val="A4A3A4"/>
          </p15:clr>
        </p15:guide>
        <p15:guide id="3" orient="horz" pos="11240">
          <p15:clr>
            <a:srgbClr val="A4A3A4"/>
          </p15:clr>
        </p15:guide>
        <p15:guide id="4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900FF"/>
    <a:srgbClr val="99FF99"/>
    <a:srgbClr val="B2F5AD"/>
    <a:srgbClr val="E2FBFE"/>
    <a:srgbClr val="D2F9FE"/>
    <a:srgbClr val="00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6" autoAdjust="0"/>
    <p:restoredTop sz="93580" autoAdjust="0"/>
  </p:normalViewPr>
  <p:slideViewPr>
    <p:cSldViewPr snapToGrid="0" snapToObjects="1">
      <p:cViewPr>
        <p:scale>
          <a:sx n="56" d="100"/>
          <a:sy n="56" d="100"/>
        </p:scale>
        <p:origin x="56" y="-7000"/>
      </p:cViewPr>
      <p:guideLst>
        <p:guide orient="horz" pos="11832"/>
        <p:guide pos="10080"/>
        <p:guide orient="horz" pos="1124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DE20-ED12-3B4F-ACAA-BC131110197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7588" y="514350"/>
            <a:ext cx="202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56E5-094E-D147-B917-F6DEE04C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23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47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170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4894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617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341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064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9788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7588" y="514350"/>
            <a:ext cx="202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56E5-094E-D147-B917-F6DEE04C8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794166"/>
            <a:ext cx="23317200" cy="7448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9690080"/>
            <a:ext cx="1920240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391510"/>
            <a:ext cx="6172200" cy="29647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91510"/>
            <a:ext cx="18059400" cy="29647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2328307"/>
            <a:ext cx="23317200" cy="6901179"/>
          </a:xfrm>
        </p:spPr>
        <p:txBody>
          <a:bodyPr anchor="t"/>
          <a:lstStyle>
            <a:lvl1pPr algn="l">
              <a:defRPr sz="20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4727358"/>
            <a:ext cx="23317200" cy="760094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7413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825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82238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909651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6" y="7777916"/>
            <a:ext cx="1212056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6" y="11019375"/>
            <a:ext cx="1212056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2" y="7777916"/>
            <a:ext cx="1212532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2" y="11019375"/>
            <a:ext cx="1212532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1383463"/>
            <a:ext cx="9024939" cy="588772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2" y="1383464"/>
            <a:ext cx="15335250" cy="29655776"/>
          </a:xfrm>
        </p:spPr>
        <p:txBody>
          <a:bodyPr/>
          <a:lstStyle>
            <a:lvl1pPr>
              <a:defRPr sz="16100"/>
            </a:lvl1pPr>
            <a:lvl2pPr>
              <a:defRPr sz="13900"/>
            </a:lvl2pPr>
            <a:lvl3pPr>
              <a:defRPr sz="118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7271192"/>
            <a:ext cx="9024939" cy="2376805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5" y="24323045"/>
            <a:ext cx="16459200" cy="287147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5" y="3104725"/>
            <a:ext cx="16459200" cy="20848320"/>
          </a:xfrm>
        </p:spPr>
        <p:txBody>
          <a:bodyPr/>
          <a:lstStyle>
            <a:lvl1pPr marL="0" indent="0">
              <a:buNone/>
              <a:defRPr sz="16100"/>
            </a:lvl1pPr>
            <a:lvl2pPr marL="2274130" indent="0">
              <a:buNone/>
              <a:defRPr sz="13900"/>
            </a:lvl2pPr>
            <a:lvl3pPr marL="4548256" indent="0">
              <a:buNone/>
              <a:defRPr sz="11800"/>
            </a:lvl3pPr>
            <a:lvl4pPr marL="6822386" indent="0">
              <a:buNone/>
              <a:defRPr sz="10000"/>
            </a:lvl4pPr>
            <a:lvl5pPr marL="9096516" indent="0">
              <a:buNone/>
              <a:defRPr sz="10000"/>
            </a:lvl5pPr>
            <a:lvl6pPr marL="11370641" indent="0">
              <a:buNone/>
              <a:defRPr sz="10000"/>
            </a:lvl6pPr>
            <a:lvl7pPr marL="13644772" indent="0">
              <a:buNone/>
              <a:defRPr sz="10000"/>
            </a:lvl7pPr>
            <a:lvl8pPr marL="15918897" indent="0">
              <a:buNone/>
              <a:defRPr sz="10000"/>
            </a:lvl8pPr>
            <a:lvl9pPr marL="18193027" indent="0">
              <a:buNone/>
              <a:defRPr sz="10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5" y="27194520"/>
            <a:ext cx="16459200" cy="407797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91496"/>
            <a:ext cx="24688800" cy="5791200"/>
          </a:xfrm>
          <a:prstGeom prst="rect">
            <a:avLst/>
          </a:prstGeom>
        </p:spPr>
        <p:txBody>
          <a:bodyPr vert="horz" lIns="454825" tIns="227413" rIns="454825" bIns="227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07696"/>
            <a:ext cx="24688800" cy="22931546"/>
          </a:xfrm>
          <a:prstGeom prst="rect">
            <a:avLst/>
          </a:prstGeom>
        </p:spPr>
        <p:txBody>
          <a:bodyPr vert="horz" lIns="454825" tIns="227413" rIns="454825" bIns="227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2205519"/>
            <a:ext cx="8686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7413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5593" indent="-1705593" algn="l" defTabSz="22741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695457" indent="-1421331" algn="l" defTabSz="2274130" rtl="0" eaLnBrk="1" latinLnBrk="0" hangingPunct="1">
        <a:spcBef>
          <a:spcPct val="20000"/>
        </a:spcBef>
        <a:buFont typeface="Arial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5323" indent="-1137063" algn="l" defTabSz="227413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959448" indent="-1137063" algn="l" defTabSz="2274130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579" indent="-1137063" algn="l" defTabSz="2274130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7710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81835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55964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330091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413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825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2238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51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70641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44772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889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9302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00" y="13194239"/>
            <a:ext cx="11593130" cy="993917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" y="-12855"/>
            <a:ext cx="27431997" cy="41794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55" tIns="38278" rIns="76555" bIns="38278" spcCol="0" rtlCol="0" anchor="ctr"/>
          <a:lstStyle/>
          <a:p>
            <a:pPr algn="ctr"/>
            <a:r>
              <a:rPr lang="en-US" sz="3900" dirty="0">
                <a:solidFill>
                  <a:schemeClr val="tx1"/>
                </a:solidFill>
                <a:cs typeface="Times New Roman"/>
              </a:rPr>
              <a:t>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7" y="537456"/>
            <a:ext cx="2753207" cy="26924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18212" y="4198681"/>
            <a:ext cx="274502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400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Ocean Monitoring to Protect </a:t>
            </a:r>
            <a:r>
              <a:rPr lang="en-US" sz="6400" b="1" dirty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Marine Mammals </a:t>
            </a:r>
            <a:r>
              <a:rPr lang="en-US" sz="6400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Manage Fisheries</a:t>
            </a:r>
            <a:endParaRPr lang="en-US" sz="6400" b="1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88" y="261870"/>
            <a:ext cx="3269412" cy="326005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-1828798" y="425688"/>
            <a:ext cx="31013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Oceanic and Atmospheric Administration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Atlantic Oceanographic and Meteorological Laboratory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Physical Oceanography Division – PHOD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Miami, FL</a:t>
            </a:r>
            <a:endParaRPr lang="en-US" sz="6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482" y="5789108"/>
            <a:ext cx="14108510" cy="651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Ship </a:t>
            </a:r>
            <a:r>
              <a:rPr lang="en-US" sz="4800" b="1" dirty="0"/>
              <a:t>strikes are a major source of injury and death for </a:t>
            </a:r>
            <a:r>
              <a:rPr lang="en-US" sz="4800" b="1" dirty="0" smtClean="0"/>
              <a:t>critically </a:t>
            </a:r>
            <a:r>
              <a:rPr lang="en-US" sz="4800" b="1" dirty="0"/>
              <a:t>endangered North Atlantic </a:t>
            </a:r>
            <a:r>
              <a:rPr lang="en-US" sz="4800" b="1" dirty="0" smtClean="0"/>
              <a:t>right whales.</a:t>
            </a:r>
          </a:p>
          <a:p>
            <a:pPr>
              <a:spcAft>
                <a:spcPts val="4000"/>
              </a:spcAft>
            </a:pPr>
            <a:r>
              <a:rPr lang="en-US" sz="4800" b="1" dirty="0" smtClean="0"/>
              <a:t>The Physical Oceanography Division </a:t>
            </a:r>
            <a:r>
              <a:rPr lang="en-US" sz="4800" b="1" dirty="0" smtClean="0"/>
              <a:t>has developed </a:t>
            </a:r>
            <a:r>
              <a:rPr lang="en-US" sz="4800" b="1" dirty="0" smtClean="0"/>
              <a:t>and currently hosts the Mandatory Ship Reporting System, which is operated by </a:t>
            </a:r>
            <a:r>
              <a:rPr lang="en-US" sz="4800" b="1" dirty="0" smtClean="0"/>
              <a:t>NOAA's </a:t>
            </a:r>
            <a:r>
              <a:rPr lang="en-US" sz="4800" b="1" dirty="0" smtClean="0"/>
              <a:t>National Marine Fisheries Service and the United States Coast Guard, to </a:t>
            </a:r>
            <a:r>
              <a:rPr lang="en-US" sz="4800" b="1" dirty="0" smtClean="0"/>
              <a:t>protect </a:t>
            </a:r>
            <a:r>
              <a:rPr lang="en-US" sz="4800" b="1" dirty="0" smtClean="0"/>
              <a:t>whales by reducing </a:t>
            </a:r>
            <a:r>
              <a:rPr lang="en-US" sz="4800" b="1" dirty="0"/>
              <a:t>the number </a:t>
            </a:r>
            <a:r>
              <a:rPr lang="en-US" sz="4800" b="1" dirty="0" smtClean="0"/>
              <a:t>of </a:t>
            </a:r>
            <a:r>
              <a:rPr lang="en-US" sz="4800" b="1" dirty="0" smtClean="0"/>
              <a:t>ship strikes </a:t>
            </a:r>
            <a:r>
              <a:rPr lang="en-US" sz="4800" b="1" dirty="0" smtClean="0"/>
              <a:t>and improve overall maritime safety.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3990143" y="14515403"/>
            <a:ext cx="13158078" cy="651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PHOD researchers also provide real-time </a:t>
            </a:r>
            <a:r>
              <a:rPr lang="en-US" sz="4800" b="1" dirty="0"/>
              <a:t>ocean products </a:t>
            </a:r>
            <a:r>
              <a:rPr lang="en-US" sz="4800" b="1" dirty="0" smtClean="0"/>
              <a:t>that are </a:t>
            </a:r>
            <a:r>
              <a:rPr lang="en-US" sz="4800" b="1" dirty="0"/>
              <a:t>used </a:t>
            </a:r>
            <a:r>
              <a:rPr lang="en-US" sz="4800" b="1" dirty="0" smtClean="0"/>
              <a:t>by </a:t>
            </a:r>
            <a:r>
              <a:rPr lang="en-US" sz="4800" b="1" dirty="0" smtClean="0"/>
              <a:t>NOAA's </a:t>
            </a:r>
            <a:r>
              <a:rPr lang="en-US" sz="4800" b="1" dirty="0" smtClean="0"/>
              <a:t>National Marine Fisheries Service to improve </a:t>
            </a:r>
            <a:r>
              <a:rPr lang="en-US" sz="4800" b="1" dirty="0"/>
              <a:t>stock assessment and management of Atlantic </a:t>
            </a:r>
            <a:r>
              <a:rPr lang="en-US" sz="4800" b="1" dirty="0" err="1" smtClean="0"/>
              <a:t>bluefin</a:t>
            </a:r>
            <a:r>
              <a:rPr lang="en-US" sz="4800" b="1" dirty="0" smtClean="0"/>
              <a:t> </a:t>
            </a:r>
            <a:r>
              <a:rPr lang="en-US" sz="4800" b="1" dirty="0"/>
              <a:t>t</a:t>
            </a:r>
            <a:r>
              <a:rPr lang="en-US" sz="4800" b="1" dirty="0" smtClean="0"/>
              <a:t>una</a:t>
            </a:r>
            <a:r>
              <a:rPr lang="en-US" sz="4800" b="1" dirty="0" smtClean="0"/>
              <a:t>.</a:t>
            </a:r>
          </a:p>
          <a:p>
            <a:pPr>
              <a:spcAft>
                <a:spcPts val="4000"/>
              </a:spcAft>
            </a:pPr>
            <a:r>
              <a:rPr lang="en-US" sz="4800" b="1" dirty="0" smtClean="0"/>
              <a:t>Ocean features often present favorable (yellow to red in the map) habitat conditions for many commercially important species of fish in the Gulf of Mexico.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3483" y="24991907"/>
            <a:ext cx="13004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Additionally, modelling studies by </a:t>
            </a:r>
            <a:r>
              <a:rPr lang="en-US" sz="4800" b="1" dirty="0" smtClean="0"/>
              <a:t>PHOD scientists </a:t>
            </a:r>
            <a:r>
              <a:rPr lang="en-US" sz="4800" b="1" dirty="0" smtClean="0"/>
              <a:t>show </a:t>
            </a:r>
            <a:r>
              <a:rPr lang="en-US" sz="4800" b="1" dirty="0" smtClean="0"/>
              <a:t>that </a:t>
            </a:r>
            <a:r>
              <a:rPr lang="en-US" sz="4800" b="1" dirty="0" smtClean="0"/>
              <a:t>projected </a:t>
            </a:r>
            <a:r>
              <a:rPr lang="en-US" sz="4800" b="1" dirty="0" smtClean="0"/>
              <a:t>ocean warming </a:t>
            </a:r>
            <a:r>
              <a:rPr lang="en-US" sz="4800" b="1" dirty="0"/>
              <a:t>during </a:t>
            </a:r>
            <a:r>
              <a:rPr lang="en-US" sz="4800" b="1" dirty="0" smtClean="0"/>
              <a:t>the  21</a:t>
            </a:r>
            <a:r>
              <a:rPr lang="en-US" sz="4800" b="1" baseline="30000" dirty="0" smtClean="0"/>
              <a:t>st</a:t>
            </a:r>
            <a:r>
              <a:rPr lang="en-US" sz="4800" b="1" dirty="0"/>
              <a:t> </a:t>
            </a:r>
            <a:r>
              <a:rPr lang="en-US" sz="4800" b="1" dirty="0" smtClean="0"/>
              <a:t>century </a:t>
            </a:r>
            <a:r>
              <a:rPr lang="en-US" sz="4800" b="1" dirty="0"/>
              <a:t>will </a:t>
            </a:r>
            <a:r>
              <a:rPr lang="en-US" sz="4800" b="1" dirty="0" smtClean="0"/>
              <a:t>likely cause habitat </a:t>
            </a:r>
            <a:r>
              <a:rPr lang="en-US" sz="4800" b="1" dirty="0"/>
              <a:t>losses </a:t>
            </a:r>
            <a:r>
              <a:rPr lang="en-US" sz="4800" b="1" dirty="0" smtClean="0"/>
              <a:t>at spawning grounds in </a:t>
            </a:r>
            <a:r>
              <a:rPr lang="en-US" sz="4800" b="1" dirty="0" smtClean="0"/>
              <a:t>the </a:t>
            </a:r>
            <a:r>
              <a:rPr lang="en-US" sz="4800" b="1" dirty="0"/>
              <a:t>northern Gulf of Mexico </a:t>
            </a:r>
            <a:r>
              <a:rPr lang="en-US" sz="4800" b="1" dirty="0"/>
              <a:t>for Atlantic </a:t>
            </a:r>
            <a:r>
              <a:rPr lang="en-US" sz="4800" b="1" dirty="0" err="1" smtClean="0"/>
              <a:t>bluefin</a:t>
            </a:r>
            <a:r>
              <a:rPr lang="en-US" sz="4800" b="1" dirty="0" smtClean="0"/>
              <a:t> tuna.</a:t>
            </a:r>
            <a:endParaRPr lang="en-US" sz="48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-18212" y="32354395"/>
            <a:ext cx="27450212" cy="0"/>
          </a:xfrm>
          <a:prstGeom prst="line">
            <a:avLst/>
          </a:prstGeom>
          <a:ln w="11430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47551" y="32396740"/>
            <a:ext cx="2225675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u="sng" smtClean="0"/>
              <a:t>References</a:t>
            </a:r>
            <a:r>
              <a:rPr lang="en-US" sz="2400" b="1" u="sng" dirty="0" smtClean="0"/>
              <a:t>:</a:t>
            </a:r>
            <a:r>
              <a:rPr lang="en-US" sz="1400" dirty="0"/>
              <a:t> </a:t>
            </a:r>
          </a:p>
          <a:p>
            <a:pPr marL="11112">
              <a:spcAft>
                <a:spcPts val="900"/>
              </a:spcAft>
            </a:pPr>
            <a:r>
              <a:rPr lang="en-US" sz="2000" dirty="0" smtClean="0"/>
              <a:t>Domingues et al., (2016). Variability </a:t>
            </a:r>
            <a:r>
              <a:rPr lang="en-US" sz="2000" dirty="0"/>
              <a:t>of preferred environmental conditions for Atlantic </a:t>
            </a:r>
            <a:r>
              <a:rPr lang="en-US" sz="2000" dirty="0" err="1"/>
              <a:t>bluefin</a:t>
            </a:r>
            <a:r>
              <a:rPr lang="en-US" sz="2000" dirty="0"/>
              <a:t> tuna (</a:t>
            </a:r>
            <a:r>
              <a:rPr lang="en-US" sz="2000" dirty="0" err="1"/>
              <a:t>Thunnus</a:t>
            </a:r>
            <a:r>
              <a:rPr lang="en-US" sz="2000" dirty="0"/>
              <a:t> </a:t>
            </a:r>
            <a:r>
              <a:rPr lang="en-US" sz="2000" dirty="0" err="1"/>
              <a:t>thynnus</a:t>
            </a:r>
            <a:r>
              <a:rPr lang="en-US" sz="2000" dirty="0"/>
              <a:t>) larvae in the Gulf of Mexico during 1993–2011. </a:t>
            </a:r>
            <a:r>
              <a:rPr lang="en-US" sz="2000" i="1" dirty="0"/>
              <a:t>Fisheries Oceanography</a:t>
            </a:r>
            <a:r>
              <a:rPr lang="en-US" sz="2000" dirty="0"/>
              <a:t>, </a:t>
            </a:r>
            <a:r>
              <a:rPr lang="en-US" sz="2000" i="1" dirty="0"/>
              <a:t>25</a:t>
            </a:r>
            <a:r>
              <a:rPr lang="en-US" sz="2000" dirty="0"/>
              <a:t>(3), 320-336</a:t>
            </a:r>
            <a:r>
              <a:rPr lang="en-US" sz="2000" dirty="0" smtClean="0"/>
              <a:t>.</a:t>
            </a:r>
          </a:p>
          <a:p>
            <a:pPr marL="11112">
              <a:spcAft>
                <a:spcPts val="900"/>
              </a:spcAft>
            </a:pPr>
            <a:r>
              <a:rPr lang="en-US" sz="2000" dirty="0" smtClean="0"/>
              <a:t>Liu et al., (</a:t>
            </a:r>
            <a:r>
              <a:rPr lang="en-US" sz="2000" dirty="0"/>
              <a:t>2015). Potential impact of climate change on the Intra-Americas Sea: Part-1. A dynamic downscaling of the CMIP5 model projections. Journal of Marine Systems, 148, 56-69.</a:t>
            </a:r>
            <a:endParaRPr lang="en-US" sz="2000" dirty="0" smtClean="0"/>
          </a:p>
          <a:p>
            <a:pPr marL="11112">
              <a:spcAft>
                <a:spcPts val="900"/>
              </a:spcAft>
            </a:pPr>
            <a:r>
              <a:rPr lang="en-US" sz="2000" dirty="0" err="1" smtClean="0"/>
              <a:t>Muhling</a:t>
            </a:r>
            <a:r>
              <a:rPr lang="en-US" sz="2000" dirty="0" smtClean="0"/>
              <a:t> et al. (2015), </a:t>
            </a:r>
            <a:r>
              <a:rPr lang="en-US" sz="2000" dirty="0"/>
              <a:t>Potential impact of climate change on the Intra-Americas Sea: Part 2. Implications for Atlantic </a:t>
            </a:r>
            <a:r>
              <a:rPr lang="en-US" sz="2000" dirty="0" err="1"/>
              <a:t>bluefin</a:t>
            </a:r>
            <a:r>
              <a:rPr lang="en-US" sz="2000" dirty="0"/>
              <a:t> tuna and skipjack tuna adult and larval habitats. Journal of Marine Systems, 148, 1-13.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6709" y="32417457"/>
            <a:ext cx="244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PDF of this poster</a:t>
            </a:r>
            <a:endParaRPr lang="en-US" sz="2400" b="1" u="sng" dirty="0"/>
          </a:p>
        </p:txBody>
      </p:sp>
      <p:sp>
        <p:nvSpPr>
          <p:cNvPr id="25" name="Triangle 24"/>
          <p:cNvSpPr/>
          <p:nvPr/>
        </p:nvSpPr>
        <p:spPr>
          <a:xfrm>
            <a:off x="7876778" y="16668160"/>
            <a:ext cx="307835" cy="274801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riangle 52"/>
          <p:cNvSpPr/>
          <p:nvPr/>
        </p:nvSpPr>
        <p:spPr>
          <a:xfrm>
            <a:off x="7439860" y="13743802"/>
            <a:ext cx="254409" cy="206462"/>
          </a:xfrm>
          <a:prstGeom prst="triangl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2" y="20068438"/>
            <a:ext cx="3038022" cy="2260616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4834030" y="5695224"/>
            <a:ext cx="12307000" cy="7137479"/>
            <a:chOff x="14834030" y="5695224"/>
            <a:chExt cx="12307000" cy="713747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78173" y="5812496"/>
              <a:ext cx="10997605" cy="629290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41921" y="5759756"/>
              <a:ext cx="809837" cy="59323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4500"/>
                </a:spcAft>
              </a:pPr>
              <a:r>
                <a:rPr lang="en-US" sz="3200" b="1" dirty="0" smtClean="0"/>
                <a:t>250</a:t>
              </a:r>
            </a:p>
            <a:p>
              <a:pPr>
                <a:spcAft>
                  <a:spcPts val="4500"/>
                </a:spcAft>
              </a:pPr>
              <a:r>
                <a:rPr lang="en-US" sz="3200" b="1" dirty="0" smtClean="0"/>
                <a:t>200</a:t>
              </a:r>
            </a:p>
            <a:p>
              <a:pPr>
                <a:spcAft>
                  <a:spcPts val="4500"/>
                </a:spcAft>
              </a:pPr>
              <a:r>
                <a:rPr lang="en-US" sz="3200" b="1" dirty="0" smtClean="0"/>
                <a:t>150</a:t>
              </a:r>
            </a:p>
            <a:p>
              <a:pPr>
                <a:spcAft>
                  <a:spcPts val="4500"/>
                </a:spcAft>
              </a:pPr>
              <a:r>
                <a:rPr lang="en-US" sz="3200" b="1" dirty="0" smtClean="0"/>
                <a:t>100</a:t>
              </a:r>
            </a:p>
            <a:p>
              <a:pPr>
                <a:spcAft>
                  <a:spcPts val="4500"/>
                </a:spcAft>
              </a:pPr>
              <a:r>
                <a:rPr lang="en-US" sz="3200" b="1" dirty="0" smtClean="0"/>
                <a:t>  50</a:t>
              </a:r>
            </a:p>
            <a:p>
              <a:pPr>
                <a:spcAft>
                  <a:spcPts val="4500"/>
                </a:spcAft>
              </a:pPr>
              <a:r>
                <a:rPr lang="en-US" sz="3200" b="1" dirty="0" smtClean="0"/>
                <a:t>    0</a:t>
              </a:r>
              <a:endParaRPr lang="en-US" sz="3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2728133" y="8314548"/>
              <a:ext cx="49196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number of ship strikes</a:t>
              </a:r>
              <a:endParaRPr lang="en-US" sz="4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099423" y="12124817"/>
              <a:ext cx="5008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i</a:t>
              </a:r>
              <a:r>
                <a:rPr lang="en-US" sz="4000" b="1" dirty="0" smtClean="0"/>
                <a:t>mpact to large whales</a:t>
              </a:r>
              <a:endParaRPr lang="en-US" sz="40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0019" y="6292801"/>
              <a:ext cx="7744160" cy="3404732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4957045" y="5695224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Source: NOAA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113092" y="11538663"/>
              <a:ext cx="100279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death                 injury              unknown     no sign of injury</a:t>
              </a:r>
              <a:endParaRPr lang="en-US" sz="32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01" y="32851005"/>
            <a:ext cx="1826281" cy="181578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765077" y="22470064"/>
            <a:ext cx="13213769" cy="9254794"/>
            <a:chOff x="13838229" y="22433488"/>
            <a:chExt cx="13213769" cy="9254794"/>
          </a:xfrm>
        </p:grpSpPr>
        <p:grpSp>
          <p:nvGrpSpPr>
            <p:cNvPr id="10" name="Group 9"/>
            <p:cNvGrpSpPr/>
            <p:nvPr/>
          </p:nvGrpSpPr>
          <p:grpSpPr>
            <a:xfrm>
              <a:off x="13838229" y="22433488"/>
              <a:ext cx="12743202" cy="9254794"/>
              <a:chOff x="14277141" y="21921424"/>
              <a:chExt cx="12743202" cy="925479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362624" y="22453829"/>
                <a:ext cx="12419939" cy="8722389"/>
                <a:chOff x="14372444" y="22382262"/>
                <a:chExt cx="12419939" cy="8722389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372444" y="22382262"/>
                  <a:ext cx="12419939" cy="8415645"/>
                </a:xfrm>
                <a:prstGeom prst="rect">
                  <a:avLst/>
                </a:prstGeom>
              </p:spPr>
            </p:pic>
            <p:sp>
              <p:nvSpPr>
                <p:cNvPr id="77" name="TextBox 76"/>
                <p:cNvSpPr txBox="1"/>
                <p:nvPr/>
              </p:nvSpPr>
              <p:spPr>
                <a:xfrm>
                  <a:off x="14441630" y="30704541"/>
                  <a:ext cx="12090213" cy="40011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smtClean="0"/>
                    <a:t>Source</a:t>
                  </a:r>
                  <a:r>
                    <a:rPr lang="en-US" sz="2000" dirty="0" smtClean="0"/>
                    <a:t>: </a:t>
                  </a:r>
                  <a:r>
                    <a:rPr lang="en-US" sz="2000" dirty="0" err="1" smtClean="0"/>
                    <a:t>Muhling</a:t>
                  </a:r>
                  <a:r>
                    <a:rPr lang="en-US" sz="2000" dirty="0" smtClean="0"/>
                    <a:t> et al., (2015).</a:t>
                  </a:r>
                  <a:endParaRPr lang="en-US" sz="2000" dirty="0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3835613" y="23238320"/>
                <a:ext cx="233197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mtClean="0"/>
                  <a:t>Observed</a:t>
                </a:r>
                <a:endParaRPr lang="en-US" sz="28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835613" y="27067322"/>
                <a:ext cx="233197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Observed Probability of</a:t>
                </a:r>
              </a:p>
              <a:p>
                <a:r>
                  <a:rPr lang="en-US" sz="1600" b="1" dirty="0" smtClean="0"/>
                  <a:t>Larvae Occurrence'</a:t>
                </a:r>
                <a:endParaRPr lang="en-US" sz="16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277141" y="21921424"/>
                <a:ext cx="9644564" cy="12464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smtClean="0"/>
                  <a:t>Probability </a:t>
                </a:r>
                <a:r>
                  <a:rPr lang="en-US" sz="4000" b="1" dirty="0"/>
                  <a:t>of Bluefin tuna </a:t>
                </a:r>
                <a:r>
                  <a:rPr lang="en-US" sz="4000" b="1" dirty="0" smtClean="0"/>
                  <a:t>Occurrence</a:t>
                </a:r>
              </a:p>
              <a:p>
                <a:pPr algn="ctr"/>
                <a:r>
                  <a:rPr lang="en-US" sz="3500" b="1" dirty="0" smtClean="0"/>
                  <a:t>             </a:t>
                </a:r>
                <a:r>
                  <a:rPr lang="en-US" sz="3500" b="1" u="sng" dirty="0" smtClean="0"/>
                  <a:t>present day</a:t>
                </a:r>
                <a:r>
                  <a:rPr lang="en-US" sz="3500" dirty="0" smtClean="0"/>
                  <a:t>                               </a:t>
                </a:r>
                <a:r>
                  <a:rPr lang="en-US" sz="3500" b="1" u="sng" dirty="0" smtClean="0"/>
                  <a:t>2090</a:t>
                </a:r>
                <a:r>
                  <a:rPr lang="en-US" sz="3500" dirty="0" smtClean="0"/>
                  <a:t>                   </a:t>
                </a:r>
                <a:endParaRPr lang="en-US" sz="35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424587" y="23126959"/>
                <a:ext cx="593432" cy="39395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/>
                  <a:t>0.6</a:t>
                </a:r>
              </a:p>
              <a:p>
                <a:endParaRPr lang="en-US" sz="2500" b="1" dirty="0"/>
              </a:p>
              <a:p>
                <a:endParaRPr lang="en-US" sz="2500" b="1" dirty="0" smtClean="0"/>
              </a:p>
              <a:p>
                <a:r>
                  <a:rPr lang="en-US" sz="2500" b="1" dirty="0" smtClean="0"/>
                  <a:t>0.4</a:t>
                </a:r>
              </a:p>
              <a:p>
                <a:endParaRPr lang="en-US" sz="2500" b="1" dirty="0"/>
              </a:p>
              <a:p>
                <a:endParaRPr lang="en-US" sz="2500" b="1" dirty="0" smtClean="0"/>
              </a:p>
              <a:p>
                <a:r>
                  <a:rPr lang="en-US" sz="2500" b="1" dirty="0" smtClean="0"/>
                  <a:t>0.2</a:t>
                </a:r>
              </a:p>
              <a:p>
                <a:endParaRPr lang="en-US" sz="2500" b="1" dirty="0"/>
              </a:p>
              <a:p>
                <a:endParaRPr lang="en-US" sz="2500" b="1" dirty="0" smtClean="0"/>
              </a:p>
              <a:p>
                <a:r>
                  <a:rPr lang="en-US" sz="2500" b="1" dirty="0" smtClean="0"/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6426911" y="27065192"/>
                <a:ext cx="593432" cy="37087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2500" b="1" dirty="0"/>
              </a:p>
              <a:p>
                <a:pPr>
                  <a:spcAft>
                    <a:spcPts val="600"/>
                  </a:spcAft>
                </a:pPr>
                <a:r>
                  <a:rPr lang="en-US" sz="2500" b="1" dirty="0" smtClean="0"/>
                  <a:t>0.3</a:t>
                </a:r>
              </a:p>
              <a:p>
                <a:pPr>
                  <a:spcAft>
                    <a:spcPts val="600"/>
                  </a:spcAft>
                </a:pPr>
                <a:endParaRPr lang="en-US" sz="2500" b="1" dirty="0" smtClean="0"/>
              </a:p>
              <a:p>
                <a:pPr>
                  <a:spcAft>
                    <a:spcPts val="600"/>
                  </a:spcAft>
                </a:pPr>
                <a:r>
                  <a:rPr lang="en-US" sz="2500" b="1" dirty="0" smtClean="0"/>
                  <a:t>0.2</a:t>
                </a:r>
              </a:p>
              <a:p>
                <a:pPr>
                  <a:spcAft>
                    <a:spcPts val="600"/>
                  </a:spcAft>
                </a:pPr>
                <a:endParaRPr lang="en-US" sz="2500" b="1" dirty="0"/>
              </a:p>
              <a:p>
                <a:pPr>
                  <a:spcAft>
                    <a:spcPts val="600"/>
                  </a:spcAft>
                </a:pPr>
                <a:r>
                  <a:rPr lang="en-US" sz="2500" b="1" dirty="0" smtClean="0"/>
                  <a:t>0.1</a:t>
                </a:r>
              </a:p>
              <a:p>
                <a:pPr>
                  <a:spcAft>
                    <a:spcPts val="600"/>
                  </a:spcAft>
                </a:pPr>
                <a:endParaRPr lang="en-US" sz="2500" b="1" dirty="0"/>
              </a:p>
              <a:p>
                <a:pPr>
                  <a:spcAft>
                    <a:spcPts val="600"/>
                  </a:spcAft>
                </a:pPr>
                <a:r>
                  <a:rPr lang="en-US" sz="2500" b="1" dirty="0" smtClean="0"/>
                  <a:t>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835613" y="27076766"/>
                <a:ext cx="233197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mtClean="0"/>
                  <a:t>Observed</a:t>
                </a:r>
                <a:endParaRPr lang="en-US" sz="2800" b="1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23410897" y="27151980"/>
              <a:ext cx="67589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/>
                <a:t>Probability based </a:t>
              </a:r>
              <a:r>
                <a:rPr lang="en-US" sz="2800" b="1" dirty="0" smtClean="0"/>
                <a:t>on Ocean Conditions 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21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13536</TotalTime>
  <Words>255</Words>
  <Application>Microsoft Macintosh PowerPoint</Application>
  <PresentationFormat>Custom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hosmay lopez</dc:creator>
  <cp:lastModifiedBy>Microsoft Office User</cp:lastModifiedBy>
  <cp:revision>589</cp:revision>
  <cp:lastPrinted>2018-03-30T14:11:20Z</cp:lastPrinted>
  <dcterms:created xsi:type="dcterms:W3CDTF">2015-12-01T17:03:23Z</dcterms:created>
  <dcterms:modified xsi:type="dcterms:W3CDTF">2018-03-30T14:13:35Z</dcterms:modified>
</cp:coreProperties>
</file>