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9"/>
  </p:notesMasterIdLst>
  <p:sldIdLst>
    <p:sldId id="256" r:id="rId2"/>
    <p:sldId id="268" r:id="rId3"/>
    <p:sldId id="271" r:id="rId4"/>
    <p:sldId id="260" r:id="rId5"/>
    <p:sldId id="269" r:id="rId6"/>
    <p:sldId id="266" r:id="rId7"/>
    <p:sldId id="270" r:id="rId8"/>
    <p:sldId id="257" r:id="rId9"/>
    <p:sldId id="262" r:id="rId10"/>
    <p:sldId id="263" r:id="rId11"/>
    <p:sldId id="258" r:id="rId12"/>
    <p:sldId id="272" r:id="rId13"/>
    <p:sldId id="273" r:id="rId14"/>
    <p:sldId id="265" r:id="rId15"/>
    <p:sldId id="259" r:id="rId16"/>
    <p:sldId id="264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5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88A06-3E17-4967-9EAC-84017F8A5D4C}" type="datetimeFigureOut">
              <a:rPr lang="en-US" smtClean="0"/>
              <a:t>11/22/2014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E54B2-E909-4ECD-B06E-25AA12AAD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7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E54B2-E909-4ECD-B06E-25AA12AADF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69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E54B2-E909-4ECD-B06E-25AA12AADF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69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E54B2-E909-4ECD-B06E-25AA12AADF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98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609600" y="0"/>
            <a:ext cx="1066800" cy="6858000"/>
          </a:xfrm>
          <a:prstGeom prst="rect">
            <a:avLst/>
          </a:prstGeom>
          <a:gradFill flip="none" rotWithShape="1">
            <a:gsLst>
              <a:gs pos="1250">
                <a:schemeClr val="tx1">
                  <a:lumMod val="20000"/>
                  <a:lumOff val="80000"/>
                </a:schemeClr>
              </a:gs>
              <a:gs pos="52000">
                <a:schemeClr val="accent4">
                  <a:lumMod val="50000"/>
                </a:schemeClr>
              </a:gs>
              <a:gs pos="100000">
                <a:schemeClr val="tx1">
                  <a:lumMod val="50000"/>
                </a:schemeClr>
              </a:gs>
            </a:gsLst>
            <a:lin ang="5400000" scaled="0"/>
            <a:tileRect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371600"/>
            <a:ext cx="9201150" cy="2209800"/>
          </a:xfrm>
          <a:prstGeom prst="rect">
            <a:avLst/>
          </a:prstGeom>
          <a:gradFill flip="none" rotWithShape="1">
            <a:gsLst>
              <a:gs pos="56000">
                <a:schemeClr val="bg1">
                  <a:lumMod val="33000"/>
                  <a:alpha val="80000"/>
                </a:schemeClr>
              </a:gs>
              <a:gs pos="100000">
                <a:schemeClr val="bg1">
                  <a:lumMod val="94000"/>
                  <a:alpha val="50000"/>
                </a:schemeClr>
              </a:gs>
            </a:gsLst>
            <a:lin ang="0" scaled="0"/>
            <a:tileRect/>
          </a:gradFill>
          <a:ln>
            <a:noFill/>
          </a:ln>
          <a:effectLst>
            <a:outerShdw blurRad="203200" dist="38100" dir="2700000" sx="106000" sy="106000" algn="tl" rotWithShape="0">
              <a:prstClr val="black">
                <a:alpha val="10000"/>
              </a:prstClr>
            </a:outerShdw>
          </a:effectLst>
          <a:scene3d>
            <a:camera prst="orthographicFront"/>
            <a:lightRig rig="balanced" dir="t"/>
          </a:scene3d>
          <a:sp3d extrusionH="254000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0"/>
            <a:ext cx="7235981" cy="1600201"/>
          </a:xfrm>
        </p:spPr>
        <p:txBody>
          <a:bodyPr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750" y="3755850"/>
            <a:ext cx="6189583" cy="221783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5F31-12B6-4DF9-AEA7-799C17C8A573}" type="datetime1">
              <a:rPr lang="en-US" smtClean="0"/>
              <a:t>11/22/2014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62700"/>
            <a:ext cx="6215576" cy="228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24" y="190500"/>
            <a:ext cx="1135949" cy="1019316"/>
          </a:xfrm>
          <a:prstGeom prst="rect">
            <a:avLst/>
          </a:prstGeom>
        </p:spPr>
      </p:pic>
      <p:sp>
        <p:nvSpPr>
          <p:cNvPr id="18" name="Rectangle 17"/>
          <p:cNvSpPr>
            <a:spLocks noChangeAspect="1"/>
          </p:cNvSpPr>
          <p:nvPr userDrawn="1"/>
        </p:nvSpPr>
        <p:spPr>
          <a:xfrm>
            <a:off x="576776" y="120744"/>
            <a:ext cx="1132448" cy="1132448"/>
          </a:xfrm>
          <a:prstGeom prst="rect">
            <a:avLst/>
          </a:prstGeom>
          <a:blipFill dpi="0" rotWithShape="1">
            <a:blip r:embed="rId4">
              <a:alphaModFix amt="8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A7F2-46F9-46EF-A9FA-98F945104EBB}" type="datetime1">
              <a:rPr lang="en-US" smtClean="0"/>
              <a:t>11/22/2014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12D1-E788-40EE-8EDD-F58A70F2961B}" type="datetime1">
              <a:rPr lang="en-US" smtClean="0"/>
              <a:t>11/22/2014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534400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990600" y="171450"/>
            <a:ext cx="7239000" cy="5909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3000"/>
            </a:lvl1pPr>
          </a:lstStyle>
          <a:p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889D-ABE4-46C5-8227-15807C879163}" type="datetime1">
              <a:rPr lang="en-US" smtClean="0"/>
              <a:t>11/22/2014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algn="r"/>
            <a:endParaRPr lang="en-US" dirty="0" smtClean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pPr/>
              <a:t>‹#›</a:t>
            </a:fld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8600" y="1524000"/>
            <a:ext cx="7239000" cy="533400"/>
          </a:xfrm>
        </p:spPr>
        <p:txBody>
          <a:bodyPr>
            <a:noAutofit/>
          </a:bodyPr>
          <a:lstStyle>
            <a:lvl1pPr algn="l">
              <a:defRPr sz="40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222FE-9CF3-42F8-BA42-74FDB425A282}" type="datetime1">
              <a:rPr lang="en-US" smtClean="0"/>
              <a:t>11/22/2014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5BBE-0095-4682-9E7D-65CC0278ECE4}" type="datetime1">
              <a:rPr lang="en-US" smtClean="0"/>
              <a:t>11/22/2014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E79F-B003-4F37-86D2-9FC3E080D39E}" type="datetime1">
              <a:rPr lang="en-US" smtClean="0"/>
              <a:t>11/22/2014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A7BCD-40B1-4B0F-A7EA-D6F0EFF76867}" type="datetime1">
              <a:rPr lang="en-US" smtClean="0"/>
              <a:t>11/22/2014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83E7-0A28-4C5F-B0E9-51713BC069F1}" type="datetime1">
              <a:rPr lang="en-US" smtClean="0"/>
              <a:t>11/22/2014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73EF15-7E13-4246-B688-35861A7FDEC3}" type="datetime1">
              <a:rPr lang="en-US" smtClean="0"/>
              <a:t>11/22/2014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F75C-9CBA-4F1A-8F9A-086ADF0084A4}" type="datetime1">
              <a:rPr lang="en-US" smtClean="0"/>
              <a:t>11/22/2014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4876800" y="1905000"/>
            <a:ext cx="4419600" cy="4419600"/>
          </a:xfrm>
          <a:prstGeom prst="rect">
            <a:avLst/>
          </a:prstGeom>
          <a:blipFill dpi="0" rotWithShape="1">
            <a:blip r:embed="rId13">
              <a:alphaModFix amt="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 flip="none" rotWithShape="1">
            <a:gsLst>
              <a:gs pos="1250">
                <a:schemeClr val="tx1">
                  <a:lumMod val="20000"/>
                  <a:lumOff val="80000"/>
                </a:schemeClr>
              </a:gs>
              <a:gs pos="52000">
                <a:schemeClr val="accent4">
                  <a:lumMod val="50000"/>
                </a:schemeClr>
              </a:gs>
              <a:gs pos="100000">
                <a:schemeClr val="tx1">
                  <a:lumMod val="50000"/>
                </a:schemeClr>
              </a:gs>
            </a:gsLst>
            <a:lin ang="5400000" scaled="0"/>
            <a:tileRect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3088" y="66294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472" y="6589937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D4EC0BE-5E42-4D87-ADB0-D88A70A07CB8}" type="slidenum">
              <a:rPr lang="en-US" smtClean="0"/>
              <a:pPr/>
              <a:t>‹#›</a:t>
            </a:fld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B999BB7-0AB3-473D-B302-1CAFAB999E37}" type="datetime1">
              <a:rPr lang="en-US" smtClean="0"/>
              <a:t>11/22/2014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4300" y="133349"/>
            <a:ext cx="9029700" cy="628651"/>
          </a:xfrm>
          <a:prstGeom prst="rect">
            <a:avLst/>
          </a:prstGeom>
          <a:gradFill>
            <a:gsLst>
              <a:gs pos="6800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  <a:effectLst>
            <a:outerShdw blurRad="114300" dist="508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39" y="171450"/>
            <a:ext cx="704061" cy="5855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39000" cy="5909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4514" y="6600372"/>
            <a:ext cx="9105900" cy="0"/>
          </a:xfrm>
          <a:prstGeom prst="line">
            <a:avLst/>
          </a:prstGeom>
          <a:ln w="38100">
            <a:solidFill>
              <a:schemeClr val="tx1">
                <a:lumMod val="75000"/>
                <a:alpha val="63000"/>
              </a:schemeClr>
            </a:solidFill>
          </a:ln>
          <a:effectLst>
            <a:outerShdw dist="38100" dir="4320000" algn="ctr" rotWithShape="0">
              <a:srgbClr val="000000">
                <a:alpha val="21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5"/>
          <p:cNvSpPr txBox="1">
            <a:spLocks/>
          </p:cNvSpPr>
          <p:nvPr userDrawn="1"/>
        </p:nvSpPr>
        <p:spPr>
          <a:xfrm>
            <a:off x="1320798" y="6629400"/>
            <a:ext cx="71628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RSMAS/MPO Student seminars . December 10, 2014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domingues@rsmas.miami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rdomingues@rsmas.miami.ed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0"/>
            <a:ext cx="8305800" cy="1600201"/>
          </a:xfrm>
        </p:spPr>
        <p:txBody>
          <a:bodyPr/>
          <a:lstStyle/>
          <a:p>
            <a:r>
              <a:rPr lang="en-US" sz="4000" dirty="0" smtClean="0"/>
              <a:t>Sources of transient annual variability for the Florida Current transport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3908250"/>
            <a:ext cx="6189583" cy="21877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Ricardo </a:t>
            </a:r>
            <a:r>
              <a:rPr lang="en-US" dirty="0" err="1" smtClean="0"/>
              <a:t>Domingues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2"/>
              </a:rPr>
              <a:t>rdomingues@rsmas.miami.edu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Advisor: William Johns</a:t>
            </a:r>
          </a:p>
          <a:p>
            <a:endParaRPr lang="en-US" dirty="0" smtClean="0"/>
          </a:p>
          <a:p>
            <a:r>
              <a:rPr lang="en-US" sz="1800" dirty="0" smtClean="0"/>
              <a:t>Meteorology </a:t>
            </a:r>
            <a:r>
              <a:rPr lang="en-US" sz="1800" dirty="0" smtClean="0"/>
              <a:t>and Physical Oceanography</a:t>
            </a:r>
          </a:p>
          <a:p>
            <a:r>
              <a:rPr lang="en-US" sz="1800" dirty="0" smtClean="0"/>
              <a:t>Student seminars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Miami, December 10, 2014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4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5" name="Content Placeholder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4" y="1604006"/>
            <a:ext cx="3208566" cy="4491994"/>
          </a:xfrm>
          <a:prstGeom prst="rect">
            <a:avLst/>
          </a:prstGeom>
        </p:spPr>
      </p:pic>
      <p:sp>
        <p:nvSpPr>
          <p:cNvPr id="6" name="Content Placeholder 16"/>
          <p:cNvSpPr txBox="1">
            <a:spLocks/>
          </p:cNvSpPr>
          <p:nvPr/>
        </p:nvSpPr>
        <p:spPr>
          <a:xfrm>
            <a:off x="381000" y="838200"/>
            <a:ext cx="85344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 smtClean="0"/>
              <a:t>AVISO Sea Height </a:t>
            </a:r>
            <a:r>
              <a:rPr lang="en-US" sz="2000" i="1" dirty="0"/>
              <a:t>Anomaly 27</a:t>
            </a:r>
            <a:r>
              <a:rPr lang="en-US" sz="2000" i="1" baseline="30000" dirty="0"/>
              <a:t>o</a:t>
            </a:r>
            <a:r>
              <a:rPr lang="en-US" sz="2000" i="1" dirty="0"/>
              <a:t>N– </a:t>
            </a:r>
            <a:r>
              <a:rPr lang="en-US" sz="2000" i="1" dirty="0" smtClean="0"/>
              <a:t>Residuals + 53-525 days frequency band</a:t>
            </a:r>
            <a:endParaRPr lang="en-US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2962870"/>
            <a:ext cx="3505200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Frequency band mostly linked with westward propagating signals in the North Atlantic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pPr/>
              <a:t>10</a:t>
            </a:fld>
            <a:r>
              <a:rPr lang="en-US" smtClean="0"/>
              <a:t> 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2362200" y="3424535"/>
            <a:ext cx="2133600" cy="233065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1143000" y="3710170"/>
            <a:ext cx="1219200" cy="557030"/>
          </a:xfrm>
          <a:prstGeom prst="straightConnector1">
            <a:avLst/>
          </a:prstGeom>
          <a:ln w="9525">
            <a:solidFill>
              <a:srgbClr val="0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103086" y="3526971"/>
            <a:ext cx="1944914" cy="740229"/>
          </a:xfrm>
          <a:prstGeom prst="straightConnector1">
            <a:avLst/>
          </a:prstGeom>
          <a:ln w="9525">
            <a:solidFill>
              <a:srgbClr val="0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103086" y="3321027"/>
            <a:ext cx="1944914" cy="740229"/>
          </a:xfrm>
          <a:prstGeom prst="straightConnector1">
            <a:avLst/>
          </a:prstGeom>
          <a:ln w="9525">
            <a:solidFill>
              <a:srgbClr val="0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066800" y="2993572"/>
            <a:ext cx="1981200" cy="751114"/>
          </a:xfrm>
          <a:prstGeom prst="straightConnector1">
            <a:avLst/>
          </a:prstGeom>
          <a:ln w="9525">
            <a:solidFill>
              <a:srgbClr val="0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35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01596"/>
            <a:ext cx="8229600" cy="3003804"/>
          </a:xfr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Westward Propagating Signals on the NA</a:t>
            </a:r>
            <a:endParaRPr lang="en-US" dirty="0"/>
          </a:p>
        </p:txBody>
      </p:sp>
      <p:sp>
        <p:nvSpPr>
          <p:cNvPr id="4" name="Content Placeholder 16"/>
          <p:cNvSpPr txBox="1">
            <a:spLocks/>
          </p:cNvSpPr>
          <p:nvPr/>
        </p:nvSpPr>
        <p:spPr>
          <a:xfrm>
            <a:off x="381000" y="838200"/>
            <a:ext cx="85344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 smtClean="0"/>
              <a:t>AVISO Sea Height </a:t>
            </a:r>
            <a:r>
              <a:rPr lang="en-US" sz="2000" i="1" dirty="0"/>
              <a:t>Anomaly 27</a:t>
            </a:r>
            <a:r>
              <a:rPr lang="en-US" sz="2000" i="1" baseline="30000" dirty="0"/>
              <a:t>o</a:t>
            </a:r>
            <a:r>
              <a:rPr lang="en-US" sz="2000" i="1" dirty="0"/>
              <a:t>N– </a:t>
            </a:r>
            <a:r>
              <a:rPr lang="en-US" sz="2000" i="1" dirty="0" smtClean="0"/>
              <a:t>Residuals + 53-525 days frequency band</a:t>
            </a:r>
            <a:endParaRPr lang="en-US" sz="20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pPr/>
              <a:t>11</a:t>
            </a:fld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33800" y="5406571"/>
            <a:ext cx="186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Mesoscale</a:t>
            </a:r>
            <a:r>
              <a:rPr lang="en-US" b="1" dirty="0" smtClean="0"/>
              <a:t> eddies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692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Static component</a:t>
            </a:r>
          </a:p>
          <a:p>
            <a:pPr lvl="1"/>
            <a:r>
              <a:rPr lang="en-US" dirty="0" smtClean="0"/>
              <a:t>Along-channel wind stress + Upstream/Downstream wind stress curl (Schott et al., 1988)</a:t>
            </a:r>
          </a:p>
          <a:p>
            <a:endParaRPr lang="en-US" dirty="0" smtClean="0"/>
          </a:p>
          <a:p>
            <a:r>
              <a:rPr lang="en-US" dirty="0" smtClean="0"/>
              <a:t>Transient component 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What drives the transient component of the Florida Current annual </a:t>
            </a:r>
            <a:r>
              <a:rPr lang="en-US" dirty="0" err="1" smtClean="0"/>
              <a:t>varibility</a:t>
            </a:r>
            <a:r>
              <a:rPr lang="en-US" dirty="0" smtClean="0"/>
              <a:t>?</a:t>
            </a:r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One source of variability are the first </a:t>
            </a:r>
            <a:r>
              <a:rPr lang="en-US" dirty="0" err="1" smtClean="0"/>
              <a:t>baroclinic</a:t>
            </a:r>
            <a:r>
              <a:rPr lang="en-US" dirty="0" smtClean="0"/>
              <a:t>/westward propagating signals (WPS) in the North Atlantic, which is dominated by the </a:t>
            </a:r>
            <a:r>
              <a:rPr lang="en-US" b="1" dirty="0" smtClean="0"/>
              <a:t>semi-annual</a:t>
            </a:r>
            <a:r>
              <a:rPr lang="en-US" dirty="0" smtClean="0"/>
              <a:t> and </a:t>
            </a:r>
            <a:r>
              <a:rPr lang="en-US" b="1" dirty="0"/>
              <a:t>annual waves</a:t>
            </a:r>
            <a:r>
              <a:rPr lang="en-US" dirty="0"/>
              <a:t> (</a:t>
            </a:r>
            <a:r>
              <a:rPr lang="en-US" dirty="0" err="1"/>
              <a:t>Polito</a:t>
            </a:r>
            <a:r>
              <a:rPr lang="en-US" dirty="0"/>
              <a:t> and Liu, 2003</a:t>
            </a:r>
            <a:r>
              <a:rPr lang="en-US" dirty="0" smtClean="0"/>
              <a:t>)</a:t>
            </a:r>
          </a:p>
          <a:p>
            <a:pPr lvl="2"/>
            <a:endParaRPr lang="en-US" dirty="0"/>
          </a:p>
          <a:p>
            <a:pPr lvl="2"/>
            <a:r>
              <a:rPr lang="en-US" dirty="0" err="1" smtClean="0"/>
              <a:t>Frajka</a:t>
            </a:r>
            <a:r>
              <a:rPr lang="en-US" dirty="0" smtClean="0"/>
              <a:t>-Williams et al., (2007) provided evidence of the WPSs on annual variability of the Florida Current Transport</a:t>
            </a:r>
          </a:p>
          <a:p>
            <a:pPr lvl="2"/>
            <a:endParaRPr lang="en-US" dirty="0"/>
          </a:p>
          <a:p>
            <a:pPr lvl="2"/>
            <a:r>
              <a:rPr lang="en-US" dirty="0" err="1" smtClean="0"/>
              <a:t>Domingues</a:t>
            </a:r>
            <a:r>
              <a:rPr lang="en-US" dirty="0" smtClean="0"/>
              <a:t> and </a:t>
            </a:r>
            <a:r>
              <a:rPr lang="en-US" dirty="0" err="1" smtClean="0"/>
              <a:t>Baringer</a:t>
            </a:r>
            <a:r>
              <a:rPr lang="en-US" dirty="0" smtClean="0"/>
              <a:t> (in preparation) quantified that ~50% of transient component can be accounted by the sea level variability linked with WPSs</a:t>
            </a:r>
          </a:p>
          <a:p>
            <a:pPr lvl="3"/>
            <a:endParaRPr lang="en-US" dirty="0" smtClean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Annual Variability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pPr/>
              <a:t>12</a:t>
            </a:fld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4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What are the dynamical mechanisms driving the FC </a:t>
            </a:r>
            <a:r>
              <a:rPr lang="en-US" i="1" dirty="0" smtClean="0"/>
              <a:t>response </a:t>
            </a:r>
            <a:r>
              <a:rPr lang="en-US" i="1" dirty="0" smtClean="0"/>
              <a:t>due to </a:t>
            </a:r>
            <a:r>
              <a:rPr lang="en-US" i="1" dirty="0" err="1" smtClean="0"/>
              <a:t>to</a:t>
            </a:r>
            <a:r>
              <a:rPr lang="en-US" i="1" dirty="0" smtClean="0"/>
              <a:t> WPSs</a:t>
            </a:r>
            <a:r>
              <a:rPr lang="en-US" i="1" dirty="0" smtClean="0"/>
              <a:t>?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 smtClean="0"/>
              <a:t>Some idealized experiments of eddies at the western boundary: </a:t>
            </a:r>
            <a:endParaRPr lang="en-US" dirty="0" smtClean="0"/>
          </a:p>
          <a:p>
            <a:r>
              <a:rPr lang="en-US" sz="1800" dirty="0" err="1" smtClean="0"/>
              <a:t>Nof</a:t>
            </a:r>
            <a:r>
              <a:rPr lang="en-US" sz="1800" dirty="0" smtClean="0"/>
              <a:t> (1999): Strange encounters of eddies with </a:t>
            </a:r>
            <a:r>
              <a:rPr lang="en-US" sz="1800" dirty="0" smtClean="0"/>
              <a:t>walls (fate of the </a:t>
            </a:r>
            <a:r>
              <a:rPr lang="en-US" sz="1800" dirty="0" err="1" smtClean="0"/>
              <a:t>eddie</a:t>
            </a:r>
            <a:r>
              <a:rPr lang="en-US" sz="1800" dirty="0" smtClean="0"/>
              <a:t>)</a:t>
            </a:r>
          </a:p>
          <a:p>
            <a:pPr lvl="1"/>
            <a:r>
              <a:rPr lang="en-US" sz="1600" dirty="0" smtClean="0"/>
              <a:t>Two </a:t>
            </a:r>
            <a:r>
              <a:rPr lang="en-US" sz="1600" dirty="0" err="1" smtClean="0"/>
              <a:t>subprocesses</a:t>
            </a:r>
            <a:r>
              <a:rPr lang="en-US" sz="1600" dirty="0"/>
              <a:t> </a:t>
            </a:r>
            <a:r>
              <a:rPr lang="en-US" sz="1600" dirty="0" smtClean="0"/>
              <a:t>in approximate </a:t>
            </a:r>
            <a:r>
              <a:rPr lang="en-US" sz="1600" dirty="0" err="1" smtClean="0"/>
              <a:t>balace</a:t>
            </a:r>
            <a:r>
              <a:rPr lang="en-US" sz="1600" dirty="0" smtClean="0"/>
              <a:t>:</a:t>
            </a:r>
          </a:p>
          <a:p>
            <a:pPr lvl="2"/>
            <a:r>
              <a:rPr lang="en-US" sz="1600" dirty="0" smtClean="0"/>
              <a:t>β-induced </a:t>
            </a:r>
            <a:r>
              <a:rPr lang="en-US" sz="1600" dirty="0" err="1" smtClean="0"/>
              <a:t>equatorward</a:t>
            </a:r>
            <a:r>
              <a:rPr lang="en-US" sz="1600" dirty="0" smtClean="0"/>
              <a:t> tendency </a:t>
            </a:r>
          </a:p>
          <a:p>
            <a:pPr lvl="2"/>
            <a:r>
              <a:rPr lang="en-US" sz="1600" dirty="0" smtClean="0"/>
              <a:t>Rocket effect: tendency </a:t>
            </a:r>
            <a:r>
              <a:rPr lang="en-US" sz="1600" dirty="0"/>
              <a:t>of the ring to be pushed </a:t>
            </a:r>
            <a:r>
              <a:rPr lang="en-US" sz="1600" dirty="0" err="1"/>
              <a:t>poleward</a:t>
            </a:r>
            <a:r>
              <a:rPr lang="en-US" sz="1600" dirty="0"/>
              <a:t> </a:t>
            </a:r>
            <a:r>
              <a:rPr lang="en-US" sz="1600" dirty="0" smtClean="0"/>
              <a:t>due to </a:t>
            </a:r>
            <a:r>
              <a:rPr lang="en-US" sz="1600" dirty="0" err="1" smtClean="0"/>
              <a:t>equatoward</a:t>
            </a:r>
            <a:r>
              <a:rPr lang="en-US" sz="1600" dirty="0" smtClean="0"/>
              <a:t> leakage </a:t>
            </a:r>
            <a:r>
              <a:rPr lang="en-US" sz="1600" dirty="0"/>
              <a:t>that is established along the </a:t>
            </a:r>
            <a:r>
              <a:rPr lang="en-US" sz="1600" dirty="0" smtClean="0"/>
              <a:t>wall </a:t>
            </a:r>
          </a:p>
          <a:p>
            <a:pPr lvl="1"/>
            <a:r>
              <a:rPr lang="en-US" sz="1600" dirty="0" smtClean="0"/>
              <a:t>Similar mechanisms may be observed at the Gulf Stream</a:t>
            </a:r>
          </a:p>
          <a:p>
            <a:endParaRPr lang="en-US" dirty="0" smtClean="0"/>
          </a:p>
          <a:p>
            <a:r>
              <a:rPr lang="en-US" sz="1800" dirty="0" err="1" smtClean="0"/>
              <a:t>Kanzow</a:t>
            </a:r>
            <a:r>
              <a:rPr lang="en-US" sz="1800" dirty="0" smtClean="0"/>
              <a:t> et al., (</a:t>
            </a:r>
            <a:r>
              <a:rPr lang="en-US" sz="1800" dirty="0" smtClean="0"/>
              <a:t>2009)</a:t>
            </a:r>
          </a:p>
          <a:p>
            <a:endParaRPr lang="en-US" dirty="0"/>
          </a:p>
          <a:p>
            <a:pPr lvl="1"/>
            <a:r>
              <a:rPr lang="en-US" sz="1600" dirty="0" smtClean="0"/>
              <a:t>Fast Kelvin wave propagating southward</a:t>
            </a:r>
          </a:p>
          <a:p>
            <a:pPr lvl="1"/>
            <a:r>
              <a:rPr lang="en-US" sz="1600" dirty="0" err="1" smtClean="0"/>
              <a:t>Poleward</a:t>
            </a:r>
            <a:r>
              <a:rPr lang="en-US" sz="1600" dirty="0" smtClean="0"/>
              <a:t> migration of the eddy linked </a:t>
            </a:r>
          </a:p>
          <a:p>
            <a:pPr marL="457200" lvl="1" indent="0">
              <a:buNone/>
            </a:pPr>
            <a:r>
              <a:rPr lang="en-US" sz="1600" dirty="0" smtClean="0"/>
              <a:t>with th</a:t>
            </a:r>
            <a:r>
              <a:rPr lang="en-US" sz="1600" dirty="0" smtClean="0"/>
              <a:t>e rocket effect</a:t>
            </a:r>
            <a:endParaRPr lang="en-US" sz="1600" dirty="0" smtClean="0"/>
          </a:p>
          <a:p>
            <a:endParaRPr lang="en-US" dirty="0" smtClean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 response to WPSs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1472" y="6569075"/>
            <a:ext cx="381000" cy="365125"/>
          </a:xfrm>
        </p:spPr>
        <p:txBody>
          <a:bodyPr/>
          <a:lstStyle/>
          <a:p>
            <a:fld id="{6D4EC0BE-5E42-4D87-ADB0-D88A70A07CB8}" type="slidenum">
              <a:rPr lang="en-US" smtClean="0"/>
              <a:pPr/>
              <a:t>13</a:t>
            </a:fld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843718"/>
            <a:ext cx="3915641" cy="2688620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23658" y="3847194"/>
            <a:ext cx="1338828" cy="24622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Kanzow</a:t>
            </a:r>
            <a:r>
              <a:rPr lang="en-US" sz="1000" dirty="0" smtClean="0"/>
              <a:t> et </a:t>
            </a:r>
            <a:r>
              <a:rPr lang="en-US" sz="1000" dirty="0" err="1" smtClean="0"/>
              <a:t>aal</a:t>
            </a:r>
            <a:r>
              <a:rPr lang="en-US" sz="1000" dirty="0" smtClean="0"/>
              <a:t>., (2009)</a:t>
            </a:r>
            <a:endParaRPr lang="en-US" sz="1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648200" y="4884966"/>
            <a:ext cx="2819400" cy="22860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7460343" y="4884966"/>
            <a:ext cx="609600" cy="1113972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8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Improve the understanding on the Florida </a:t>
            </a:r>
            <a:r>
              <a:rPr lang="en-US" b="1" dirty="0" err="1" smtClean="0"/>
              <a:t>Currrent</a:t>
            </a:r>
            <a:r>
              <a:rPr lang="en-US" b="1" dirty="0" smtClean="0"/>
              <a:t> annual variability by evaluating its response to westward propagating signals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In order to accomplish this, idealized and realistic numerical simulations will be employed to: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Describe the dynamic mechanisms </a:t>
            </a:r>
            <a:r>
              <a:rPr lang="en-US" dirty="0" smtClean="0"/>
              <a:t>involved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Understand the role of background circulation in the modulation of the response at the western boundary</a:t>
            </a:r>
          </a:p>
          <a:p>
            <a:endParaRPr lang="en-US" dirty="0" smtClean="0"/>
          </a:p>
          <a:p>
            <a:r>
              <a:rPr lang="en-US" dirty="0" smtClean="0"/>
              <a:t>Evaluate the role of realistic topography on the responses</a:t>
            </a:r>
          </a:p>
          <a:p>
            <a:pPr lvl="1"/>
            <a:endParaRPr lang="en-US" dirty="0"/>
          </a:p>
          <a:p>
            <a:r>
              <a:rPr lang="en-US" dirty="0" smtClean="0"/>
              <a:t>Provide new insights on the Western Boundary Currents vs. Eddies problem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pPr/>
              <a:t>14</a:t>
            </a:fld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27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8" y="819176"/>
            <a:ext cx="4788510" cy="3418996"/>
          </a:xfr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Ocean Modelling System - ROMS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067557"/>
            <a:ext cx="4724400" cy="340944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pPr/>
              <a:t>15</a:t>
            </a:fld>
            <a:r>
              <a:rPr lang="en-US" smtClean="0"/>
              <a:t> </a:t>
            </a:r>
            <a:endParaRPr lang="en-US" dirty="0"/>
          </a:p>
        </p:txBody>
      </p:sp>
      <p:sp>
        <p:nvSpPr>
          <p:cNvPr id="6" name="Content Placeholder 14"/>
          <p:cNvSpPr txBox="1">
            <a:spLocks/>
          </p:cNvSpPr>
          <p:nvPr/>
        </p:nvSpPr>
        <p:spPr>
          <a:xfrm>
            <a:off x="381000" y="838200"/>
            <a:ext cx="85344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1141274"/>
            <a:ext cx="31121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Domain:</a:t>
            </a:r>
          </a:p>
          <a:p>
            <a:pPr lvl="1"/>
            <a:r>
              <a:rPr lang="en-US" i="1" dirty="0" smtClean="0"/>
              <a:t>82</a:t>
            </a:r>
            <a:r>
              <a:rPr lang="en-US" i="1" baseline="30000" dirty="0" smtClean="0"/>
              <a:t>o</a:t>
            </a:r>
            <a:r>
              <a:rPr lang="en-US" i="1" dirty="0" smtClean="0"/>
              <a:t>W-52</a:t>
            </a:r>
            <a:r>
              <a:rPr lang="en-US" i="1" baseline="30000" dirty="0"/>
              <a:t>o</a:t>
            </a:r>
            <a:r>
              <a:rPr lang="en-US" i="1" dirty="0" smtClean="0"/>
              <a:t>W</a:t>
            </a:r>
            <a:r>
              <a:rPr lang="en-US" i="1" dirty="0"/>
              <a:t>; </a:t>
            </a:r>
            <a:r>
              <a:rPr lang="en-US" i="1" dirty="0" smtClean="0"/>
              <a:t>20</a:t>
            </a:r>
            <a:r>
              <a:rPr lang="en-US" i="1" baseline="30000" dirty="0" smtClean="0"/>
              <a:t>o</a:t>
            </a:r>
            <a:r>
              <a:rPr lang="en-US" i="1" dirty="0" smtClean="0"/>
              <a:t>N-36</a:t>
            </a:r>
            <a:r>
              <a:rPr lang="en-US" i="1" baseline="30000" dirty="0"/>
              <a:t>o</a:t>
            </a:r>
            <a:r>
              <a:rPr lang="en-US" i="1" dirty="0" smtClean="0"/>
              <a:t>N</a:t>
            </a:r>
            <a:endParaRPr lang="en-US" i="1" dirty="0"/>
          </a:p>
          <a:p>
            <a:pPr lvl="1"/>
            <a:r>
              <a:rPr lang="en-US" i="1" dirty="0"/>
              <a:t>28 vertical layers </a:t>
            </a:r>
            <a:endParaRPr lang="en-US" i="1" dirty="0" smtClean="0"/>
          </a:p>
          <a:p>
            <a:pPr lvl="1"/>
            <a:r>
              <a:rPr lang="en-US" i="1" dirty="0" smtClean="0"/>
              <a:t>XX vs. YY grid points</a:t>
            </a:r>
          </a:p>
          <a:p>
            <a:pPr algn="ctr"/>
            <a:r>
              <a:rPr lang="en-US" i="1" dirty="0" smtClean="0"/>
              <a:t>~1/12</a:t>
            </a:r>
            <a:r>
              <a:rPr lang="en-US" i="1" baseline="30000" dirty="0" smtClean="0"/>
              <a:t>o</a:t>
            </a:r>
            <a:r>
              <a:rPr lang="en-US" i="1" dirty="0" smtClean="0"/>
              <a:t>  horizontal resolution</a:t>
            </a:r>
            <a:endParaRPr lang="en-US" b="1" i="1" dirty="0"/>
          </a:p>
          <a:p>
            <a:pPr lvl="1"/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18452" y="4267200"/>
            <a:ext cx="39531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Three set of experiments:</a:t>
            </a:r>
          </a:p>
          <a:p>
            <a:endParaRPr lang="en-US" b="1" i="1" dirty="0" smtClean="0"/>
          </a:p>
          <a:p>
            <a:r>
              <a:rPr lang="en-US" i="1" dirty="0" smtClean="0"/>
              <a:t>1. Role of topographic</a:t>
            </a:r>
          </a:p>
          <a:p>
            <a:endParaRPr lang="en-US" i="1" dirty="0"/>
          </a:p>
          <a:p>
            <a:r>
              <a:rPr lang="en-US" i="1" dirty="0" smtClean="0"/>
              <a:t>2. Role of the background FC flow</a:t>
            </a:r>
          </a:p>
          <a:p>
            <a:endParaRPr lang="en-US" i="1" dirty="0" smtClean="0"/>
          </a:p>
          <a:p>
            <a:r>
              <a:rPr lang="en-US" i="1" dirty="0" smtClean="0"/>
              <a:t>3. </a:t>
            </a:r>
            <a:r>
              <a:rPr lang="en-US" dirty="0" smtClean="0"/>
              <a:t>Eddies</a:t>
            </a:r>
            <a:r>
              <a:rPr lang="en-US" i="1" dirty="0" smtClean="0"/>
              <a:t> </a:t>
            </a:r>
            <a:r>
              <a:rPr lang="en-US" dirty="0" smtClean="0"/>
              <a:t>impinging in different latitudes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6692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23" y="1070606"/>
            <a:ext cx="3807280" cy="5330194"/>
          </a:xfr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Wavelengths at 27</a:t>
            </a:r>
            <a:r>
              <a:rPr lang="en-US" baseline="30000" dirty="0" smtClean="0"/>
              <a:t>o</a:t>
            </a:r>
            <a:r>
              <a:rPr lang="en-US" dirty="0" smtClean="0"/>
              <a:t>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45" y="1066800"/>
            <a:ext cx="2655455" cy="3505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pPr/>
              <a:t>16</a:t>
            </a:fld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79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0"/>
            <a:ext cx="8305800" cy="1600201"/>
          </a:xfrm>
        </p:spPr>
        <p:txBody>
          <a:bodyPr/>
          <a:lstStyle/>
          <a:p>
            <a:r>
              <a:rPr lang="en-US" sz="4000" dirty="0" smtClean="0"/>
              <a:t>Thank you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3908250"/>
            <a:ext cx="6189583" cy="21877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Ricardo </a:t>
            </a:r>
            <a:r>
              <a:rPr lang="en-US" dirty="0" err="1" smtClean="0"/>
              <a:t>Domingues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2"/>
              </a:rPr>
              <a:t>rdomingues@rsmas.miami.edu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Advisor: William Johns</a:t>
            </a:r>
          </a:p>
          <a:p>
            <a:endParaRPr lang="en-US" dirty="0" smtClean="0"/>
          </a:p>
          <a:p>
            <a:r>
              <a:rPr lang="en-US" sz="1800" dirty="0" smtClean="0"/>
              <a:t>Meteorology </a:t>
            </a:r>
            <a:r>
              <a:rPr lang="en-US" sz="1800" dirty="0" smtClean="0"/>
              <a:t>and Physical Oceanography</a:t>
            </a:r>
          </a:p>
          <a:p>
            <a:r>
              <a:rPr lang="en-US" sz="1800" dirty="0" smtClean="0"/>
              <a:t>Student seminars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Miami, December 10, 2014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Florida Current Transport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82135"/>
            <a:ext cx="3048006" cy="2542037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Florida Current Annual Variability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47372"/>
            <a:ext cx="5383228" cy="15820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44893" y="44098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pPr/>
              <a:t>2</a:t>
            </a:fld>
            <a:r>
              <a:rPr lang="en-US" smtClean="0"/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9" y="1193401"/>
            <a:ext cx="3087752" cy="23344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2356" y="3733800"/>
            <a:ext cx="30303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</a:schemeClr>
                </a:solidFill>
              </a:rPr>
              <a:t>Peak during late summer</a:t>
            </a:r>
          </a:p>
          <a:p>
            <a:endParaRPr lang="en-US" b="1" dirty="0" smtClean="0">
              <a:solidFill>
                <a:schemeClr val="tx1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75000"/>
                  </a:schemeClr>
                </a:solidFill>
              </a:rPr>
              <a:t>Low values during fall/winter </a:t>
            </a:r>
          </a:p>
          <a:p>
            <a:endParaRPr lang="en-US" b="1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20" name="Straight Arrow Connector 19"/>
          <p:cNvCxnSpPr>
            <a:endCxn id="24" idx="0"/>
          </p:cNvCxnSpPr>
          <p:nvPr/>
        </p:nvCxnSpPr>
        <p:spPr>
          <a:xfrm flipH="1">
            <a:off x="2552700" y="3982135"/>
            <a:ext cx="2005856" cy="742265"/>
          </a:xfrm>
          <a:prstGeom prst="straightConnector1">
            <a:avLst/>
          </a:prstGeom>
          <a:ln w="412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6" idx="7"/>
          </p:cNvCxnSpPr>
          <p:nvPr/>
        </p:nvCxnSpPr>
        <p:spPr>
          <a:xfrm flipH="1">
            <a:off x="3709567" y="4779139"/>
            <a:ext cx="798195" cy="333335"/>
          </a:xfrm>
          <a:prstGeom prst="straightConnector1">
            <a:avLst/>
          </a:prstGeom>
          <a:ln w="412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133600" y="4724400"/>
            <a:ext cx="838200" cy="3488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124200" y="5061392"/>
            <a:ext cx="685800" cy="34880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143000" y="5061392"/>
            <a:ext cx="685800" cy="34880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032523" y="3059407"/>
            <a:ext cx="1273105" cy="24622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Meinen</a:t>
            </a:r>
            <a:r>
              <a:rPr lang="en-US" sz="1000" dirty="0" smtClean="0"/>
              <a:t> et al., (2010)</a:t>
            </a:r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5029200" y="5105400"/>
            <a:ext cx="2650469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Niiler</a:t>
            </a:r>
            <a:r>
              <a:rPr lang="en-US" sz="1600" dirty="0" smtClean="0"/>
              <a:t> and Richardson (1973); </a:t>
            </a:r>
          </a:p>
          <a:p>
            <a:pPr algn="ctr"/>
            <a:r>
              <a:rPr lang="en-US" sz="1600" dirty="0" smtClean="0"/>
              <a:t>Schott et al., (1988)</a:t>
            </a:r>
          </a:p>
          <a:p>
            <a:pPr algn="ctr"/>
            <a:r>
              <a:rPr lang="en-US" sz="1600" dirty="0" err="1" smtClean="0"/>
              <a:t>Baringer</a:t>
            </a:r>
            <a:r>
              <a:rPr lang="en-US" sz="1600" dirty="0" smtClean="0"/>
              <a:t> and Larsen (2001); </a:t>
            </a:r>
          </a:p>
          <a:p>
            <a:pPr algn="ctr"/>
            <a:r>
              <a:rPr lang="en-US" sz="1600" dirty="0" err="1" smtClean="0"/>
              <a:t>Meinen</a:t>
            </a:r>
            <a:r>
              <a:rPr lang="en-US" sz="1600" dirty="0" smtClean="0"/>
              <a:t> et al., (2010)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5732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4" grpId="0" animBg="1"/>
      <p:bldP spid="26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Florida Current Transport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82135"/>
            <a:ext cx="3048006" cy="254203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2000" y="3634574"/>
            <a:ext cx="3794085" cy="2889598"/>
            <a:chOff x="762000" y="3310039"/>
            <a:chExt cx="3794085" cy="28895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657600"/>
              <a:ext cx="3794085" cy="254203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73415" y="3310039"/>
              <a:ext cx="2912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73-525 days frequency Band</a:t>
              </a:r>
              <a:endParaRPr lang="en-US" b="1" dirty="0"/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Florida Current Annual Variability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47372"/>
            <a:ext cx="5383228" cy="1582071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1247775" y="4057997"/>
            <a:ext cx="2447925" cy="1755396"/>
          </a:xfrm>
          <a:custGeom>
            <a:avLst/>
            <a:gdLst>
              <a:gd name="connsiteX0" fmla="*/ 0 w 2447925"/>
              <a:gd name="connsiteY0" fmla="*/ 1352888 h 1755396"/>
              <a:gd name="connsiteX1" fmla="*/ 104775 w 2447925"/>
              <a:gd name="connsiteY1" fmla="*/ 1357651 h 1755396"/>
              <a:gd name="connsiteX2" fmla="*/ 119063 w 2447925"/>
              <a:gd name="connsiteY2" fmla="*/ 1371938 h 1755396"/>
              <a:gd name="connsiteX3" fmla="*/ 290513 w 2447925"/>
              <a:gd name="connsiteY3" fmla="*/ 1638638 h 1755396"/>
              <a:gd name="connsiteX4" fmla="*/ 600075 w 2447925"/>
              <a:gd name="connsiteY4" fmla="*/ 1433851 h 1755396"/>
              <a:gd name="connsiteX5" fmla="*/ 852488 w 2447925"/>
              <a:gd name="connsiteY5" fmla="*/ 652801 h 1755396"/>
              <a:gd name="connsiteX6" fmla="*/ 1152525 w 2447925"/>
              <a:gd name="connsiteY6" fmla="*/ 128926 h 1755396"/>
              <a:gd name="connsiteX7" fmla="*/ 1257300 w 2447925"/>
              <a:gd name="connsiteY7" fmla="*/ 338 h 1755396"/>
              <a:gd name="connsiteX8" fmla="*/ 1357313 w 2447925"/>
              <a:gd name="connsiteY8" fmla="*/ 100351 h 1755396"/>
              <a:gd name="connsiteX9" fmla="*/ 1423988 w 2447925"/>
              <a:gd name="connsiteY9" fmla="*/ 352763 h 1755396"/>
              <a:gd name="connsiteX10" fmla="*/ 1533525 w 2447925"/>
              <a:gd name="connsiteY10" fmla="*/ 519451 h 1755396"/>
              <a:gd name="connsiteX11" fmla="*/ 1676400 w 2447925"/>
              <a:gd name="connsiteY11" fmla="*/ 929026 h 1755396"/>
              <a:gd name="connsiteX12" fmla="*/ 1819275 w 2447925"/>
              <a:gd name="connsiteY12" fmla="*/ 1286213 h 1755396"/>
              <a:gd name="connsiteX13" fmla="*/ 1895475 w 2447925"/>
              <a:gd name="connsiteY13" fmla="*/ 1486238 h 1755396"/>
              <a:gd name="connsiteX14" fmla="*/ 1933575 w 2447925"/>
              <a:gd name="connsiteY14" fmla="*/ 1529101 h 1755396"/>
              <a:gd name="connsiteX15" fmla="*/ 1995488 w 2447925"/>
              <a:gd name="connsiteY15" fmla="*/ 1657688 h 1755396"/>
              <a:gd name="connsiteX16" fmla="*/ 2043113 w 2447925"/>
              <a:gd name="connsiteY16" fmla="*/ 1724363 h 1755396"/>
              <a:gd name="connsiteX17" fmla="*/ 2085975 w 2447925"/>
              <a:gd name="connsiteY17" fmla="*/ 1733888 h 1755396"/>
              <a:gd name="connsiteX18" fmla="*/ 2124075 w 2447925"/>
              <a:gd name="connsiteY18" fmla="*/ 1729126 h 1755396"/>
              <a:gd name="connsiteX19" fmla="*/ 2214563 w 2447925"/>
              <a:gd name="connsiteY19" fmla="*/ 1752938 h 1755396"/>
              <a:gd name="connsiteX20" fmla="*/ 2276475 w 2447925"/>
              <a:gd name="connsiteY20" fmla="*/ 1748176 h 1755396"/>
              <a:gd name="connsiteX21" fmla="*/ 2328863 w 2447925"/>
              <a:gd name="connsiteY21" fmla="*/ 1695788 h 1755396"/>
              <a:gd name="connsiteX22" fmla="*/ 2376488 w 2447925"/>
              <a:gd name="connsiteY22" fmla="*/ 1543388 h 1755396"/>
              <a:gd name="connsiteX23" fmla="*/ 2419350 w 2447925"/>
              <a:gd name="connsiteY23" fmla="*/ 1429088 h 1755396"/>
              <a:gd name="connsiteX24" fmla="*/ 2438400 w 2447925"/>
              <a:gd name="connsiteY24" fmla="*/ 1333838 h 1755396"/>
              <a:gd name="connsiteX25" fmla="*/ 2447925 w 2447925"/>
              <a:gd name="connsiteY25" fmla="*/ 1295738 h 17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47925" h="1755396">
                <a:moveTo>
                  <a:pt x="0" y="1352888"/>
                </a:moveTo>
                <a:cubicBezTo>
                  <a:pt x="42465" y="1353682"/>
                  <a:pt x="84931" y="1354476"/>
                  <a:pt x="104775" y="1357651"/>
                </a:cubicBezTo>
                <a:cubicBezTo>
                  <a:pt x="124619" y="1360826"/>
                  <a:pt x="88107" y="1325107"/>
                  <a:pt x="119063" y="1371938"/>
                </a:cubicBezTo>
                <a:cubicBezTo>
                  <a:pt x="150019" y="1418769"/>
                  <a:pt x="210344" y="1628319"/>
                  <a:pt x="290513" y="1638638"/>
                </a:cubicBezTo>
                <a:cubicBezTo>
                  <a:pt x="370682" y="1648957"/>
                  <a:pt x="506413" y="1598157"/>
                  <a:pt x="600075" y="1433851"/>
                </a:cubicBezTo>
                <a:cubicBezTo>
                  <a:pt x="693737" y="1269545"/>
                  <a:pt x="760413" y="870288"/>
                  <a:pt x="852488" y="652801"/>
                </a:cubicBezTo>
                <a:cubicBezTo>
                  <a:pt x="944563" y="435313"/>
                  <a:pt x="1085056" y="237670"/>
                  <a:pt x="1152525" y="128926"/>
                </a:cubicBezTo>
                <a:cubicBezTo>
                  <a:pt x="1219994" y="20182"/>
                  <a:pt x="1223169" y="5100"/>
                  <a:pt x="1257300" y="338"/>
                </a:cubicBezTo>
                <a:cubicBezTo>
                  <a:pt x="1291431" y="-4424"/>
                  <a:pt x="1329532" y="41614"/>
                  <a:pt x="1357313" y="100351"/>
                </a:cubicBezTo>
                <a:cubicBezTo>
                  <a:pt x="1385094" y="159088"/>
                  <a:pt x="1394619" y="282913"/>
                  <a:pt x="1423988" y="352763"/>
                </a:cubicBezTo>
                <a:cubicBezTo>
                  <a:pt x="1453357" y="422613"/>
                  <a:pt x="1491456" y="423407"/>
                  <a:pt x="1533525" y="519451"/>
                </a:cubicBezTo>
                <a:cubicBezTo>
                  <a:pt x="1575594" y="615495"/>
                  <a:pt x="1628775" y="801232"/>
                  <a:pt x="1676400" y="929026"/>
                </a:cubicBezTo>
                <a:cubicBezTo>
                  <a:pt x="1724025" y="1056820"/>
                  <a:pt x="1782762" y="1193344"/>
                  <a:pt x="1819275" y="1286213"/>
                </a:cubicBezTo>
                <a:cubicBezTo>
                  <a:pt x="1855788" y="1379082"/>
                  <a:pt x="1876425" y="1445757"/>
                  <a:pt x="1895475" y="1486238"/>
                </a:cubicBezTo>
                <a:cubicBezTo>
                  <a:pt x="1914525" y="1526719"/>
                  <a:pt x="1916906" y="1500526"/>
                  <a:pt x="1933575" y="1529101"/>
                </a:cubicBezTo>
                <a:cubicBezTo>
                  <a:pt x="1950244" y="1557676"/>
                  <a:pt x="1977232" y="1625144"/>
                  <a:pt x="1995488" y="1657688"/>
                </a:cubicBezTo>
                <a:cubicBezTo>
                  <a:pt x="2013744" y="1690232"/>
                  <a:pt x="2028032" y="1711663"/>
                  <a:pt x="2043113" y="1724363"/>
                </a:cubicBezTo>
                <a:cubicBezTo>
                  <a:pt x="2058194" y="1737063"/>
                  <a:pt x="2072481" y="1733094"/>
                  <a:pt x="2085975" y="1733888"/>
                </a:cubicBezTo>
                <a:cubicBezTo>
                  <a:pt x="2099469" y="1734682"/>
                  <a:pt x="2102644" y="1725951"/>
                  <a:pt x="2124075" y="1729126"/>
                </a:cubicBezTo>
                <a:cubicBezTo>
                  <a:pt x="2145506" y="1732301"/>
                  <a:pt x="2189163" y="1749763"/>
                  <a:pt x="2214563" y="1752938"/>
                </a:cubicBezTo>
                <a:cubicBezTo>
                  <a:pt x="2239963" y="1756113"/>
                  <a:pt x="2257425" y="1757701"/>
                  <a:pt x="2276475" y="1748176"/>
                </a:cubicBezTo>
                <a:cubicBezTo>
                  <a:pt x="2295525" y="1738651"/>
                  <a:pt x="2312194" y="1729919"/>
                  <a:pt x="2328863" y="1695788"/>
                </a:cubicBezTo>
                <a:cubicBezTo>
                  <a:pt x="2345532" y="1661657"/>
                  <a:pt x="2361407" y="1587838"/>
                  <a:pt x="2376488" y="1543388"/>
                </a:cubicBezTo>
                <a:cubicBezTo>
                  <a:pt x="2391569" y="1498938"/>
                  <a:pt x="2409031" y="1464013"/>
                  <a:pt x="2419350" y="1429088"/>
                </a:cubicBezTo>
                <a:cubicBezTo>
                  <a:pt x="2429669" y="1394163"/>
                  <a:pt x="2433638" y="1356063"/>
                  <a:pt x="2438400" y="1333838"/>
                </a:cubicBezTo>
                <a:cubicBezTo>
                  <a:pt x="2443163" y="1311613"/>
                  <a:pt x="2445544" y="1303675"/>
                  <a:pt x="2447925" y="1295738"/>
                </a:cubicBezTo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1247775" y="4398487"/>
            <a:ext cx="2443163" cy="1504751"/>
          </a:xfrm>
          <a:custGeom>
            <a:avLst/>
            <a:gdLst>
              <a:gd name="connsiteX0" fmla="*/ 0 w 2443163"/>
              <a:gd name="connsiteY0" fmla="*/ 1231473 h 1504751"/>
              <a:gd name="connsiteX1" fmla="*/ 33338 w 2443163"/>
              <a:gd name="connsiteY1" fmla="*/ 1421973 h 1504751"/>
              <a:gd name="connsiteX2" fmla="*/ 57150 w 2443163"/>
              <a:gd name="connsiteY2" fmla="*/ 1488648 h 1504751"/>
              <a:gd name="connsiteX3" fmla="*/ 95250 w 2443163"/>
              <a:gd name="connsiteY3" fmla="*/ 1474361 h 1504751"/>
              <a:gd name="connsiteX4" fmla="*/ 200025 w 2443163"/>
              <a:gd name="connsiteY4" fmla="*/ 1174323 h 1504751"/>
              <a:gd name="connsiteX5" fmla="*/ 319088 w 2443163"/>
              <a:gd name="connsiteY5" fmla="*/ 755223 h 1504751"/>
              <a:gd name="connsiteX6" fmla="*/ 390525 w 2443163"/>
              <a:gd name="connsiteY6" fmla="*/ 469473 h 1504751"/>
              <a:gd name="connsiteX7" fmla="*/ 457200 w 2443163"/>
              <a:gd name="connsiteY7" fmla="*/ 255161 h 1504751"/>
              <a:gd name="connsiteX8" fmla="*/ 519113 w 2443163"/>
              <a:gd name="connsiteY8" fmla="*/ 50373 h 1504751"/>
              <a:gd name="connsiteX9" fmla="*/ 571500 w 2443163"/>
              <a:gd name="connsiteY9" fmla="*/ 2748 h 1504751"/>
              <a:gd name="connsiteX10" fmla="*/ 619125 w 2443163"/>
              <a:gd name="connsiteY10" fmla="*/ 107523 h 1504751"/>
              <a:gd name="connsiteX11" fmla="*/ 642938 w 2443163"/>
              <a:gd name="connsiteY11" fmla="*/ 245636 h 1504751"/>
              <a:gd name="connsiteX12" fmla="*/ 704850 w 2443163"/>
              <a:gd name="connsiteY12" fmla="*/ 350411 h 1504751"/>
              <a:gd name="connsiteX13" fmla="*/ 771525 w 2443163"/>
              <a:gd name="connsiteY13" fmla="*/ 464711 h 1504751"/>
              <a:gd name="connsiteX14" fmla="*/ 838200 w 2443163"/>
              <a:gd name="connsiteY14" fmla="*/ 636161 h 1504751"/>
              <a:gd name="connsiteX15" fmla="*/ 909638 w 2443163"/>
              <a:gd name="connsiteY15" fmla="*/ 788561 h 1504751"/>
              <a:gd name="connsiteX16" fmla="*/ 1014413 w 2443163"/>
              <a:gd name="connsiteY16" fmla="*/ 931436 h 1504751"/>
              <a:gd name="connsiteX17" fmla="*/ 1062038 w 2443163"/>
              <a:gd name="connsiteY17" fmla="*/ 1026686 h 1504751"/>
              <a:gd name="connsiteX18" fmla="*/ 1085850 w 2443163"/>
              <a:gd name="connsiteY18" fmla="*/ 1074311 h 1504751"/>
              <a:gd name="connsiteX19" fmla="*/ 1138238 w 2443163"/>
              <a:gd name="connsiteY19" fmla="*/ 993348 h 1504751"/>
              <a:gd name="connsiteX20" fmla="*/ 1200150 w 2443163"/>
              <a:gd name="connsiteY20" fmla="*/ 902861 h 1504751"/>
              <a:gd name="connsiteX21" fmla="*/ 1266825 w 2443163"/>
              <a:gd name="connsiteY21" fmla="*/ 931436 h 1504751"/>
              <a:gd name="connsiteX22" fmla="*/ 1376363 w 2443163"/>
              <a:gd name="connsiteY22" fmla="*/ 836186 h 1504751"/>
              <a:gd name="connsiteX23" fmla="*/ 1414463 w 2443163"/>
              <a:gd name="connsiteY23" fmla="*/ 798086 h 1504751"/>
              <a:gd name="connsiteX24" fmla="*/ 1462088 w 2443163"/>
              <a:gd name="connsiteY24" fmla="*/ 840948 h 1504751"/>
              <a:gd name="connsiteX25" fmla="*/ 1490663 w 2443163"/>
              <a:gd name="connsiteY25" fmla="*/ 736173 h 1504751"/>
              <a:gd name="connsiteX26" fmla="*/ 1566863 w 2443163"/>
              <a:gd name="connsiteY26" fmla="*/ 679023 h 1504751"/>
              <a:gd name="connsiteX27" fmla="*/ 1633538 w 2443163"/>
              <a:gd name="connsiteY27" fmla="*/ 569486 h 1504751"/>
              <a:gd name="connsiteX28" fmla="*/ 1657350 w 2443163"/>
              <a:gd name="connsiteY28" fmla="*/ 398036 h 1504751"/>
              <a:gd name="connsiteX29" fmla="*/ 1714500 w 2443163"/>
              <a:gd name="connsiteY29" fmla="*/ 383748 h 1504751"/>
              <a:gd name="connsiteX30" fmla="*/ 1762125 w 2443163"/>
              <a:gd name="connsiteY30" fmla="*/ 407561 h 1504751"/>
              <a:gd name="connsiteX31" fmla="*/ 1824038 w 2443163"/>
              <a:gd name="connsiteY31" fmla="*/ 340886 h 1504751"/>
              <a:gd name="connsiteX32" fmla="*/ 1876425 w 2443163"/>
              <a:gd name="connsiteY32" fmla="*/ 312311 h 1504751"/>
              <a:gd name="connsiteX33" fmla="*/ 1933575 w 2443163"/>
              <a:gd name="connsiteY33" fmla="*/ 326598 h 1504751"/>
              <a:gd name="connsiteX34" fmla="*/ 2005013 w 2443163"/>
              <a:gd name="connsiteY34" fmla="*/ 326598 h 1504751"/>
              <a:gd name="connsiteX35" fmla="*/ 2071688 w 2443163"/>
              <a:gd name="connsiteY35" fmla="*/ 302786 h 1504751"/>
              <a:gd name="connsiteX36" fmla="*/ 2143125 w 2443163"/>
              <a:gd name="connsiteY36" fmla="*/ 478998 h 1504751"/>
              <a:gd name="connsiteX37" fmla="*/ 2162175 w 2443163"/>
              <a:gd name="connsiteY37" fmla="*/ 526623 h 1504751"/>
              <a:gd name="connsiteX38" fmla="*/ 2238375 w 2443163"/>
              <a:gd name="connsiteY38" fmla="*/ 650448 h 1504751"/>
              <a:gd name="connsiteX39" fmla="*/ 2295525 w 2443163"/>
              <a:gd name="connsiteY39" fmla="*/ 774273 h 1504751"/>
              <a:gd name="connsiteX40" fmla="*/ 2357438 w 2443163"/>
              <a:gd name="connsiteY40" fmla="*/ 1050498 h 1504751"/>
              <a:gd name="connsiteX41" fmla="*/ 2395538 w 2443163"/>
              <a:gd name="connsiteY41" fmla="*/ 1179086 h 1504751"/>
              <a:gd name="connsiteX42" fmla="*/ 2409825 w 2443163"/>
              <a:gd name="connsiteY42" fmla="*/ 1212423 h 1504751"/>
              <a:gd name="connsiteX43" fmla="*/ 2424113 w 2443163"/>
              <a:gd name="connsiteY43" fmla="*/ 1255286 h 1504751"/>
              <a:gd name="connsiteX44" fmla="*/ 2438400 w 2443163"/>
              <a:gd name="connsiteY44" fmla="*/ 1298148 h 1504751"/>
              <a:gd name="connsiteX45" fmla="*/ 2443163 w 2443163"/>
              <a:gd name="connsiteY45" fmla="*/ 1302911 h 1504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443163" h="1504751">
                <a:moveTo>
                  <a:pt x="0" y="1231473"/>
                </a:moveTo>
                <a:cubicBezTo>
                  <a:pt x="11906" y="1305292"/>
                  <a:pt x="23813" y="1379111"/>
                  <a:pt x="33338" y="1421973"/>
                </a:cubicBezTo>
                <a:cubicBezTo>
                  <a:pt x="42863" y="1464835"/>
                  <a:pt x="46831" y="1479917"/>
                  <a:pt x="57150" y="1488648"/>
                </a:cubicBezTo>
                <a:cubicBezTo>
                  <a:pt x="67469" y="1497379"/>
                  <a:pt x="71438" y="1526748"/>
                  <a:pt x="95250" y="1474361"/>
                </a:cubicBezTo>
                <a:cubicBezTo>
                  <a:pt x="119062" y="1421974"/>
                  <a:pt x="162719" y="1294179"/>
                  <a:pt x="200025" y="1174323"/>
                </a:cubicBezTo>
                <a:cubicBezTo>
                  <a:pt x="237331" y="1054467"/>
                  <a:pt x="287338" y="872698"/>
                  <a:pt x="319088" y="755223"/>
                </a:cubicBezTo>
                <a:cubicBezTo>
                  <a:pt x="350838" y="637748"/>
                  <a:pt x="367506" y="552817"/>
                  <a:pt x="390525" y="469473"/>
                </a:cubicBezTo>
                <a:cubicBezTo>
                  <a:pt x="413544" y="386129"/>
                  <a:pt x="435769" y="325011"/>
                  <a:pt x="457200" y="255161"/>
                </a:cubicBezTo>
                <a:cubicBezTo>
                  <a:pt x="478631" y="185311"/>
                  <a:pt x="500063" y="92442"/>
                  <a:pt x="519113" y="50373"/>
                </a:cubicBezTo>
                <a:cubicBezTo>
                  <a:pt x="538163" y="8304"/>
                  <a:pt x="554831" y="-6777"/>
                  <a:pt x="571500" y="2748"/>
                </a:cubicBezTo>
                <a:cubicBezTo>
                  <a:pt x="588169" y="12273"/>
                  <a:pt x="607219" y="67042"/>
                  <a:pt x="619125" y="107523"/>
                </a:cubicBezTo>
                <a:cubicBezTo>
                  <a:pt x="631031" y="148004"/>
                  <a:pt x="628651" y="205155"/>
                  <a:pt x="642938" y="245636"/>
                </a:cubicBezTo>
                <a:cubicBezTo>
                  <a:pt x="657225" y="286117"/>
                  <a:pt x="683419" y="313899"/>
                  <a:pt x="704850" y="350411"/>
                </a:cubicBezTo>
                <a:cubicBezTo>
                  <a:pt x="726281" y="386923"/>
                  <a:pt x="749300" y="417086"/>
                  <a:pt x="771525" y="464711"/>
                </a:cubicBezTo>
                <a:cubicBezTo>
                  <a:pt x="793750" y="512336"/>
                  <a:pt x="815181" y="582186"/>
                  <a:pt x="838200" y="636161"/>
                </a:cubicBezTo>
                <a:cubicBezTo>
                  <a:pt x="861219" y="690136"/>
                  <a:pt x="880269" y="739349"/>
                  <a:pt x="909638" y="788561"/>
                </a:cubicBezTo>
                <a:cubicBezTo>
                  <a:pt x="939007" y="837773"/>
                  <a:pt x="989013" y="891748"/>
                  <a:pt x="1014413" y="931436"/>
                </a:cubicBezTo>
                <a:cubicBezTo>
                  <a:pt x="1039813" y="971123"/>
                  <a:pt x="1062038" y="1026686"/>
                  <a:pt x="1062038" y="1026686"/>
                </a:cubicBezTo>
                <a:cubicBezTo>
                  <a:pt x="1073944" y="1050498"/>
                  <a:pt x="1073150" y="1079867"/>
                  <a:pt x="1085850" y="1074311"/>
                </a:cubicBezTo>
                <a:cubicBezTo>
                  <a:pt x="1098550" y="1068755"/>
                  <a:pt x="1119188" y="1021923"/>
                  <a:pt x="1138238" y="993348"/>
                </a:cubicBezTo>
                <a:cubicBezTo>
                  <a:pt x="1157288" y="964773"/>
                  <a:pt x="1178719" y="913180"/>
                  <a:pt x="1200150" y="902861"/>
                </a:cubicBezTo>
                <a:cubicBezTo>
                  <a:pt x="1221581" y="892542"/>
                  <a:pt x="1237456" y="942548"/>
                  <a:pt x="1266825" y="931436"/>
                </a:cubicBezTo>
                <a:cubicBezTo>
                  <a:pt x="1296194" y="920324"/>
                  <a:pt x="1351757" y="858411"/>
                  <a:pt x="1376363" y="836186"/>
                </a:cubicBezTo>
                <a:cubicBezTo>
                  <a:pt x="1400969" y="813961"/>
                  <a:pt x="1400176" y="797292"/>
                  <a:pt x="1414463" y="798086"/>
                </a:cubicBezTo>
                <a:cubicBezTo>
                  <a:pt x="1428750" y="798880"/>
                  <a:pt x="1449388" y="851267"/>
                  <a:pt x="1462088" y="840948"/>
                </a:cubicBezTo>
                <a:cubicBezTo>
                  <a:pt x="1474788" y="830629"/>
                  <a:pt x="1473200" y="763161"/>
                  <a:pt x="1490663" y="736173"/>
                </a:cubicBezTo>
                <a:cubicBezTo>
                  <a:pt x="1508126" y="709185"/>
                  <a:pt x="1543050" y="706804"/>
                  <a:pt x="1566863" y="679023"/>
                </a:cubicBezTo>
                <a:cubicBezTo>
                  <a:pt x="1590676" y="651242"/>
                  <a:pt x="1618457" y="616317"/>
                  <a:pt x="1633538" y="569486"/>
                </a:cubicBezTo>
                <a:cubicBezTo>
                  <a:pt x="1648619" y="522655"/>
                  <a:pt x="1643856" y="428992"/>
                  <a:pt x="1657350" y="398036"/>
                </a:cubicBezTo>
                <a:cubicBezTo>
                  <a:pt x="1670844" y="367080"/>
                  <a:pt x="1697038" y="382161"/>
                  <a:pt x="1714500" y="383748"/>
                </a:cubicBezTo>
                <a:cubicBezTo>
                  <a:pt x="1731962" y="385335"/>
                  <a:pt x="1743869" y="414705"/>
                  <a:pt x="1762125" y="407561"/>
                </a:cubicBezTo>
                <a:cubicBezTo>
                  <a:pt x="1780381" y="400417"/>
                  <a:pt x="1804988" y="356761"/>
                  <a:pt x="1824038" y="340886"/>
                </a:cubicBezTo>
                <a:cubicBezTo>
                  <a:pt x="1843088" y="325011"/>
                  <a:pt x="1858169" y="314692"/>
                  <a:pt x="1876425" y="312311"/>
                </a:cubicBezTo>
                <a:cubicBezTo>
                  <a:pt x="1894681" y="309930"/>
                  <a:pt x="1912144" y="324217"/>
                  <a:pt x="1933575" y="326598"/>
                </a:cubicBezTo>
                <a:cubicBezTo>
                  <a:pt x="1955006" y="328979"/>
                  <a:pt x="1981994" y="330567"/>
                  <a:pt x="2005013" y="326598"/>
                </a:cubicBezTo>
                <a:cubicBezTo>
                  <a:pt x="2028032" y="322629"/>
                  <a:pt x="2048669" y="277386"/>
                  <a:pt x="2071688" y="302786"/>
                </a:cubicBezTo>
                <a:cubicBezTo>
                  <a:pt x="2094707" y="328186"/>
                  <a:pt x="2128044" y="441692"/>
                  <a:pt x="2143125" y="478998"/>
                </a:cubicBezTo>
                <a:cubicBezTo>
                  <a:pt x="2158206" y="516304"/>
                  <a:pt x="2146300" y="498048"/>
                  <a:pt x="2162175" y="526623"/>
                </a:cubicBezTo>
                <a:cubicBezTo>
                  <a:pt x="2178050" y="555198"/>
                  <a:pt x="2216150" y="609173"/>
                  <a:pt x="2238375" y="650448"/>
                </a:cubicBezTo>
                <a:cubicBezTo>
                  <a:pt x="2260600" y="691723"/>
                  <a:pt x="2275681" y="707598"/>
                  <a:pt x="2295525" y="774273"/>
                </a:cubicBezTo>
                <a:cubicBezTo>
                  <a:pt x="2315369" y="840948"/>
                  <a:pt x="2340769" y="983029"/>
                  <a:pt x="2357438" y="1050498"/>
                </a:cubicBezTo>
                <a:cubicBezTo>
                  <a:pt x="2374107" y="1117967"/>
                  <a:pt x="2386807" y="1152098"/>
                  <a:pt x="2395538" y="1179086"/>
                </a:cubicBezTo>
                <a:cubicBezTo>
                  <a:pt x="2404269" y="1206073"/>
                  <a:pt x="2405062" y="1199723"/>
                  <a:pt x="2409825" y="1212423"/>
                </a:cubicBezTo>
                <a:cubicBezTo>
                  <a:pt x="2414588" y="1225123"/>
                  <a:pt x="2424113" y="1255286"/>
                  <a:pt x="2424113" y="1255286"/>
                </a:cubicBezTo>
                <a:cubicBezTo>
                  <a:pt x="2428876" y="1269574"/>
                  <a:pt x="2435225" y="1290210"/>
                  <a:pt x="2438400" y="1298148"/>
                </a:cubicBezTo>
                <a:cubicBezTo>
                  <a:pt x="2441575" y="1306086"/>
                  <a:pt x="2442369" y="1304498"/>
                  <a:pt x="2443163" y="1302911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238250" y="4422366"/>
            <a:ext cx="2471738" cy="1417563"/>
          </a:xfrm>
          <a:custGeom>
            <a:avLst/>
            <a:gdLst>
              <a:gd name="connsiteX0" fmla="*/ 0 w 2471738"/>
              <a:gd name="connsiteY0" fmla="*/ 564657 h 1417563"/>
              <a:gd name="connsiteX1" fmla="*/ 80963 w 2471738"/>
              <a:gd name="connsiteY1" fmla="*/ 640857 h 1417563"/>
              <a:gd name="connsiteX2" fmla="*/ 185738 w 2471738"/>
              <a:gd name="connsiteY2" fmla="*/ 683719 h 1417563"/>
              <a:gd name="connsiteX3" fmla="*/ 233363 w 2471738"/>
              <a:gd name="connsiteY3" fmla="*/ 678957 h 1417563"/>
              <a:gd name="connsiteX4" fmla="*/ 376238 w 2471738"/>
              <a:gd name="connsiteY4" fmla="*/ 626569 h 1417563"/>
              <a:gd name="connsiteX5" fmla="*/ 442913 w 2471738"/>
              <a:gd name="connsiteY5" fmla="*/ 578944 h 1417563"/>
              <a:gd name="connsiteX6" fmla="*/ 500063 w 2471738"/>
              <a:gd name="connsiteY6" fmla="*/ 574182 h 1417563"/>
              <a:gd name="connsiteX7" fmla="*/ 547688 w 2471738"/>
              <a:gd name="connsiteY7" fmla="*/ 650382 h 1417563"/>
              <a:gd name="connsiteX8" fmla="*/ 619125 w 2471738"/>
              <a:gd name="connsiteY8" fmla="*/ 726582 h 1417563"/>
              <a:gd name="connsiteX9" fmla="*/ 647700 w 2471738"/>
              <a:gd name="connsiteY9" fmla="*/ 764682 h 1417563"/>
              <a:gd name="connsiteX10" fmla="*/ 661988 w 2471738"/>
              <a:gd name="connsiteY10" fmla="*/ 831357 h 1417563"/>
              <a:gd name="connsiteX11" fmla="*/ 704850 w 2471738"/>
              <a:gd name="connsiteY11" fmla="*/ 898032 h 1417563"/>
              <a:gd name="connsiteX12" fmla="*/ 704850 w 2471738"/>
              <a:gd name="connsiteY12" fmla="*/ 974232 h 1417563"/>
              <a:gd name="connsiteX13" fmla="*/ 733425 w 2471738"/>
              <a:gd name="connsiteY13" fmla="*/ 1098057 h 1417563"/>
              <a:gd name="connsiteX14" fmla="*/ 752475 w 2471738"/>
              <a:gd name="connsiteY14" fmla="*/ 1207594 h 1417563"/>
              <a:gd name="connsiteX15" fmla="*/ 776288 w 2471738"/>
              <a:gd name="connsiteY15" fmla="*/ 1269507 h 1417563"/>
              <a:gd name="connsiteX16" fmla="*/ 823913 w 2471738"/>
              <a:gd name="connsiteY16" fmla="*/ 1298082 h 1417563"/>
              <a:gd name="connsiteX17" fmla="*/ 871538 w 2471738"/>
              <a:gd name="connsiteY17" fmla="*/ 1336182 h 1417563"/>
              <a:gd name="connsiteX18" fmla="*/ 928688 w 2471738"/>
              <a:gd name="connsiteY18" fmla="*/ 1336182 h 1417563"/>
              <a:gd name="connsiteX19" fmla="*/ 952500 w 2471738"/>
              <a:gd name="connsiteY19" fmla="*/ 1398094 h 1417563"/>
              <a:gd name="connsiteX20" fmla="*/ 1009650 w 2471738"/>
              <a:gd name="connsiteY20" fmla="*/ 1417144 h 1417563"/>
              <a:gd name="connsiteX21" fmla="*/ 1066800 w 2471738"/>
              <a:gd name="connsiteY21" fmla="*/ 1383807 h 1417563"/>
              <a:gd name="connsiteX22" fmla="*/ 1114425 w 2471738"/>
              <a:gd name="connsiteY22" fmla="*/ 1274269 h 1417563"/>
              <a:gd name="connsiteX23" fmla="*/ 1176338 w 2471738"/>
              <a:gd name="connsiteY23" fmla="*/ 1193307 h 1417563"/>
              <a:gd name="connsiteX24" fmla="*/ 1204913 w 2471738"/>
              <a:gd name="connsiteY24" fmla="*/ 1145682 h 1417563"/>
              <a:gd name="connsiteX25" fmla="*/ 1228725 w 2471738"/>
              <a:gd name="connsiteY25" fmla="*/ 1102819 h 1417563"/>
              <a:gd name="connsiteX26" fmla="*/ 1262063 w 2471738"/>
              <a:gd name="connsiteY26" fmla="*/ 1040907 h 1417563"/>
              <a:gd name="connsiteX27" fmla="*/ 1290638 w 2471738"/>
              <a:gd name="connsiteY27" fmla="*/ 898032 h 1417563"/>
              <a:gd name="connsiteX28" fmla="*/ 1319213 w 2471738"/>
              <a:gd name="connsiteY28" fmla="*/ 812307 h 1417563"/>
              <a:gd name="connsiteX29" fmla="*/ 1343025 w 2471738"/>
              <a:gd name="connsiteY29" fmla="*/ 726582 h 1417563"/>
              <a:gd name="connsiteX30" fmla="*/ 1385888 w 2471738"/>
              <a:gd name="connsiteY30" fmla="*/ 631332 h 1417563"/>
              <a:gd name="connsiteX31" fmla="*/ 1423988 w 2471738"/>
              <a:gd name="connsiteY31" fmla="*/ 574182 h 1417563"/>
              <a:gd name="connsiteX32" fmla="*/ 1476375 w 2471738"/>
              <a:gd name="connsiteY32" fmla="*/ 436069 h 1417563"/>
              <a:gd name="connsiteX33" fmla="*/ 1500188 w 2471738"/>
              <a:gd name="connsiteY33" fmla="*/ 374157 h 1417563"/>
              <a:gd name="connsiteX34" fmla="*/ 1543050 w 2471738"/>
              <a:gd name="connsiteY34" fmla="*/ 297957 h 1417563"/>
              <a:gd name="connsiteX35" fmla="*/ 1595438 w 2471738"/>
              <a:gd name="connsiteY35" fmla="*/ 221757 h 1417563"/>
              <a:gd name="connsiteX36" fmla="*/ 1619250 w 2471738"/>
              <a:gd name="connsiteY36" fmla="*/ 150319 h 1417563"/>
              <a:gd name="connsiteX37" fmla="*/ 1666875 w 2471738"/>
              <a:gd name="connsiteY37" fmla="*/ 69357 h 1417563"/>
              <a:gd name="connsiteX38" fmla="*/ 1719263 w 2471738"/>
              <a:gd name="connsiteY38" fmla="*/ 7444 h 1417563"/>
              <a:gd name="connsiteX39" fmla="*/ 1781175 w 2471738"/>
              <a:gd name="connsiteY39" fmla="*/ 7444 h 1417563"/>
              <a:gd name="connsiteX40" fmla="*/ 1871663 w 2471738"/>
              <a:gd name="connsiteY40" fmla="*/ 64594 h 1417563"/>
              <a:gd name="connsiteX41" fmla="*/ 1962150 w 2471738"/>
              <a:gd name="connsiteY41" fmla="*/ 145557 h 1417563"/>
              <a:gd name="connsiteX42" fmla="*/ 2047875 w 2471738"/>
              <a:gd name="connsiteY42" fmla="*/ 212232 h 1417563"/>
              <a:gd name="connsiteX43" fmla="*/ 2109788 w 2471738"/>
              <a:gd name="connsiteY43" fmla="*/ 326532 h 1417563"/>
              <a:gd name="connsiteX44" fmla="*/ 2162175 w 2471738"/>
              <a:gd name="connsiteY44" fmla="*/ 393207 h 1417563"/>
              <a:gd name="connsiteX45" fmla="*/ 2209800 w 2471738"/>
              <a:gd name="connsiteY45" fmla="*/ 445594 h 1417563"/>
              <a:gd name="connsiteX46" fmla="*/ 2271713 w 2471738"/>
              <a:gd name="connsiteY46" fmla="*/ 502744 h 1417563"/>
              <a:gd name="connsiteX47" fmla="*/ 2328863 w 2471738"/>
              <a:gd name="connsiteY47" fmla="*/ 545607 h 1417563"/>
              <a:gd name="connsiteX48" fmla="*/ 2419350 w 2471738"/>
              <a:gd name="connsiteY48" fmla="*/ 583707 h 1417563"/>
              <a:gd name="connsiteX49" fmla="*/ 2452688 w 2471738"/>
              <a:gd name="connsiteY49" fmla="*/ 597994 h 1417563"/>
              <a:gd name="connsiteX50" fmla="*/ 2471738 w 2471738"/>
              <a:gd name="connsiteY50" fmla="*/ 612282 h 1417563"/>
              <a:gd name="connsiteX51" fmla="*/ 2471738 w 2471738"/>
              <a:gd name="connsiteY51" fmla="*/ 612282 h 141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471738" h="1417563">
                <a:moveTo>
                  <a:pt x="0" y="564657"/>
                </a:moveTo>
                <a:cubicBezTo>
                  <a:pt x="25003" y="592835"/>
                  <a:pt x="50007" y="621013"/>
                  <a:pt x="80963" y="640857"/>
                </a:cubicBezTo>
                <a:cubicBezTo>
                  <a:pt x="111919" y="660701"/>
                  <a:pt x="160338" y="677369"/>
                  <a:pt x="185738" y="683719"/>
                </a:cubicBezTo>
                <a:cubicBezTo>
                  <a:pt x="211138" y="690069"/>
                  <a:pt x="201613" y="688482"/>
                  <a:pt x="233363" y="678957"/>
                </a:cubicBezTo>
                <a:cubicBezTo>
                  <a:pt x="265113" y="669432"/>
                  <a:pt x="341313" y="643238"/>
                  <a:pt x="376238" y="626569"/>
                </a:cubicBezTo>
                <a:cubicBezTo>
                  <a:pt x="411163" y="609900"/>
                  <a:pt x="422276" y="587675"/>
                  <a:pt x="442913" y="578944"/>
                </a:cubicBezTo>
                <a:cubicBezTo>
                  <a:pt x="463550" y="570213"/>
                  <a:pt x="482601" y="562276"/>
                  <a:pt x="500063" y="574182"/>
                </a:cubicBezTo>
                <a:cubicBezTo>
                  <a:pt x="517526" y="586088"/>
                  <a:pt x="527844" y="624982"/>
                  <a:pt x="547688" y="650382"/>
                </a:cubicBezTo>
                <a:cubicBezTo>
                  <a:pt x="567532" y="675782"/>
                  <a:pt x="602456" y="707532"/>
                  <a:pt x="619125" y="726582"/>
                </a:cubicBezTo>
                <a:cubicBezTo>
                  <a:pt x="635794" y="745632"/>
                  <a:pt x="640556" y="747220"/>
                  <a:pt x="647700" y="764682"/>
                </a:cubicBezTo>
                <a:cubicBezTo>
                  <a:pt x="654844" y="782144"/>
                  <a:pt x="652463" y="809132"/>
                  <a:pt x="661988" y="831357"/>
                </a:cubicBezTo>
                <a:cubicBezTo>
                  <a:pt x="671513" y="853582"/>
                  <a:pt x="697706" y="874220"/>
                  <a:pt x="704850" y="898032"/>
                </a:cubicBezTo>
                <a:cubicBezTo>
                  <a:pt x="711994" y="921844"/>
                  <a:pt x="700088" y="940895"/>
                  <a:pt x="704850" y="974232"/>
                </a:cubicBezTo>
                <a:cubicBezTo>
                  <a:pt x="709612" y="1007569"/>
                  <a:pt x="725488" y="1059163"/>
                  <a:pt x="733425" y="1098057"/>
                </a:cubicBezTo>
                <a:cubicBezTo>
                  <a:pt x="741362" y="1136951"/>
                  <a:pt x="745331" y="1179019"/>
                  <a:pt x="752475" y="1207594"/>
                </a:cubicBezTo>
                <a:cubicBezTo>
                  <a:pt x="759619" y="1236169"/>
                  <a:pt x="764382" y="1254426"/>
                  <a:pt x="776288" y="1269507"/>
                </a:cubicBezTo>
                <a:cubicBezTo>
                  <a:pt x="788194" y="1284588"/>
                  <a:pt x="808038" y="1286970"/>
                  <a:pt x="823913" y="1298082"/>
                </a:cubicBezTo>
                <a:cubicBezTo>
                  <a:pt x="839788" y="1309195"/>
                  <a:pt x="854076" y="1329832"/>
                  <a:pt x="871538" y="1336182"/>
                </a:cubicBezTo>
                <a:cubicBezTo>
                  <a:pt x="889000" y="1342532"/>
                  <a:pt x="915194" y="1325863"/>
                  <a:pt x="928688" y="1336182"/>
                </a:cubicBezTo>
                <a:cubicBezTo>
                  <a:pt x="942182" y="1346501"/>
                  <a:pt x="939006" y="1384600"/>
                  <a:pt x="952500" y="1398094"/>
                </a:cubicBezTo>
                <a:cubicBezTo>
                  <a:pt x="965994" y="1411588"/>
                  <a:pt x="990600" y="1419525"/>
                  <a:pt x="1009650" y="1417144"/>
                </a:cubicBezTo>
                <a:cubicBezTo>
                  <a:pt x="1028700" y="1414763"/>
                  <a:pt x="1049338" y="1407619"/>
                  <a:pt x="1066800" y="1383807"/>
                </a:cubicBezTo>
                <a:cubicBezTo>
                  <a:pt x="1084262" y="1359995"/>
                  <a:pt x="1096169" y="1306019"/>
                  <a:pt x="1114425" y="1274269"/>
                </a:cubicBezTo>
                <a:cubicBezTo>
                  <a:pt x="1132681" y="1242519"/>
                  <a:pt x="1161257" y="1214738"/>
                  <a:pt x="1176338" y="1193307"/>
                </a:cubicBezTo>
                <a:cubicBezTo>
                  <a:pt x="1191419" y="1171876"/>
                  <a:pt x="1196182" y="1160763"/>
                  <a:pt x="1204913" y="1145682"/>
                </a:cubicBezTo>
                <a:cubicBezTo>
                  <a:pt x="1213644" y="1130601"/>
                  <a:pt x="1219200" y="1120282"/>
                  <a:pt x="1228725" y="1102819"/>
                </a:cubicBezTo>
                <a:cubicBezTo>
                  <a:pt x="1238250" y="1085357"/>
                  <a:pt x="1251744" y="1075038"/>
                  <a:pt x="1262063" y="1040907"/>
                </a:cubicBezTo>
                <a:cubicBezTo>
                  <a:pt x="1272382" y="1006776"/>
                  <a:pt x="1281113" y="936132"/>
                  <a:pt x="1290638" y="898032"/>
                </a:cubicBezTo>
                <a:cubicBezTo>
                  <a:pt x="1300163" y="859932"/>
                  <a:pt x="1310482" y="840882"/>
                  <a:pt x="1319213" y="812307"/>
                </a:cubicBezTo>
                <a:cubicBezTo>
                  <a:pt x="1327944" y="783732"/>
                  <a:pt x="1331913" y="756744"/>
                  <a:pt x="1343025" y="726582"/>
                </a:cubicBezTo>
                <a:cubicBezTo>
                  <a:pt x="1354137" y="696420"/>
                  <a:pt x="1372394" y="656732"/>
                  <a:pt x="1385888" y="631332"/>
                </a:cubicBezTo>
                <a:cubicBezTo>
                  <a:pt x="1399382" y="605932"/>
                  <a:pt x="1408907" y="606726"/>
                  <a:pt x="1423988" y="574182"/>
                </a:cubicBezTo>
                <a:cubicBezTo>
                  <a:pt x="1439069" y="541638"/>
                  <a:pt x="1463675" y="469406"/>
                  <a:pt x="1476375" y="436069"/>
                </a:cubicBezTo>
                <a:cubicBezTo>
                  <a:pt x="1489075" y="402731"/>
                  <a:pt x="1489075" y="397176"/>
                  <a:pt x="1500188" y="374157"/>
                </a:cubicBezTo>
                <a:cubicBezTo>
                  <a:pt x="1511301" y="351138"/>
                  <a:pt x="1527175" y="323357"/>
                  <a:pt x="1543050" y="297957"/>
                </a:cubicBezTo>
                <a:cubicBezTo>
                  <a:pt x="1558925" y="272557"/>
                  <a:pt x="1582738" y="246363"/>
                  <a:pt x="1595438" y="221757"/>
                </a:cubicBezTo>
                <a:cubicBezTo>
                  <a:pt x="1608138" y="197151"/>
                  <a:pt x="1607344" y="175719"/>
                  <a:pt x="1619250" y="150319"/>
                </a:cubicBezTo>
                <a:cubicBezTo>
                  <a:pt x="1631156" y="124919"/>
                  <a:pt x="1650206" y="93169"/>
                  <a:pt x="1666875" y="69357"/>
                </a:cubicBezTo>
                <a:cubicBezTo>
                  <a:pt x="1683544" y="45544"/>
                  <a:pt x="1700213" y="17763"/>
                  <a:pt x="1719263" y="7444"/>
                </a:cubicBezTo>
                <a:cubicBezTo>
                  <a:pt x="1738313" y="-2875"/>
                  <a:pt x="1755775" y="-2081"/>
                  <a:pt x="1781175" y="7444"/>
                </a:cubicBezTo>
                <a:cubicBezTo>
                  <a:pt x="1806575" y="16969"/>
                  <a:pt x="1841501" y="41575"/>
                  <a:pt x="1871663" y="64594"/>
                </a:cubicBezTo>
                <a:cubicBezTo>
                  <a:pt x="1901825" y="87613"/>
                  <a:pt x="1932781" y="120951"/>
                  <a:pt x="1962150" y="145557"/>
                </a:cubicBezTo>
                <a:cubicBezTo>
                  <a:pt x="1991519" y="170163"/>
                  <a:pt x="2023269" y="182070"/>
                  <a:pt x="2047875" y="212232"/>
                </a:cubicBezTo>
                <a:cubicBezTo>
                  <a:pt x="2072481" y="242394"/>
                  <a:pt x="2090738" y="296369"/>
                  <a:pt x="2109788" y="326532"/>
                </a:cubicBezTo>
                <a:cubicBezTo>
                  <a:pt x="2128838" y="356694"/>
                  <a:pt x="2145506" y="373363"/>
                  <a:pt x="2162175" y="393207"/>
                </a:cubicBezTo>
                <a:cubicBezTo>
                  <a:pt x="2178844" y="413051"/>
                  <a:pt x="2191544" y="427338"/>
                  <a:pt x="2209800" y="445594"/>
                </a:cubicBezTo>
                <a:cubicBezTo>
                  <a:pt x="2228056" y="463850"/>
                  <a:pt x="2251869" y="486075"/>
                  <a:pt x="2271713" y="502744"/>
                </a:cubicBezTo>
                <a:cubicBezTo>
                  <a:pt x="2291557" y="519413"/>
                  <a:pt x="2304257" y="532113"/>
                  <a:pt x="2328863" y="545607"/>
                </a:cubicBezTo>
                <a:cubicBezTo>
                  <a:pt x="2353469" y="559101"/>
                  <a:pt x="2419350" y="583707"/>
                  <a:pt x="2419350" y="583707"/>
                </a:cubicBezTo>
                <a:cubicBezTo>
                  <a:pt x="2439987" y="592438"/>
                  <a:pt x="2443957" y="593232"/>
                  <a:pt x="2452688" y="597994"/>
                </a:cubicBezTo>
                <a:cubicBezTo>
                  <a:pt x="2461419" y="602756"/>
                  <a:pt x="2471738" y="612282"/>
                  <a:pt x="2471738" y="612282"/>
                </a:cubicBezTo>
                <a:lnTo>
                  <a:pt x="2471738" y="612282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44893" y="4409807"/>
            <a:ext cx="25085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Amplified Annual Cycle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90</a:t>
            </a:r>
            <a:r>
              <a:rPr lang="en-US" b="1" baseline="30000" dirty="0" smtClean="0">
                <a:solidFill>
                  <a:srgbClr val="FF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  phase displacement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B050"/>
                </a:solidFill>
              </a:rPr>
              <a:t>Semi-annual Cycle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pPr/>
              <a:t>3</a:t>
            </a:fld>
            <a:r>
              <a:rPr lang="en-US" smtClean="0"/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9" y="1193401"/>
            <a:ext cx="3087752" cy="23344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32523" y="3059407"/>
            <a:ext cx="1273105" cy="24622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Meinen</a:t>
            </a:r>
            <a:r>
              <a:rPr lang="en-US" sz="1000" dirty="0" smtClean="0"/>
              <a:t> et al., (2010)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6840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42" y="3505200"/>
            <a:ext cx="4968858" cy="2807404"/>
          </a:xfr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Florida Current Transport Wavelet Transform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305300" y="3962400"/>
            <a:ext cx="4419600" cy="0"/>
          </a:xfrm>
          <a:prstGeom prst="line">
            <a:avLst/>
          </a:prstGeom>
          <a:ln w="6032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92600" y="5016500"/>
            <a:ext cx="4419600" cy="0"/>
          </a:xfrm>
          <a:prstGeom prst="line">
            <a:avLst/>
          </a:prstGeom>
          <a:ln w="6032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Brace 12"/>
          <p:cNvSpPr/>
          <p:nvPr/>
        </p:nvSpPr>
        <p:spPr>
          <a:xfrm>
            <a:off x="3048000" y="3962400"/>
            <a:ext cx="533400" cy="1143000"/>
          </a:xfrm>
          <a:prstGeom prst="leftBrace">
            <a:avLst>
              <a:gd name="adj1" fmla="val 11667"/>
              <a:gd name="adj2" fmla="val 51111"/>
            </a:avLst>
          </a:prstGeom>
          <a:ln w="412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12179" y="4210734"/>
            <a:ext cx="16809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73-525 days </a:t>
            </a:r>
          </a:p>
          <a:p>
            <a:r>
              <a:rPr lang="en-US" b="1" dirty="0" smtClean="0"/>
              <a:t>frequency band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pPr/>
              <a:t>4</a:t>
            </a:fld>
            <a:r>
              <a:rPr lang="en-US" smtClean="0"/>
              <a:t>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47372"/>
            <a:ext cx="5383228" cy="15820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9" y="1193401"/>
            <a:ext cx="3087752" cy="23344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32523" y="3059407"/>
            <a:ext cx="1273105" cy="24622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Meinen</a:t>
            </a:r>
            <a:r>
              <a:rPr lang="en-US" sz="1000" dirty="0" smtClean="0"/>
              <a:t> et al., (2010)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6692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15" y="2868163"/>
            <a:ext cx="3048006" cy="254203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01715" y="2520602"/>
            <a:ext cx="3794085" cy="2889598"/>
            <a:chOff x="762000" y="3310039"/>
            <a:chExt cx="3794085" cy="28895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657600"/>
              <a:ext cx="3794085" cy="254203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52793" y="3310039"/>
              <a:ext cx="2406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73-525 Frequency Band</a:t>
              </a:r>
              <a:endParaRPr lang="en-US" b="1" dirty="0"/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Florida Current Annual Variability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918" y="2362200"/>
            <a:ext cx="4811282" cy="264346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90" y="3857172"/>
            <a:ext cx="3882571" cy="1701762"/>
          </a:xfrm>
          <a:prstGeom prst="rect">
            <a:avLst/>
          </a:prstGeom>
        </p:spPr>
      </p:pic>
      <p:sp>
        <p:nvSpPr>
          <p:cNvPr id="19" name="Content Placeholder 16"/>
          <p:cNvSpPr txBox="1">
            <a:spLocks/>
          </p:cNvSpPr>
          <p:nvPr/>
        </p:nvSpPr>
        <p:spPr>
          <a:xfrm>
            <a:off x="381000" y="823686"/>
            <a:ext cx="85344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i="1" dirty="0" smtClean="0"/>
              <a:t>Florida Current Transport</a:t>
            </a:r>
            <a:endParaRPr lang="en-US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5131732" y="4474847"/>
            <a:ext cx="2820259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Transient </a:t>
            </a:r>
            <a:r>
              <a:rPr lang="en-US" b="1" dirty="0">
                <a:solidFill>
                  <a:schemeClr val="bg1"/>
                </a:solidFill>
              </a:rPr>
              <a:t>Annual Variability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58915" y="2563363"/>
            <a:ext cx="2523961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Static Annual Variability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468829" y="2944363"/>
            <a:ext cx="0" cy="697468"/>
          </a:xfrm>
          <a:prstGeom prst="straightConnector1">
            <a:avLst/>
          </a:prstGeom>
          <a:ln w="666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pPr/>
              <a:t>5</a:t>
            </a:fld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21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t="-1465" r="16031" b="36638"/>
          <a:stretch/>
        </p:blipFill>
        <p:spPr>
          <a:xfrm>
            <a:off x="2438400" y="4419599"/>
            <a:ext cx="4800600" cy="2124675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Baringer</a:t>
            </a:r>
            <a:r>
              <a:rPr lang="en-US" dirty="0"/>
              <a:t> and Larsen (</a:t>
            </a:r>
            <a:r>
              <a:rPr lang="en-US" dirty="0" smtClean="0"/>
              <a:t>2001)</a:t>
            </a:r>
          </a:p>
          <a:p>
            <a:pPr lvl="1"/>
            <a:r>
              <a:rPr lang="en-US" dirty="0" smtClean="0"/>
              <a:t>First reported changes in the FC annual phase</a:t>
            </a:r>
          </a:p>
          <a:p>
            <a:pPr lvl="1"/>
            <a:r>
              <a:rPr lang="en-US" dirty="0" smtClean="0"/>
              <a:t>1982-1990 (amplified annual cycle)  vs. 1991-1998 (semi-annual cycle)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Meinen</a:t>
            </a:r>
            <a:r>
              <a:rPr lang="en-US" dirty="0" smtClean="0"/>
              <a:t> et al. (2010)</a:t>
            </a:r>
          </a:p>
          <a:p>
            <a:pPr lvl="1"/>
            <a:r>
              <a:rPr lang="en-US" dirty="0" smtClean="0"/>
              <a:t>2001-2007 (weak semi-annual cycle)</a:t>
            </a:r>
          </a:p>
          <a:p>
            <a:pPr lvl="1"/>
            <a:r>
              <a:rPr lang="en-US" dirty="0" smtClean="0"/>
              <a:t>Suggested that different processes, other than the local wind forcing, may drive the observed </a:t>
            </a:r>
            <a:r>
              <a:rPr lang="en-US" dirty="0" err="1" smtClean="0"/>
              <a:t>interannual</a:t>
            </a:r>
            <a:r>
              <a:rPr lang="en-US" dirty="0" smtClean="0"/>
              <a:t> variability of the FC annual cycle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Florida Current Annual Variability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870200" y="4223657"/>
            <a:ext cx="2369457" cy="9658"/>
          </a:xfrm>
          <a:prstGeom prst="line">
            <a:avLst/>
          </a:prstGeom>
          <a:ln w="47625">
            <a:solidFill>
              <a:srgbClr val="00B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44155" y="4080915"/>
            <a:ext cx="1899559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Baringer</a:t>
            </a:r>
            <a:r>
              <a:rPr lang="en-US" sz="1200" b="1" dirty="0" smtClean="0"/>
              <a:t> and Larsen (2001)</a:t>
            </a:r>
            <a:endParaRPr lang="en-US" sz="1200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852058" y="3900714"/>
            <a:ext cx="3810000" cy="0"/>
          </a:xfrm>
          <a:prstGeom prst="line">
            <a:avLst/>
          </a:prstGeom>
          <a:ln w="47625">
            <a:solidFill>
              <a:srgbClr val="0070C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89447" y="3748314"/>
            <a:ext cx="147886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Meinen</a:t>
            </a:r>
            <a:r>
              <a:rPr lang="en-US" sz="1200" b="1" dirty="0" smtClean="0"/>
              <a:t> et al. (2010)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39643" y="6004059"/>
            <a:ext cx="1275157" cy="276999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Static + Transient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pPr/>
              <a:t>6</a:t>
            </a:fld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27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Static component</a:t>
            </a:r>
          </a:p>
          <a:p>
            <a:pPr lvl="1"/>
            <a:r>
              <a:rPr lang="en-US" dirty="0" smtClean="0"/>
              <a:t>Along-channel wind stress + Upstream/Downstream wind stress curl (Schott et al., 1988)</a:t>
            </a:r>
          </a:p>
          <a:p>
            <a:endParaRPr lang="en-US" dirty="0" smtClean="0"/>
          </a:p>
          <a:p>
            <a:r>
              <a:rPr lang="en-US" dirty="0" smtClean="0"/>
              <a:t>Transient component </a:t>
            </a:r>
          </a:p>
          <a:p>
            <a:pPr lvl="1"/>
            <a:r>
              <a:rPr lang="en-US" dirty="0" smtClean="0"/>
              <a:t>What </a:t>
            </a:r>
            <a:r>
              <a:rPr lang="en-US" dirty="0"/>
              <a:t>drives the transient component of the Florida Current annual </a:t>
            </a:r>
            <a:r>
              <a:rPr lang="en-US" dirty="0" smtClean="0"/>
              <a:t>variability</a:t>
            </a:r>
            <a:r>
              <a:rPr lang="en-US" dirty="0"/>
              <a:t>?</a:t>
            </a:r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One source of variability are the first </a:t>
            </a:r>
            <a:r>
              <a:rPr lang="en-US" dirty="0" err="1" smtClean="0"/>
              <a:t>baroclinic</a:t>
            </a:r>
            <a:r>
              <a:rPr lang="en-US" dirty="0"/>
              <a:t> </a:t>
            </a:r>
            <a:r>
              <a:rPr lang="en-US" dirty="0" smtClean="0"/>
              <a:t>westward propagating signals in the North Atlantic (</a:t>
            </a:r>
            <a:r>
              <a:rPr lang="en-US" dirty="0" err="1" smtClean="0"/>
              <a:t>Polito</a:t>
            </a:r>
            <a:r>
              <a:rPr lang="en-US" dirty="0" smtClean="0"/>
              <a:t> and Liu, 2003</a:t>
            </a:r>
            <a:r>
              <a:rPr lang="en-US" dirty="0" smtClean="0"/>
              <a:t>)</a:t>
            </a:r>
            <a:endParaRPr lang="en-US" dirty="0" smtClean="0"/>
          </a:p>
          <a:p>
            <a:pPr marL="1371600" lvl="3" indent="0">
              <a:buNone/>
            </a:pPr>
            <a:r>
              <a:rPr lang="en-US" dirty="0" smtClean="0"/>
              <a:t> WPS explains over </a:t>
            </a:r>
            <a:r>
              <a:rPr lang="en-US" b="1" dirty="0" smtClean="0"/>
              <a:t>30% </a:t>
            </a:r>
            <a:r>
              <a:rPr lang="en-US" dirty="0" smtClean="0"/>
              <a:t>of the SHA variability on North </a:t>
            </a:r>
            <a:r>
              <a:rPr lang="en-US" dirty="0" smtClean="0"/>
              <a:t>Atlantic:</a:t>
            </a:r>
            <a:endParaRPr lang="en-US" dirty="0" smtClean="0"/>
          </a:p>
          <a:p>
            <a:pPr marL="1371600" lvl="3" indent="0" algn="ctr">
              <a:buNone/>
            </a:pPr>
            <a:endParaRPr lang="en-US" dirty="0" smtClean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Annual Variability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pPr/>
              <a:t>7</a:t>
            </a:fld>
            <a:r>
              <a:rPr lang="en-US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60880" y="4199930"/>
            <a:ext cx="3092320" cy="646331"/>
          </a:xfrm>
          <a:prstGeom prst="rect">
            <a:avLst/>
          </a:prstGeom>
          <a:solidFill>
            <a:schemeClr val="tx2">
              <a:lumMod val="75000"/>
              <a:alpha val="1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~15% </a:t>
            </a:r>
            <a:r>
              <a:rPr lang="en-US" dirty="0"/>
              <a:t>by the semi-annual wave</a:t>
            </a:r>
          </a:p>
          <a:p>
            <a:pPr algn="ctr"/>
            <a:r>
              <a:rPr lang="en-US" b="1" dirty="0"/>
              <a:t>~10% </a:t>
            </a:r>
            <a:r>
              <a:rPr lang="en-US" dirty="0"/>
              <a:t>by the annual </a:t>
            </a:r>
            <a:r>
              <a:rPr lang="en-US" dirty="0" smtClean="0"/>
              <a:t>wave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64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1" y="1600200"/>
            <a:ext cx="3213157" cy="4491994"/>
          </a:xfr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Content Placeholder 16"/>
          <p:cNvSpPr txBox="1">
            <a:spLocks/>
          </p:cNvSpPr>
          <p:nvPr/>
        </p:nvSpPr>
        <p:spPr>
          <a:xfrm>
            <a:off x="381000" y="838200"/>
            <a:ext cx="85344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i="1" dirty="0" smtClean="0"/>
              <a:t>AVISO Sea Height Anomaly  27</a:t>
            </a:r>
            <a:r>
              <a:rPr lang="en-US" sz="2000" i="1" baseline="30000" dirty="0" smtClean="0"/>
              <a:t>o</a:t>
            </a:r>
            <a:r>
              <a:rPr lang="en-US" sz="2000" i="1" dirty="0" smtClean="0"/>
              <a:t>N - RAW</a:t>
            </a:r>
            <a:endParaRPr lang="en-US" sz="2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495800" y="2962870"/>
            <a:ext cx="4038600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Strong annual periodicity linked with the </a:t>
            </a:r>
            <a:r>
              <a:rPr lang="en-US" dirty="0"/>
              <a:t>cross-basin </a:t>
            </a:r>
            <a:r>
              <a:rPr lang="en-US" dirty="0" smtClean="0"/>
              <a:t>seasonal warming of the upper layer: </a:t>
            </a:r>
            <a:r>
              <a:rPr lang="en-US" b="1" dirty="0" smtClean="0"/>
              <a:t>static component</a:t>
            </a:r>
            <a:endParaRPr lang="en-US" b="1" dirty="0"/>
          </a:p>
        </p:txBody>
      </p:sp>
      <p:cxnSp>
        <p:nvCxnSpPr>
          <p:cNvPr id="8" name="Straight Arrow Connector 7"/>
          <p:cNvCxnSpPr>
            <a:stCxn id="3" idx="1"/>
          </p:cNvCxnSpPr>
          <p:nvPr/>
        </p:nvCxnSpPr>
        <p:spPr>
          <a:xfrm flipH="1" flipV="1">
            <a:off x="3048000" y="2667002"/>
            <a:ext cx="1447800" cy="757533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1"/>
          </p:cNvCxnSpPr>
          <p:nvPr/>
        </p:nvCxnSpPr>
        <p:spPr>
          <a:xfrm flipH="1">
            <a:off x="3048000" y="3424535"/>
            <a:ext cx="1447800" cy="1528465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pPr/>
              <a:t>8</a:t>
            </a:fld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5" name="Content Placeholder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44" y="1604006"/>
            <a:ext cx="3213156" cy="4491994"/>
          </a:xfrm>
          <a:prstGeom prst="rect">
            <a:avLst/>
          </a:prstGeom>
        </p:spPr>
      </p:pic>
      <p:sp>
        <p:nvSpPr>
          <p:cNvPr id="7" name="Content Placeholder 16"/>
          <p:cNvSpPr txBox="1">
            <a:spLocks/>
          </p:cNvSpPr>
          <p:nvPr/>
        </p:nvSpPr>
        <p:spPr>
          <a:xfrm>
            <a:off x="381000" y="838200"/>
            <a:ext cx="85344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 smtClean="0"/>
              <a:t>AVISO Sea </a:t>
            </a:r>
            <a:r>
              <a:rPr lang="en-US" sz="2000" i="1" dirty="0"/>
              <a:t>Height Anomaly 27</a:t>
            </a:r>
            <a:r>
              <a:rPr lang="en-US" sz="2000" i="1" baseline="30000" dirty="0"/>
              <a:t>o</a:t>
            </a:r>
            <a:r>
              <a:rPr lang="en-US" sz="2000" i="1" dirty="0"/>
              <a:t>N </a:t>
            </a:r>
            <a:r>
              <a:rPr lang="en-US" sz="2000" i="1" dirty="0" smtClean="0"/>
              <a:t>– Static Annual Cycle removed (residuals)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2962870"/>
            <a:ext cx="3505200" cy="1477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Interannual</a:t>
            </a:r>
            <a:r>
              <a:rPr lang="en-US" dirty="0" smtClean="0"/>
              <a:t> SHA variability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Westward propagating signals are more visible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 flipV="1">
            <a:off x="2670630" y="3048001"/>
            <a:ext cx="1825170" cy="653533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2670630" y="3701534"/>
            <a:ext cx="1825170" cy="718066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C0BE-5E42-4D87-ADB0-D88A70A07CB8}" type="slidenum">
              <a:rPr lang="en-US" smtClean="0"/>
              <a:pPr/>
              <a:t>9</a:t>
            </a:fld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9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TC101859868[[fn=Thermal]]</Template>
  <TotalTime>10201</TotalTime>
  <Words>789</Words>
  <Application>Microsoft Office PowerPoint</Application>
  <PresentationFormat>On-screen Show (4:3)</PresentationFormat>
  <Paragraphs>166</Paragraphs>
  <Slides>17</Slides>
  <Notes>3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Thermal</vt:lpstr>
      <vt:lpstr>Sources of transient annual variability for the Florida Current transport</vt:lpstr>
      <vt:lpstr>Florida Current Annual Variability</vt:lpstr>
      <vt:lpstr>Florida Current Annual Variability</vt:lpstr>
      <vt:lpstr>Florida Current Transport Wavelet Transform</vt:lpstr>
      <vt:lpstr>Florida Current Annual Variability</vt:lpstr>
      <vt:lpstr>Florida Current Annual Variability</vt:lpstr>
      <vt:lpstr>Sources of Annual Variability</vt:lpstr>
      <vt:lpstr>Introduction</vt:lpstr>
      <vt:lpstr>Introduction</vt:lpstr>
      <vt:lpstr>Introduction</vt:lpstr>
      <vt:lpstr>Westward Propagating Signals on the NA</vt:lpstr>
      <vt:lpstr>Sources of Annual Variability</vt:lpstr>
      <vt:lpstr>FC response to WPSs</vt:lpstr>
      <vt:lpstr>Goal</vt:lpstr>
      <vt:lpstr>Regional Ocean Modelling System - ROMS</vt:lpstr>
      <vt:lpstr>Wavelengths at 27oN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Domingues</dc:creator>
  <cp:lastModifiedBy>Ricardo</cp:lastModifiedBy>
  <cp:revision>205</cp:revision>
  <dcterms:created xsi:type="dcterms:W3CDTF">2014-11-03T20:59:57Z</dcterms:created>
  <dcterms:modified xsi:type="dcterms:W3CDTF">2014-11-22T22:01:27Z</dcterms:modified>
</cp:coreProperties>
</file>