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257" r:id="rId4"/>
    <p:sldId id="258" r:id="rId5"/>
    <p:sldId id="269" r:id="rId6"/>
    <p:sldId id="278" r:id="rId7"/>
    <p:sldId id="259" r:id="rId8"/>
    <p:sldId id="260" r:id="rId9"/>
    <p:sldId id="261" r:id="rId10"/>
    <p:sldId id="262" r:id="rId11"/>
    <p:sldId id="277" r:id="rId12"/>
    <p:sldId id="263" r:id="rId13"/>
    <p:sldId id="266" r:id="rId14"/>
    <p:sldId id="265" r:id="rId15"/>
    <p:sldId id="264" r:id="rId16"/>
    <p:sldId id="268" r:id="rId17"/>
    <p:sldId id="267" r:id="rId18"/>
    <p:sldId id="271" r:id="rId19"/>
    <p:sldId id="272" r:id="rId20"/>
    <p:sldId id="270" r:id="rId21"/>
    <p:sldId id="273" r:id="rId22"/>
    <p:sldId id="274" r:id="rId23"/>
    <p:sldId id="276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47" d="100"/>
          <a:sy n="147" d="100"/>
        </p:scale>
        <p:origin x="-296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off-Restore\CIMAS-AOML\GOM%20Workshop\Survey%20Results%20GoM%20IEA%20Meeting\GoM%20Risk%20Analysis%20contour%20no%20isolines%20no%20erro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langdon:Dropbox:AOAT%20all%20calcification%20data:Summary%20of%20boundary%20layer%20calcification%20rat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586492625326"/>
          <c:y val="0.150671919068154"/>
          <c:w val="0.799543489167612"/>
          <c:h val="0.725525584030752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bg1"/>
                </a:solidFill>
              </a:ln>
            </c:spPr>
          </c:marker>
          <c:dPt>
            <c:idx val="8"/>
            <c:marker>
              <c:symbol val="circle"/>
              <c:size val="8"/>
            </c:marker>
            <c:bubble3D val="0"/>
          </c:dPt>
          <c:dLbls>
            <c:dLbl>
              <c:idx val="0"/>
              <c:layout>
                <c:manualLayout>
                  <c:x val="-0.0525524382981539"/>
                  <c:y val="0.0416997447236904"/>
                </c:manualLayout>
              </c:layout>
              <c:tx>
                <c:strRef>
                  <c:f>'Susc v Res v Uncer'!$A$13</c:f>
                  <c:strCache>
                    <c:ptCount val="1"/>
                    <c:pt idx="0">
                      <c:v>Artificial Reefs/Anthropogenic Substrate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>
                <c:manualLayout>
                  <c:x val="-0.0988898267401732"/>
                  <c:y val="0.0203132544116633"/>
                </c:manualLayout>
              </c:layout>
              <c:tx>
                <c:strRef>
                  <c:f>'Susc v Res v Uncer'!$A$14</c:f>
                  <c:strCache>
                    <c:ptCount val="1"/>
                    <c:pt idx="0">
                      <c:v>Abyssal Plain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0.00319284802043423"/>
                  <c:y val="-0.00486618004866184"/>
                </c:manualLayout>
              </c:layout>
              <c:tx>
                <c:strRef>
                  <c:f>'Susc v Res v Uncer'!$A$15</c:f>
                  <c:strCache>
                    <c:ptCount val="1"/>
                    <c:pt idx="0">
                      <c:v>Aquatic Birds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0.172796709234875"/>
                  <c:y val="-0.0243258548160931"/>
                </c:manualLayout>
              </c:layout>
              <c:tx>
                <c:strRef>
                  <c:f>'Susc v Res v Uncer'!$A$16</c:f>
                  <c:strCache>
                    <c:ptCount val="1"/>
                    <c:pt idx="0">
                      <c:v>Beaches and Dunes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0.0105743388148446"/>
                  <c:y val="0.0451354628389293"/>
                </c:manualLayout>
              </c:layout>
              <c:tx>
                <c:strRef>
                  <c:f>'Susc v Res v Uncer'!$A$17</c:f>
                  <c:strCache>
                    <c:ptCount val="1"/>
                    <c:pt idx="0">
                      <c:v>Deep Water/Cold Water Coral Reefs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0.124732127593246"/>
                  <c:y val="-0.0310182577542771"/>
                </c:manualLayout>
              </c:layout>
              <c:tx>
                <c:strRef>
                  <c:f>'Susc v Res v Uncer'!$A$18</c:f>
                  <c:strCache>
                    <c:ptCount val="1"/>
                    <c:pt idx="0">
                      <c:v>Emergent Wetlands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0.139870751450186"/>
                  <c:y val="-0.013658361198000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Estuarine 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Water</a:t>
                    </a:r>
                    <a:r>
                      <a:rPr lang="en-US" sz="1400" baseline="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 </a:t>
                    </a:r>
                    <a:r>
                      <a:rPr lang="en-US" sz="1400" dirty="0" smtClean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Column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>
                <c:manualLayout>
                  <c:x val="-0.0176156289287368"/>
                  <c:y val="-0.0293222593751124"/>
                </c:manualLayout>
              </c:layout>
              <c:tx>
                <c:strRef>
                  <c:f>'Susc v Res v Uncer'!$A$20</c:f>
                  <c:strCache>
                    <c:ptCount val="1"/>
                    <c:pt idx="0">
                      <c:v>Fish and Shellfish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0.0151002855964843"/>
                  <c:y val="-0.0209444987259804"/>
                </c:manualLayout>
              </c:layout>
              <c:tx>
                <c:strRef>
                  <c:f>'Susc v Res v Uncer'!$A$21</c:f>
                  <c:strCache>
                    <c:ptCount val="1"/>
                    <c:pt idx="0">
                      <c:v>Macroalgal Bed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/>
              <c:tx>
                <c:strRef>
                  <c:f>'Susc v Res v Uncer'!$A$22</c:f>
                  <c:strCache>
                    <c:ptCount val="1"/>
                    <c:pt idx="0">
                      <c:v>Mangroves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>
                <c:manualLayout>
                  <c:x val="-0.165647455832727"/>
                  <c:y val="-0.00306709092870245"/>
                </c:manualLayout>
              </c:layout>
              <c:tx>
                <c:strRef>
                  <c:f>'Susc v Res v Uncer'!$A$23</c:f>
                  <c:strCache>
                    <c:ptCount val="1"/>
                    <c:pt idx="0">
                      <c:v>Marine Nearshore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0.123778169970133"/>
                  <c:y val="0.0172384312956731"/>
                </c:manualLayout>
              </c:layout>
              <c:tx>
                <c:strRef>
                  <c:f>'Susc v Res v Uncer'!$A$24</c:f>
                  <c:strCache>
                    <c:ptCount val="1"/>
                    <c:pt idx="0">
                      <c:v>Marine Offshore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>
                <c:manualLayout>
                  <c:x val="-0.00648264417229272"/>
                  <c:y val="0.018855489779106"/>
                </c:manualLayout>
              </c:layout>
              <c:tx>
                <c:strRef>
                  <c:f>'Susc v Res v Uncer'!$A$25</c:f>
                  <c:strCache>
                    <c:ptCount val="1"/>
                    <c:pt idx="0">
                      <c:v>Offshore Shoals and Banks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>
                <c:manualLayout>
                  <c:x val="-0.068423670305752"/>
                  <c:y val="-0.0276715136885262"/>
                </c:manualLayout>
              </c:layout>
              <c:tx>
                <c:strRef>
                  <c:f>'Susc v Res v Uncer'!$A$26</c:f>
                  <c:strCache>
                    <c:ptCount val="1"/>
                    <c:pt idx="0">
                      <c:v>Oyster Reefs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>
                <c:manualLayout>
                  <c:x val="-0.00472340382739514"/>
                  <c:y val="0.00243309002433092"/>
                </c:manualLayout>
              </c:layout>
              <c:tx>
                <c:strRef>
                  <c:f>'Susc v Res v Uncer'!$A$27</c:f>
                  <c:strCache>
                    <c:ptCount val="1"/>
                    <c:pt idx="0">
                      <c:v>Seagrass Beds</c:v>
                    </c:pt>
                  </c:strCache>
                </c:strRef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>
                <c:manualLayout>
                  <c:x val="-0.0320231616475226"/>
                  <c:y val="-0.016730196069889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Shallow/Mesophotic 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Coral Reefs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>
                <c:manualLayout>
                  <c:x val="-0.175646683870399"/>
                  <c:y val="0.0060187682019199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Subtidal/Intertidal</a:t>
                    </a:r>
                    <a:r>
                      <a:rPr lang="en-US" sz="1400" baseline="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 </a:t>
                    </a:r>
                  </a:p>
                  <a:p>
                    <a:r>
                      <a:rPr lang="en-US" sz="1400" dirty="0">
                        <a:solidFill>
                          <a:schemeClr val="tx1"/>
                        </a:solidFill>
                        <a:latin typeface="Adobe Garamond Pro Bold" pitchFamily="18" charset="0"/>
                      </a:rPr>
                      <a:t>Sand &amp; Mud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spPr>
              <a:solidFill>
                <a:schemeClr val="bg1">
                  <a:alpha val="10000"/>
                </a:schemeClr>
              </a:solidFill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'Susc v Res v Uncer'!$C$13:$C$29</c:f>
              <c:numCache>
                <c:formatCode>General</c:formatCode>
                <c:ptCount val="17"/>
                <c:pt idx="0">
                  <c:v>5.555555555555531</c:v>
                </c:pt>
                <c:pt idx="1">
                  <c:v>4.5</c:v>
                </c:pt>
                <c:pt idx="2">
                  <c:v>4.678571428571429</c:v>
                </c:pt>
                <c:pt idx="3">
                  <c:v>5.464285714285705</c:v>
                </c:pt>
                <c:pt idx="4">
                  <c:v>3.10714285714286</c:v>
                </c:pt>
                <c:pt idx="5">
                  <c:v>5.178571428571429</c:v>
                </c:pt>
                <c:pt idx="6">
                  <c:v>5.464285714285705</c:v>
                </c:pt>
                <c:pt idx="7">
                  <c:v>5.357142857142838</c:v>
                </c:pt>
                <c:pt idx="8">
                  <c:v>5.928571428571429</c:v>
                </c:pt>
                <c:pt idx="9">
                  <c:v>4.428571428571429</c:v>
                </c:pt>
                <c:pt idx="10">
                  <c:v>5.821428571428568</c:v>
                </c:pt>
                <c:pt idx="11">
                  <c:v>5.857142857142838</c:v>
                </c:pt>
                <c:pt idx="12">
                  <c:v>4.892857142857141</c:v>
                </c:pt>
                <c:pt idx="13">
                  <c:v>4.214285714285706</c:v>
                </c:pt>
                <c:pt idx="14">
                  <c:v>3.75</c:v>
                </c:pt>
                <c:pt idx="15">
                  <c:v>2.678571428571432</c:v>
                </c:pt>
                <c:pt idx="16">
                  <c:v>5.962962962962963</c:v>
                </c:pt>
              </c:numCache>
            </c:numRef>
          </c:xVal>
          <c:yVal>
            <c:numRef>
              <c:f>'Susc v Res v Uncer'!$B$13:$B$29</c:f>
              <c:numCache>
                <c:formatCode>General</c:formatCode>
                <c:ptCount val="17"/>
                <c:pt idx="0">
                  <c:v>4.888888888888887</c:v>
                </c:pt>
                <c:pt idx="1">
                  <c:v>3.5</c:v>
                </c:pt>
                <c:pt idx="2">
                  <c:v>6.64285714285714</c:v>
                </c:pt>
                <c:pt idx="3">
                  <c:v>5.785714285714287</c:v>
                </c:pt>
                <c:pt idx="4">
                  <c:v>6.964285714285705</c:v>
                </c:pt>
                <c:pt idx="5">
                  <c:v>7.428571428571429</c:v>
                </c:pt>
                <c:pt idx="6">
                  <c:v>6.428571428571429</c:v>
                </c:pt>
                <c:pt idx="7">
                  <c:v>6.714285714285705</c:v>
                </c:pt>
                <c:pt idx="8">
                  <c:v>5.0</c:v>
                </c:pt>
                <c:pt idx="9">
                  <c:v>6.148148148148148</c:v>
                </c:pt>
                <c:pt idx="10">
                  <c:v>5.607142857142838</c:v>
                </c:pt>
                <c:pt idx="11">
                  <c:v>3.75</c:v>
                </c:pt>
                <c:pt idx="12">
                  <c:v>5.785714285714287</c:v>
                </c:pt>
                <c:pt idx="13">
                  <c:v>7.857142857142838</c:v>
                </c:pt>
                <c:pt idx="14">
                  <c:v>7.392857142857141</c:v>
                </c:pt>
                <c:pt idx="15">
                  <c:v>7.857142857142838</c:v>
                </c:pt>
                <c:pt idx="16">
                  <c:v>5.0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1"/>
          <c:showPercent val="0"/>
          <c:showBubbleSize val="0"/>
        </c:dLbls>
        <c:axId val="625009880"/>
        <c:axId val="625015336"/>
      </c:scatterChart>
      <c:valAx>
        <c:axId val="625009880"/>
        <c:scaling>
          <c:orientation val="maxMin"/>
          <c:max val="9.0"/>
          <c:min val="1.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 b="0">
                    <a:solidFill>
                      <a:srgbClr val="000000"/>
                    </a:solidFill>
                  </a:defRPr>
                </a:pPr>
                <a:r>
                  <a:rPr lang="en-US" sz="2000" b="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Relative Resilience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endParaRPr lang="en-US"/>
          </a:p>
        </c:txPr>
        <c:crossAx val="625015336"/>
        <c:crosses val="autoZero"/>
        <c:crossBetween val="midCat"/>
      </c:valAx>
      <c:valAx>
        <c:axId val="625015336"/>
        <c:scaling>
          <c:orientation val="minMax"/>
          <c:min val="1.0"/>
        </c:scaling>
        <c:delete val="0"/>
        <c:axPos val="l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 b="0">
                    <a:solidFill>
                      <a:schemeClr val="tx1"/>
                    </a:solidFill>
                  </a:defRPr>
                </a:pPr>
                <a:r>
                  <a:rPr lang="en-US" sz="2000" b="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Relative Susceptibility</a:t>
                </a:r>
              </a:p>
            </c:rich>
          </c:tx>
          <c:layout>
            <c:manualLayout>
              <c:xMode val="edge"/>
              <c:yMode val="edge"/>
              <c:x val="0.0246683935121603"/>
              <c:y val="0.2282286953168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000000"/>
                </a:solidFill>
              </a:defRPr>
            </a:pPr>
            <a:endParaRPr lang="en-US"/>
          </a:p>
        </c:txPr>
        <c:crossAx val="625009880"/>
        <c:crosses val="max"/>
        <c:crossBetween val="midCat"/>
      </c:valAx>
      <c:sp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8900000" scaled="1"/>
          <a:tileRect/>
        </a:gradFill>
      </c:spPr>
    </c:plotArea>
    <c:plotVisOnly val="1"/>
    <c:dispBlanksAs val="gap"/>
    <c:showDLblsOverMax val="0"/>
  </c:chart>
  <c:spPr>
    <a:ln w="25400"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 err="1"/>
              <a:t>Cayo</a:t>
            </a:r>
            <a:r>
              <a:rPr lang="en-US" sz="1400" baseline="0" dirty="0"/>
              <a:t> Enrique</a:t>
            </a:r>
          </a:p>
          <a:p>
            <a:pPr>
              <a:defRPr/>
            </a:pPr>
            <a:r>
              <a:rPr lang="en-US" sz="1400" baseline="0" dirty="0"/>
              <a:t>Jan, May and Aug 2011</a:t>
            </a:r>
            <a:endParaRPr lang="en-US" sz="1400" dirty="0"/>
          </a:p>
        </c:rich>
      </c:tx>
      <c:layout>
        <c:manualLayout>
          <c:xMode val="edge"/>
          <c:yMode val="edge"/>
          <c:x val="0.366358071762406"/>
          <c:y val="0.064179606017305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7115670521507"/>
          <c:y val="0.100318970913115"/>
          <c:w val="0.853619269913753"/>
          <c:h val="0.870457798388059"/>
        </c:manualLayout>
      </c:layout>
      <c:barChart>
        <c:barDir val="col"/>
        <c:grouping val="clustered"/>
        <c:varyColors val="0"/>
        <c:ser>
          <c:idx val="0"/>
          <c:order val="0"/>
          <c:tx>
            <c:v>CROSS</c:v>
          </c:tx>
          <c:spPr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'Boundary Layer'!$L$20:$L$24</c:f>
                <c:numCache>
                  <c:formatCode>General</c:formatCode>
                  <c:ptCount val="5"/>
                  <c:pt idx="0">
                    <c:v>0.550234837064868</c:v>
                  </c:pt>
                  <c:pt idx="1">
                    <c:v>0.885066744744662</c:v>
                  </c:pt>
                  <c:pt idx="2">
                    <c:v>1.692243078484098</c:v>
                  </c:pt>
                  <c:pt idx="3">
                    <c:v>0.96510825491646</c:v>
                  </c:pt>
                  <c:pt idx="4">
                    <c:v>1.057375772244778</c:v>
                  </c:pt>
                </c:numCache>
              </c:numRef>
            </c:plus>
            <c:minus>
              <c:numRef>
                <c:f>'Boundary Layer'!$L$20:$L$24</c:f>
                <c:numCache>
                  <c:formatCode>General</c:formatCode>
                  <c:ptCount val="5"/>
                  <c:pt idx="0">
                    <c:v>0.550234837064868</c:v>
                  </c:pt>
                  <c:pt idx="1">
                    <c:v>0.885066744744662</c:v>
                  </c:pt>
                  <c:pt idx="2">
                    <c:v>1.692243078484098</c:v>
                  </c:pt>
                  <c:pt idx="3">
                    <c:v>0.96510825491646</c:v>
                  </c:pt>
                  <c:pt idx="4">
                    <c:v>1.057375772244778</c:v>
                  </c:pt>
                </c:numCache>
              </c:numRef>
            </c:minus>
          </c:errBars>
          <c:cat>
            <c:strRef>
              <c:f>'Boundary Layer'!$J$20:$J$24</c:f>
              <c:strCache>
                <c:ptCount val="5"/>
                <c:pt idx="0">
                  <c:v>6-9</c:v>
                </c:pt>
                <c:pt idx="1">
                  <c:v>9-12</c:v>
                </c:pt>
                <c:pt idx="2">
                  <c:v>12-15</c:v>
                </c:pt>
                <c:pt idx="3">
                  <c:v>15-18</c:v>
                </c:pt>
                <c:pt idx="4">
                  <c:v>18-06</c:v>
                </c:pt>
              </c:strCache>
            </c:strRef>
          </c:cat>
          <c:val>
            <c:numRef>
              <c:f>'Boundary Layer'!$K$20:$K$24</c:f>
              <c:numCache>
                <c:formatCode>0.0</c:formatCode>
                <c:ptCount val="5"/>
                <c:pt idx="0">
                  <c:v>1.310412720000001</c:v>
                </c:pt>
                <c:pt idx="1">
                  <c:v>1.743766575</c:v>
                </c:pt>
                <c:pt idx="2">
                  <c:v>5.28007</c:v>
                </c:pt>
                <c:pt idx="3">
                  <c:v>1.053576857142855</c:v>
                </c:pt>
                <c:pt idx="4">
                  <c:v>0.2548764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5218968"/>
        <c:axId val="735221912"/>
      </c:barChart>
      <c:catAx>
        <c:axId val="735218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35221912"/>
        <c:crosses val="autoZero"/>
        <c:auto val="1"/>
        <c:lblAlgn val="ctr"/>
        <c:lblOffset val="100"/>
        <c:noMultiLvlLbl val="0"/>
      </c:catAx>
      <c:valAx>
        <c:axId val="735221912"/>
        <c:scaling>
          <c:orientation val="minMax"/>
          <c:max val="20.0"/>
          <c:min val="-5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200" dirty="0" err="1"/>
                  <a:t>nec</a:t>
                </a:r>
                <a:r>
                  <a:rPr lang="en-US" sz="1200" dirty="0"/>
                  <a:t>, </a:t>
                </a:r>
                <a:r>
                  <a:rPr lang="en-US" sz="1200" dirty="0" err="1"/>
                  <a:t>mmol</a:t>
                </a:r>
                <a:r>
                  <a:rPr lang="en-US" sz="1200" dirty="0"/>
                  <a:t> CaCO</a:t>
                </a:r>
                <a:r>
                  <a:rPr lang="en-US" sz="1200" baseline="-25000" dirty="0"/>
                  <a:t>3</a:t>
                </a:r>
                <a:r>
                  <a:rPr lang="en-US" sz="1200" baseline="0" dirty="0"/>
                  <a:t> m</a:t>
                </a:r>
                <a:r>
                  <a:rPr lang="en-US" sz="1200" baseline="30000" dirty="0"/>
                  <a:t>2</a:t>
                </a:r>
                <a:r>
                  <a:rPr lang="en-US" sz="1200" baseline="0" dirty="0"/>
                  <a:t> h</a:t>
                </a:r>
                <a:r>
                  <a:rPr lang="en-US" sz="1200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00392659487132967"/>
              <c:y val="0.222594293674262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35218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F1234-5500-3642-A6FE-B2090825C044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B9168-C6E4-9545-8E19-4C8FAB9F1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3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13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9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7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2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4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1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6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2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D2570-5E23-2746-BD3E-092E0D0747B9}" type="datetimeFigureOut">
              <a:rPr lang="en-US" smtClean="0"/>
              <a:t>10/10/12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D9340-6B9A-B440-9BDB-56928B06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54.jpeg"/><Relationship Id="rId10" Type="http://schemas.openxmlformats.org/officeDocument/2006/relationships/image" Target="../media/image55.jpeg"/><Relationship Id="rId11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7" Type="http://schemas.openxmlformats.org/officeDocument/2006/relationships/image" Target="../media/image10.jpeg"/><Relationship Id="rId8" Type="http://schemas.microsoft.com/office/2007/relationships/hdphoto" Target="../media/hdphoto1.wdp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1" Type="http://schemas.openxmlformats.org/officeDocument/2006/relationships/image" Target="../media/image1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2079" y="345613"/>
            <a:ext cx="85466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Anthropogenic Forcing on Local to Regional Scales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 with focus on the ocean carbon cycle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Rik Wanninkhof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NOAA/AOML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/>
          <a:stretch/>
        </p:blipFill>
        <p:spPr bwMode="auto">
          <a:xfrm>
            <a:off x="2123722" y="2808110"/>
            <a:ext cx="4917721" cy="3224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16766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305" y="204914"/>
            <a:ext cx="85902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Carbon accounting – Sea-air fluxes on seasonal timescales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132" y="1708856"/>
            <a:ext cx="8286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NOAA supports the largest ship of opportunity pCO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measurement campaign in the  world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NOAA is a leader and major contributor to global data management and synthesis efforts (SOCAT)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2-10-08 at 2.4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64" y="3165338"/>
            <a:ext cx="4524525" cy="2995790"/>
          </a:xfrm>
          <a:prstGeom prst="rect">
            <a:avLst/>
          </a:prstGeom>
        </p:spPr>
      </p:pic>
      <p:pic>
        <p:nvPicPr>
          <p:cNvPr id="6" name="Picture 5" descr="Screen shot 2012-10-08 at 2.4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" y="2987357"/>
            <a:ext cx="4496962" cy="35179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210961" y="4598703"/>
            <a:ext cx="651934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159001" y="1057111"/>
            <a:ext cx="4656666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Sea-air </a:t>
            </a:r>
            <a:r>
              <a:rPr lang="en-US" sz="2400" dirty="0" smtClean="0">
                <a:latin typeface="Times New Roman"/>
                <a:cs typeface="Times New Roman"/>
              </a:rPr>
              <a:t>CO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flux </a:t>
            </a:r>
            <a:r>
              <a:rPr lang="en-US" sz="2400" dirty="0">
                <a:latin typeface="Times New Roman"/>
                <a:cs typeface="Times New Roman"/>
              </a:rPr>
              <a:t>=  f(&lt;U</a:t>
            </a:r>
            <a:r>
              <a:rPr lang="en-US" sz="2400" baseline="300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&gt;) 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∆pCO</a:t>
            </a:r>
            <a:r>
              <a:rPr lang="en-US" sz="24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5489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886" y="167323"/>
            <a:ext cx="8590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Carbon accounting – Sea-air fluxes on seasonal timescales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059" y="822677"/>
            <a:ext cx="4038986" cy="46166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Sea-air flux = 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f(&lt;U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&gt;)  </a:t>
            </a:r>
            <a:r>
              <a:rPr lang="en-US" sz="2400" dirty="0" smtClean="0">
                <a:latin typeface="Times New Roman"/>
                <a:cs typeface="Times New Roman"/>
              </a:rPr>
              <a:t>∆pCO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9672" y="1585492"/>
            <a:ext cx="3072855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Relationship Between Wind Speed and Gas Exchange Over the Ocean</a:t>
            </a:r>
          </a:p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2012 ASLO </a:t>
            </a:r>
            <a:r>
              <a:rPr lang="en-US" sz="1400" dirty="0">
                <a:latin typeface="Times New Roman"/>
                <a:cs typeface="Times New Roman"/>
              </a:rPr>
              <a:t>John Martin Award for its  high impact on  research in the </a:t>
            </a:r>
            <a:r>
              <a:rPr lang="en-US" sz="1400" dirty="0" smtClean="0">
                <a:latin typeface="Times New Roman"/>
                <a:cs typeface="Times New Roman"/>
              </a:rPr>
              <a:t>field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396" y="5429723"/>
            <a:ext cx="3407832" cy="116955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Wanninkhof, R., Asher, W.E., Ho, D.T., Sweeney, C.S., </a:t>
            </a:r>
            <a:r>
              <a:rPr lang="en-US" sz="1400" dirty="0" err="1">
                <a:latin typeface="Times New Roman"/>
                <a:cs typeface="Times New Roman"/>
              </a:rPr>
              <a:t>McGillis</a:t>
            </a:r>
            <a:r>
              <a:rPr lang="en-US" sz="1400" dirty="0">
                <a:latin typeface="Times New Roman"/>
                <a:cs typeface="Times New Roman"/>
              </a:rPr>
              <a:t>, W.R., 2009. </a:t>
            </a:r>
            <a:r>
              <a:rPr lang="en-US" sz="1400" dirty="0">
                <a:solidFill>
                  <a:srgbClr val="3366FF"/>
                </a:solidFill>
                <a:latin typeface="Times New Roman"/>
                <a:cs typeface="Times New Roman"/>
              </a:rPr>
              <a:t>Advances in Quantifying Air-Sea Gas Exchange and Environmental Forcing. </a:t>
            </a:r>
            <a:r>
              <a:rPr lang="en-US" sz="1400" dirty="0">
                <a:latin typeface="Times New Roman"/>
                <a:cs typeface="Times New Roman"/>
              </a:rPr>
              <a:t>Annual Reviews Mar. Science 1, 213-</a:t>
            </a:r>
            <a:r>
              <a:rPr lang="en-US" sz="1400" dirty="0" smtClean="0">
                <a:latin typeface="Times New Roman"/>
                <a:cs typeface="Times New Roman"/>
              </a:rPr>
              <a:t>244</a:t>
            </a:r>
            <a:r>
              <a:rPr lang="en-US" sz="1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886" y="5429723"/>
            <a:ext cx="4391268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Atlas, R., Hoffman, R.N., </a:t>
            </a:r>
            <a:r>
              <a:rPr lang="en-US" sz="1400" dirty="0" err="1">
                <a:latin typeface="Times New Roman"/>
                <a:cs typeface="Times New Roman"/>
              </a:rPr>
              <a:t>Ardizzone</a:t>
            </a:r>
            <a:r>
              <a:rPr lang="en-US" sz="1400" dirty="0">
                <a:latin typeface="Times New Roman"/>
                <a:cs typeface="Times New Roman"/>
              </a:rPr>
              <a:t>, J., </a:t>
            </a:r>
            <a:r>
              <a:rPr lang="en-US" sz="1400" dirty="0" err="1">
                <a:latin typeface="Times New Roman"/>
                <a:cs typeface="Times New Roman"/>
              </a:rPr>
              <a:t>Leidner</a:t>
            </a:r>
            <a:r>
              <a:rPr lang="en-US" sz="1400" dirty="0">
                <a:latin typeface="Times New Roman"/>
                <a:cs typeface="Times New Roman"/>
              </a:rPr>
              <a:t>, S.M., </a:t>
            </a:r>
            <a:r>
              <a:rPr lang="en-US" sz="1400" dirty="0" err="1">
                <a:latin typeface="Times New Roman"/>
                <a:cs typeface="Times New Roman"/>
              </a:rPr>
              <a:t>Jusem</a:t>
            </a:r>
            <a:r>
              <a:rPr lang="en-US" sz="1400" dirty="0">
                <a:latin typeface="Times New Roman"/>
                <a:cs typeface="Times New Roman"/>
              </a:rPr>
              <a:t>, J.C., Smith, D.K., </a:t>
            </a:r>
            <a:r>
              <a:rPr lang="en-US" sz="1400" dirty="0" err="1">
                <a:latin typeface="Times New Roman"/>
                <a:cs typeface="Times New Roman"/>
              </a:rPr>
              <a:t>Gombos</a:t>
            </a:r>
            <a:r>
              <a:rPr lang="en-US" sz="1400" dirty="0">
                <a:latin typeface="Times New Roman"/>
                <a:cs typeface="Times New Roman"/>
              </a:rPr>
              <a:t>, D., 2011</a:t>
            </a:r>
            <a:r>
              <a:rPr lang="en-US" sz="1400" dirty="0">
                <a:solidFill>
                  <a:srgbClr val="3366FF"/>
                </a:solidFill>
                <a:latin typeface="Times New Roman"/>
                <a:cs typeface="Times New Roman"/>
              </a:rPr>
              <a:t>. A cross-calibrated multiplatform ocean surface wind velocity product for meteorological and oceanographic applications.</a:t>
            </a:r>
            <a:r>
              <a:rPr lang="en-US" sz="1400" dirty="0">
                <a:latin typeface="Times New Roman"/>
                <a:cs typeface="Times New Roman"/>
              </a:rPr>
              <a:t> Bull. Amer. Meteor. Soc. 92, 157-174.</a:t>
            </a:r>
          </a:p>
        </p:txBody>
      </p:sp>
      <p:pic>
        <p:nvPicPr>
          <p:cNvPr id="8" name="Picture 7" descr="Screen shot 2012-10-09 at 3.5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33" y="2149231"/>
            <a:ext cx="5335941" cy="2956820"/>
          </a:xfrm>
          <a:prstGeom prst="rect">
            <a:avLst/>
          </a:prstGeom>
        </p:spPr>
      </p:pic>
      <p:pic>
        <p:nvPicPr>
          <p:cNvPr id="9" name="Picture 8" descr="Screen shot 2012-07-03 at 9.55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08" y="2603501"/>
            <a:ext cx="3308420" cy="27432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929272" y="2807956"/>
            <a:ext cx="1886857" cy="2046515"/>
          </a:xfrm>
          <a:custGeom>
            <a:avLst/>
            <a:gdLst>
              <a:gd name="connsiteX0" fmla="*/ 0 w 1886857"/>
              <a:gd name="connsiteY0" fmla="*/ 2046515 h 2046515"/>
              <a:gd name="connsiteX1" fmla="*/ 333829 w 1886857"/>
              <a:gd name="connsiteY1" fmla="*/ 1988458 h 2046515"/>
              <a:gd name="connsiteX2" fmla="*/ 580571 w 1886857"/>
              <a:gd name="connsiteY2" fmla="*/ 1872343 h 2046515"/>
              <a:gd name="connsiteX3" fmla="*/ 776514 w 1886857"/>
              <a:gd name="connsiteY3" fmla="*/ 1727200 h 2046515"/>
              <a:gd name="connsiteX4" fmla="*/ 1023257 w 1886857"/>
              <a:gd name="connsiteY4" fmla="*/ 1465943 h 2046515"/>
              <a:gd name="connsiteX5" fmla="*/ 1226457 w 1886857"/>
              <a:gd name="connsiteY5" fmla="*/ 1219200 h 2046515"/>
              <a:gd name="connsiteX6" fmla="*/ 1364343 w 1886857"/>
              <a:gd name="connsiteY6" fmla="*/ 1008743 h 2046515"/>
              <a:gd name="connsiteX7" fmla="*/ 1545771 w 1886857"/>
              <a:gd name="connsiteY7" fmla="*/ 711200 h 2046515"/>
              <a:gd name="connsiteX8" fmla="*/ 1705429 w 1886857"/>
              <a:gd name="connsiteY8" fmla="*/ 406400 h 2046515"/>
              <a:gd name="connsiteX9" fmla="*/ 1886857 w 1886857"/>
              <a:gd name="connsiteY9" fmla="*/ 0 h 2046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6857" h="2046515">
                <a:moveTo>
                  <a:pt x="0" y="2046515"/>
                </a:moveTo>
                <a:cubicBezTo>
                  <a:pt x="118533" y="2032001"/>
                  <a:pt x="237067" y="2017487"/>
                  <a:pt x="333829" y="1988458"/>
                </a:cubicBezTo>
                <a:cubicBezTo>
                  <a:pt x="430591" y="1959429"/>
                  <a:pt x="506790" y="1915886"/>
                  <a:pt x="580571" y="1872343"/>
                </a:cubicBezTo>
                <a:cubicBezTo>
                  <a:pt x="654352" y="1828800"/>
                  <a:pt x="702733" y="1794933"/>
                  <a:pt x="776514" y="1727200"/>
                </a:cubicBezTo>
                <a:cubicBezTo>
                  <a:pt x="850295" y="1659467"/>
                  <a:pt x="948266" y="1550610"/>
                  <a:pt x="1023257" y="1465943"/>
                </a:cubicBezTo>
                <a:cubicBezTo>
                  <a:pt x="1098248" y="1381276"/>
                  <a:pt x="1169609" y="1295400"/>
                  <a:pt x="1226457" y="1219200"/>
                </a:cubicBezTo>
                <a:cubicBezTo>
                  <a:pt x="1283305" y="1143000"/>
                  <a:pt x="1311124" y="1093410"/>
                  <a:pt x="1364343" y="1008743"/>
                </a:cubicBezTo>
                <a:cubicBezTo>
                  <a:pt x="1417562" y="924076"/>
                  <a:pt x="1488923" y="811590"/>
                  <a:pt x="1545771" y="711200"/>
                </a:cubicBezTo>
                <a:cubicBezTo>
                  <a:pt x="1602619" y="610809"/>
                  <a:pt x="1648581" y="524933"/>
                  <a:pt x="1705429" y="406400"/>
                </a:cubicBezTo>
                <a:cubicBezTo>
                  <a:pt x="1762277" y="287867"/>
                  <a:pt x="1886857" y="0"/>
                  <a:pt x="1886857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5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488" y="143966"/>
            <a:ext cx="5130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Carbon accounting –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Flux Mapper</a:t>
            </a: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2-10-08 at 2.54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7" y="1270001"/>
            <a:ext cx="3680343" cy="4292600"/>
          </a:xfrm>
          <a:prstGeom prst="rect">
            <a:avLst/>
          </a:prstGeom>
        </p:spPr>
      </p:pic>
      <p:pic>
        <p:nvPicPr>
          <p:cNvPr id="5" name="Picture 4" descr="Screen shot 2012-10-08 at 2.55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69" y="719289"/>
            <a:ext cx="2680349" cy="2504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729" y="769779"/>
            <a:ext cx="5264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cwcgom.aoml.noaa.gov</a:t>
            </a:r>
            <a:r>
              <a:rPr lang="en-US" sz="1400" dirty="0" smtClean="0"/>
              <a:t>/</a:t>
            </a:r>
            <a:r>
              <a:rPr lang="en-US" sz="1400" dirty="0" err="1" smtClean="0"/>
              <a:t>erddap</a:t>
            </a:r>
            <a:r>
              <a:rPr lang="en-US" sz="1400" dirty="0" smtClean="0"/>
              <a:t>/</a:t>
            </a:r>
            <a:r>
              <a:rPr lang="en-US" sz="1400" dirty="0" err="1" smtClean="0"/>
              <a:t>griddap</a:t>
            </a:r>
            <a:r>
              <a:rPr lang="en-US" sz="1400" dirty="0" smtClean="0"/>
              <a:t>/</a:t>
            </a:r>
            <a:r>
              <a:rPr lang="en-US" sz="1400" dirty="0" err="1" smtClean="0"/>
              <a:t>aomlcarbonfluxes.graph</a:t>
            </a:r>
            <a:endParaRPr lang="en-US" sz="1400" dirty="0"/>
          </a:p>
        </p:txBody>
      </p:sp>
      <p:pic>
        <p:nvPicPr>
          <p:cNvPr id="7" name="Picture 6" descr="Screen shot 2012-10-08 at 3.05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69" y="3759200"/>
            <a:ext cx="2597359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5733" y="3223396"/>
            <a:ext cx="455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Global contemporary sea-air-CO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 flux estimate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May, 2012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8920" y="6400800"/>
            <a:ext cx="4575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Time series of sea-air CO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 fluxes (off of FL)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254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303" y="215515"/>
            <a:ext cx="8121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Carbon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Accounting 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– 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Decadal Discrepancies in models</a:t>
            </a: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897" y="795353"/>
            <a:ext cx="8603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	    Regional Carbon Cycle Assessment Project (RECCAP)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Sea-air 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fluxes based on empirical data based approaches &amp; biogeochemical ocean models show less uptake than inventory based measurements and  models used in projections.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705" y="2439159"/>
            <a:ext cx="3933496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" y="2680133"/>
            <a:ext cx="4813300" cy="36068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735949" y="3588564"/>
            <a:ext cx="3881641" cy="696872"/>
          </a:xfrm>
          <a:custGeom>
            <a:avLst/>
            <a:gdLst>
              <a:gd name="connsiteX0" fmla="*/ 0 w 3881641"/>
              <a:gd name="connsiteY0" fmla="*/ 0 h 696872"/>
              <a:gd name="connsiteX1" fmla="*/ 227948 w 3881641"/>
              <a:gd name="connsiteY1" fmla="*/ 254000 h 696872"/>
              <a:gd name="connsiteX2" fmla="*/ 605692 w 3881641"/>
              <a:gd name="connsiteY2" fmla="*/ 573128 h 696872"/>
              <a:gd name="connsiteX3" fmla="*/ 924820 w 3881641"/>
              <a:gd name="connsiteY3" fmla="*/ 371231 h 696872"/>
              <a:gd name="connsiteX4" fmla="*/ 1230923 w 3881641"/>
              <a:gd name="connsiteY4" fmla="*/ 286564 h 696872"/>
              <a:gd name="connsiteX5" fmla="*/ 1419795 w 3881641"/>
              <a:gd name="connsiteY5" fmla="*/ 690359 h 696872"/>
              <a:gd name="connsiteX6" fmla="*/ 1667282 w 3881641"/>
              <a:gd name="connsiteY6" fmla="*/ 455898 h 696872"/>
              <a:gd name="connsiteX7" fmla="*/ 1823589 w 3881641"/>
              <a:gd name="connsiteY7" fmla="*/ 208410 h 696872"/>
              <a:gd name="connsiteX8" fmla="*/ 2051538 w 3881641"/>
              <a:gd name="connsiteY8" fmla="*/ 338667 h 696872"/>
              <a:gd name="connsiteX9" fmla="*/ 2253436 w 3881641"/>
              <a:gd name="connsiteY9" fmla="*/ 416821 h 696872"/>
              <a:gd name="connsiteX10" fmla="*/ 2429282 w 3881641"/>
              <a:gd name="connsiteY10" fmla="*/ 696872 h 696872"/>
              <a:gd name="connsiteX11" fmla="*/ 2754923 w 3881641"/>
              <a:gd name="connsiteY11" fmla="*/ 612205 h 696872"/>
              <a:gd name="connsiteX12" fmla="*/ 2846102 w 3881641"/>
              <a:gd name="connsiteY12" fmla="*/ 579641 h 696872"/>
              <a:gd name="connsiteX13" fmla="*/ 3256410 w 3881641"/>
              <a:gd name="connsiteY13" fmla="*/ 651282 h 696872"/>
              <a:gd name="connsiteX14" fmla="*/ 3432256 w 3881641"/>
              <a:gd name="connsiteY14" fmla="*/ 514513 h 696872"/>
              <a:gd name="connsiteX15" fmla="*/ 3660205 w 3881641"/>
              <a:gd name="connsiteY15" fmla="*/ 390769 h 696872"/>
              <a:gd name="connsiteX16" fmla="*/ 3881641 w 3881641"/>
              <a:gd name="connsiteY16" fmla="*/ 586154 h 696872"/>
              <a:gd name="connsiteX17" fmla="*/ 3881641 w 3881641"/>
              <a:gd name="connsiteY17" fmla="*/ 586154 h 69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81641" h="696872">
                <a:moveTo>
                  <a:pt x="0" y="0"/>
                </a:moveTo>
                <a:lnTo>
                  <a:pt x="227948" y="254000"/>
                </a:lnTo>
                <a:lnTo>
                  <a:pt x="605692" y="573128"/>
                </a:lnTo>
                <a:lnTo>
                  <a:pt x="924820" y="371231"/>
                </a:lnTo>
                <a:lnTo>
                  <a:pt x="1230923" y="286564"/>
                </a:lnTo>
                <a:lnTo>
                  <a:pt x="1419795" y="690359"/>
                </a:lnTo>
                <a:lnTo>
                  <a:pt x="1667282" y="455898"/>
                </a:lnTo>
                <a:lnTo>
                  <a:pt x="1823589" y="208410"/>
                </a:lnTo>
                <a:lnTo>
                  <a:pt x="2051538" y="338667"/>
                </a:lnTo>
                <a:lnTo>
                  <a:pt x="2253436" y="416821"/>
                </a:lnTo>
                <a:lnTo>
                  <a:pt x="2429282" y="696872"/>
                </a:lnTo>
                <a:lnTo>
                  <a:pt x="2754923" y="612205"/>
                </a:lnTo>
                <a:lnTo>
                  <a:pt x="2846102" y="579641"/>
                </a:lnTo>
                <a:lnTo>
                  <a:pt x="3256410" y="651282"/>
                </a:lnTo>
                <a:lnTo>
                  <a:pt x="3432256" y="514513"/>
                </a:lnTo>
                <a:lnTo>
                  <a:pt x="3660205" y="390769"/>
                </a:lnTo>
                <a:lnTo>
                  <a:pt x="3881641" y="586154"/>
                </a:lnTo>
                <a:lnTo>
                  <a:pt x="3881641" y="586154"/>
                </a:lnTo>
              </a:path>
            </a:pathLst>
          </a:cu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4308" y="6434667"/>
            <a:ext cx="3608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Wanninkhof et al., 2012, </a:t>
            </a:r>
            <a:r>
              <a:rPr lang="en-US" sz="1200" dirty="0" err="1" smtClean="0"/>
              <a:t>Biogeosciences</a:t>
            </a:r>
            <a:r>
              <a:rPr lang="en-US" sz="1200" dirty="0" smtClean="0"/>
              <a:t>, under review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135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61" y="119390"/>
            <a:ext cx="9157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Impacts: Increase in carbon leads to Ocean Acidification (OA)</a:t>
            </a:r>
            <a:endParaRPr lang="en-US" sz="28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902" y="823330"/>
            <a:ext cx="77380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Three types of OA: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Caused by atmospheric 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uptake by the ocean (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Anthropogenic OA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Caused by natural variability in the ocean carbon cycle (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Natural OA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/>
                <a:cs typeface="Times New Roman"/>
              </a:rPr>
              <a:t>Caused by perturbation of climate (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Climate induced OA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(4.) Interplay of the three types</a:t>
            </a:r>
          </a:p>
        </p:txBody>
      </p:sp>
      <p:pic>
        <p:nvPicPr>
          <p:cNvPr id="4" name="Picture 3" descr="Screen shot 2012-10-09 at 10.46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70" y="3284074"/>
            <a:ext cx="3474776" cy="2464794"/>
          </a:xfrm>
          <a:prstGeom prst="rect">
            <a:avLst/>
          </a:prstGeom>
        </p:spPr>
      </p:pic>
      <p:pic>
        <p:nvPicPr>
          <p:cNvPr id="5" name="Picture 4" descr="Screen shot 2012-10-09 at 10.43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32" y="3038244"/>
            <a:ext cx="2885514" cy="3481089"/>
          </a:xfrm>
          <a:prstGeom prst="rect">
            <a:avLst/>
          </a:prstGeom>
        </p:spPr>
      </p:pic>
      <p:pic>
        <p:nvPicPr>
          <p:cNvPr id="6" name="Picture 5" descr="Screen shot 2012-10-09 at 10.42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" y="3072977"/>
            <a:ext cx="2548201" cy="33447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102" y="2394516"/>
            <a:ext cx="1196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Examples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33" y="6417733"/>
            <a:ext cx="153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Orr et al, 2005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9184" y="6424245"/>
            <a:ext cx="153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Cai</a:t>
            </a:r>
            <a:r>
              <a:rPr lang="en-US" dirty="0" smtClean="0">
                <a:latin typeface="Times New Roman"/>
                <a:cs typeface="Times New Roman"/>
              </a:rPr>
              <a:t> et al. 2010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6424245"/>
            <a:ext cx="171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Feely et al. 2008 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337" y="2672867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Anthro</a:t>
            </a:r>
            <a:r>
              <a:rPr lang="en-US" sz="2000" dirty="0" smtClean="0">
                <a:latin typeface="Times New Roman"/>
                <a:cs typeface="Times New Roman"/>
              </a:rPr>
              <a:t> OA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2747194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Natural OA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6067" y="2682617"/>
            <a:ext cx="2313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Climate induced 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9026" y="5826667"/>
            <a:ext cx="269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Arctic warming &amp; melting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2108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63" y="779491"/>
            <a:ext cx="75061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Changes in different inorganic carbon species cause different responses</a:t>
            </a:r>
          </a:p>
          <a:p>
            <a:endParaRPr lang="en-US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	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+ H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O  				=  	H</a:t>
            </a:r>
            <a:r>
              <a:rPr lang="en-US" sz="2000" baseline="30000" dirty="0" smtClean="0">
                <a:latin typeface="Times New Roman"/>
                <a:cs typeface="Times New Roman"/>
              </a:rPr>
              <a:t>+</a:t>
            </a:r>
            <a:r>
              <a:rPr lang="en-US" sz="2000" dirty="0" smtClean="0">
                <a:latin typeface="Times New Roman"/>
                <a:cs typeface="Times New Roman"/>
              </a:rPr>
              <a:t> +  HCO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baseline="30000" dirty="0" smtClean="0">
                <a:latin typeface="Times New Roman"/>
                <a:cs typeface="Times New Roman"/>
              </a:rPr>
              <a:t>-</a:t>
            </a:r>
          </a:p>
          <a:p>
            <a:r>
              <a:rPr lang="en-US" sz="2000" baseline="30000" dirty="0" smtClean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H</a:t>
            </a:r>
            <a:r>
              <a:rPr lang="en-US" sz="2000" baseline="30000" dirty="0">
                <a:latin typeface="Times New Roman"/>
                <a:cs typeface="Times New Roman"/>
              </a:rPr>
              <a:t>+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+ </a:t>
            </a:r>
            <a:r>
              <a:rPr lang="en-US" sz="2000" dirty="0">
                <a:latin typeface="Times New Roman"/>
                <a:cs typeface="Times New Roman"/>
              </a:rPr>
              <a:t>CO</a:t>
            </a:r>
            <a:r>
              <a:rPr lang="en-US" sz="2000" baseline="-25000" dirty="0">
                <a:latin typeface="Times New Roman"/>
                <a:cs typeface="Times New Roman"/>
              </a:rPr>
              <a:t>3</a:t>
            </a:r>
            <a:r>
              <a:rPr lang="en-US" sz="2000" baseline="30000" dirty="0">
                <a:latin typeface="Times New Roman"/>
                <a:cs typeface="Times New Roman"/>
              </a:rPr>
              <a:t>-</a:t>
            </a:r>
            <a:r>
              <a:rPr lang="en-US" sz="2000" baseline="30000" dirty="0" smtClean="0">
                <a:latin typeface="Times New Roman"/>
                <a:cs typeface="Times New Roman"/>
              </a:rPr>
              <a:t>-	</a:t>
            </a:r>
            <a:r>
              <a:rPr lang="en-US" sz="2000" dirty="0" smtClean="0">
                <a:latin typeface="Times New Roman"/>
                <a:cs typeface="Times New Roman"/>
              </a:rPr>
              <a:t>   			=  	HCO</a:t>
            </a:r>
            <a:r>
              <a:rPr lang="en-US" sz="2000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baseline="30000" dirty="0">
                <a:latin typeface="Times New Roman"/>
                <a:cs typeface="Times New Roman"/>
              </a:rPr>
              <a:t>-</a:t>
            </a:r>
          </a:p>
          <a:p>
            <a:r>
              <a:rPr lang="en-US" sz="2000" baseline="30000" dirty="0" smtClean="0">
                <a:latin typeface="Times New Roman"/>
                <a:cs typeface="Times New Roman"/>
              </a:rPr>
              <a:t>	</a:t>
            </a:r>
            <a:r>
              <a:rPr lang="en-US" sz="2000" i="1" dirty="0" smtClean="0">
                <a:latin typeface="Times New Roman"/>
                <a:cs typeface="Times New Roman"/>
              </a:rPr>
              <a:t>CaCO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3  </a:t>
            </a:r>
            <a:r>
              <a:rPr lang="en-US" sz="2000" i="1" dirty="0" smtClean="0">
                <a:latin typeface="Times New Roman"/>
                <a:cs typeface="Times New Roman"/>
              </a:rPr>
              <a:t>+ CO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i="1" dirty="0" smtClean="0">
                <a:latin typeface="Times New Roman"/>
                <a:cs typeface="Times New Roman"/>
              </a:rPr>
              <a:t> </a:t>
            </a:r>
            <a:r>
              <a:rPr lang="en-US" sz="2000" i="1" dirty="0">
                <a:latin typeface="Times New Roman"/>
                <a:cs typeface="Times New Roman"/>
              </a:rPr>
              <a:t>+ H</a:t>
            </a:r>
            <a:r>
              <a:rPr lang="en-US" sz="2000" i="1" baseline="-25000" dirty="0">
                <a:latin typeface="Times New Roman"/>
                <a:cs typeface="Times New Roman"/>
              </a:rPr>
              <a:t>2</a:t>
            </a:r>
            <a:r>
              <a:rPr lang="en-US" sz="2000" i="1" dirty="0">
                <a:latin typeface="Times New Roman"/>
                <a:cs typeface="Times New Roman"/>
              </a:rPr>
              <a:t>O </a:t>
            </a:r>
            <a:r>
              <a:rPr lang="en-US" sz="2000" i="1" dirty="0" smtClean="0">
                <a:latin typeface="Times New Roman"/>
                <a:cs typeface="Times New Roman"/>
              </a:rPr>
              <a:t>  	=  	2HCO</a:t>
            </a:r>
            <a:r>
              <a:rPr lang="en-US" sz="2000" i="1" baseline="-25000" dirty="0" smtClean="0">
                <a:latin typeface="Times New Roman"/>
                <a:cs typeface="Times New Roman"/>
              </a:rPr>
              <a:t>3</a:t>
            </a:r>
            <a:r>
              <a:rPr lang="en-US" sz="2000" i="1" baseline="30000" dirty="0" smtClean="0">
                <a:latin typeface="Times New Roman"/>
                <a:cs typeface="Times New Roman"/>
              </a:rPr>
              <a:t>-  </a:t>
            </a:r>
            <a:r>
              <a:rPr lang="en-US" sz="2000" i="1" dirty="0" smtClean="0">
                <a:latin typeface="Times New Roman"/>
                <a:cs typeface="Times New Roman"/>
              </a:rPr>
              <a:t>  +  Ca</a:t>
            </a:r>
            <a:r>
              <a:rPr lang="en-US" sz="2000" i="1" baseline="30000" dirty="0" smtClean="0">
                <a:latin typeface="Times New Roman"/>
                <a:cs typeface="Times New Roman"/>
              </a:rPr>
              <a:t>2+</a:t>
            </a:r>
            <a:endParaRPr lang="en-US" sz="2000" i="1" baseline="300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547" y="3351446"/>
            <a:ext cx="5412475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100,000 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molecules entering the ocean: 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+ 7,000		   CO</a:t>
            </a:r>
            <a:r>
              <a:rPr lang="en-US" sz="2000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2			</a:t>
            </a:r>
            <a:r>
              <a:rPr lang="en-US" sz="2000" dirty="0" smtClean="0">
                <a:latin typeface="Times New Roman"/>
                <a:cs typeface="Times New Roman"/>
              </a:rPr>
              <a:t>Cell physiology 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(-)</a:t>
            </a:r>
            <a:endParaRPr lang="en-US" sz="2000" baseline="-25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+156,000 	HCO</a:t>
            </a:r>
            <a:r>
              <a:rPr lang="en-US" sz="2000" baseline="-25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3</a:t>
            </a:r>
            <a:r>
              <a:rPr lang="en-US" sz="20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-			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Photosynthesis    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(+)</a:t>
            </a:r>
            <a:endParaRPr lang="en-US" sz="20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- 63,000   	   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—			</a:t>
            </a:r>
            <a:r>
              <a:rPr lang="en-US" sz="2000" dirty="0" smtClean="0">
                <a:latin typeface="Times New Roman"/>
                <a:cs typeface="Times New Roman"/>
              </a:rPr>
              <a:t>Calcification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	(-)</a:t>
            </a:r>
            <a:endParaRPr lang="en-US" sz="2000" baseline="30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+4		  	    H</a:t>
            </a:r>
            <a:r>
              <a:rPr lang="en-US" sz="2000" baseline="30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+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	    	</a:t>
            </a:r>
            <a:r>
              <a:rPr lang="en-US" sz="2000" dirty="0" smtClean="0">
                <a:latin typeface="Times New Roman"/>
                <a:cs typeface="Times New Roman"/>
              </a:rPr>
              <a:t>Cells/</a:t>
            </a:r>
            <a:r>
              <a:rPr lang="en-US" sz="2000" dirty="0" err="1" smtClean="0">
                <a:latin typeface="Times New Roman"/>
                <a:cs typeface="Times New Roman"/>
              </a:rPr>
              <a:t>Calcifi</a:t>
            </a:r>
            <a:r>
              <a:rPr lang="en-US" sz="2000" dirty="0" smtClean="0">
                <a:latin typeface="Times New Roman"/>
                <a:cs typeface="Times New Roman"/>
              </a:rPr>
              <a:t>. 	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(-)</a:t>
            </a:r>
            <a:endParaRPr lang="en-US" sz="2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2-10-08 at 3.4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80" y="2728334"/>
            <a:ext cx="3085566" cy="2429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7380" y="5312620"/>
            <a:ext cx="262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Sys (D. Pierrot, AOML)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599" y="194527"/>
            <a:ext cx="9157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  <a:latin typeface="Times New Roman"/>
                <a:cs typeface="Times New Roman"/>
              </a:rPr>
              <a:t>Impacts: Increase in carbon leads to Ocean Acidification (OA)</a:t>
            </a:r>
          </a:p>
        </p:txBody>
      </p:sp>
    </p:spTree>
    <p:extLst>
      <p:ext uri="{BB962C8B-B14F-4D97-AF65-F5344CB8AC3E}">
        <p14:creationId xmlns:p14="http://schemas.microsoft.com/office/powerpoint/2010/main" val="4376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ng_cruise_track_Gomecc1Fig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0" y="1762693"/>
            <a:ext cx="4365267" cy="36576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Wang_saturation_stateFig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38" y="1261206"/>
            <a:ext cx="3810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650" y="6385466"/>
            <a:ext cx="2214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Wang et al., L&amp;O accepted 2012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178" y="103424"/>
            <a:ext cx="89876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						Coastal OA Monitoring</a:t>
            </a:r>
          </a:p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Federal Ocean Acidification Research and Monitoring Act(FOARAM) Act</a:t>
            </a:r>
            <a:endParaRPr lang="en-US" sz="20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769" y="977322"/>
            <a:ext cx="627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Gulf of Mexico and East Coast Carbon Cruise (GOMECC-2007)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3821" y="5924360"/>
            <a:ext cx="526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strong trend in decreasing carbonate ion Northward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6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pCO2_GOMECC2-GOMEC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22" y="3995616"/>
            <a:ext cx="3855726" cy="2743200"/>
          </a:xfrm>
          <a:prstGeom prst="rect">
            <a:avLst/>
          </a:prstGeom>
        </p:spPr>
      </p:pic>
      <p:pic>
        <p:nvPicPr>
          <p:cNvPr id="3" name="Picture 2" descr="UWpCO2_GOMEC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16" y="1252416"/>
            <a:ext cx="3961335" cy="2743200"/>
          </a:xfrm>
          <a:prstGeom prst="rect">
            <a:avLst/>
          </a:prstGeom>
        </p:spPr>
      </p:pic>
      <p:pic>
        <p:nvPicPr>
          <p:cNvPr id="4" name="Picture 3" descr="GOMECC_2_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5" y="1649697"/>
            <a:ext cx="3686257" cy="341041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8615" y="156307"/>
            <a:ext cx="888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Coastal OA monitoring</a:t>
            </a:r>
            <a:endParaRPr lang="en-US" sz="28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9025" y="866205"/>
            <a:ext cx="6392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Gulf of Mexico and East Coast Carbon Cruise (</a:t>
            </a:r>
            <a:r>
              <a:rPr lang="en-US" i="1" dirty="0" smtClean="0">
                <a:latin typeface="Times New Roman"/>
                <a:cs typeface="Times New Roman"/>
              </a:rPr>
              <a:t>GOMECC2-</a:t>
            </a:r>
            <a:r>
              <a:rPr lang="en-US" i="1" dirty="0">
                <a:latin typeface="Times New Roman"/>
                <a:cs typeface="Times New Roman"/>
              </a:rPr>
              <a:t>2007)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435" y="4936718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≈ 10 ppm change in 5-years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90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217528"/>
            <a:ext cx="3934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Multi-Stressors for Corals </a:t>
            </a:r>
            <a:endParaRPr lang="en-US" sz="28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endParaRPr lang="en-US" sz="28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5826" y="1115367"/>
            <a:ext cx="6848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#1 Acute Stress for corals:  Warming/coral bleaching 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4" name="Picture 3" descr="Screen shot 2012-10-09 at 11.19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9144000" cy="22694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4707" y="4555446"/>
            <a:ext cx="377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Van </a:t>
            </a:r>
            <a:r>
              <a:rPr lang="en-US" sz="1400" dirty="0" err="1" smtClean="0">
                <a:latin typeface="Times New Roman"/>
                <a:cs typeface="Times New Roman"/>
              </a:rPr>
              <a:t>Hooidonk</a:t>
            </a:r>
            <a:r>
              <a:rPr lang="en-US" sz="1400" dirty="0" smtClean="0">
                <a:latin typeface="Times New Roman"/>
                <a:cs typeface="Times New Roman"/>
              </a:rPr>
              <a:t>, submitted Nature Climate Change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437" y="4876248"/>
            <a:ext cx="80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For RCP 8.5 emissions projections most of the corals reefs will exceed  their thermal thresholds by 2040.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Large Areas in SW Pacific will experience persistent Coral bleaching by  2025 (13 years from now).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Situation is worse when adding addition stress such as OA.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163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Coral Reef Ocean Acidification Monitoring</a:t>
            </a:r>
            <a:r>
              <a:rPr lang="en-US" sz="28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I. Physical Monitoring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777633"/>
            <a:ext cx="31099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42" y="3533408"/>
            <a:ext cx="275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Location of sites in Atlantic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359" y="2139530"/>
            <a:ext cx="1384741" cy="115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1819" y="3533408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Puerto Rico: </a:t>
            </a:r>
          </a:p>
          <a:p>
            <a:pPr algn="ctr"/>
            <a:r>
              <a:rPr lang="en-US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/>
                <a:cs typeface="Times New Roman"/>
              </a:rPr>
              <a:t>2009-present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9885" y="5447300"/>
            <a:ext cx="35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004FC"/>
                </a:solidFill>
              </a:rPr>
              <a:t>CO</a:t>
            </a:r>
            <a:r>
              <a:rPr lang="en-US" b="1" baseline="-25000" dirty="0" smtClean="0">
                <a:solidFill>
                  <a:srgbClr val="1004FC"/>
                </a:solidFill>
              </a:rPr>
              <a:t>2</a:t>
            </a:r>
            <a:r>
              <a:rPr lang="en-US" b="1" dirty="0" smtClean="0">
                <a:solidFill>
                  <a:srgbClr val="1004FC"/>
                </a:solidFill>
              </a:rPr>
              <a:t> in seawater, </a:t>
            </a:r>
            <a:r>
              <a:rPr lang="en-US" b="1" dirty="0" smtClean="0">
                <a:solidFill>
                  <a:srgbClr val="00B0F0"/>
                </a:solidFill>
              </a:rPr>
              <a:t>CO</a:t>
            </a:r>
            <a:r>
              <a:rPr lang="en-US" b="1" baseline="-25000" dirty="0" smtClean="0">
                <a:solidFill>
                  <a:srgbClr val="00B0F0"/>
                </a:solidFill>
              </a:rPr>
              <a:t>2</a:t>
            </a:r>
            <a:r>
              <a:rPr lang="en-US" b="1" dirty="0" smtClean="0">
                <a:solidFill>
                  <a:srgbClr val="00B0F0"/>
                </a:solidFill>
              </a:rPr>
              <a:t> in atmosphere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97" y="4179739"/>
            <a:ext cx="2281477" cy="11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92" y="4179739"/>
            <a:ext cx="2281477" cy="11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72651" y="3533408"/>
            <a:ext cx="1514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FL Keys: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2011-present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438" y="4062306"/>
            <a:ext cx="3732022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Objective: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Monitor Progression of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Ocean Acidification on US Coral 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eefs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:\Users\AOML\Documents\DWIGHTG.hq.oar.noaa.gov\My Pictures\IMG_2245.jpg"/>
          <p:cNvPicPr>
            <a:picLocks noChangeAspect="1" noChangeArrowheads="1"/>
          </p:cNvPicPr>
          <p:nvPr/>
        </p:nvPicPr>
        <p:blipFill>
          <a:blip r:embed="rId6" cstate="print"/>
          <a:srcRect l="15490" r="14807" b="26244"/>
          <a:stretch>
            <a:fillRect/>
          </a:stretch>
        </p:blipFill>
        <p:spPr bwMode="auto">
          <a:xfrm>
            <a:off x="4769964" y="2148416"/>
            <a:ext cx="1393979" cy="11407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18565" y="2148416"/>
            <a:ext cx="968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La </a:t>
            </a:r>
            <a:r>
              <a:rPr lang="en-US" sz="1200" b="1" dirty="0" err="1" smtClean="0"/>
              <a:t>Parguera</a:t>
            </a:r>
            <a:r>
              <a:rPr lang="en-US" sz="1200" b="1" dirty="0" smtClean="0"/>
              <a:t>,</a:t>
            </a:r>
          </a:p>
          <a:p>
            <a:pPr algn="ctr"/>
            <a:r>
              <a:rPr lang="en-US" sz="1200" b="1" dirty="0" smtClean="0"/>
              <a:t>Puerto Rico</a:t>
            </a:r>
            <a:endParaRPr lang="en-US" sz="1200" b="1" dirty="0"/>
          </a:p>
        </p:txBody>
      </p:sp>
      <p:sp>
        <p:nvSpPr>
          <p:cNvPr id="14" name="Bent-Up Arrow 13"/>
          <p:cNvSpPr/>
          <p:nvPr/>
        </p:nvSpPr>
        <p:spPr>
          <a:xfrm rot="10800000" flipH="1">
            <a:off x="3919995" y="1819399"/>
            <a:ext cx="1596886" cy="323465"/>
          </a:xfrm>
          <a:prstGeom prst="bent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ent-Up Arrow 14"/>
          <p:cNvSpPr/>
          <p:nvPr/>
        </p:nvSpPr>
        <p:spPr>
          <a:xfrm rot="10800000" flipH="1">
            <a:off x="5466953" y="1819399"/>
            <a:ext cx="2409988" cy="323465"/>
          </a:xfrm>
          <a:prstGeom prst="bent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5363687" y="3299264"/>
            <a:ext cx="228600" cy="3048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715430" y="3328887"/>
            <a:ext cx="228600" cy="3048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P:\Coral Reef Program\FY2009\Communications and Outreach\New Logo\crbanner_f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438" y="6214729"/>
            <a:ext cx="3185328" cy="45511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994584" y="6119124"/>
            <a:ext cx="5036820" cy="64633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Researchers</a:t>
            </a:r>
            <a:r>
              <a:rPr lang="en-US" dirty="0" smtClean="0">
                <a:solidFill>
                  <a:srgbClr val="000000"/>
                </a:solidFill>
              </a:rPr>
              <a:t>: D. </a:t>
            </a:r>
            <a:r>
              <a:rPr lang="en-US" dirty="0" err="1" smtClean="0">
                <a:solidFill>
                  <a:srgbClr val="000000"/>
                </a:solidFill>
              </a:rPr>
              <a:t>Manzello</a:t>
            </a:r>
            <a:r>
              <a:rPr lang="en-US" dirty="0" smtClean="0">
                <a:solidFill>
                  <a:srgbClr val="000000"/>
                </a:solidFill>
              </a:rPr>
              <a:t>, I. </a:t>
            </a:r>
            <a:r>
              <a:rPr lang="en-US" dirty="0" err="1" smtClean="0">
                <a:solidFill>
                  <a:srgbClr val="000000"/>
                </a:solidFill>
              </a:rPr>
              <a:t>Enochs</a:t>
            </a:r>
            <a:r>
              <a:rPr lang="en-US" dirty="0" smtClean="0">
                <a:solidFill>
                  <a:srgbClr val="000000"/>
                </a:solidFill>
              </a:rPr>
              <a:t>, R. Carlton, K. </a:t>
            </a:r>
            <a:r>
              <a:rPr lang="en-US" dirty="0" err="1" smtClean="0">
                <a:solidFill>
                  <a:srgbClr val="000000"/>
                </a:solidFill>
              </a:rPr>
              <a:t>Helmle</a:t>
            </a:r>
            <a:r>
              <a:rPr lang="en-US" dirty="0" smtClean="0">
                <a:solidFill>
                  <a:srgbClr val="000000"/>
                </a:solidFill>
              </a:rPr>
              <a:t>, R. van </a:t>
            </a:r>
            <a:r>
              <a:rPr lang="en-US" dirty="0" err="1" smtClean="0">
                <a:solidFill>
                  <a:srgbClr val="000000"/>
                </a:solidFill>
              </a:rPr>
              <a:t>Hooidonk</a:t>
            </a:r>
            <a:r>
              <a:rPr lang="en-US" dirty="0" smtClean="0">
                <a:solidFill>
                  <a:srgbClr val="000000"/>
                </a:solidFill>
              </a:rPr>
              <a:t>, J. </a:t>
            </a:r>
            <a:r>
              <a:rPr lang="en-US" dirty="0" err="1" smtClean="0">
                <a:solidFill>
                  <a:srgbClr val="000000"/>
                </a:solidFill>
              </a:rPr>
              <a:t>Hendee</a:t>
            </a:r>
            <a:r>
              <a:rPr lang="en-US" dirty="0" smtClean="0">
                <a:solidFill>
                  <a:srgbClr val="000000"/>
                </a:solidFill>
              </a:rPr>
              <a:t>, D. Gledhill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4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111" y="682894"/>
            <a:ext cx="8579556" cy="381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  <a:latin typeface="Times New Roman"/>
                <a:cs typeface="Times New Roman"/>
              </a:rPr>
              <a:t>Outline</a:t>
            </a:r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:</a:t>
            </a:r>
          </a:p>
          <a:p>
            <a:endParaRPr lang="en-US" sz="2800" dirty="0">
              <a:solidFill>
                <a:srgbClr val="3366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800" dirty="0" smtClean="0">
                <a:latin typeface="Times New Roman"/>
                <a:cs typeface="Times New Roman"/>
              </a:rPr>
              <a:t>A flavor of divisional activities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800" dirty="0" smtClean="0">
                <a:latin typeface="Times New Roman"/>
                <a:cs typeface="Times New Roman"/>
              </a:rPr>
              <a:t>The global carbon problem</a:t>
            </a:r>
            <a:endParaRPr lang="en-US" sz="28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800" dirty="0" smtClean="0">
                <a:latin typeface="Times New Roman"/>
                <a:cs typeface="Times New Roman"/>
              </a:rPr>
              <a:t>Quantification of CO</a:t>
            </a:r>
            <a:r>
              <a:rPr lang="en-US" sz="2800" baseline="-25000" dirty="0" smtClean="0">
                <a:latin typeface="Times New Roman"/>
                <a:cs typeface="Times New Roman"/>
              </a:rPr>
              <a:t>2 </a:t>
            </a:r>
            <a:r>
              <a:rPr lang="en-US" sz="2800" dirty="0" smtClean="0">
                <a:latin typeface="Times New Roman"/>
                <a:cs typeface="Times New Roman"/>
              </a:rPr>
              <a:t>uptake by the ocean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800" dirty="0" smtClean="0">
                <a:latin typeface="Times New Roman"/>
                <a:cs typeface="Times New Roman"/>
              </a:rPr>
              <a:t>Ocean Acidification as a carbon problem: Ocean </a:t>
            </a:r>
            <a:r>
              <a:rPr lang="en-US" sz="2800" dirty="0">
                <a:latin typeface="Times New Roman"/>
                <a:cs typeface="Times New Roman"/>
              </a:rPr>
              <a:t>response / Coral reef </a:t>
            </a:r>
            <a:r>
              <a:rPr lang="en-US" sz="2800" dirty="0" smtClean="0">
                <a:latin typeface="Times New Roman"/>
                <a:cs typeface="Times New Roman"/>
              </a:rPr>
              <a:t>impacts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 smtClean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376" y="9118"/>
            <a:ext cx="9144000" cy="1470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Coral </a:t>
            </a:r>
            <a:r>
              <a:rPr lang="en-US" sz="2800" dirty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Reef Ocean Acidification </a:t>
            </a:r>
            <a:r>
              <a:rPr lang="en-US" sz="2800" dirty="0" smtClean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Monitoring</a:t>
            </a:r>
            <a:r>
              <a:rPr lang="en-US" sz="28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Ecosystem Response Monitoring</a:t>
            </a:r>
            <a:endParaRPr lang="en-US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419600"/>
            <a:ext cx="4113022" cy="156966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Objective: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Monitor Ecosystem Impacts of</a:t>
            </a:r>
          </a:p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Ocean Acidification on US coral reefs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09800"/>
            <a:ext cx="41601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</a:rPr>
              <a:t>Measurements Obtained at Sentinel sites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-Net Ecosystem Calcification 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Net Community Productivity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-High-Resolution Benthic Characterization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-Species-specific Coral Calcification 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-Bio-erosion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-Dissolution 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4038600" y="2389748"/>
            <a:ext cx="838200" cy="1574378"/>
          </a:xfrm>
          <a:prstGeom prst="righ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70987" y="2133600"/>
            <a:ext cx="3953518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CaC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Budget</a:t>
            </a:r>
          </a:p>
          <a:p>
            <a:pPr algn="ctr"/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0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Production  –     CaCO</a:t>
            </a:r>
            <a:r>
              <a:rPr lang="en-US" sz="20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Loss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>
            <a:off x="6747746" y="4688145"/>
            <a:ext cx="1" cy="1871947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Derek Manzello\Desktop\cheeca_mosaic examp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2130" y="2600665"/>
            <a:ext cx="1451232" cy="14683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620000" y="3124200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</a:rPr>
              <a:t>i.e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., The Reef</a:t>
            </a:r>
            <a:endParaRPr lang="en-US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" name="Picture 4" descr="C:\Documents and Settings\derek.manzello\Desktop\EPAC\PANAMA\PANAMA PICS 3-2003\parr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58" y="4893020"/>
            <a:ext cx="892773" cy="669580"/>
          </a:xfrm>
          <a:prstGeom prst="rect">
            <a:avLst/>
          </a:prstGeom>
          <a:noFill/>
          <a:ln w="25400" cmpd="dbl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893021"/>
            <a:ext cx="914400" cy="669579"/>
          </a:xfrm>
          <a:prstGeom prst="rect">
            <a:avLst/>
          </a:prstGeom>
          <a:noFill/>
          <a:ln w="254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2" descr="C:\Documents and Settings\derek.manzello\Desktop\EPAC\PANAMA\P2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49" y="5797508"/>
            <a:ext cx="800101" cy="732815"/>
          </a:xfrm>
          <a:prstGeom prst="rect">
            <a:avLst/>
          </a:prstGeom>
          <a:noFill/>
          <a:ln w="25400" cmpd="dbl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G:\galapagos pics\9 June 2012\P60900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8" t="21054" r="17321" b="11573"/>
          <a:stretch/>
        </p:blipFill>
        <p:spPr bwMode="auto">
          <a:xfrm>
            <a:off x="6957658" y="5726557"/>
            <a:ext cx="892774" cy="874718"/>
          </a:xfrm>
          <a:prstGeom prst="rect">
            <a:avLst/>
          </a:prstGeom>
          <a:noFill/>
          <a:ln w="25400" cmpd="dbl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Description: E:\AcervicornisCT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9" t="7759" r="21568" b="4311"/>
          <a:stretch>
            <a:fillRect/>
          </a:stretch>
        </p:blipFill>
        <p:spPr bwMode="auto">
          <a:xfrm>
            <a:off x="5015145" y="5789100"/>
            <a:ext cx="753629" cy="78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escription: E:\Scanned Acropo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34" y="5850820"/>
            <a:ext cx="739959" cy="66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:\Documents and Settings\derek.manzello\Desktop\PANAMA\PANAMA PICS 3-2003\DPMstain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1774" y="4748693"/>
            <a:ext cx="880372" cy="660279"/>
          </a:xfrm>
          <a:prstGeom prst="rect">
            <a:avLst/>
          </a:prstGeom>
          <a:noFill/>
          <a:ln w="25400" cmpd="tri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2" descr="C:\Documents and Settings\derek.manzello\Desktop\PANAMA\Pavona clavu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9964" y="4837699"/>
            <a:ext cx="499969" cy="482266"/>
          </a:xfrm>
          <a:prstGeom prst="rect">
            <a:avLst/>
          </a:prstGeom>
          <a:noFill/>
          <a:ln w="254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5848400" y="4958465"/>
            <a:ext cx="347460" cy="24596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76800" y="6530323"/>
            <a:ext cx="912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Micro-CT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4350" y="6530323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3-D Scanning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480" y="541878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Alizarin Staining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99" y="4649248"/>
            <a:ext cx="262402" cy="183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82385" y="6177316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Historical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Records</a:t>
            </a:r>
            <a:endParaRPr 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4277" y="1479143"/>
            <a:ext cx="7217140" cy="461665"/>
          </a:xfrm>
          <a:prstGeom prst="rect">
            <a:avLst/>
          </a:prstGeom>
          <a:ln>
            <a:solidFill>
              <a:srgbClr val="FF66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Net Gain/</a:t>
            </a:r>
            <a:r>
              <a:rPr lang="en-US" sz="2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Loss</a:t>
            </a:r>
            <a:r>
              <a:rPr lang="en-US" sz="2400" dirty="0" smtClean="0">
                <a:latin typeface="Times New Roman"/>
                <a:cs typeface="Times New Roman"/>
              </a:rPr>
              <a:t>  =  Accretion (Growth) – Erosion (</a:t>
            </a:r>
            <a:r>
              <a:rPr lang="en-US" sz="2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Decay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3562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896" y="218274"/>
            <a:ext cx="76851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Coral Reef Ocean Acidification Monitoring</a:t>
            </a:r>
            <a:r>
              <a:rPr lang="en-US" sz="28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Monitoring Rates 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70354" y="1566333"/>
            <a:ext cx="747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Apparatus for boundary layer gradient flux measurements</a:t>
            </a:r>
          </a:p>
        </p:txBody>
      </p:sp>
      <p:pic>
        <p:nvPicPr>
          <p:cNvPr id="4" name="Picture 11" descr="C:\Documents and Settings\Wade R McGillis\Desktop\P100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194" y="2349849"/>
            <a:ext cx="4817533" cy="361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16014" y="6089488"/>
            <a:ext cx="5371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Cross system: </a:t>
            </a:r>
            <a:r>
              <a:rPr lang="en-US" sz="2000" dirty="0">
                <a:latin typeface="Times New Roman"/>
                <a:cs typeface="Times New Roman"/>
              </a:rPr>
              <a:t>Coral Reef Oxygen Sensing System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		  micro-meteorology for the ocean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5164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2248" y="201897"/>
            <a:ext cx="64466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Coral Reef Ocean Acidification Monitoring</a:t>
            </a:r>
            <a:r>
              <a:rPr lang="en-US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III. Monitoring Rates  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070" y="1305941"/>
            <a:ext cx="75556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/>
                <a:cs typeface="Times New Roman"/>
              </a:rPr>
              <a:t>Boundary-layer Net Community Production Rates (NCP) rate </a:t>
            </a:r>
            <a:r>
              <a:rPr lang="en-US" sz="2000" dirty="0" smtClean="0">
                <a:latin typeface="Times New Roman"/>
                <a:cs typeface="Times New Roman"/>
              </a:rPr>
              <a:t>estimates</a:t>
            </a:r>
            <a:endParaRPr lang="en-US" sz="2000" dirty="0">
              <a:latin typeface="Times New Roman"/>
              <a:cs typeface="Times New Roman"/>
            </a:endParaRPr>
          </a:p>
          <a:p>
            <a:pPr lvl="0" algn="ctr" defTabSz="914400">
              <a:spcBef>
                <a:spcPct val="0"/>
              </a:spcBef>
              <a:defRPr/>
            </a:pPr>
            <a:endParaRPr lang="en-US" sz="2000" dirty="0" smtClean="0">
              <a:latin typeface="Times New Roman"/>
              <a:cs typeface="Times New Roman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	NCP </a:t>
            </a:r>
            <a:r>
              <a:rPr lang="en-US" sz="2000" dirty="0" err="1" smtClean="0">
                <a:latin typeface="Times New Roman"/>
                <a:cs typeface="Times New Roman"/>
              </a:rPr>
              <a:t>Cheeca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Rocks January </a:t>
            </a:r>
            <a:r>
              <a:rPr lang="en-US" sz="2000" dirty="0" err="1">
                <a:latin typeface="Times New Roman"/>
                <a:cs typeface="Times New Roman"/>
              </a:rPr>
              <a:t>vs</a:t>
            </a:r>
            <a:r>
              <a:rPr lang="en-US" sz="2000" dirty="0">
                <a:latin typeface="Times New Roman"/>
                <a:cs typeface="Times New Roman"/>
              </a:rPr>
              <a:t> May 2012</a:t>
            </a:r>
          </a:p>
        </p:txBody>
      </p:sp>
      <p:pic>
        <p:nvPicPr>
          <p:cNvPr id="6" name="Picture 4" descr="C:\aoat\aug\data\CROSS_1_data_pulled_8_2_11\O2 r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445" y="2461725"/>
            <a:ext cx="6332538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8891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4933" y="1466036"/>
            <a:ext cx="81534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Boundary-layer Net Ecosystem Calcification Rates (NEC) rate estimates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038379"/>
              </p:ext>
            </p:extLst>
          </p:nvPr>
        </p:nvGraphicFramePr>
        <p:xfrm>
          <a:off x="1432277" y="2523983"/>
          <a:ext cx="6415737" cy="2824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15899" y="3361307"/>
            <a:ext cx="3108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TA range +0.3 to -3.1</a:t>
            </a:r>
          </a:p>
          <a:p>
            <a:r>
              <a:rPr lang="en-US" sz="2400" dirty="0" err="1" smtClean="0"/>
              <a:t>Avg</a:t>
            </a:r>
            <a:r>
              <a:rPr lang="en-US" sz="2400" dirty="0" smtClean="0"/>
              <a:t> SE of </a:t>
            </a:r>
            <a:r>
              <a:rPr lang="en-US" sz="2400" dirty="0" smtClean="0">
                <a:latin typeface="Symbol" charset="2"/>
                <a:cs typeface="Symbol" charset="2"/>
              </a:rPr>
              <a:t>D</a:t>
            </a:r>
            <a:r>
              <a:rPr lang="en-US" sz="2400" dirty="0" smtClean="0"/>
              <a:t>TA ± 1.7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09806" y="575441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Hours of the day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5077" y="325641"/>
            <a:ext cx="64466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10541" cmpd="sng">
                  <a:noFill/>
                  <a:prstDash val="solid"/>
                </a:ln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Coral Reef Ocean Acidification Monitoring</a:t>
            </a:r>
            <a:r>
              <a:rPr lang="en-US" sz="2800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n w="10541" cmpd="sng">
                  <a:noFill/>
                  <a:prstDash val="solid"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Monitoring Rates 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0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777" y="1044223"/>
            <a:ext cx="84384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Looking ahead</a:t>
            </a:r>
          </a:p>
          <a:p>
            <a:endParaRPr lang="en-US" dirty="0" smtClean="0"/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Times New Roman"/>
                <a:cs typeface="Times New Roman"/>
              </a:rPr>
              <a:t>Advancing new methodologies and instrumentation to provide local stakeholders improved information on coastal nutrient stress and ecological response/health impacts. 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Times New Roman"/>
                <a:cs typeface="Times New Roman"/>
              </a:rPr>
              <a:t>Regional Integrated Ecosystem Assessments.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Times New Roman"/>
                <a:cs typeface="Times New Roman"/>
              </a:rPr>
              <a:t>Providing data based constraints for national and international assessments.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 smtClean="0">
                <a:latin typeface="Times New Roman"/>
                <a:cs typeface="Times New Roman"/>
              </a:rPr>
              <a:t>Build-up of the OA monitoring system for CO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forcing, and coral and coastal </a:t>
            </a:r>
            <a:r>
              <a:rPr lang="en-US" sz="2400" smtClean="0">
                <a:latin typeface="Times New Roman"/>
                <a:cs typeface="Times New Roman"/>
              </a:rPr>
              <a:t>ecological responses.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587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0840" y="232812"/>
            <a:ext cx="6748484" cy="6370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Times New Roman"/>
                <a:cs typeface="Times New Roman"/>
              </a:rPr>
              <a:t>AOML’s Ocean Chemistry Division (OCD)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A dozen investigators; total personnel ≈ 30</a:t>
            </a:r>
          </a:p>
          <a:p>
            <a:endParaRPr lang="en-US" sz="2400" i="1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Core research strength :</a:t>
            </a:r>
            <a:endParaRPr lang="en-US" sz="2400" b="1" dirty="0">
              <a:latin typeface="Times New Roman"/>
              <a:cs typeface="Times New Roman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“Study of forcing and ecological response of anthropogenic stressors on local to global scale”</a:t>
            </a:r>
            <a:endParaRPr lang="en-US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4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b="1" dirty="0" smtClean="0">
                <a:latin typeface="Times New Roman"/>
                <a:cs typeface="Times New Roman"/>
              </a:rPr>
              <a:t>Approach</a:t>
            </a:r>
            <a:r>
              <a:rPr lang="en-US" sz="2400" b="1" dirty="0">
                <a:latin typeface="Times New Roman"/>
                <a:cs typeface="Times New Roman"/>
              </a:rPr>
              <a:t>: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Integrative and collaborative with municipalities, academic, international and NOAA partners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 </a:t>
            </a:r>
            <a:r>
              <a:rPr lang="en-US" sz="2000" dirty="0" smtClean="0">
                <a:latin typeface="Times New Roman"/>
                <a:cs typeface="Times New Roman"/>
              </a:rPr>
              <a:t>Examples</a:t>
            </a:r>
            <a:r>
              <a:rPr lang="en-US" sz="2000" dirty="0">
                <a:latin typeface="Times New Roman"/>
                <a:cs typeface="Times New Roman"/>
              </a:rPr>
              <a:t>-</a:t>
            </a:r>
          </a:p>
          <a:p>
            <a:r>
              <a:rPr lang="en-US" sz="2000" i="1" dirty="0">
                <a:latin typeface="Times New Roman"/>
                <a:cs typeface="Times New Roman"/>
              </a:rPr>
              <a:t>Local – Urban oceanography</a:t>
            </a:r>
          </a:p>
          <a:p>
            <a:r>
              <a:rPr lang="en-US" sz="2000" i="1" dirty="0">
                <a:latin typeface="Times New Roman"/>
                <a:cs typeface="Times New Roman"/>
              </a:rPr>
              <a:t>Local- microbiology- disease vectors on beaches (ocean and human health)- technology transfer </a:t>
            </a:r>
            <a:r>
              <a:rPr lang="en-US" sz="2000" i="1" dirty="0" smtClean="0">
                <a:latin typeface="Times New Roman"/>
                <a:cs typeface="Times New Roman"/>
              </a:rPr>
              <a:t>award</a:t>
            </a:r>
          </a:p>
          <a:p>
            <a:r>
              <a:rPr lang="en-US" sz="2000" i="1" dirty="0">
                <a:latin typeface="Times New Roman"/>
                <a:cs typeface="Times New Roman"/>
              </a:rPr>
              <a:t>Regional to Global-Nutrient </a:t>
            </a:r>
            <a:r>
              <a:rPr lang="en-US" sz="2000" i="1" dirty="0" smtClean="0">
                <a:latin typeface="Times New Roman"/>
                <a:cs typeface="Times New Roman"/>
              </a:rPr>
              <a:t>cycling</a:t>
            </a:r>
            <a:endParaRPr lang="en-US" sz="2000" i="1" dirty="0">
              <a:latin typeface="Times New Roman"/>
              <a:cs typeface="Times New Roman"/>
            </a:endParaRPr>
          </a:p>
          <a:p>
            <a:r>
              <a:rPr lang="en-US" sz="2000" i="1" dirty="0">
                <a:latin typeface="Times New Roman"/>
                <a:cs typeface="Times New Roman"/>
              </a:rPr>
              <a:t>Regional- Integrated Ecosystem assessment for the Gulf of Mexico and SE coast 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Regional </a:t>
            </a:r>
            <a:r>
              <a:rPr lang="en-US" sz="2000" i="1" dirty="0">
                <a:latin typeface="Times New Roman"/>
                <a:cs typeface="Times New Roman"/>
              </a:rPr>
              <a:t>to global- carbon cycling </a:t>
            </a:r>
          </a:p>
        </p:txBody>
      </p:sp>
    </p:spTree>
    <p:extLst>
      <p:ext uri="{BB962C8B-B14F-4D97-AF65-F5344CB8AC3E}">
        <p14:creationId xmlns:p14="http://schemas.microsoft.com/office/powerpoint/2010/main" val="3831116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04611"/>
            <a:ext cx="9144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Land Based Sources of Pollution/Urban Oceanography 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Anthropogenic Stressors on Florida Coastal Ecosystems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2548534" y="1160839"/>
            <a:ext cx="5901267" cy="2286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Outlets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vs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Outfalls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Nutrient fluxes through inlets into SE Florida’s coastal ocean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 Effects of treated-wastewater ocean outfall plumes on coral reefs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 Human health impacts from outfall and inlet effluent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3083" y="1160839"/>
            <a:ext cx="2095307" cy="2491116"/>
            <a:chOff x="0" y="609600"/>
            <a:chExt cx="2325318" cy="312420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8650"/>
              <a:ext cx="2325318" cy="310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609600"/>
              <a:ext cx="761999" cy="1109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6033909" y="3979333"/>
            <a:ext cx="2785533" cy="2779889"/>
            <a:chOff x="7162800" y="533400"/>
            <a:chExt cx="1981200" cy="2105799"/>
          </a:xfrm>
        </p:grpSpPr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67600" y="533400"/>
              <a:ext cx="1413494" cy="18288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162800" y="2362200"/>
              <a:ext cx="1981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200" i="1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3083" y="6372500"/>
            <a:ext cx="6074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http://www.aoml.noaa.gov/themes/CoastalRegional/projects/FACE/faceweb.htm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614788" y="4163996"/>
            <a:ext cx="3690056" cy="2229556"/>
            <a:chOff x="3276600" y="4495800"/>
            <a:chExt cx="2514600" cy="152846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52800" y="4495800"/>
              <a:ext cx="2209800" cy="1077619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276600" y="5562600"/>
              <a:ext cx="2514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i="1" dirty="0" smtClean="0"/>
                <a:t>Pathogens found in flood (white) and ebb (blue) flow at Boynton Inlet </a:t>
              </a:r>
              <a:endParaRPr lang="en-US" sz="1200" dirty="0"/>
            </a:p>
          </p:txBody>
        </p:sp>
      </p:grpSp>
      <p:pic>
        <p:nvPicPr>
          <p:cNvPr id="27" name="Picture 26" descr="Boynton In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2" y="4163996"/>
            <a:ext cx="2230809" cy="177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8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54429" y="76199"/>
            <a:ext cx="9144000" cy="609600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Environmental Microbiology</a:t>
            </a: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592666" y="624905"/>
            <a:ext cx="77261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 smtClean="0">
                <a:latin typeface="Times New Roman"/>
                <a:cs typeface="Times New Roman"/>
              </a:rPr>
              <a:t>Molecular Assay Development, Deployment, &amp; Transfer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6575"/>
            <a:ext cx="1981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46" y="1812925"/>
            <a:ext cx="1905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755571" y="6096000"/>
            <a:ext cx="533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Improving Sample Processing for </a:t>
            </a:r>
            <a:r>
              <a:rPr lang="en-US" sz="2000" dirty="0">
                <a:latin typeface="Times New Roman"/>
                <a:cs typeface="Times New Roman"/>
              </a:rPr>
              <a:t>Molecular </a:t>
            </a:r>
            <a:r>
              <a:rPr lang="en-US" sz="2000" dirty="0" smtClean="0">
                <a:latin typeface="Times New Roman"/>
                <a:cs typeface="Times New Roman"/>
              </a:rPr>
              <a:t>Applications and </a:t>
            </a:r>
            <a:r>
              <a:rPr lang="en-US" sz="2000" b="1" dirty="0" err="1" smtClean="0">
                <a:latin typeface="Times New Roman"/>
                <a:cs typeface="Times New Roman"/>
              </a:rPr>
              <a:t>Biosensing</a:t>
            </a:r>
            <a:r>
              <a:rPr lang="en-US" sz="2000" b="1" dirty="0" smtClean="0">
                <a:latin typeface="Times New Roman"/>
                <a:cs typeface="Times New Roman"/>
              </a:rPr>
              <a:t> Technology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274352"/>
              </p:ext>
            </p:extLst>
          </p:nvPr>
        </p:nvGraphicFramePr>
        <p:xfrm>
          <a:off x="5638800" y="4650155"/>
          <a:ext cx="3124200" cy="1283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Worksheet" r:id="rId5" imgW="5496306" imgH="3572256" progId="Excel.Sheet.8">
                  <p:embed/>
                </p:oleObj>
              </mc:Choice>
              <mc:Fallback>
                <p:oleObj name="Worksheet" r:id="rId5" imgW="5496306" imgH="357225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650155"/>
                        <a:ext cx="3124200" cy="1283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59980" y="3687079"/>
            <a:ext cx="54151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Plume Tracking &amp; Water </a:t>
            </a:r>
            <a:r>
              <a:rPr lang="en-US" sz="2000" dirty="0">
                <a:latin typeface="Times New Roman"/>
                <a:cs typeface="Times New Roman"/>
              </a:rPr>
              <a:t>Q</a:t>
            </a:r>
            <a:r>
              <a:rPr lang="en-US" sz="2000" dirty="0" smtClean="0">
                <a:latin typeface="Times New Roman"/>
                <a:cs typeface="Times New Roman"/>
              </a:rPr>
              <a:t>uality Assessment w/links to </a:t>
            </a:r>
            <a:r>
              <a:rPr lang="en-US" sz="2000" b="1" dirty="0" smtClean="0">
                <a:latin typeface="Times New Roman"/>
                <a:cs typeface="Times New Roman"/>
              </a:rPr>
              <a:t>land-based sources of pollution</a:t>
            </a:r>
          </a:p>
        </p:txBody>
      </p:sp>
      <p:sp>
        <p:nvSpPr>
          <p:cNvPr id="10" name="Rectangle 9"/>
          <p:cNvSpPr/>
          <p:nvPr/>
        </p:nvSpPr>
        <p:spPr>
          <a:xfrm rot="20801051">
            <a:off x="-137369" y="926410"/>
            <a:ext cx="4811282" cy="6437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Winner </a:t>
            </a:r>
          </a:p>
          <a:p>
            <a:pPr algn="ctr"/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OAR 2012 Technology Transfer Award</a:t>
            </a:r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124199" y="5159514"/>
            <a:ext cx="29718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Marine Mammal Pathogen </a:t>
            </a:r>
            <a:r>
              <a:rPr lang="en-US" sz="2000" b="1" dirty="0" smtClean="0">
                <a:latin typeface="Times New Roman"/>
                <a:cs typeface="Times New Roman"/>
              </a:rPr>
              <a:t>Assessment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12" name="Picture 11" descr="C:\Documents and Settings\a_c\Desktop\Seattle\Pictures\IMG_0259_2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22482" t="22307" r="20638" b="7826"/>
          <a:stretch/>
        </p:blipFill>
        <p:spPr bwMode="auto">
          <a:xfrm>
            <a:off x="6788386" y="4221474"/>
            <a:ext cx="2034781" cy="187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30935" r="17227"/>
          <a:stretch/>
        </p:blipFill>
        <p:spPr>
          <a:xfrm>
            <a:off x="296523" y="4953000"/>
            <a:ext cx="2903823" cy="1828800"/>
          </a:xfrm>
          <a:prstGeom prst="rect">
            <a:avLst/>
          </a:prstGeom>
        </p:spPr>
      </p:pic>
      <p:pic>
        <p:nvPicPr>
          <p:cNvPr id="14" name="Picture 4" descr="Fig 4 - setting up qPCR in water quality workshop.JPG"/>
          <p:cNvPicPr>
            <a:picLocks noChangeAspect="1"/>
          </p:cNvPicPr>
          <p:nvPr/>
        </p:nvPicPr>
        <p:blipFill rotWithShape="1">
          <a:blip r:embed="rId10"/>
          <a:srcRect l="29060" t="27686" r="13385" b="11404"/>
          <a:stretch/>
        </p:blipFill>
        <p:spPr bwMode="auto">
          <a:xfrm>
            <a:off x="6788386" y="1230923"/>
            <a:ext cx="2155371" cy="170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346370" y="2933700"/>
            <a:ext cx="27432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Inter-Agency Collaboration, &amp; Stakeholder Training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381499" y="3099137"/>
            <a:ext cx="1866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Times New Roman"/>
                <a:cs typeface="Times New Roman"/>
              </a:rPr>
              <a:t>Direct Detection of Pathogens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7" name="Picture 16" descr="mauve haze.jpg"/>
          <p:cNvPicPr>
            <a:picLocks noChangeAspect="1"/>
          </p:cNvPicPr>
          <p:nvPr/>
        </p:nvPicPr>
        <p:blipFill rotWithShape="1">
          <a:blip r:embed="rId11"/>
          <a:srcRect l="48694" t="22145" r="-10232" b="-1547"/>
          <a:stretch/>
        </p:blipFill>
        <p:spPr>
          <a:xfrm>
            <a:off x="4572000" y="1600200"/>
            <a:ext cx="1828800" cy="15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7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1" y="1806011"/>
            <a:ext cx="5279767" cy="3411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4000" y="5745055"/>
            <a:ext cx="8741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Production of ammonium from photochemical degradation of </a:t>
            </a:r>
            <a:r>
              <a:rPr lang="en-US" sz="2000" dirty="0" smtClean="0">
                <a:latin typeface="Times New Roman"/>
                <a:cs typeface="Times New Roman"/>
              </a:rPr>
              <a:t>DOM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Unknown loss mechanism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000" y="856165"/>
            <a:ext cx="8558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Instrument development and serendipity 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(or “transformative research”) 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1611" y="244502"/>
            <a:ext cx="839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Nutrient Dynamics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258278" y="5217657"/>
            <a:ext cx="2110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Amornthammarong</a:t>
            </a:r>
            <a:r>
              <a:rPr lang="en-US" sz="1200" dirty="0" smtClean="0"/>
              <a:t> and Zhang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073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6512"/>
            <a:ext cx="9144000" cy="10264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Integrated Ecosystem Assessments (IEA)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Risk Scores of State Indicators for the Gulf of Mexico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3282052"/>
              </p:ext>
            </p:extLst>
          </p:nvPr>
        </p:nvGraphicFramePr>
        <p:xfrm>
          <a:off x="0" y="1665112"/>
          <a:ext cx="9031111" cy="504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4000" y="1305278"/>
            <a:ext cx="8706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Relating disparate processes, populations and locations on a common scale to aid decision making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902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3656" y="120124"/>
            <a:ext cx="42633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Global Carbon Problem</a:t>
            </a:r>
          </a:p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		The </a:t>
            </a:r>
            <a:r>
              <a:rPr lang="en-US" sz="2400" i="1" dirty="0" err="1" smtClean="0">
                <a:latin typeface="Times New Roman"/>
                <a:cs typeface="Times New Roman"/>
              </a:rPr>
              <a:t>anthropocene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9" y="1286055"/>
            <a:ext cx="3173787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61" y="1286055"/>
            <a:ext cx="3252973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272" y="1342499"/>
            <a:ext cx="3153728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456" y="899267"/>
            <a:ext cx="831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The recent past			The present			     The future</a:t>
            </a:r>
            <a:r>
              <a:rPr lang="en-US" sz="2400" dirty="0" smtClean="0">
                <a:latin typeface="Times New Roman"/>
                <a:cs typeface="Times New Roman"/>
              </a:rPr>
              <a:t>	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9" name="Picture 8" descr="Screen shot 2012-10-08 at 2.09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56" y="2104210"/>
            <a:ext cx="811862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88170" y="2669132"/>
            <a:ext cx="704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CO2now.org</a:t>
            </a:r>
            <a:endParaRPr lang="en-US" sz="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277" y="4478521"/>
            <a:ext cx="8158365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Atmospheric 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levels constant (+- 5 ppm) for past thousands of year despite major gross exchanges between atmosphere, biosphere and ocean.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Fossil fuel burning increases atmospheric CO</a:t>
            </a:r>
            <a:r>
              <a:rPr lang="en-US" sz="2000" baseline="-25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 levels at an increasing rate.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future projections suggest an “adapt or perish” scenario for ecosystems and human populations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Times New Roman"/>
                <a:cs typeface="Times New Roman"/>
              </a:rPr>
              <a:t>Meaningful  mitigation strategies have to address emissions and have to be verified. [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carbon accounting</a:t>
            </a:r>
            <a:r>
              <a:rPr lang="en-US" sz="2000" dirty="0" smtClean="0">
                <a:latin typeface="Times New Roman"/>
                <a:cs typeface="Times New Roman"/>
              </a:rPr>
              <a:t>]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01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9305" y="289029"/>
            <a:ext cx="4891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Carbon Accounting in the Ocean  </a:t>
            </a:r>
            <a:endParaRPr lang="en-US" sz="28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003" y="834826"/>
            <a:ext cx="863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Times New Roman"/>
                <a:cs typeface="Times New Roman"/>
              </a:rPr>
              <a:t>Changes in anthropogenic ocean carbon inventories on decadal time scales- Repeat hydrography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67" y="3705578"/>
            <a:ext cx="2887263" cy="2743200"/>
          </a:xfrm>
          <a:prstGeom prst="rect">
            <a:avLst/>
          </a:prstGeom>
        </p:spPr>
      </p:pic>
      <p:pic>
        <p:nvPicPr>
          <p:cNvPr id="5" name="Picture 4" descr="Fig_5_2010JC006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8" y="3705578"/>
            <a:ext cx="4552545" cy="2743200"/>
          </a:xfrm>
          <a:prstGeom prst="rect">
            <a:avLst/>
          </a:prstGeom>
        </p:spPr>
      </p:pic>
      <p:pic>
        <p:nvPicPr>
          <p:cNvPr id="6" name="Picture 5" descr="Screen shot 2012-10-09 at 10.30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47" y="1672167"/>
            <a:ext cx="2296852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48778"/>
            <a:ext cx="919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Most Decadal changes in the top 2000 m but new techniques show change in deep water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6982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1245</Words>
  <Application>Microsoft Macintosh PowerPoint</Application>
  <PresentationFormat>On-screen Show (4:3)</PresentationFormat>
  <Paragraphs>190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rik wanninkhof</dc:creator>
  <cp:lastModifiedBy>rik wanninkhof</cp:lastModifiedBy>
  <cp:revision>135</cp:revision>
  <dcterms:created xsi:type="dcterms:W3CDTF">2012-10-07T21:53:23Z</dcterms:created>
  <dcterms:modified xsi:type="dcterms:W3CDTF">2012-10-10T14:06:25Z</dcterms:modified>
</cp:coreProperties>
</file>