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tiff" ContentType="image/tiff"/>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8404800"/>
  <p:notesSz cx="6858000" cy="9144000"/>
  <p:defaultTextStyle>
    <a:defPPr>
      <a:defRPr lang="en-US"/>
    </a:defPPr>
    <a:lvl1pPr marL="0" algn="l" defTabSz="5237459" rtl="0" eaLnBrk="1" latinLnBrk="0" hangingPunct="1">
      <a:defRPr sz="10400" kern="1200">
        <a:solidFill>
          <a:schemeClr val="tx1"/>
        </a:solidFill>
        <a:latin typeface="+mn-lt"/>
        <a:ea typeface="+mn-ea"/>
        <a:cs typeface="+mn-cs"/>
      </a:defRPr>
    </a:lvl1pPr>
    <a:lvl2pPr marL="2618730" algn="l" defTabSz="5237459" rtl="0" eaLnBrk="1" latinLnBrk="0" hangingPunct="1">
      <a:defRPr sz="10400" kern="1200">
        <a:solidFill>
          <a:schemeClr val="tx1"/>
        </a:solidFill>
        <a:latin typeface="+mn-lt"/>
        <a:ea typeface="+mn-ea"/>
        <a:cs typeface="+mn-cs"/>
      </a:defRPr>
    </a:lvl2pPr>
    <a:lvl3pPr marL="5237459" algn="l" defTabSz="5237459" rtl="0" eaLnBrk="1" latinLnBrk="0" hangingPunct="1">
      <a:defRPr sz="10400" kern="1200">
        <a:solidFill>
          <a:schemeClr val="tx1"/>
        </a:solidFill>
        <a:latin typeface="+mn-lt"/>
        <a:ea typeface="+mn-ea"/>
        <a:cs typeface="+mn-cs"/>
      </a:defRPr>
    </a:lvl3pPr>
    <a:lvl4pPr marL="7856191" algn="l" defTabSz="5237459" rtl="0" eaLnBrk="1" latinLnBrk="0" hangingPunct="1">
      <a:defRPr sz="10400" kern="1200">
        <a:solidFill>
          <a:schemeClr val="tx1"/>
        </a:solidFill>
        <a:latin typeface="+mn-lt"/>
        <a:ea typeface="+mn-ea"/>
        <a:cs typeface="+mn-cs"/>
      </a:defRPr>
    </a:lvl4pPr>
    <a:lvl5pPr marL="10474920" algn="l" defTabSz="5237459" rtl="0" eaLnBrk="1" latinLnBrk="0" hangingPunct="1">
      <a:defRPr sz="10400" kern="1200">
        <a:solidFill>
          <a:schemeClr val="tx1"/>
        </a:solidFill>
        <a:latin typeface="+mn-lt"/>
        <a:ea typeface="+mn-ea"/>
        <a:cs typeface="+mn-cs"/>
      </a:defRPr>
    </a:lvl5pPr>
    <a:lvl6pPr marL="13093650" algn="l" defTabSz="5237459" rtl="0" eaLnBrk="1" latinLnBrk="0" hangingPunct="1">
      <a:defRPr sz="10400" kern="1200">
        <a:solidFill>
          <a:schemeClr val="tx1"/>
        </a:solidFill>
        <a:latin typeface="+mn-lt"/>
        <a:ea typeface="+mn-ea"/>
        <a:cs typeface="+mn-cs"/>
      </a:defRPr>
    </a:lvl6pPr>
    <a:lvl7pPr marL="15712380" algn="l" defTabSz="5237459" rtl="0" eaLnBrk="1" latinLnBrk="0" hangingPunct="1">
      <a:defRPr sz="10400" kern="1200">
        <a:solidFill>
          <a:schemeClr val="tx1"/>
        </a:solidFill>
        <a:latin typeface="+mn-lt"/>
        <a:ea typeface="+mn-ea"/>
        <a:cs typeface="+mn-cs"/>
      </a:defRPr>
    </a:lvl7pPr>
    <a:lvl8pPr marL="18331110" algn="l" defTabSz="5237459" rtl="0" eaLnBrk="1" latinLnBrk="0" hangingPunct="1">
      <a:defRPr sz="10400" kern="1200">
        <a:solidFill>
          <a:schemeClr val="tx1"/>
        </a:solidFill>
        <a:latin typeface="+mn-lt"/>
        <a:ea typeface="+mn-ea"/>
        <a:cs typeface="+mn-cs"/>
      </a:defRPr>
    </a:lvl8pPr>
    <a:lvl9pPr marL="20949840" algn="l" defTabSz="5237459" rtl="0" eaLnBrk="1" latinLnBrk="0" hangingPunct="1">
      <a:defRPr sz="10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OML" initials="A" lastIdx="14" clrIdx="0"/>
  <p:cmAuthor id="1" name="Dwight.Gledhill" initials="D" lastIdx="4"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25" autoAdjust="0"/>
  </p:normalViewPr>
  <p:slideViewPr>
    <p:cSldViewPr>
      <p:cViewPr varScale="1">
        <p:scale>
          <a:sx n="16" d="100"/>
          <a:sy n="16" d="100"/>
        </p:scale>
        <p:origin x="-2094" y="-198"/>
      </p:cViewPr>
      <p:guideLst>
        <p:guide orient="horz" pos="12096"/>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5"/>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618730" indent="0" algn="ctr">
              <a:buNone/>
              <a:defRPr>
                <a:solidFill>
                  <a:schemeClr val="tx1">
                    <a:tint val="75000"/>
                  </a:schemeClr>
                </a:solidFill>
              </a:defRPr>
            </a:lvl2pPr>
            <a:lvl3pPr marL="5237459" indent="0" algn="ctr">
              <a:buNone/>
              <a:defRPr>
                <a:solidFill>
                  <a:schemeClr val="tx1">
                    <a:tint val="75000"/>
                  </a:schemeClr>
                </a:solidFill>
              </a:defRPr>
            </a:lvl3pPr>
            <a:lvl4pPr marL="7856191" indent="0" algn="ctr">
              <a:buNone/>
              <a:defRPr>
                <a:solidFill>
                  <a:schemeClr val="tx1">
                    <a:tint val="75000"/>
                  </a:schemeClr>
                </a:solidFill>
              </a:defRPr>
            </a:lvl4pPr>
            <a:lvl5pPr marL="10474920" indent="0" algn="ctr">
              <a:buNone/>
              <a:defRPr>
                <a:solidFill>
                  <a:schemeClr val="tx1">
                    <a:tint val="75000"/>
                  </a:schemeClr>
                </a:solidFill>
              </a:defRPr>
            </a:lvl5pPr>
            <a:lvl6pPr marL="13093650" indent="0" algn="ctr">
              <a:buNone/>
              <a:defRPr>
                <a:solidFill>
                  <a:schemeClr val="tx1">
                    <a:tint val="75000"/>
                  </a:schemeClr>
                </a:solidFill>
              </a:defRPr>
            </a:lvl6pPr>
            <a:lvl7pPr marL="15712380" indent="0" algn="ctr">
              <a:buNone/>
              <a:defRPr>
                <a:solidFill>
                  <a:schemeClr val="tx1">
                    <a:tint val="75000"/>
                  </a:schemeClr>
                </a:solidFill>
              </a:defRPr>
            </a:lvl7pPr>
            <a:lvl8pPr marL="18331110" indent="0" algn="ctr">
              <a:buNone/>
              <a:defRPr>
                <a:solidFill>
                  <a:schemeClr val="tx1">
                    <a:tint val="75000"/>
                  </a:schemeClr>
                </a:solidFill>
              </a:defRPr>
            </a:lvl8pPr>
            <a:lvl9pPr marL="209498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8F1E4E-57C8-4960-A7FA-D14A3142B29E}"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F1E4E-57C8-4960-A7FA-D14A3142B29E}"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0017504" y="9023352"/>
            <a:ext cx="43449240" cy="192237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4542" y="9023352"/>
            <a:ext cx="129631440" cy="192237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F1E4E-57C8-4960-A7FA-D14A3142B29E}"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F1E4E-57C8-4960-A7FA-D14A3142B29E}"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2"/>
            <a:ext cx="37307520" cy="7627620"/>
          </a:xfrm>
        </p:spPr>
        <p:txBody>
          <a:bodyPr anchor="t"/>
          <a:lstStyle>
            <a:lvl1pPr algn="l">
              <a:defRPr sz="22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7"/>
            <a:ext cx="37307520" cy="8401048"/>
          </a:xfrm>
        </p:spPr>
        <p:txBody>
          <a:bodyPr anchor="b"/>
          <a:lstStyle>
            <a:lvl1pPr marL="0" indent="0">
              <a:buNone/>
              <a:defRPr sz="11500">
                <a:solidFill>
                  <a:schemeClr val="tx1">
                    <a:tint val="75000"/>
                  </a:schemeClr>
                </a:solidFill>
              </a:defRPr>
            </a:lvl1pPr>
            <a:lvl2pPr marL="2618730" indent="0">
              <a:buNone/>
              <a:defRPr sz="10400">
                <a:solidFill>
                  <a:schemeClr val="tx1">
                    <a:tint val="75000"/>
                  </a:schemeClr>
                </a:solidFill>
              </a:defRPr>
            </a:lvl2pPr>
            <a:lvl3pPr marL="5237459" indent="0">
              <a:buNone/>
              <a:defRPr sz="9100">
                <a:solidFill>
                  <a:schemeClr val="tx1">
                    <a:tint val="75000"/>
                  </a:schemeClr>
                </a:solidFill>
              </a:defRPr>
            </a:lvl3pPr>
            <a:lvl4pPr marL="7856191" indent="0">
              <a:buNone/>
              <a:defRPr sz="8000">
                <a:solidFill>
                  <a:schemeClr val="tx1">
                    <a:tint val="75000"/>
                  </a:schemeClr>
                </a:solidFill>
              </a:defRPr>
            </a:lvl4pPr>
            <a:lvl5pPr marL="10474920" indent="0">
              <a:buNone/>
              <a:defRPr sz="8000">
                <a:solidFill>
                  <a:schemeClr val="tx1">
                    <a:tint val="75000"/>
                  </a:schemeClr>
                </a:solidFill>
              </a:defRPr>
            </a:lvl5pPr>
            <a:lvl6pPr marL="13093650" indent="0">
              <a:buNone/>
              <a:defRPr sz="8000">
                <a:solidFill>
                  <a:schemeClr val="tx1">
                    <a:tint val="75000"/>
                  </a:schemeClr>
                </a:solidFill>
              </a:defRPr>
            </a:lvl6pPr>
            <a:lvl7pPr marL="15712380" indent="0">
              <a:buNone/>
              <a:defRPr sz="8000">
                <a:solidFill>
                  <a:schemeClr val="tx1">
                    <a:tint val="75000"/>
                  </a:schemeClr>
                </a:solidFill>
              </a:defRPr>
            </a:lvl7pPr>
            <a:lvl8pPr marL="18331110" indent="0">
              <a:buNone/>
              <a:defRPr sz="8000">
                <a:solidFill>
                  <a:schemeClr val="tx1">
                    <a:tint val="75000"/>
                  </a:schemeClr>
                </a:solidFill>
              </a:defRPr>
            </a:lvl8pPr>
            <a:lvl9pPr marL="20949840" indent="0">
              <a:buNone/>
              <a:defRPr sz="8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F1E4E-57C8-4960-A7FA-D14A3142B29E}"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4547" y="52575463"/>
            <a:ext cx="86540338" cy="148685252"/>
          </a:xfrm>
        </p:spPr>
        <p:txBody>
          <a:bodyPr/>
          <a:lstStyle>
            <a:lvl1pPr>
              <a:defRPr sz="16100"/>
            </a:lvl1pPr>
            <a:lvl2pPr>
              <a:defRPr sz="13800"/>
            </a:lvl2pPr>
            <a:lvl3pPr>
              <a:defRPr sz="11500"/>
            </a:lvl3pPr>
            <a:lvl4pPr>
              <a:defRPr sz="10400"/>
            </a:lvl4pPr>
            <a:lvl5pPr>
              <a:defRPr sz="10400"/>
            </a:lvl5pPr>
            <a:lvl6pPr>
              <a:defRPr sz="10400"/>
            </a:lvl6pPr>
            <a:lvl7pPr>
              <a:defRPr sz="10400"/>
            </a:lvl7pPr>
            <a:lvl8pPr>
              <a:defRPr sz="10400"/>
            </a:lvl8pPr>
            <a:lvl9pPr>
              <a:defRPr sz="10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926403" y="52575463"/>
            <a:ext cx="86540342" cy="148685252"/>
          </a:xfrm>
        </p:spPr>
        <p:txBody>
          <a:bodyPr/>
          <a:lstStyle>
            <a:lvl1pPr>
              <a:defRPr sz="16100"/>
            </a:lvl1pPr>
            <a:lvl2pPr>
              <a:defRPr sz="13800"/>
            </a:lvl2pPr>
            <a:lvl3pPr>
              <a:defRPr sz="11500"/>
            </a:lvl3pPr>
            <a:lvl4pPr>
              <a:defRPr sz="10400"/>
            </a:lvl4pPr>
            <a:lvl5pPr>
              <a:defRPr sz="10400"/>
            </a:lvl5pPr>
            <a:lvl6pPr>
              <a:defRPr sz="10400"/>
            </a:lvl6pPr>
            <a:lvl7pPr>
              <a:defRPr sz="10400"/>
            </a:lvl7pPr>
            <a:lvl8pPr>
              <a:defRPr sz="10400"/>
            </a:lvl8pPr>
            <a:lvl9pPr>
              <a:defRPr sz="10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8F1E4E-57C8-4960-A7FA-D14A3142B29E}" type="datetimeFigureOut">
              <a:rPr lang="en-US" smtClean="0"/>
              <a:pPr/>
              <a:t>9/30/2011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537973"/>
            <a:ext cx="3950208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3" y="8596632"/>
            <a:ext cx="19392902" cy="3582667"/>
          </a:xfrm>
        </p:spPr>
        <p:txBody>
          <a:bodyPr anchor="b"/>
          <a:lstStyle>
            <a:lvl1pPr marL="0" indent="0">
              <a:buNone/>
              <a:defRPr sz="13800" b="1"/>
            </a:lvl1pPr>
            <a:lvl2pPr marL="2618730" indent="0">
              <a:buNone/>
              <a:defRPr sz="11500" b="1"/>
            </a:lvl2pPr>
            <a:lvl3pPr marL="5237459" indent="0">
              <a:buNone/>
              <a:defRPr sz="10400" b="1"/>
            </a:lvl3pPr>
            <a:lvl4pPr marL="7856191" indent="0">
              <a:buNone/>
              <a:defRPr sz="9100" b="1"/>
            </a:lvl4pPr>
            <a:lvl5pPr marL="10474920" indent="0">
              <a:buNone/>
              <a:defRPr sz="9100" b="1"/>
            </a:lvl5pPr>
            <a:lvl6pPr marL="13093650" indent="0">
              <a:buNone/>
              <a:defRPr sz="9100" b="1"/>
            </a:lvl6pPr>
            <a:lvl7pPr marL="15712380" indent="0">
              <a:buNone/>
              <a:defRPr sz="9100" b="1"/>
            </a:lvl7pPr>
            <a:lvl8pPr marL="18331110" indent="0">
              <a:buNone/>
              <a:defRPr sz="9100" b="1"/>
            </a:lvl8pPr>
            <a:lvl9pPr marL="20949840" indent="0">
              <a:buNone/>
              <a:defRPr sz="9100" b="1"/>
            </a:lvl9pPr>
          </a:lstStyle>
          <a:p>
            <a:pPr lvl="0"/>
            <a:r>
              <a:rPr lang="en-US" smtClean="0"/>
              <a:t>Click to edit Master text styles</a:t>
            </a:r>
          </a:p>
        </p:txBody>
      </p:sp>
      <p:sp>
        <p:nvSpPr>
          <p:cNvPr id="4" name="Content Placeholder 3"/>
          <p:cNvSpPr>
            <a:spLocks noGrp="1"/>
          </p:cNvSpPr>
          <p:nvPr>
            <p:ph sz="half" idx="2"/>
          </p:nvPr>
        </p:nvSpPr>
        <p:spPr>
          <a:xfrm>
            <a:off x="2194563" y="12179299"/>
            <a:ext cx="19392902" cy="22127213"/>
          </a:xfrm>
        </p:spPr>
        <p:txBody>
          <a:bodyPr/>
          <a:lstStyle>
            <a:lvl1pPr>
              <a:defRPr sz="13800"/>
            </a:lvl1pPr>
            <a:lvl2pPr>
              <a:defRPr sz="11500"/>
            </a:lvl2pPr>
            <a:lvl3pPr>
              <a:defRPr sz="104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8596632"/>
            <a:ext cx="19400520" cy="3582667"/>
          </a:xfrm>
        </p:spPr>
        <p:txBody>
          <a:bodyPr anchor="b"/>
          <a:lstStyle>
            <a:lvl1pPr marL="0" indent="0">
              <a:buNone/>
              <a:defRPr sz="13800" b="1"/>
            </a:lvl1pPr>
            <a:lvl2pPr marL="2618730" indent="0">
              <a:buNone/>
              <a:defRPr sz="11500" b="1"/>
            </a:lvl2pPr>
            <a:lvl3pPr marL="5237459" indent="0">
              <a:buNone/>
              <a:defRPr sz="10400" b="1"/>
            </a:lvl3pPr>
            <a:lvl4pPr marL="7856191" indent="0">
              <a:buNone/>
              <a:defRPr sz="9100" b="1"/>
            </a:lvl4pPr>
            <a:lvl5pPr marL="10474920" indent="0">
              <a:buNone/>
              <a:defRPr sz="9100" b="1"/>
            </a:lvl5pPr>
            <a:lvl6pPr marL="13093650" indent="0">
              <a:buNone/>
              <a:defRPr sz="9100" b="1"/>
            </a:lvl6pPr>
            <a:lvl7pPr marL="15712380" indent="0">
              <a:buNone/>
              <a:defRPr sz="9100" b="1"/>
            </a:lvl7pPr>
            <a:lvl8pPr marL="18331110" indent="0">
              <a:buNone/>
              <a:defRPr sz="9100" b="1"/>
            </a:lvl8pPr>
            <a:lvl9pPr marL="20949840" indent="0">
              <a:buNone/>
              <a:defRPr sz="9100" b="1"/>
            </a:lvl9pPr>
          </a:lstStyle>
          <a:p>
            <a:pPr lvl="0"/>
            <a:r>
              <a:rPr lang="en-US" smtClean="0"/>
              <a:t>Click to edit Master text styles</a:t>
            </a:r>
          </a:p>
        </p:txBody>
      </p:sp>
      <p:sp>
        <p:nvSpPr>
          <p:cNvPr id="6" name="Content Placeholder 5"/>
          <p:cNvSpPr>
            <a:spLocks noGrp="1"/>
          </p:cNvSpPr>
          <p:nvPr>
            <p:ph sz="quarter" idx="4"/>
          </p:nvPr>
        </p:nvSpPr>
        <p:spPr>
          <a:xfrm>
            <a:off x="22296122" y="12179299"/>
            <a:ext cx="19400520" cy="22127213"/>
          </a:xfrm>
        </p:spPr>
        <p:txBody>
          <a:bodyPr/>
          <a:lstStyle>
            <a:lvl1pPr>
              <a:defRPr sz="13800"/>
            </a:lvl1pPr>
            <a:lvl2pPr>
              <a:defRPr sz="11500"/>
            </a:lvl2pPr>
            <a:lvl3pPr>
              <a:defRPr sz="104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F1E4E-57C8-4960-A7FA-D14A3142B29E}" type="datetimeFigureOut">
              <a:rPr lang="en-US" smtClean="0"/>
              <a:pPr/>
              <a:t>9/30/2011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8F1E4E-57C8-4960-A7FA-D14A3142B29E}" type="datetimeFigureOut">
              <a:rPr lang="en-US" smtClean="0"/>
              <a:pPr/>
              <a:t>9/30/2011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F1E4E-57C8-4960-A7FA-D14A3142B29E}" type="datetimeFigureOut">
              <a:rPr lang="en-US" smtClean="0"/>
              <a:pPr/>
              <a:t>9/30/2011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5" y="1529080"/>
            <a:ext cx="14439902" cy="6507480"/>
          </a:xfrm>
        </p:spPr>
        <p:txBody>
          <a:bodyPr anchor="b"/>
          <a:lstStyle>
            <a:lvl1pPr algn="l">
              <a:defRPr sz="11500" b="1"/>
            </a:lvl1pPr>
          </a:lstStyle>
          <a:p>
            <a:r>
              <a:rPr lang="en-US" smtClean="0"/>
              <a:t>Click to edit Master title style</a:t>
            </a:r>
            <a:endParaRPr lang="en-US"/>
          </a:p>
        </p:txBody>
      </p:sp>
      <p:sp>
        <p:nvSpPr>
          <p:cNvPr id="3" name="Content Placeholder 2"/>
          <p:cNvSpPr>
            <a:spLocks noGrp="1"/>
          </p:cNvSpPr>
          <p:nvPr>
            <p:ph idx="1"/>
          </p:nvPr>
        </p:nvSpPr>
        <p:spPr>
          <a:xfrm>
            <a:off x="17160240" y="1529085"/>
            <a:ext cx="24536400" cy="32777432"/>
          </a:xfrm>
        </p:spPr>
        <p:txBody>
          <a:bodyPr/>
          <a:lstStyle>
            <a:lvl1pPr>
              <a:defRPr sz="18300"/>
            </a:lvl1pPr>
            <a:lvl2pPr>
              <a:defRPr sz="16100"/>
            </a:lvl2pPr>
            <a:lvl3pPr>
              <a:defRPr sz="13800"/>
            </a:lvl3pPr>
            <a:lvl4pPr>
              <a:defRPr sz="11500"/>
            </a:lvl4pPr>
            <a:lvl5pPr>
              <a:defRPr sz="11500"/>
            </a:lvl5pPr>
            <a:lvl6pPr>
              <a:defRPr sz="11500"/>
            </a:lvl6pPr>
            <a:lvl7pPr>
              <a:defRPr sz="11500"/>
            </a:lvl7pPr>
            <a:lvl8pPr>
              <a:defRPr sz="11500"/>
            </a:lvl8pPr>
            <a:lvl9pPr>
              <a:defRPr sz="1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5" y="8036565"/>
            <a:ext cx="14439902" cy="26269952"/>
          </a:xfrm>
        </p:spPr>
        <p:txBody>
          <a:bodyPr/>
          <a:lstStyle>
            <a:lvl1pPr marL="0" indent="0">
              <a:buNone/>
              <a:defRPr sz="8000"/>
            </a:lvl1pPr>
            <a:lvl2pPr marL="2618730" indent="0">
              <a:buNone/>
              <a:defRPr sz="6800"/>
            </a:lvl2pPr>
            <a:lvl3pPr marL="5237459" indent="0">
              <a:buNone/>
              <a:defRPr sz="5700"/>
            </a:lvl3pPr>
            <a:lvl4pPr marL="7856191" indent="0">
              <a:buNone/>
              <a:defRPr sz="5100"/>
            </a:lvl4pPr>
            <a:lvl5pPr marL="10474920" indent="0">
              <a:buNone/>
              <a:defRPr sz="5100"/>
            </a:lvl5pPr>
            <a:lvl6pPr marL="13093650" indent="0">
              <a:buNone/>
              <a:defRPr sz="5100"/>
            </a:lvl6pPr>
            <a:lvl7pPr marL="15712380" indent="0">
              <a:buNone/>
              <a:defRPr sz="5100"/>
            </a:lvl7pPr>
            <a:lvl8pPr marL="18331110" indent="0">
              <a:buNone/>
              <a:defRPr sz="5100"/>
            </a:lvl8pPr>
            <a:lvl9pPr marL="20949840" indent="0">
              <a:buNone/>
              <a:defRPr sz="5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F1E4E-57C8-4960-A7FA-D14A3142B29E}" type="datetimeFigureOut">
              <a:rPr lang="en-US" smtClean="0"/>
              <a:pPr/>
              <a:t>9/30/2011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3"/>
            <a:ext cx="26334720" cy="3173732"/>
          </a:xfrm>
        </p:spPr>
        <p:txBody>
          <a:bodyPr anchor="b"/>
          <a:lstStyle>
            <a:lvl1pPr algn="l">
              <a:defRPr sz="115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8300"/>
            </a:lvl1pPr>
            <a:lvl2pPr marL="2618730" indent="0">
              <a:buNone/>
              <a:defRPr sz="16100"/>
            </a:lvl2pPr>
            <a:lvl3pPr marL="5237459" indent="0">
              <a:buNone/>
              <a:defRPr sz="13800"/>
            </a:lvl3pPr>
            <a:lvl4pPr marL="7856191" indent="0">
              <a:buNone/>
              <a:defRPr sz="11500"/>
            </a:lvl4pPr>
            <a:lvl5pPr marL="10474920" indent="0">
              <a:buNone/>
              <a:defRPr sz="11500"/>
            </a:lvl5pPr>
            <a:lvl6pPr marL="13093650" indent="0">
              <a:buNone/>
              <a:defRPr sz="11500"/>
            </a:lvl6pPr>
            <a:lvl7pPr marL="15712380" indent="0">
              <a:buNone/>
              <a:defRPr sz="11500"/>
            </a:lvl7pPr>
            <a:lvl8pPr marL="18331110" indent="0">
              <a:buNone/>
              <a:defRPr sz="11500"/>
            </a:lvl8pPr>
            <a:lvl9pPr marL="20949840" indent="0">
              <a:buNone/>
              <a:defRPr sz="11500"/>
            </a:lvl9pPr>
          </a:lstStyle>
          <a:p>
            <a:endParaRPr lang="en-US"/>
          </a:p>
        </p:txBody>
      </p:sp>
      <p:sp>
        <p:nvSpPr>
          <p:cNvPr id="4" name="Text Placeholder 3"/>
          <p:cNvSpPr>
            <a:spLocks noGrp="1"/>
          </p:cNvSpPr>
          <p:nvPr>
            <p:ph type="body" sz="half" idx="2"/>
          </p:nvPr>
        </p:nvSpPr>
        <p:spPr>
          <a:xfrm>
            <a:off x="8602982" y="30057095"/>
            <a:ext cx="26334720" cy="4507228"/>
          </a:xfrm>
        </p:spPr>
        <p:txBody>
          <a:bodyPr/>
          <a:lstStyle>
            <a:lvl1pPr marL="0" indent="0">
              <a:buNone/>
              <a:defRPr sz="8000"/>
            </a:lvl1pPr>
            <a:lvl2pPr marL="2618730" indent="0">
              <a:buNone/>
              <a:defRPr sz="6800"/>
            </a:lvl2pPr>
            <a:lvl3pPr marL="5237459" indent="0">
              <a:buNone/>
              <a:defRPr sz="5700"/>
            </a:lvl3pPr>
            <a:lvl4pPr marL="7856191" indent="0">
              <a:buNone/>
              <a:defRPr sz="5100"/>
            </a:lvl4pPr>
            <a:lvl5pPr marL="10474920" indent="0">
              <a:buNone/>
              <a:defRPr sz="5100"/>
            </a:lvl5pPr>
            <a:lvl6pPr marL="13093650" indent="0">
              <a:buNone/>
              <a:defRPr sz="5100"/>
            </a:lvl6pPr>
            <a:lvl7pPr marL="15712380" indent="0">
              <a:buNone/>
              <a:defRPr sz="5100"/>
            </a:lvl7pPr>
            <a:lvl8pPr marL="18331110" indent="0">
              <a:buNone/>
              <a:defRPr sz="5100"/>
            </a:lvl8pPr>
            <a:lvl9pPr marL="20949840" indent="0">
              <a:buNone/>
              <a:defRPr sz="5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F1E4E-57C8-4960-A7FA-D14A3142B29E}" type="datetimeFigureOut">
              <a:rPr lang="en-US" smtClean="0"/>
              <a:pPr/>
              <a:t>9/30/2011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2DF3A-D88A-4208-ABF8-1562D0EED4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523746" tIns="261872" rIns="523746" bIns="2618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4"/>
            <a:ext cx="39502080" cy="25345392"/>
          </a:xfrm>
          <a:prstGeom prst="rect">
            <a:avLst/>
          </a:prstGeom>
        </p:spPr>
        <p:txBody>
          <a:bodyPr vert="horz" lIns="523746" tIns="261872" rIns="523746" bIns="2618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5"/>
            <a:ext cx="10241280" cy="2044700"/>
          </a:xfrm>
          <a:prstGeom prst="rect">
            <a:avLst/>
          </a:prstGeom>
        </p:spPr>
        <p:txBody>
          <a:bodyPr vert="horz" lIns="523746" tIns="261872" rIns="523746" bIns="261872" rtlCol="0" anchor="ctr"/>
          <a:lstStyle>
            <a:lvl1pPr algn="l">
              <a:defRPr sz="6800">
                <a:solidFill>
                  <a:schemeClr val="tx1">
                    <a:tint val="75000"/>
                  </a:schemeClr>
                </a:solidFill>
              </a:defRPr>
            </a:lvl1pPr>
          </a:lstStyle>
          <a:p>
            <a:fld id="{408F1E4E-57C8-4960-A7FA-D14A3142B29E}" type="datetimeFigureOut">
              <a:rPr lang="en-US" smtClean="0"/>
              <a:pPr/>
              <a:t>9/30/2011</a:t>
            </a:fld>
            <a:endParaRPr lang="en-US"/>
          </a:p>
        </p:txBody>
      </p:sp>
      <p:sp>
        <p:nvSpPr>
          <p:cNvPr id="5" name="Footer Placeholder 4"/>
          <p:cNvSpPr>
            <a:spLocks noGrp="1"/>
          </p:cNvSpPr>
          <p:nvPr>
            <p:ph type="ftr" sz="quarter" idx="3"/>
          </p:nvPr>
        </p:nvSpPr>
        <p:spPr>
          <a:xfrm>
            <a:off x="14996160" y="35595565"/>
            <a:ext cx="13898880" cy="2044700"/>
          </a:xfrm>
          <a:prstGeom prst="rect">
            <a:avLst/>
          </a:prstGeom>
        </p:spPr>
        <p:txBody>
          <a:bodyPr vert="horz" lIns="523746" tIns="261872" rIns="523746" bIns="261872" rtlCol="0" anchor="ctr"/>
          <a:lstStyle>
            <a:lvl1pPr algn="ctr">
              <a:defRPr sz="6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5"/>
            <a:ext cx="10241280" cy="2044700"/>
          </a:xfrm>
          <a:prstGeom prst="rect">
            <a:avLst/>
          </a:prstGeom>
        </p:spPr>
        <p:txBody>
          <a:bodyPr vert="horz" lIns="523746" tIns="261872" rIns="523746" bIns="261872" rtlCol="0" anchor="ctr"/>
          <a:lstStyle>
            <a:lvl1pPr algn="r">
              <a:defRPr sz="6800">
                <a:solidFill>
                  <a:schemeClr val="tx1">
                    <a:tint val="75000"/>
                  </a:schemeClr>
                </a:solidFill>
              </a:defRPr>
            </a:lvl1pPr>
          </a:lstStyle>
          <a:p>
            <a:fld id="{0912DF3A-D88A-4208-ABF8-1562D0EED4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37459" rtl="0" eaLnBrk="1" latinLnBrk="0" hangingPunct="1">
        <a:spcBef>
          <a:spcPct val="0"/>
        </a:spcBef>
        <a:buNone/>
        <a:defRPr sz="25200" kern="1200">
          <a:solidFill>
            <a:schemeClr val="tx1"/>
          </a:solidFill>
          <a:latin typeface="+mj-lt"/>
          <a:ea typeface="+mj-ea"/>
          <a:cs typeface="+mj-cs"/>
        </a:defRPr>
      </a:lvl1pPr>
    </p:titleStyle>
    <p:bodyStyle>
      <a:lvl1pPr marL="1964048" indent="-1964048" algn="l" defTabSz="5237459" rtl="0" eaLnBrk="1" latinLnBrk="0" hangingPunct="1">
        <a:spcBef>
          <a:spcPct val="20000"/>
        </a:spcBef>
        <a:buFont typeface="Arial" pitchFamily="34" charset="0"/>
        <a:buChar char="•"/>
        <a:defRPr sz="18300" kern="1200">
          <a:solidFill>
            <a:schemeClr val="tx1"/>
          </a:solidFill>
          <a:latin typeface="+mn-lt"/>
          <a:ea typeface="+mn-ea"/>
          <a:cs typeface="+mn-cs"/>
        </a:defRPr>
      </a:lvl1pPr>
      <a:lvl2pPr marL="4255436" indent="-1636707" algn="l" defTabSz="5237459" rtl="0" eaLnBrk="1" latinLnBrk="0" hangingPunct="1">
        <a:spcBef>
          <a:spcPct val="20000"/>
        </a:spcBef>
        <a:buFont typeface="Arial" pitchFamily="34" charset="0"/>
        <a:buChar char="–"/>
        <a:defRPr sz="16100" kern="1200">
          <a:solidFill>
            <a:schemeClr val="tx1"/>
          </a:solidFill>
          <a:latin typeface="+mn-lt"/>
          <a:ea typeface="+mn-ea"/>
          <a:cs typeface="+mn-cs"/>
        </a:defRPr>
      </a:lvl2pPr>
      <a:lvl3pPr marL="6546826" indent="-1309365" algn="l" defTabSz="5237459" rtl="0" eaLnBrk="1" latinLnBrk="0" hangingPunct="1">
        <a:spcBef>
          <a:spcPct val="20000"/>
        </a:spcBef>
        <a:buFont typeface="Arial" pitchFamily="34" charset="0"/>
        <a:buChar char="•"/>
        <a:defRPr sz="13800" kern="1200">
          <a:solidFill>
            <a:schemeClr val="tx1"/>
          </a:solidFill>
          <a:latin typeface="+mn-lt"/>
          <a:ea typeface="+mn-ea"/>
          <a:cs typeface="+mn-cs"/>
        </a:defRPr>
      </a:lvl3pPr>
      <a:lvl4pPr marL="9165555" indent="-1309365" algn="l" defTabSz="5237459" rtl="0" eaLnBrk="1" latinLnBrk="0" hangingPunct="1">
        <a:spcBef>
          <a:spcPct val="20000"/>
        </a:spcBef>
        <a:buFont typeface="Arial" pitchFamily="34" charset="0"/>
        <a:buChar char="–"/>
        <a:defRPr sz="11500" kern="1200">
          <a:solidFill>
            <a:schemeClr val="tx1"/>
          </a:solidFill>
          <a:latin typeface="+mn-lt"/>
          <a:ea typeface="+mn-ea"/>
          <a:cs typeface="+mn-cs"/>
        </a:defRPr>
      </a:lvl4pPr>
      <a:lvl5pPr marL="11784286" indent="-1309365" algn="l" defTabSz="5237459" rtl="0" eaLnBrk="1" latinLnBrk="0" hangingPunct="1">
        <a:spcBef>
          <a:spcPct val="20000"/>
        </a:spcBef>
        <a:buFont typeface="Arial" pitchFamily="34" charset="0"/>
        <a:buChar char="»"/>
        <a:defRPr sz="11500" kern="1200">
          <a:solidFill>
            <a:schemeClr val="tx1"/>
          </a:solidFill>
          <a:latin typeface="+mn-lt"/>
          <a:ea typeface="+mn-ea"/>
          <a:cs typeface="+mn-cs"/>
        </a:defRPr>
      </a:lvl5pPr>
      <a:lvl6pPr marL="14403015" indent="-1309365" algn="l" defTabSz="5237459" rtl="0" eaLnBrk="1" latinLnBrk="0" hangingPunct="1">
        <a:spcBef>
          <a:spcPct val="20000"/>
        </a:spcBef>
        <a:buFont typeface="Arial" pitchFamily="34" charset="0"/>
        <a:buChar char="•"/>
        <a:defRPr sz="11500" kern="1200">
          <a:solidFill>
            <a:schemeClr val="tx1"/>
          </a:solidFill>
          <a:latin typeface="+mn-lt"/>
          <a:ea typeface="+mn-ea"/>
          <a:cs typeface="+mn-cs"/>
        </a:defRPr>
      </a:lvl6pPr>
      <a:lvl7pPr marL="17021744" indent="-1309365" algn="l" defTabSz="5237459" rtl="0" eaLnBrk="1" latinLnBrk="0" hangingPunct="1">
        <a:spcBef>
          <a:spcPct val="20000"/>
        </a:spcBef>
        <a:buFont typeface="Arial" pitchFamily="34" charset="0"/>
        <a:buChar char="•"/>
        <a:defRPr sz="11500" kern="1200">
          <a:solidFill>
            <a:schemeClr val="tx1"/>
          </a:solidFill>
          <a:latin typeface="+mn-lt"/>
          <a:ea typeface="+mn-ea"/>
          <a:cs typeface="+mn-cs"/>
        </a:defRPr>
      </a:lvl7pPr>
      <a:lvl8pPr marL="19640476" indent="-1309365" algn="l" defTabSz="5237459" rtl="0" eaLnBrk="1" latinLnBrk="0" hangingPunct="1">
        <a:spcBef>
          <a:spcPct val="20000"/>
        </a:spcBef>
        <a:buFont typeface="Arial" pitchFamily="34" charset="0"/>
        <a:buChar char="•"/>
        <a:defRPr sz="11500" kern="1200">
          <a:solidFill>
            <a:schemeClr val="tx1"/>
          </a:solidFill>
          <a:latin typeface="+mn-lt"/>
          <a:ea typeface="+mn-ea"/>
          <a:cs typeface="+mn-cs"/>
        </a:defRPr>
      </a:lvl8pPr>
      <a:lvl9pPr marL="22259206" indent="-1309365" algn="l" defTabSz="5237459" rtl="0" eaLnBrk="1" latinLnBrk="0" hangingPunct="1">
        <a:spcBef>
          <a:spcPct val="20000"/>
        </a:spcBef>
        <a:buFont typeface="Arial" pitchFamily="34" charset="0"/>
        <a:buChar char="•"/>
        <a:defRPr sz="11500" kern="1200">
          <a:solidFill>
            <a:schemeClr val="tx1"/>
          </a:solidFill>
          <a:latin typeface="+mn-lt"/>
          <a:ea typeface="+mn-ea"/>
          <a:cs typeface="+mn-cs"/>
        </a:defRPr>
      </a:lvl9pPr>
    </p:bodyStyle>
    <p:otherStyle>
      <a:defPPr>
        <a:defRPr lang="en-US"/>
      </a:defPPr>
      <a:lvl1pPr marL="0" algn="l" defTabSz="5237459" rtl="0" eaLnBrk="1" latinLnBrk="0" hangingPunct="1">
        <a:defRPr sz="10400" kern="1200">
          <a:solidFill>
            <a:schemeClr val="tx1"/>
          </a:solidFill>
          <a:latin typeface="+mn-lt"/>
          <a:ea typeface="+mn-ea"/>
          <a:cs typeface="+mn-cs"/>
        </a:defRPr>
      </a:lvl1pPr>
      <a:lvl2pPr marL="2618730" algn="l" defTabSz="5237459" rtl="0" eaLnBrk="1" latinLnBrk="0" hangingPunct="1">
        <a:defRPr sz="10400" kern="1200">
          <a:solidFill>
            <a:schemeClr val="tx1"/>
          </a:solidFill>
          <a:latin typeface="+mn-lt"/>
          <a:ea typeface="+mn-ea"/>
          <a:cs typeface="+mn-cs"/>
        </a:defRPr>
      </a:lvl2pPr>
      <a:lvl3pPr marL="5237459" algn="l" defTabSz="5237459" rtl="0" eaLnBrk="1" latinLnBrk="0" hangingPunct="1">
        <a:defRPr sz="10400" kern="1200">
          <a:solidFill>
            <a:schemeClr val="tx1"/>
          </a:solidFill>
          <a:latin typeface="+mn-lt"/>
          <a:ea typeface="+mn-ea"/>
          <a:cs typeface="+mn-cs"/>
        </a:defRPr>
      </a:lvl3pPr>
      <a:lvl4pPr marL="7856191" algn="l" defTabSz="5237459" rtl="0" eaLnBrk="1" latinLnBrk="0" hangingPunct="1">
        <a:defRPr sz="10400" kern="1200">
          <a:solidFill>
            <a:schemeClr val="tx1"/>
          </a:solidFill>
          <a:latin typeface="+mn-lt"/>
          <a:ea typeface="+mn-ea"/>
          <a:cs typeface="+mn-cs"/>
        </a:defRPr>
      </a:lvl4pPr>
      <a:lvl5pPr marL="10474920" algn="l" defTabSz="5237459" rtl="0" eaLnBrk="1" latinLnBrk="0" hangingPunct="1">
        <a:defRPr sz="10400" kern="1200">
          <a:solidFill>
            <a:schemeClr val="tx1"/>
          </a:solidFill>
          <a:latin typeface="+mn-lt"/>
          <a:ea typeface="+mn-ea"/>
          <a:cs typeface="+mn-cs"/>
        </a:defRPr>
      </a:lvl5pPr>
      <a:lvl6pPr marL="13093650" algn="l" defTabSz="5237459" rtl="0" eaLnBrk="1" latinLnBrk="0" hangingPunct="1">
        <a:defRPr sz="10400" kern="1200">
          <a:solidFill>
            <a:schemeClr val="tx1"/>
          </a:solidFill>
          <a:latin typeface="+mn-lt"/>
          <a:ea typeface="+mn-ea"/>
          <a:cs typeface="+mn-cs"/>
        </a:defRPr>
      </a:lvl6pPr>
      <a:lvl7pPr marL="15712380" algn="l" defTabSz="5237459" rtl="0" eaLnBrk="1" latinLnBrk="0" hangingPunct="1">
        <a:defRPr sz="10400" kern="1200">
          <a:solidFill>
            <a:schemeClr val="tx1"/>
          </a:solidFill>
          <a:latin typeface="+mn-lt"/>
          <a:ea typeface="+mn-ea"/>
          <a:cs typeface="+mn-cs"/>
        </a:defRPr>
      </a:lvl7pPr>
      <a:lvl8pPr marL="18331110" algn="l" defTabSz="5237459" rtl="0" eaLnBrk="1" latinLnBrk="0" hangingPunct="1">
        <a:defRPr sz="10400" kern="1200">
          <a:solidFill>
            <a:schemeClr val="tx1"/>
          </a:solidFill>
          <a:latin typeface="+mn-lt"/>
          <a:ea typeface="+mn-ea"/>
          <a:cs typeface="+mn-cs"/>
        </a:defRPr>
      </a:lvl8pPr>
      <a:lvl9pPr marL="20949840" algn="l" defTabSz="5237459" rtl="0" eaLnBrk="1" latinLnBrk="0" hangingPunct="1">
        <a:defRPr sz="10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emf"/><Relationship Id="rId26" Type="http://schemas.openxmlformats.org/officeDocument/2006/relationships/image" Target="../media/image25.emf"/><Relationship Id="rId3" Type="http://schemas.openxmlformats.org/officeDocument/2006/relationships/image" Target="../media/image2.jpeg"/><Relationship Id="rId21" Type="http://schemas.openxmlformats.org/officeDocument/2006/relationships/image" Target="../media/image20.wmf"/><Relationship Id="rId7" Type="http://schemas.openxmlformats.org/officeDocument/2006/relationships/image" Target="../media/image6.jpeg"/><Relationship Id="rId12" Type="http://schemas.openxmlformats.org/officeDocument/2006/relationships/image" Target="../media/image11.gif"/><Relationship Id="rId17" Type="http://schemas.openxmlformats.org/officeDocument/2006/relationships/image" Target="../media/image16.emf"/><Relationship Id="rId25" Type="http://schemas.openxmlformats.org/officeDocument/2006/relationships/image" Target="../media/image24.emf"/><Relationship Id="rId2" Type="http://schemas.openxmlformats.org/officeDocument/2006/relationships/slideLayout" Target="../slideLayouts/slideLayout1.xml"/><Relationship Id="rId16" Type="http://schemas.openxmlformats.org/officeDocument/2006/relationships/image" Target="../media/image15.emf"/><Relationship Id="rId20" Type="http://schemas.openxmlformats.org/officeDocument/2006/relationships/image" Target="../media/image19.gif"/><Relationship Id="rId1" Type="http://schemas.openxmlformats.org/officeDocument/2006/relationships/vmlDrawing" Target="../drawings/vmlDrawing1.vml"/><Relationship Id="rId6" Type="http://schemas.openxmlformats.org/officeDocument/2006/relationships/image" Target="../media/image5.tiff"/><Relationship Id="rId11" Type="http://schemas.openxmlformats.org/officeDocument/2006/relationships/image" Target="../media/image10.gif"/><Relationship Id="rId24" Type="http://schemas.openxmlformats.org/officeDocument/2006/relationships/image" Target="../media/image23.emf"/><Relationship Id="rId5" Type="http://schemas.openxmlformats.org/officeDocument/2006/relationships/image" Target="../media/image4.jpeg"/><Relationship Id="rId15" Type="http://schemas.openxmlformats.org/officeDocument/2006/relationships/image" Target="../media/image14.emf"/><Relationship Id="rId23" Type="http://schemas.openxmlformats.org/officeDocument/2006/relationships/image" Target="../media/image22.emf"/><Relationship Id="rId28" Type="http://schemas.openxmlformats.org/officeDocument/2006/relationships/oleObject" Target="../embeddings/oleObject1.bin"/><Relationship Id="rId10" Type="http://schemas.openxmlformats.org/officeDocument/2006/relationships/image" Target="../media/image9.jpeg"/><Relationship Id="rId19" Type="http://schemas.openxmlformats.org/officeDocument/2006/relationships/image" Target="../media/image18.gif"/><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emf"/><Relationship Id="rId27"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8100000" scaled="1"/>
          <a:tileRect/>
        </a:gradFill>
        <a:effectLst/>
      </p:bgPr>
    </p:bg>
    <p:spTree>
      <p:nvGrpSpPr>
        <p:cNvPr id="1" name=""/>
        <p:cNvGrpSpPr/>
        <p:nvPr/>
      </p:nvGrpSpPr>
      <p:grpSpPr>
        <a:xfrm>
          <a:off x="0" y="0"/>
          <a:ext cx="0" cy="0"/>
          <a:chOff x="0" y="0"/>
          <a:chExt cx="0" cy="0"/>
        </a:xfrm>
      </p:grpSpPr>
      <p:sp>
        <p:nvSpPr>
          <p:cNvPr id="75" name="Rectangle 86"/>
          <p:cNvSpPr>
            <a:spLocks noChangeArrowheads="1"/>
          </p:cNvSpPr>
          <p:nvPr/>
        </p:nvSpPr>
        <p:spPr bwMode="auto">
          <a:xfrm>
            <a:off x="3" y="8504483"/>
            <a:ext cx="184706" cy="1492704"/>
          </a:xfrm>
          <a:prstGeom prst="rect">
            <a:avLst/>
          </a:prstGeom>
          <a:noFill/>
          <a:ln w="9525">
            <a:noFill/>
            <a:miter lim="800000"/>
            <a:headEnd/>
            <a:tailEnd/>
          </a:ln>
          <a:effectLst/>
        </p:spPr>
        <p:txBody>
          <a:bodyPr wrap="none" lIns="91428" tIns="45714" rIns="91428" bIns="45714" anchor="ctr">
            <a:spAutoFit/>
          </a:bodyPr>
          <a:lstStyle/>
          <a:p>
            <a:endParaRPr lang="en-US"/>
          </a:p>
        </p:txBody>
      </p:sp>
      <p:sp>
        <p:nvSpPr>
          <p:cNvPr id="78" name="Rectangle 675"/>
          <p:cNvSpPr>
            <a:spLocks noChangeArrowheads="1"/>
          </p:cNvSpPr>
          <p:nvPr/>
        </p:nvSpPr>
        <p:spPr bwMode="auto">
          <a:xfrm>
            <a:off x="2286000" y="3886200"/>
            <a:ext cx="16764000" cy="7090760"/>
          </a:xfrm>
          <a:prstGeom prst="rect">
            <a:avLst/>
          </a:prstGeom>
          <a:noFill/>
          <a:ln w="38100">
            <a:noFill/>
            <a:miter lim="800000"/>
            <a:headEnd/>
            <a:tailEnd/>
          </a:ln>
          <a:effectLst/>
        </p:spPr>
        <p:txBody>
          <a:bodyPr wrap="square" lIns="72743" tIns="36372" rIns="72743" bIns="36372">
            <a:spAutoFit/>
          </a:bodyPr>
          <a:lstStyle/>
          <a:p>
            <a:r>
              <a:rPr lang="en-US" sz="2400" b="1" dirty="0" smtClean="0">
                <a:latin typeface="Arial" pitchFamily="34" charset="0"/>
                <a:cs typeface="Arial" pitchFamily="34" charset="0"/>
              </a:rPr>
              <a:t>INTRODUCTION</a:t>
            </a:r>
            <a:endParaRPr lang="en-US" sz="2400" dirty="0" smtClean="0">
              <a:latin typeface="Arial" pitchFamily="34" charset="0"/>
              <a:cs typeface="Arial" pitchFamily="34" charset="0"/>
            </a:endParaRPr>
          </a:p>
          <a:p>
            <a:r>
              <a:rPr lang="en-US" sz="2400" dirty="0" smtClean="0"/>
              <a:t>Changes in surface ocean chemistry in direct response to rising atmospheric carbon dioxide (CO</a:t>
            </a:r>
            <a:r>
              <a:rPr lang="en-US" sz="2400" baseline="-25000" dirty="0" smtClean="0"/>
              <a:t>2</a:t>
            </a:r>
            <a:r>
              <a:rPr lang="en-US" sz="2400" dirty="0" smtClean="0"/>
              <a:t>) </a:t>
            </a:r>
            <a:r>
              <a:rPr lang="en-US" sz="2400" dirty="0" smtClean="0"/>
              <a:t>concentration [i.e. </a:t>
            </a:r>
            <a:r>
              <a:rPr lang="en-US" sz="2400" i="1" dirty="0" smtClean="0"/>
              <a:t>ocean acidification </a:t>
            </a:r>
            <a:r>
              <a:rPr lang="en-US" sz="2400" dirty="0" smtClean="0"/>
              <a:t>(OA)] </a:t>
            </a:r>
            <a:r>
              <a:rPr lang="en-US" sz="2400" baseline="30000" dirty="0" smtClean="0"/>
              <a:t>1</a:t>
            </a:r>
            <a:r>
              <a:rPr lang="en-US" sz="2400" dirty="0" smtClean="0"/>
              <a:t> </a:t>
            </a:r>
            <a:r>
              <a:rPr lang="en-US" sz="2400" dirty="0" smtClean="0"/>
              <a:t>may pose challenges to a range of marine ecosystems in coming decades</a:t>
            </a:r>
            <a:r>
              <a:rPr lang="en-US" sz="2400" baseline="30000" dirty="0" smtClean="0"/>
              <a:t>2</a:t>
            </a:r>
            <a:r>
              <a:rPr lang="en-US" sz="2400" dirty="0" smtClean="0"/>
              <a:t>. </a:t>
            </a:r>
            <a:r>
              <a:rPr lang="en-US" sz="2400" dirty="0" smtClean="0"/>
              <a:t>Characterizing </a:t>
            </a:r>
            <a:r>
              <a:rPr lang="en-US" sz="2400" dirty="0" smtClean="0"/>
              <a:t>the spatial and temporal chemical changes in seawater carbon chemistry is challenging due to the inherent difficulty of obtaining sufficient samples. Particularly in the inland seas, such as the Greater Caribbean region (GCR; including the Gulf of Mexico), </a:t>
            </a:r>
            <a:r>
              <a:rPr lang="en-US" sz="2400" dirty="0" smtClean="0"/>
              <a:t>where there </a:t>
            </a:r>
            <a:r>
              <a:rPr lang="en-US" sz="2400" dirty="0" smtClean="0"/>
              <a:t>is a paucity of data. These are non-trivial omissions as these waters house the vast majority of U.S. Atlantic tropical coral reef ecosystems and many economically important marine species including </a:t>
            </a:r>
            <a:r>
              <a:rPr lang="en-US" sz="2400" dirty="0" err="1" smtClean="0"/>
              <a:t>molluscs</a:t>
            </a:r>
            <a:r>
              <a:rPr lang="en-US" sz="2400" dirty="0" smtClean="0"/>
              <a:t> (oysters and clams), crustaceans (shrimp , lobster, crabs) which may be impacted by ocean acidification</a:t>
            </a:r>
            <a:r>
              <a:rPr lang="en-US" sz="2400" dirty="0" smtClean="0"/>
              <a:t>. Coral reef ecosystems are of particular concern given the potential effects OA may have on net community calcification</a:t>
            </a:r>
            <a:r>
              <a:rPr lang="en-US" sz="2400" baseline="-25000" dirty="0" smtClean="0"/>
              <a:t> </a:t>
            </a:r>
            <a:r>
              <a:rPr lang="en-US" sz="2400" dirty="0" smtClean="0"/>
              <a:t>and ultimately reef accretion rates</a:t>
            </a:r>
            <a:r>
              <a:rPr lang="en-US" sz="2400" baseline="30000" dirty="0" smtClean="0"/>
              <a:t>3,4,5,6</a:t>
            </a:r>
            <a:r>
              <a:rPr lang="en-US" sz="2400" dirty="0" smtClean="0"/>
              <a:t>. </a:t>
            </a:r>
            <a:endParaRPr lang="en-US" sz="2400" dirty="0" smtClean="0"/>
          </a:p>
          <a:p>
            <a:endParaRPr lang="en-US" sz="2400" dirty="0" smtClean="0"/>
          </a:p>
          <a:p>
            <a:r>
              <a:rPr lang="en-US" sz="2400" dirty="0" smtClean="0"/>
              <a:t>Here we show the results of a powerful high-resolution mapping technique to estimate carbonate saturation state from a combination of remotely sensed products, </a:t>
            </a:r>
            <a:r>
              <a:rPr lang="en-US" sz="2400" i="1" dirty="0" smtClean="0"/>
              <a:t>in situ</a:t>
            </a:r>
            <a:r>
              <a:rPr lang="en-US" sz="2400" dirty="0" smtClean="0"/>
              <a:t> observations of the inorganic carbon species, and empirical algorithms relating the carbonate saturation state to the remotely sensed products.  The maps are derived from comprehensive CO</a:t>
            </a:r>
            <a:r>
              <a:rPr lang="en-US" sz="2400" baseline="-25000" dirty="0" smtClean="0"/>
              <a:t>2</a:t>
            </a:r>
            <a:r>
              <a:rPr lang="en-US" sz="2400" dirty="0" smtClean="0"/>
              <a:t> partial pressure (pCO</a:t>
            </a:r>
            <a:r>
              <a:rPr lang="en-US" sz="2400" baseline="-25000" dirty="0" smtClean="0"/>
              <a:t>2,sw</a:t>
            </a:r>
            <a:r>
              <a:rPr lang="en-US" sz="2400" dirty="0" smtClean="0"/>
              <a:t>) and Total Alkalinity </a:t>
            </a:r>
            <a:r>
              <a:rPr lang="en-US" sz="2400" dirty="0" smtClean="0"/>
              <a:t>(</a:t>
            </a:r>
            <a:r>
              <a:rPr lang="en-US" sz="2400" dirty="0" smtClean="0"/>
              <a:t>A</a:t>
            </a:r>
            <a:r>
              <a:rPr lang="en-US" sz="2400" baseline="-25000" dirty="0" smtClean="0"/>
              <a:t>T</a:t>
            </a:r>
            <a:r>
              <a:rPr lang="en-US" sz="2400" dirty="0" smtClean="0"/>
              <a:t>) </a:t>
            </a:r>
            <a:r>
              <a:rPr lang="en-US" sz="2400" dirty="0" smtClean="0"/>
              <a:t>surveys of the GCR surface waters. These are used to </a:t>
            </a:r>
            <a:r>
              <a:rPr lang="en-US" sz="2400" dirty="0" smtClean="0"/>
              <a:t>create </a:t>
            </a:r>
            <a:r>
              <a:rPr lang="en-US" sz="2400" dirty="0" smtClean="0"/>
              <a:t>regionally specific </a:t>
            </a:r>
            <a:r>
              <a:rPr lang="en-US" sz="2400" dirty="0" smtClean="0"/>
              <a:t>algorithms </a:t>
            </a:r>
            <a:r>
              <a:rPr lang="en-US" sz="2400" dirty="0" smtClean="0"/>
              <a:t>for application to coupled satellite and modeled data sets to generate GCR seasonal fields of sea surface </a:t>
            </a:r>
            <a:r>
              <a:rPr lang="en-US" sz="2400" dirty="0" smtClean="0"/>
              <a:t>A</a:t>
            </a:r>
            <a:r>
              <a:rPr lang="en-US" sz="2400" baseline="-25000" dirty="0" smtClean="0"/>
              <a:t>T</a:t>
            </a:r>
            <a:r>
              <a:rPr lang="en-US" sz="2400" dirty="0" smtClean="0"/>
              <a:t>. </a:t>
            </a:r>
            <a:r>
              <a:rPr lang="en-US" sz="2400" dirty="0" smtClean="0"/>
              <a:t>In turn, the coupled sea surface pCO</a:t>
            </a:r>
            <a:r>
              <a:rPr lang="en-US" sz="2400" baseline="-25000" dirty="0" smtClean="0"/>
              <a:t>2,sw</a:t>
            </a:r>
            <a:r>
              <a:rPr lang="en-US" sz="2400" dirty="0" smtClean="0"/>
              <a:t> – </a:t>
            </a:r>
            <a:r>
              <a:rPr lang="en-US" sz="2400" dirty="0" smtClean="0"/>
              <a:t>A</a:t>
            </a:r>
            <a:r>
              <a:rPr lang="en-US" sz="2400" baseline="-25000" dirty="0" smtClean="0"/>
              <a:t>T</a:t>
            </a:r>
            <a:r>
              <a:rPr lang="en-US" sz="2400" dirty="0" smtClean="0"/>
              <a:t> </a:t>
            </a:r>
            <a:r>
              <a:rPr lang="en-US" sz="2400" dirty="0" smtClean="0"/>
              <a:t>algorithms are used to generate GCR </a:t>
            </a:r>
            <a:r>
              <a:rPr lang="en-US" sz="2400" dirty="0" smtClean="0"/>
              <a:t>monthly fields </a:t>
            </a:r>
            <a:r>
              <a:rPr lang="en-US" sz="2400" dirty="0" smtClean="0"/>
              <a:t>of sea surface pH and aragonite saturation state (</a:t>
            </a:r>
            <a:r>
              <a:rPr lang="el-GR" sz="2400" dirty="0" smtClean="0"/>
              <a:t>Ω</a:t>
            </a:r>
            <a:r>
              <a:rPr lang="en-US" sz="2400" baseline="-25000" dirty="0" err="1" smtClean="0"/>
              <a:t>arag</a:t>
            </a:r>
            <a:r>
              <a:rPr lang="en-US" sz="2400" dirty="0" smtClean="0"/>
              <a:t>). The results show a systematic decrease in GCR sea surface pH and </a:t>
            </a:r>
            <a:r>
              <a:rPr lang="el-GR" sz="2400" dirty="0" smtClean="0"/>
              <a:t>Ω</a:t>
            </a:r>
            <a:r>
              <a:rPr lang="en-US" sz="2400" baseline="-25000" dirty="0" err="1" smtClean="0"/>
              <a:t>arag</a:t>
            </a:r>
            <a:r>
              <a:rPr lang="en-US" sz="2400" dirty="0" smtClean="0"/>
              <a:t> between </a:t>
            </a:r>
            <a:r>
              <a:rPr lang="en-US" sz="2400" dirty="0" smtClean="0"/>
              <a:t>1988 </a:t>
            </a:r>
            <a:r>
              <a:rPr lang="en-US" sz="2400" dirty="0" smtClean="0"/>
              <a:t>and 2009 but with significant regional and seasonal variability.</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grpSp>
        <p:nvGrpSpPr>
          <p:cNvPr id="100" name="Group 99"/>
          <p:cNvGrpSpPr/>
          <p:nvPr/>
        </p:nvGrpSpPr>
        <p:grpSpPr>
          <a:xfrm>
            <a:off x="1524000" y="-914400"/>
            <a:ext cx="40233600" cy="4556357"/>
            <a:chOff x="0" y="-746357"/>
            <a:chExt cx="40233600" cy="4556357"/>
          </a:xfrm>
        </p:grpSpPr>
        <p:sp>
          <p:nvSpPr>
            <p:cNvPr id="101" name="Rectangle 73"/>
            <p:cNvSpPr>
              <a:spLocks noChangeArrowheads="1"/>
            </p:cNvSpPr>
            <p:nvPr/>
          </p:nvSpPr>
          <p:spPr bwMode="auto">
            <a:xfrm>
              <a:off x="0" y="609600"/>
              <a:ext cx="40233600" cy="3200400"/>
            </a:xfrm>
            <a:prstGeom prst="rect">
              <a:avLst/>
            </a:prstGeom>
            <a:solidFill>
              <a:schemeClr val="bg1"/>
            </a:solidFill>
            <a:ln w="9525">
              <a:noFill/>
              <a:miter lim="800000"/>
              <a:headEnd/>
              <a:tailEnd/>
            </a:ln>
            <a:effectLst/>
          </p:spPr>
          <p:txBody>
            <a:bodyPr lIns="432459" tIns="216227" rIns="432459" bIns="216227" anchor="ctr"/>
            <a:lstStyle/>
            <a:p>
              <a:pPr algn="ctr" defTabSz="4157147">
                <a:lnSpc>
                  <a:spcPct val="90000"/>
                </a:lnSpc>
              </a:pPr>
              <a:r>
                <a:rPr lang="en-US" sz="7700" b="1" dirty="0" smtClean="0">
                  <a:latin typeface="Trebuchet MS" pitchFamily="34" charset="0"/>
                </a:rPr>
                <a:t>Ocean Acidification of the Greater Caribbean</a:t>
              </a:r>
            </a:p>
            <a:p>
              <a:pPr algn="ctr" defTabSz="4157147"/>
              <a:r>
                <a:rPr lang="en-US" sz="4400" dirty="0" smtClean="0">
                  <a:solidFill>
                    <a:prstClr val="black"/>
                  </a:solidFill>
                  <a:latin typeface="Trebuchet MS" pitchFamily="34" charset="0"/>
                </a:rPr>
                <a:t>D.K. Gledhill</a:t>
              </a:r>
              <a:r>
                <a:rPr lang="en-US" sz="4400" baseline="30000" dirty="0" smtClean="0">
                  <a:solidFill>
                    <a:prstClr val="black"/>
                  </a:solidFill>
                  <a:latin typeface="Trebuchet MS" pitchFamily="34" charset="0"/>
                </a:rPr>
                <a:t>1</a:t>
              </a:r>
              <a:r>
                <a:rPr lang="en-US" sz="4400" dirty="0" smtClean="0">
                  <a:solidFill>
                    <a:prstClr val="black"/>
                  </a:solidFill>
                  <a:latin typeface="Trebuchet MS" pitchFamily="34" charset="0"/>
                </a:rPr>
                <a:t>, R. Wanninkhof</a:t>
              </a:r>
              <a:r>
                <a:rPr lang="en-US" sz="4400" baseline="30000" dirty="0" smtClean="0">
                  <a:solidFill>
                    <a:prstClr val="black"/>
                  </a:solidFill>
                  <a:latin typeface="Trebuchet MS" pitchFamily="34" charset="0"/>
                </a:rPr>
                <a:t>2</a:t>
              </a:r>
              <a:r>
                <a:rPr lang="en-US" sz="4400" dirty="0" smtClean="0">
                  <a:solidFill>
                    <a:prstClr val="black"/>
                  </a:solidFill>
                  <a:latin typeface="Trebuchet MS" pitchFamily="34" charset="0"/>
                </a:rPr>
                <a:t>, D. Pierrot</a:t>
              </a:r>
              <a:r>
                <a:rPr lang="en-US" sz="4400" baseline="30000" dirty="0" smtClean="0">
                  <a:solidFill>
                    <a:prstClr val="black"/>
                  </a:solidFill>
                  <a:latin typeface="Trebuchet MS" pitchFamily="34" charset="0"/>
                </a:rPr>
                <a:t>1</a:t>
              </a:r>
              <a:r>
                <a:rPr lang="en-US" sz="4400" dirty="0" smtClean="0">
                  <a:solidFill>
                    <a:prstClr val="black"/>
                  </a:solidFill>
                  <a:latin typeface="Trebuchet MS" pitchFamily="34" charset="0"/>
                </a:rPr>
                <a:t>, J.W. Morse</a:t>
              </a:r>
              <a:r>
                <a:rPr lang="en-US" sz="4400" baseline="30000" dirty="0" smtClean="0">
                  <a:solidFill>
                    <a:prstClr val="black"/>
                  </a:solidFill>
                  <a:latin typeface="Trebuchet MS" pitchFamily="34" charset="0"/>
                </a:rPr>
                <a:t>3</a:t>
              </a:r>
              <a:r>
                <a:rPr lang="en-US" sz="4400" dirty="0" smtClean="0">
                  <a:solidFill>
                    <a:prstClr val="black"/>
                  </a:solidFill>
                  <a:latin typeface="Trebuchet MS" pitchFamily="34" charset="0"/>
                </a:rPr>
                <a:t>, S. Yvon-Lewis</a:t>
              </a:r>
              <a:r>
                <a:rPr lang="en-US" sz="4400" baseline="30000" dirty="0" smtClean="0">
                  <a:solidFill>
                    <a:prstClr val="black"/>
                  </a:solidFill>
                  <a:latin typeface="Trebuchet MS" pitchFamily="34" charset="0"/>
                </a:rPr>
                <a:t>3</a:t>
              </a:r>
              <a:r>
                <a:rPr lang="en-US" sz="4400" dirty="0" smtClean="0">
                  <a:solidFill>
                    <a:prstClr val="black"/>
                  </a:solidFill>
                  <a:latin typeface="Trebuchet MS" pitchFamily="34" charset="0"/>
                </a:rPr>
                <a:t>, F. G. Tigreros</a:t>
              </a:r>
              <a:r>
                <a:rPr lang="en-US" sz="4400" baseline="30000" dirty="0" smtClean="0">
                  <a:solidFill>
                    <a:prstClr val="black"/>
                  </a:solidFill>
                  <a:latin typeface="Trebuchet MS" pitchFamily="34" charset="0"/>
                </a:rPr>
                <a:t>3</a:t>
              </a:r>
              <a:r>
                <a:rPr lang="en-US" sz="4400" dirty="0" smtClean="0">
                  <a:solidFill>
                    <a:prstClr val="black"/>
                  </a:solidFill>
                  <a:latin typeface="Trebuchet MS" pitchFamily="34" charset="0"/>
                </a:rPr>
                <a:t/>
              </a:r>
              <a:br>
                <a:rPr lang="en-US" sz="4400" dirty="0" smtClean="0">
                  <a:solidFill>
                    <a:prstClr val="black"/>
                  </a:solidFill>
                  <a:latin typeface="Trebuchet MS" pitchFamily="34" charset="0"/>
                </a:rPr>
              </a:br>
              <a:r>
                <a:rPr lang="en-US" sz="2800" baseline="30000" dirty="0" smtClean="0">
                  <a:solidFill>
                    <a:prstClr val="black"/>
                  </a:solidFill>
                  <a:latin typeface="Trebuchet MS" pitchFamily="34" charset="0"/>
                </a:rPr>
                <a:t>1</a:t>
              </a:r>
              <a:r>
                <a:rPr lang="en-US" sz="2800" dirty="0" smtClean="0">
                  <a:solidFill>
                    <a:prstClr val="black"/>
                  </a:solidFill>
                  <a:latin typeface="Trebuchet MS" pitchFamily="34" charset="0"/>
                </a:rPr>
                <a:t>University of Miami, RSMAS/CIMAS, 4300, Rickenbacker Causeway, Miami, FL 33149; </a:t>
              </a:r>
              <a:r>
                <a:rPr lang="en-US" sz="2800" baseline="30000" dirty="0" smtClean="0">
                  <a:solidFill>
                    <a:prstClr val="black"/>
                  </a:solidFill>
                  <a:latin typeface="Trebuchet MS" pitchFamily="34" charset="0"/>
                </a:rPr>
                <a:t>2</a:t>
              </a:r>
              <a:r>
                <a:rPr lang="en-US" sz="2800" dirty="0" smtClean="0">
                  <a:solidFill>
                    <a:prstClr val="black"/>
                  </a:solidFill>
                  <a:latin typeface="Trebuchet MS" pitchFamily="34" charset="0"/>
                </a:rPr>
                <a:t>Atlantic Oceanographic and Meteorological Laboratory (AOML), NOAA, 4301 Rickenbacker Causeway, Miami, FL 33149; </a:t>
              </a:r>
            </a:p>
            <a:p>
              <a:pPr algn="ctr" defTabSz="4157147"/>
              <a:r>
                <a:rPr lang="en-US" sz="2800" dirty="0" smtClean="0">
                  <a:solidFill>
                    <a:prstClr val="black"/>
                  </a:solidFill>
                  <a:latin typeface="Trebuchet MS" pitchFamily="34" charset="0"/>
                </a:rPr>
                <a:t>Department of Oceanography, Texas A&amp;M University, College Station, TX 77843</a:t>
              </a:r>
            </a:p>
          </p:txBody>
        </p:sp>
        <p:sp>
          <p:nvSpPr>
            <p:cNvPr id="102" name="Text Box 681"/>
            <p:cNvSpPr txBox="1">
              <a:spLocks noChangeArrowheads="1"/>
            </p:cNvSpPr>
            <p:nvPr/>
          </p:nvSpPr>
          <p:spPr bwMode="auto">
            <a:xfrm>
              <a:off x="407988" y="942189"/>
              <a:ext cx="4011612" cy="2174064"/>
            </a:xfrm>
            <a:prstGeom prst="rect">
              <a:avLst/>
            </a:prstGeom>
            <a:noFill/>
            <a:ln w="9525">
              <a:noFill/>
              <a:miter lim="800000"/>
              <a:headEnd/>
              <a:tailEnd/>
            </a:ln>
            <a:effectLst/>
          </p:spPr>
          <p:txBody>
            <a:bodyPr lIns="72777" tIns="36389" rIns="72777" bIns="36389">
              <a:spAutoFit/>
            </a:bodyPr>
            <a:lstStyle/>
            <a:p>
              <a:pPr defTabSz="4157147">
                <a:spcBef>
                  <a:spcPct val="50000"/>
                </a:spcBef>
              </a:pPr>
              <a:r>
                <a:rPr lang="en-US" sz="2400" dirty="0" smtClean="0">
                  <a:latin typeface="Trebuchet MS" pitchFamily="34" charset="0"/>
                </a:rPr>
                <a:t>2011 NASA CC&amp;E JSW</a:t>
              </a:r>
            </a:p>
            <a:p>
              <a:pPr defTabSz="4157147">
                <a:spcBef>
                  <a:spcPct val="50000"/>
                </a:spcBef>
              </a:pPr>
              <a:r>
                <a:rPr lang="en-US" sz="2400" dirty="0" smtClean="0">
                  <a:latin typeface="Trebuchet MS" pitchFamily="34" charset="0"/>
                </a:rPr>
                <a:t>Tuesday (10/4)</a:t>
              </a:r>
            </a:p>
            <a:p>
              <a:pPr defTabSz="4157147">
                <a:spcBef>
                  <a:spcPct val="50000"/>
                </a:spcBef>
              </a:pPr>
              <a:r>
                <a:rPr lang="en-US" sz="2400" dirty="0" smtClean="0">
                  <a:latin typeface="Trebuchet MS" pitchFamily="34" charset="0"/>
                </a:rPr>
                <a:t>11:30AM – 12:30PM</a:t>
              </a:r>
            </a:p>
            <a:p>
              <a:pPr defTabSz="4157147">
                <a:spcBef>
                  <a:spcPct val="50000"/>
                </a:spcBef>
              </a:pPr>
              <a:r>
                <a:rPr lang="en-US" sz="2400" dirty="0" smtClean="0">
                  <a:latin typeface="Trebuchet MS" pitchFamily="34" charset="0"/>
                </a:rPr>
                <a:t>ID 180</a:t>
              </a:r>
              <a:endParaRPr lang="en-US" sz="3500" dirty="0">
                <a:latin typeface="Trebuchet MS" pitchFamily="34" charset="0"/>
              </a:endParaRPr>
            </a:p>
          </p:txBody>
        </p:sp>
        <p:sp>
          <p:nvSpPr>
            <p:cNvPr id="103" name="AutoShape 844" descr="seawind-animation"/>
            <p:cNvSpPr>
              <a:spLocks noChangeAspect="1" noChangeArrowheads="1"/>
            </p:cNvSpPr>
            <p:nvPr/>
          </p:nvSpPr>
          <p:spPr bwMode="auto">
            <a:xfrm>
              <a:off x="122241" y="638646"/>
              <a:ext cx="206375" cy="169213"/>
            </a:xfrm>
            <a:prstGeom prst="rect">
              <a:avLst/>
            </a:prstGeom>
            <a:noFill/>
          </p:spPr>
          <p:txBody>
            <a:bodyPr/>
            <a:lstStyle/>
            <a:p>
              <a:endParaRPr lang="en-US"/>
            </a:p>
          </p:txBody>
        </p:sp>
        <p:pic>
          <p:nvPicPr>
            <p:cNvPr id="104" name="Picture 793" descr="home_03"/>
            <p:cNvPicPr>
              <a:picLocks noChangeAspect="1" noChangeArrowheads="1"/>
            </p:cNvPicPr>
            <p:nvPr/>
          </p:nvPicPr>
          <p:blipFill>
            <a:blip r:embed="rId3" cstate="print"/>
            <a:srcRect/>
            <a:stretch>
              <a:fillRect/>
            </a:stretch>
          </p:blipFill>
          <p:spPr bwMode="auto">
            <a:xfrm>
              <a:off x="33909000" y="1143000"/>
              <a:ext cx="2370061" cy="1143000"/>
            </a:xfrm>
            <a:prstGeom prst="rect">
              <a:avLst/>
            </a:prstGeom>
            <a:noFill/>
          </p:spPr>
        </p:pic>
        <p:sp>
          <p:nvSpPr>
            <p:cNvPr id="105" name="Rectangle 11"/>
            <p:cNvSpPr>
              <a:spLocks noChangeArrowheads="1"/>
            </p:cNvSpPr>
            <p:nvPr/>
          </p:nvSpPr>
          <p:spPr bwMode="auto">
            <a:xfrm>
              <a:off x="0" y="-136757"/>
              <a:ext cx="184731" cy="14927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6" name="Picture 12" descr="http://chile1.physics.upenn.edu/gbtpublic/nasa_logo.jpg"/>
            <p:cNvPicPr>
              <a:picLocks noChangeAspect="1" noChangeArrowheads="1"/>
            </p:cNvPicPr>
            <p:nvPr/>
          </p:nvPicPr>
          <p:blipFill>
            <a:blip r:embed="rId4" cstate="print"/>
            <a:srcRect/>
            <a:stretch>
              <a:fillRect/>
            </a:stretch>
          </p:blipFill>
          <p:spPr bwMode="auto">
            <a:xfrm>
              <a:off x="5638800" y="914400"/>
              <a:ext cx="1600200" cy="1355369"/>
            </a:xfrm>
            <a:prstGeom prst="rect">
              <a:avLst/>
            </a:prstGeom>
            <a:noFill/>
          </p:spPr>
        </p:pic>
        <p:pic>
          <p:nvPicPr>
            <p:cNvPr id="107" name="Picture 12" descr="http://nautarch.tamu.edu/mardigras/MG-files/Texas_AMU_logo.jpg"/>
            <p:cNvPicPr>
              <a:picLocks noChangeAspect="1" noChangeArrowheads="1"/>
            </p:cNvPicPr>
            <p:nvPr/>
          </p:nvPicPr>
          <p:blipFill>
            <a:blip r:embed="rId5" cstate="print"/>
            <a:srcRect/>
            <a:stretch>
              <a:fillRect/>
            </a:stretch>
          </p:blipFill>
          <p:spPr bwMode="auto">
            <a:xfrm>
              <a:off x="37490400" y="1066800"/>
              <a:ext cx="1265557" cy="1219200"/>
            </a:xfrm>
            <a:prstGeom prst="rect">
              <a:avLst/>
            </a:prstGeom>
            <a:noFill/>
          </p:spPr>
        </p:pic>
        <p:sp>
          <p:nvSpPr>
            <p:cNvPr id="108" name="Rectangle 15"/>
            <p:cNvSpPr>
              <a:spLocks noChangeArrowheads="1"/>
            </p:cNvSpPr>
            <p:nvPr/>
          </p:nvSpPr>
          <p:spPr bwMode="auto">
            <a:xfrm>
              <a:off x="0" y="-746357"/>
              <a:ext cx="184731" cy="14927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grpSp>
        <p:nvGrpSpPr>
          <p:cNvPr id="70" name="Group 69"/>
          <p:cNvGrpSpPr/>
          <p:nvPr/>
        </p:nvGrpSpPr>
        <p:grpSpPr>
          <a:xfrm>
            <a:off x="11506200" y="-6553200"/>
            <a:ext cx="14401799" cy="2605915"/>
            <a:chOff x="-16230599" y="7924800"/>
            <a:chExt cx="14401799" cy="2605915"/>
          </a:xfrm>
        </p:grpSpPr>
        <p:sp>
          <p:nvSpPr>
            <p:cNvPr id="115" name="Rectangle 675"/>
            <p:cNvSpPr>
              <a:spLocks noChangeArrowheads="1"/>
            </p:cNvSpPr>
            <p:nvPr/>
          </p:nvSpPr>
          <p:spPr bwMode="auto">
            <a:xfrm>
              <a:off x="-10363199" y="8610601"/>
              <a:ext cx="8305800" cy="1920114"/>
            </a:xfrm>
            <a:prstGeom prst="rect">
              <a:avLst/>
            </a:prstGeom>
            <a:noFill/>
            <a:ln w="38100">
              <a:noFill/>
              <a:miter lim="800000"/>
              <a:headEnd/>
              <a:tailEnd/>
            </a:ln>
            <a:effectLst/>
          </p:spPr>
          <p:txBody>
            <a:bodyPr wrap="square" lIns="72743" tIns="36372" rIns="72743" bIns="36372">
              <a:spAutoFit/>
            </a:bodyPr>
            <a:lstStyle/>
            <a:p>
              <a:r>
                <a:rPr lang="en-US" sz="2400" b="1" dirty="0" smtClean="0"/>
                <a:t>Improve TA-Sal Constraint Due to Multiple End-member Mixing</a:t>
              </a:r>
              <a:r>
                <a:rPr lang="en-US" sz="2400" dirty="0" smtClean="0"/>
                <a:t>.  Summary of year 1 efforts where significant model bias was indentified within the northern Gulf of Mexico and corrected by informing the model using satellite ocean color products to assign case-specific alkalinity-salinity relationships.</a:t>
              </a:r>
              <a:endParaRPr lang="en-US" sz="2400" dirty="0"/>
            </a:p>
          </p:txBody>
        </p:sp>
        <p:pic>
          <p:nvPicPr>
            <p:cNvPr id="116" name="Picture 115" descr="C:\Users\AOML.CIMAS\Documents\DWIGHTG.hq.oar.noaa.gov\Journals\Outgoing\Special Issue Oceanography\Final submission\Figures\Gledhill_f7.tif"/>
            <p:cNvPicPr/>
            <p:nvPr/>
          </p:nvPicPr>
          <p:blipFill>
            <a:blip r:embed="rId6" cstate="print"/>
            <a:srcRect/>
            <a:stretch>
              <a:fillRect/>
            </a:stretch>
          </p:blipFill>
          <p:spPr bwMode="auto">
            <a:xfrm>
              <a:off x="-16230599" y="8229600"/>
              <a:ext cx="5181600" cy="2286000"/>
            </a:xfrm>
            <a:prstGeom prst="rect">
              <a:avLst/>
            </a:prstGeom>
            <a:noFill/>
          </p:spPr>
        </p:pic>
        <p:sp>
          <p:nvSpPr>
            <p:cNvPr id="119" name="Rectangle 675"/>
            <p:cNvSpPr>
              <a:spLocks noChangeArrowheads="1"/>
            </p:cNvSpPr>
            <p:nvPr/>
          </p:nvSpPr>
          <p:spPr bwMode="auto">
            <a:xfrm>
              <a:off x="-10591800" y="7924800"/>
              <a:ext cx="8763000" cy="442786"/>
            </a:xfrm>
            <a:prstGeom prst="rect">
              <a:avLst/>
            </a:prstGeom>
            <a:noFill/>
            <a:ln w="38100">
              <a:noFill/>
              <a:miter lim="800000"/>
              <a:headEnd/>
              <a:tailEnd/>
            </a:ln>
            <a:effectLst/>
          </p:spPr>
          <p:txBody>
            <a:bodyPr wrap="square" lIns="72743" tIns="36372" rIns="72743" bIns="36372">
              <a:spAutoFit/>
            </a:bodyPr>
            <a:lstStyle/>
            <a:p>
              <a:r>
                <a:rPr lang="en-US" sz="2400" b="1" dirty="0" smtClean="0"/>
                <a:t>Satellite Ocean Color Applied to Inform Empirical Models </a:t>
              </a:r>
              <a:endParaRPr lang="en-US" sz="2400" dirty="0"/>
            </a:p>
          </p:txBody>
        </p:sp>
      </p:grpSp>
      <p:grpSp>
        <p:nvGrpSpPr>
          <p:cNvPr id="83" name="Group 82"/>
          <p:cNvGrpSpPr/>
          <p:nvPr/>
        </p:nvGrpSpPr>
        <p:grpSpPr>
          <a:xfrm>
            <a:off x="685800" y="20998227"/>
            <a:ext cx="19202400" cy="3919173"/>
            <a:chOff x="1143000" y="21793200"/>
            <a:chExt cx="19202400" cy="3919173"/>
          </a:xfrm>
        </p:grpSpPr>
        <p:sp>
          <p:nvSpPr>
            <p:cNvPr id="121" name="Rounded Rectangle 120"/>
            <p:cNvSpPr/>
            <p:nvPr/>
          </p:nvSpPr>
          <p:spPr>
            <a:xfrm>
              <a:off x="1143000" y="21793200"/>
              <a:ext cx="19202400" cy="388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a:p>
          </p:txBody>
        </p:sp>
        <p:pic>
          <p:nvPicPr>
            <p:cNvPr id="122" name="Picture 20" descr="C:\Documents and Settings\dwight.gledhill\My Documents\My Pictures\201105 AOAT Pictures\PICT0549.JPG"/>
            <p:cNvPicPr>
              <a:picLocks noChangeAspect="1" noChangeArrowheads="1"/>
            </p:cNvPicPr>
            <p:nvPr/>
          </p:nvPicPr>
          <p:blipFill>
            <a:blip r:embed="rId7" cstate="print"/>
            <a:srcRect/>
            <a:stretch>
              <a:fillRect/>
            </a:stretch>
          </p:blipFill>
          <p:spPr bwMode="auto">
            <a:xfrm>
              <a:off x="1600200" y="22250400"/>
              <a:ext cx="234315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3" name="Picture 14"/>
            <p:cNvPicPr>
              <a:picLocks noChangeAspect="1" noChangeArrowheads="1"/>
            </p:cNvPicPr>
            <p:nvPr/>
          </p:nvPicPr>
          <p:blipFill>
            <a:blip r:embed="rId8" cstate="print"/>
            <a:srcRect/>
            <a:stretch>
              <a:fillRect/>
            </a:stretch>
          </p:blipFill>
          <p:spPr bwMode="auto">
            <a:xfrm>
              <a:off x="4800600" y="21793201"/>
              <a:ext cx="3457575" cy="2314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4" name="Picture 2" descr="http://images.fineartamerica.com/images-medium/gulf-shrimp-boat-florene-welebny.jpg"/>
            <p:cNvPicPr>
              <a:picLocks noChangeAspect="1" noChangeArrowheads="1"/>
            </p:cNvPicPr>
            <p:nvPr/>
          </p:nvPicPr>
          <p:blipFill>
            <a:blip r:embed="rId9" cstate="print"/>
            <a:srcRect/>
            <a:stretch>
              <a:fillRect/>
            </a:stretch>
          </p:blipFill>
          <p:spPr bwMode="auto">
            <a:xfrm>
              <a:off x="9067800" y="23241000"/>
              <a:ext cx="2971800" cy="23724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5" name="Picture 4" descr="http://disasternewsnetwork.com/wp-content/uploads/2011/01/Oyster-Reef.jpg"/>
            <p:cNvPicPr>
              <a:picLocks noChangeAspect="1" noChangeArrowheads="1"/>
            </p:cNvPicPr>
            <p:nvPr/>
          </p:nvPicPr>
          <p:blipFill>
            <a:blip r:embed="rId10" cstate="print"/>
            <a:srcRect/>
            <a:stretch>
              <a:fillRect/>
            </a:stretch>
          </p:blipFill>
          <p:spPr bwMode="auto">
            <a:xfrm>
              <a:off x="15849600" y="22098000"/>
              <a:ext cx="3571875" cy="2676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0" name="Rectangle 675"/>
            <p:cNvSpPr>
              <a:spLocks noChangeArrowheads="1"/>
            </p:cNvSpPr>
            <p:nvPr/>
          </p:nvSpPr>
          <p:spPr bwMode="auto">
            <a:xfrm>
              <a:off x="2590800" y="21945600"/>
              <a:ext cx="15849600" cy="3766773"/>
            </a:xfrm>
            <a:prstGeom prst="rect">
              <a:avLst/>
            </a:prstGeom>
            <a:solidFill>
              <a:schemeClr val="accent1">
                <a:alpha val="84000"/>
              </a:schemeClr>
            </a:solidFill>
            <a:ln w="38100">
              <a:noFill/>
              <a:miter lim="800000"/>
              <a:headEnd/>
              <a:tailEnd/>
            </a:ln>
            <a:effectLst/>
          </p:spPr>
          <p:txBody>
            <a:bodyPr wrap="square" lIns="72743" tIns="36372" rIns="72743" bIns="36372">
              <a:spAutoFit/>
            </a:bodyPr>
            <a:lstStyle/>
            <a:p>
              <a:r>
                <a:rPr lang="en-US" sz="2200" b="1" dirty="0" smtClean="0">
                  <a:latin typeface="Arial" pitchFamily="34" charset="0"/>
                  <a:cs typeface="Arial" pitchFamily="34" charset="0"/>
                </a:rPr>
                <a:t>Caribbean &amp; GOM </a:t>
              </a:r>
              <a:r>
                <a:rPr lang="en-US" sz="2200" b="1" dirty="0" smtClean="0">
                  <a:latin typeface="Arial" pitchFamily="34" charset="0"/>
                  <a:cs typeface="Arial" pitchFamily="34" charset="0"/>
                </a:rPr>
                <a:t>Ecosystems </a:t>
              </a:r>
              <a:r>
                <a:rPr lang="en-US" sz="2200" b="1" dirty="0" smtClean="0">
                  <a:latin typeface="Arial" pitchFamily="34" charset="0"/>
                  <a:cs typeface="Arial" pitchFamily="34" charset="0"/>
                </a:rPr>
                <a:t>at Risk by OA</a:t>
              </a:r>
              <a:r>
                <a:rPr lang="en-US" sz="2400" dirty="0" smtClean="0"/>
                <a:t> The warm tropical oceanic waters of the Caribbean and Gulf of Mexico (GOM) exhibit some of the highest carbonate mineral saturation states of the global oceans and are expected to remain supersaturated with respect to most carbonate mineral phases for the foreseeable future. While direct dissolution of carbonate mineral phases is not likely in the surface waters of this region, changes in carbonate mineral saturation state (</a:t>
              </a:r>
              <a:r>
                <a:rPr lang="el-GR" sz="2400" dirty="0" smtClean="0"/>
                <a:t>Ω</a:t>
              </a:r>
              <a:r>
                <a:rPr lang="en-US" sz="2400" dirty="0" smtClean="0"/>
                <a:t>) still affect carbonate mineral kinetics and as such could retard the rate of carbonate mineral formation within the region.  A growing number of experimental and field studies now reveal that even </a:t>
              </a:r>
              <a:r>
                <a:rPr lang="en-US" sz="2400" dirty="0" err="1" smtClean="0"/>
                <a:t>biocalcifiation</a:t>
              </a:r>
              <a:r>
                <a:rPr lang="en-US" sz="2400" dirty="0" smtClean="0"/>
                <a:t> may be impacted (albeit in a complex and poorly understood fashion) by such changes (for review see </a:t>
              </a:r>
              <a:r>
                <a:rPr lang="en-US" sz="2400" dirty="0" err="1" smtClean="0"/>
                <a:t>Doney</a:t>
              </a:r>
              <a:r>
                <a:rPr lang="en-US" sz="2400" dirty="0" smtClean="0"/>
                <a:t> et al., 2008).  Therefore, </a:t>
              </a:r>
              <a:r>
                <a:rPr lang="en-US" sz="2400" dirty="0" smtClean="0"/>
                <a:t>there is </a:t>
              </a:r>
              <a:r>
                <a:rPr lang="en-US" sz="2400" dirty="0" smtClean="0"/>
                <a:t>mounting concern that OA could impact living marine resources throughout the region in coming years despite remaining supersaturated with respect to common carbonate mineral phases.   In addition, other processes beyond calcification rates may be impacted including  impairment on early life stages such as through reduced fertilization success of coral [Albright et al., 2008].</a:t>
              </a:r>
              <a:endParaRPr lang="en-US" sz="2200" dirty="0" smtClean="0">
                <a:latin typeface="Arial" pitchFamily="34" charset="0"/>
                <a:cs typeface="Arial" pitchFamily="34" charset="0"/>
              </a:endParaRPr>
            </a:p>
          </p:txBody>
        </p:sp>
      </p:grpSp>
      <p:sp>
        <p:nvSpPr>
          <p:cNvPr id="80" name="Rectangle 79"/>
          <p:cNvSpPr/>
          <p:nvPr/>
        </p:nvSpPr>
        <p:spPr>
          <a:xfrm>
            <a:off x="8153400" y="35280600"/>
            <a:ext cx="5261352" cy="584763"/>
          </a:xfrm>
          <a:prstGeom prst="rect">
            <a:avLst/>
          </a:prstGeom>
        </p:spPr>
        <p:txBody>
          <a:bodyPr wrap="none" lIns="91428" tIns="45714" rIns="91428" bIns="45714">
            <a:spAutoFit/>
          </a:bodyPr>
          <a:lstStyle/>
          <a:p>
            <a:r>
              <a:rPr lang="en-US" sz="3200" dirty="0" smtClean="0">
                <a:latin typeface="Trebuchet MS" pitchFamily="34" charset="0"/>
              </a:rPr>
              <a:t>dgledhill@rsmas.miami.edu</a:t>
            </a:r>
            <a:endParaRPr lang="en-US" u="sng" dirty="0"/>
          </a:p>
        </p:txBody>
      </p:sp>
      <p:sp>
        <p:nvSpPr>
          <p:cNvPr id="96" name="TextBox 95"/>
          <p:cNvSpPr txBox="1"/>
          <p:nvPr/>
        </p:nvSpPr>
        <p:spPr>
          <a:xfrm>
            <a:off x="7294524" y="36111371"/>
            <a:ext cx="9030205" cy="769429"/>
          </a:xfrm>
          <a:prstGeom prst="rect">
            <a:avLst/>
          </a:prstGeom>
          <a:noFill/>
        </p:spPr>
        <p:txBody>
          <a:bodyPr wrap="none" lIns="91428" tIns="45714" rIns="91428" bIns="45714" rtlCol="0">
            <a:spAutoFit/>
          </a:bodyPr>
          <a:lstStyle/>
          <a:p>
            <a:r>
              <a:rPr lang="en-US" sz="2200" dirty="0" smtClean="0">
                <a:latin typeface="Arial" pitchFamily="34" charset="0"/>
                <a:cs typeface="Arial" pitchFamily="34" charset="0"/>
              </a:rPr>
              <a:t>OAPS </a:t>
            </a:r>
            <a:r>
              <a:rPr lang="en-US" sz="2200" dirty="0" smtClean="0">
                <a:latin typeface="Arial" pitchFamily="34" charset="0"/>
                <a:cs typeface="Arial" pitchFamily="34" charset="0"/>
              </a:rPr>
              <a:t>v0.6Available </a:t>
            </a:r>
            <a:r>
              <a:rPr lang="en-US" sz="2200" dirty="0" smtClean="0">
                <a:latin typeface="Arial" pitchFamily="34" charset="0"/>
                <a:cs typeface="Arial" pitchFamily="34" charset="0"/>
              </a:rPr>
              <a:t>From www.coralreefwatch.noaa.gov/satellite/oa/ </a:t>
            </a:r>
          </a:p>
          <a:p>
            <a:endParaRPr lang="en-US" sz="2200" dirty="0">
              <a:latin typeface="Arial" pitchFamily="34" charset="0"/>
              <a:cs typeface="Arial" pitchFamily="34" charset="0"/>
            </a:endParaRPr>
          </a:p>
        </p:txBody>
      </p:sp>
      <p:sp>
        <p:nvSpPr>
          <p:cNvPr id="134" name="Text Box 681"/>
          <p:cNvSpPr txBox="1">
            <a:spLocks noChangeArrowheads="1"/>
          </p:cNvSpPr>
          <p:nvPr/>
        </p:nvSpPr>
        <p:spPr bwMode="auto">
          <a:xfrm>
            <a:off x="762000" y="35433000"/>
            <a:ext cx="5791200" cy="2058637"/>
          </a:xfrm>
          <a:prstGeom prst="rect">
            <a:avLst/>
          </a:prstGeom>
          <a:noFill/>
          <a:ln w="9525">
            <a:noFill/>
            <a:miter lim="800000"/>
            <a:headEnd/>
            <a:tailEnd/>
          </a:ln>
          <a:effectLst/>
        </p:spPr>
        <p:txBody>
          <a:bodyPr wrap="square" lIns="72768" tIns="36384" rIns="72768" bIns="36384">
            <a:spAutoFit/>
          </a:bodyPr>
          <a:lstStyle/>
          <a:p>
            <a:pPr defTabSz="4157147">
              <a:spcBef>
                <a:spcPct val="50000"/>
              </a:spcBef>
            </a:pPr>
            <a:r>
              <a:rPr lang="en-US" sz="2400" dirty="0" smtClean="0">
                <a:latin typeface="Trebuchet MS" pitchFamily="34" charset="0"/>
              </a:rPr>
              <a:t>Project: NNX08AW98G </a:t>
            </a:r>
          </a:p>
          <a:p>
            <a:pPr defTabSz="4157147">
              <a:spcBef>
                <a:spcPct val="50000"/>
              </a:spcBef>
            </a:pPr>
            <a:r>
              <a:rPr lang="en-US" sz="2400" dirty="0" smtClean="0">
                <a:latin typeface="Trebuchet MS" pitchFamily="34" charset="0"/>
              </a:rPr>
              <a:t>Program: NASA ROSES (07-CARBON07-60)</a:t>
            </a:r>
            <a:r>
              <a:rPr lang="en-US" sz="3500" dirty="0" smtClean="0">
                <a:latin typeface="Trebuchet MS" pitchFamily="34" charset="0"/>
              </a:rPr>
              <a:t> </a:t>
            </a:r>
          </a:p>
          <a:p>
            <a:pPr defTabSz="4157147">
              <a:spcBef>
                <a:spcPct val="50000"/>
              </a:spcBef>
            </a:pPr>
            <a:endParaRPr lang="en-US" sz="3500" dirty="0">
              <a:latin typeface="Trebuchet MS" pitchFamily="34" charset="0"/>
            </a:endParaRPr>
          </a:p>
        </p:txBody>
      </p:sp>
      <p:grpSp>
        <p:nvGrpSpPr>
          <p:cNvPr id="67" name="Group 66"/>
          <p:cNvGrpSpPr/>
          <p:nvPr/>
        </p:nvGrpSpPr>
        <p:grpSpPr>
          <a:xfrm>
            <a:off x="152400" y="10591800"/>
            <a:ext cx="20116800" cy="9999762"/>
            <a:chOff x="13182600" y="15163800"/>
            <a:chExt cx="17449800" cy="9999762"/>
          </a:xfrm>
        </p:grpSpPr>
        <p:sp>
          <p:nvSpPr>
            <p:cNvPr id="73" name="Rounded Rectangle 72"/>
            <p:cNvSpPr/>
            <p:nvPr/>
          </p:nvSpPr>
          <p:spPr>
            <a:xfrm>
              <a:off x="13182600" y="15163800"/>
              <a:ext cx="17449800" cy="982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pic>
          <p:nvPicPr>
            <p:cNvPr id="120" name="Picture 22" descr="http://coralreefwatch.noaa.gov/satellite/oa/data/nrt/NOAA_CRW_OAPS_SSA_Regional_Timeseries_1200x645.gif"/>
            <p:cNvPicPr>
              <a:picLocks noChangeAspect="1" noChangeArrowheads="1"/>
            </p:cNvPicPr>
            <p:nvPr/>
          </p:nvPicPr>
          <p:blipFill>
            <a:blip r:embed="rId11" cstate="print"/>
            <a:srcRect/>
            <a:stretch>
              <a:fillRect/>
            </a:stretch>
          </p:blipFill>
          <p:spPr bwMode="auto">
            <a:xfrm>
              <a:off x="13639800" y="20802600"/>
              <a:ext cx="7230138"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7" name="Picture 15" descr="http://coralreefwatch.noaa.gov/satellite/oa/description/figures/PAGE_7_Methods_pCO2_v05.gif"/>
            <p:cNvPicPr>
              <a:picLocks noChangeAspect="1" noChangeArrowheads="1"/>
            </p:cNvPicPr>
            <p:nvPr/>
          </p:nvPicPr>
          <p:blipFill>
            <a:blip r:embed="rId12" cstate="print"/>
            <a:srcRect/>
            <a:stretch>
              <a:fillRect/>
            </a:stretch>
          </p:blipFill>
          <p:spPr bwMode="auto">
            <a:xfrm>
              <a:off x="13792354" y="15773400"/>
              <a:ext cx="6705446" cy="4800599"/>
            </a:xfrm>
            <a:prstGeom prst="rect">
              <a:avLst/>
            </a:prstGeom>
            <a:ln>
              <a:noFill/>
            </a:ln>
            <a:effectLst>
              <a:softEdge rad="112500"/>
            </a:effectLst>
          </p:spPr>
        </p:pic>
        <p:sp>
          <p:nvSpPr>
            <p:cNvPr id="167" name="TextBox 166"/>
            <p:cNvSpPr txBox="1"/>
            <p:nvPr/>
          </p:nvSpPr>
          <p:spPr>
            <a:xfrm>
              <a:off x="20878800" y="15468600"/>
              <a:ext cx="9067800" cy="9694962"/>
            </a:xfrm>
            <a:prstGeom prst="rect">
              <a:avLst/>
            </a:prstGeom>
            <a:noFill/>
          </p:spPr>
          <p:txBody>
            <a:bodyPr wrap="square" rtlCol="0">
              <a:spAutoFit/>
            </a:bodyPr>
            <a:lstStyle/>
            <a:p>
              <a:r>
                <a:rPr lang="en-US" sz="3200" dirty="0" smtClean="0"/>
                <a:t>Methodology of Ocean Acidification Product Suite (OAPS) General Approach</a:t>
              </a:r>
              <a:r>
                <a:rPr lang="en-US" sz="2000" dirty="0" smtClean="0"/>
                <a:t> 		 </a:t>
              </a:r>
            </a:p>
            <a:p>
              <a:r>
                <a:rPr lang="en-US" sz="2000" dirty="0" smtClean="0"/>
                <a:t>Fully describing the carbonic acid system demands that, in addition to temperature and salinity, at least two of the carbonate parameters (pCO2,sw, A</a:t>
              </a:r>
              <a:r>
                <a:rPr lang="en-US" sz="2000" baseline="-25000" dirty="0" smtClean="0"/>
                <a:t>T</a:t>
              </a:r>
              <a:r>
                <a:rPr lang="en-US" sz="2000" dirty="0" smtClean="0"/>
                <a:t>, DIC, pH) be known. To achieve this, we compute daily fields of total alkalinity (A</a:t>
              </a:r>
              <a:r>
                <a:rPr lang="en-US" sz="2000" baseline="-25000" dirty="0" smtClean="0"/>
                <a:t>T</a:t>
              </a:r>
              <a:r>
                <a:rPr lang="en-US" sz="2000" dirty="0" smtClean="0"/>
                <a:t>) and carbon dioxide partial pressure (pCO2,sw) through the application of a variety of modeled and remotely sensed environmental parameters (this panel top left) applied to a set of regionally specific empirical equations.   Evaluating and improving these empirical equations through ship-based direct measurements collocated to satellite observations is the primary objective of this project (see panel A).</a:t>
              </a:r>
            </a:p>
            <a:p>
              <a:endParaRPr lang="en-US" sz="2000" dirty="0" smtClean="0"/>
            </a:p>
            <a:p>
              <a:r>
                <a:rPr lang="en-US" sz="2000" dirty="0" smtClean="0"/>
                <a:t>Sea surface pCO</a:t>
              </a:r>
              <a:r>
                <a:rPr lang="en-US" sz="2000" baseline="-25000" dirty="0" smtClean="0"/>
                <a:t>2,sw</a:t>
              </a:r>
              <a:r>
                <a:rPr lang="en-US" sz="2000" dirty="0" smtClean="0"/>
                <a:t> is computed using an empirical model relating the differential between sea surface and </a:t>
              </a:r>
              <a:r>
                <a:rPr lang="en-US" sz="2000" dirty="0" smtClean="0"/>
                <a:t>the marine boundary atmospheric </a:t>
              </a:r>
              <a:r>
                <a:rPr lang="en-US" sz="2000" dirty="0" smtClean="0"/>
                <a:t>CO</a:t>
              </a:r>
              <a:r>
                <a:rPr lang="en-US" sz="2000" baseline="-25000" dirty="0" smtClean="0"/>
                <a:t>2</a:t>
              </a:r>
              <a:r>
                <a:rPr lang="en-US" sz="2000" dirty="0" smtClean="0"/>
                <a:t> partial pressure (ΔpCO</a:t>
              </a:r>
              <a:r>
                <a:rPr lang="en-US" sz="2000" baseline="-25000" dirty="0" smtClean="0"/>
                <a:t>2</a:t>
              </a:r>
              <a:r>
                <a:rPr lang="en-US" sz="2000" dirty="0" smtClean="0"/>
                <a:t> = pCO</a:t>
              </a:r>
              <a:r>
                <a:rPr lang="en-US" sz="2000" baseline="-25000" dirty="0" smtClean="0"/>
                <a:t>2,sw</a:t>
              </a:r>
              <a:r>
                <a:rPr lang="en-US" sz="2000" dirty="0" smtClean="0"/>
                <a:t> - pCO</a:t>
              </a:r>
              <a:r>
                <a:rPr lang="en-US" sz="2000" baseline="-25000" dirty="0" smtClean="0"/>
                <a:t>2,air</a:t>
              </a:r>
              <a:r>
                <a:rPr lang="en-US" sz="2000" dirty="0" smtClean="0"/>
                <a:t>) to changes in CO</a:t>
              </a:r>
              <a:r>
                <a:rPr lang="en-US" sz="2000" baseline="-25000" dirty="0" smtClean="0"/>
                <a:t>2</a:t>
              </a:r>
              <a:r>
                <a:rPr lang="en-US" sz="2000" dirty="0" smtClean="0"/>
                <a:t> gas solubility (K0).   Thus, both pCO</a:t>
              </a:r>
              <a:r>
                <a:rPr lang="en-US" sz="2000" baseline="-25000" dirty="0" smtClean="0"/>
                <a:t>2,air</a:t>
              </a:r>
              <a:r>
                <a:rPr lang="en-US" sz="2000" dirty="0" smtClean="0"/>
                <a:t> (see panel B) and the empirical fitting terms must be adequately constrained (see panel C).</a:t>
              </a:r>
            </a:p>
            <a:p>
              <a:endParaRPr lang="en-US" sz="2000" dirty="0" smtClean="0"/>
            </a:p>
            <a:p>
              <a:r>
                <a:rPr lang="en-US" sz="2000" dirty="0" smtClean="0"/>
                <a:t>Sea surface A</a:t>
              </a:r>
              <a:r>
                <a:rPr lang="en-US" sz="2000" baseline="-25000" dirty="0" smtClean="0"/>
                <a:t>T</a:t>
              </a:r>
              <a:r>
                <a:rPr lang="en-US" sz="2000" dirty="0" smtClean="0"/>
                <a:t> is derived using the empirical relationships offered by Lee et al. [2006] describing (sub)tropical surface A</a:t>
              </a:r>
              <a:r>
                <a:rPr lang="en-US" sz="2000" baseline="-25000" dirty="0" smtClean="0"/>
                <a:t>T</a:t>
              </a:r>
              <a:r>
                <a:rPr lang="en-US" sz="2000" dirty="0" smtClean="0"/>
                <a:t> as a function of sea surface salinity (SSS) and SST. Evaluating the performance of this global relation within the GCR is a key priority of this study (see panel D).</a:t>
              </a:r>
            </a:p>
            <a:p>
              <a:endParaRPr lang="en-US" sz="2000" dirty="0" smtClean="0"/>
            </a:p>
            <a:p>
              <a:r>
                <a:rPr lang="en-US" sz="2000" dirty="0" smtClean="0"/>
                <a:t>Monthly composites of these A</a:t>
              </a:r>
              <a:r>
                <a:rPr lang="en-US" sz="2000" baseline="-25000" dirty="0" smtClean="0"/>
                <a:t>T</a:t>
              </a:r>
              <a:r>
                <a:rPr lang="en-US" sz="2000" dirty="0" smtClean="0"/>
                <a:t> and pCO</a:t>
              </a:r>
              <a:r>
                <a:rPr lang="en-US" sz="2000" baseline="-25000" dirty="0" smtClean="0"/>
                <a:t>2,sw</a:t>
              </a:r>
              <a:r>
                <a:rPr lang="en-US" sz="2000" dirty="0" smtClean="0"/>
                <a:t> fields are then coupled to solve the carbonic acid system using the CDIAC Program for CO2 System Calculations [Lewis and Wallace, 1998]. The carbonate </a:t>
              </a:r>
              <a:r>
                <a:rPr lang="en-US" sz="2000" dirty="0" err="1" smtClean="0"/>
                <a:t>equilibria</a:t>
              </a:r>
              <a:r>
                <a:rPr lang="en-US" sz="2000" dirty="0" smtClean="0"/>
                <a:t> calculations used the </a:t>
              </a:r>
              <a:r>
                <a:rPr lang="en-US" sz="2000" dirty="0" err="1" smtClean="0"/>
                <a:t>Mehrbach</a:t>
              </a:r>
              <a:r>
                <a:rPr lang="en-US" sz="2000" dirty="0" smtClean="0"/>
                <a:t> et al. [1973] formulations of the K1 and K2 dissociation constants as refit by Dickson and </a:t>
              </a:r>
              <a:r>
                <a:rPr lang="en-US" sz="2000" dirty="0" err="1" smtClean="0"/>
                <a:t>Millero</a:t>
              </a:r>
              <a:r>
                <a:rPr lang="en-US" sz="2000" dirty="0" smtClean="0"/>
                <a:t> [1987]. A more detailed description of the methods employed are given in Gledhill et al. (2008).</a:t>
              </a:r>
            </a:p>
            <a:p>
              <a:endParaRPr lang="en-US" sz="2000" dirty="0" smtClean="0"/>
            </a:p>
          </p:txBody>
        </p:sp>
        <p:sp>
          <p:nvSpPr>
            <p:cNvPr id="98" name="TextBox 97"/>
            <p:cNvSpPr txBox="1"/>
            <p:nvPr/>
          </p:nvSpPr>
          <p:spPr>
            <a:xfrm>
              <a:off x="13996554" y="20768858"/>
              <a:ext cx="6324600" cy="338542"/>
            </a:xfrm>
            <a:prstGeom prst="rect">
              <a:avLst/>
            </a:prstGeom>
            <a:solidFill>
              <a:schemeClr val="bg1"/>
            </a:solidFill>
          </p:spPr>
          <p:txBody>
            <a:bodyPr wrap="square" lIns="91428" tIns="45714" rIns="91428" bIns="45714" rtlCol="0">
              <a:spAutoFit/>
            </a:bodyPr>
            <a:lstStyle/>
            <a:p>
              <a:r>
                <a:rPr lang="en-US" sz="1600" b="1" cap="all" dirty="0" smtClean="0">
                  <a:latin typeface="Arial" pitchFamily="34" charset="0"/>
                  <a:cs typeface="Arial" pitchFamily="34" charset="0"/>
                </a:rPr>
                <a:t>Regional maps and time-series of </a:t>
              </a:r>
              <a:r>
                <a:rPr lang="en-US" sz="1600" b="1" cap="all" dirty="0" err="1" smtClean="0">
                  <a:latin typeface="Arial" pitchFamily="34" charset="0"/>
                  <a:cs typeface="Arial" pitchFamily="34" charset="0"/>
                </a:rPr>
                <a:t>oA</a:t>
              </a:r>
              <a:r>
                <a:rPr lang="en-US" sz="1600" b="1" cap="all" dirty="0" smtClean="0">
                  <a:latin typeface="Arial" pitchFamily="34" charset="0"/>
                  <a:cs typeface="Arial" pitchFamily="34" charset="0"/>
                </a:rPr>
                <a:t> within the </a:t>
              </a:r>
              <a:r>
                <a:rPr lang="en-US" sz="1600" b="1" cap="all" dirty="0" err="1" smtClean="0">
                  <a:latin typeface="Arial" pitchFamily="34" charset="0"/>
                  <a:cs typeface="Arial" pitchFamily="34" charset="0"/>
                </a:rPr>
                <a:t>gCR</a:t>
              </a:r>
              <a:endParaRPr lang="en-US" sz="1600" cap="all" dirty="0" smtClean="0">
                <a:latin typeface="Arial" pitchFamily="34" charset="0"/>
                <a:cs typeface="Arial" pitchFamily="34" charset="0"/>
              </a:endParaRPr>
            </a:p>
          </p:txBody>
        </p:sp>
      </p:grpSp>
      <p:sp>
        <p:nvSpPr>
          <p:cNvPr id="72" name="TextBox 71"/>
          <p:cNvSpPr txBox="1"/>
          <p:nvPr/>
        </p:nvSpPr>
        <p:spPr>
          <a:xfrm>
            <a:off x="2251219" y="18714184"/>
            <a:ext cx="5216381" cy="1631216"/>
          </a:xfrm>
          <a:prstGeom prst="rect">
            <a:avLst/>
          </a:prstGeom>
          <a:noFill/>
        </p:spPr>
        <p:txBody>
          <a:bodyPr wrap="square" rtlCol="0">
            <a:spAutoFit/>
          </a:bodyPr>
          <a:lstStyle/>
          <a:p>
            <a:r>
              <a:rPr lang="en-US" sz="2000" dirty="0" smtClean="0"/>
              <a:t>The current model tracks a decline in surface ocean aragonite saturation state  (</a:t>
            </a:r>
            <a:r>
              <a:rPr lang="el-GR" sz="2000" dirty="0" smtClean="0"/>
              <a:t>Ω</a:t>
            </a:r>
            <a:r>
              <a:rPr lang="en-US" sz="2000" baseline="-25000" dirty="0" err="1" smtClean="0"/>
              <a:t>arag</a:t>
            </a:r>
            <a:r>
              <a:rPr lang="en-US" sz="2000" dirty="0" smtClean="0"/>
              <a:t>)  of about 3% per decade with considerable seasonality.</a:t>
            </a:r>
          </a:p>
          <a:p>
            <a:endParaRPr lang="en-US" sz="2000" dirty="0"/>
          </a:p>
        </p:txBody>
      </p:sp>
      <p:grpSp>
        <p:nvGrpSpPr>
          <p:cNvPr id="95" name="Group 94"/>
          <p:cNvGrpSpPr/>
          <p:nvPr/>
        </p:nvGrpSpPr>
        <p:grpSpPr>
          <a:xfrm>
            <a:off x="533400" y="25298400"/>
            <a:ext cx="20116800" cy="9829800"/>
            <a:chOff x="1143000" y="25679400"/>
            <a:chExt cx="20116800" cy="9829800"/>
          </a:xfrm>
        </p:grpSpPr>
        <p:grpSp>
          <p:nvGrpSpPr>
            <p:cNvPr id="65" name="Group 64"/>
            <p:cNvGrpSpPr/>
            <p:nvPr/>
          </p:nvGrpSpPr>
          <p:grpSpPr>
            <a:xfrm>
              <a:off x="1143000" y="25679400"/>
              <a:ext cx="20116800" cy="9829800"/>
              <a:chOff x="762000" y="25450800"/>
              <a:chExt cx="17449800" cy="9829800"/>
            </a:xfrm>
          </p:grpSpPr>
          <p:sp>
            <p:nvSpPr>
              <p:cNvPr id="153" name="Rounded Rectangle 152"/>
              <p:cNvSpPr/>
              <p:nvPr/>
            </p:nvSpPr>
            <p:spPr>
              <a:xfrm>
                <a:off x="762000" y="25450800"/>
                <a:ext cx="17449800" cy="982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a:p>
            </p:txBody>
          </p:sp>
          <p:sp>
            <p:nvSpPr>
              <p:cNvPr id="138" name="TextBox 137"/>
              <p:cNvSpPr txBox="1"/>
              <p:nvPr/>
            </p:nvSpPr>
            <p:spPr>
              <a:xfrm>
                <a:off x="1219200" y="25755600"/>
                <a:ext cx="13411200" cy="4832092"/>
              </a:xfrm>
              <a:prstGeom prst="rect">
                <a:avLst/>
              </a:prstGeom>
              <a:noFill/>
            </p:spPr>
            <p:txBody>
              <a:bodyPr wrap="square" rtlCol="0">
                <a:spAutoFit/>
              </a:bodyPr>
              <a:lstStyle/>
              <a:p>
                <a:r>
                  <a:rPr lang="en-US" sz="2200" b="1" cap="all" dirty="0" smtClean="0">
                    <a:latin typeface="Arial" pitchFamily="34" charset="0"/>
                    <a:cs typeface="Arial" pitchFamily="34" charset="0"/>
                  </a:rPr>
                  <a:t>In Situ Carbonate Chemistry acquisition</a:t>
                </a:r>
                <a:endParaRPr lang="en-US" sz="2200" cap="all" dirty="0" smtClean="0">
                  <a:latin typeface="Arial" pitchFamily="34" charset="0"/>
                  <a:cs typeface="Arial" pitchFamily="34" charset="0"/>
                </a:endParaRPr>
              </a:p>
              <a:p>
                <a:r>
                  <a:rPr lang="en-US" sz="2200" dirty="0" smtClean="0">
                    <a:latin typeface="Arial" pitchFamily="34" charset="0"/>
                    <a:cs typeface="Arial" pitchFamily="34" charset="0"/>
                  </a:rPr>
                  <a:t>A </a:t>
                </a:r>
                <a:r>
                  <a:rPr lang="en-US" sz="2200" dirty="0" smtClean="0">
                    <a:latin typeface="Arial" pitchFamily="34" charset="0"/>
                    <a:cs typeface="Arial" pitchFamily="34" charset="0"/>
                  </a:rPr>
                  <a:t>critical success of this project </a:t>
                </a:r>
                <a:r>
                  <a:rPr lang="en-US" sz="2200" dirty="0" smtClean="0">
                    <a:latin typeface="Arial" pitchFamily="34" charset="0"/>
                    <a:cs typeface="Arial" pitchFamily="34" charset="0"/>
                  </a:rPr>
                  <a:t>has been to establish a comprehensive and repeated series of dual CO2SYS parameter surveys across the GCR.  </a:t>
                </a:r>
                <a:r>
                  <a:rPr lang="en-US" sz="2200" dirty="0" smtClean="0">
                    <a:latin typeface="Arial" pitchFamily="34" charset="0"/>
                    <a:cs typeface="Arial" pitchFamily="34" charset="0"/>
                  </a:rPr>
                  <a:t>A primary asset has been the installation of an underway pCO</a:t>
                </a:r>
                <a:r>
                  <a:rPr lang="en-US" sz="2200" baseline="-25000" dirty="0" smtClean="0">
                    <a:latin typeface="Arial" pitchFamily="34" charset="0"/>
                    <a:cs typeface="Arial" pitchFamily="34" charset="0"/>
                  </a:rPr>
                  <a:t>2</a:t>
                </a:r>
                <a:r>
                  <a:rPr lang="en-US" sz="2200" dirty="0" smtClean="0">
                    <a:latin typeface="Arial" pitchFamily="34" charset="0"/>
                    <a:cs typeface="Arial" pitchFamily="34" charset="0"/>
                  </a:rPr>
                  <a:t> (both sea and air) analyzer aboard the Methanol Holdings LTD </a:t>
                </a:r>
                <a:r>
                  <a:rPr lang="en-US" sz="2200" i="1" dirty="0" smtClean="0">
                    <a:latin typeface="Arial" pitchFamily="34" charset="0"/>
                    <a:cs typeface="Arial" pitchFamily="34" charset="0"/>
                  </a:rPr>
                  <a:t>Las Cuevas</a:t>
                </a:r>
                <a:r>
                  <a:rPr lang="en-US" sz="2200" dirty="0" smtClean="0">
                    <a:latin typeface="Arial" pitchFamily="34" charset="0"/>
                    <a:cs typeface="Arial" pitchFamily="34" charset="0"/>
                  </a:rPr>
                  <a:t>.  The ship makes routine passage between ports in Trinidad, Houston, and New Orleans.  Recently, we have supplemented this autonomous system with discrete sample collections for post-cruise analysis of A</a:t>
                </a:r>
                <a:r>
                  <a:rPr lang="en-US" sz="2200" baseline="-25000" dirty="0" smtClean="0">
                    <a:latin typeface="Arial" pitchFamily="34" charset="0"/>
                    <a:cs typeface="Arial" pitchFamily="34" charset="0"/>
                  </a:rPr>
                  <a:t>T</a:t>
                </a:r>
                <a:r>
                  <a:rPr lang="en-US" sz="2200" dirty="0" smtClean="0">
                    <a:latin typeface="Arial" pitchFamily="34" charset="0"/>
                    <a:cs typeface="Arial" pitchFamily="34" charset="0"/>
                  </a:rPr>
                  <a:t>.  </a:t>
                </a:r>
                <a:r>
                  <a:rPr lang="en-US" sz="2200" dirty="0" smtClean="0">
                    <a:latin typeface="Arial" pitchFamily="34" charset="0"/>
                    <a:cs typeface="Arial" pitchFamily="34" charset="0"/>
                  </a:rPr>
                  <a:t>Collectively, the underway pCO</a:t>
                </a:r>
                <a:r>
                  <a:rPr lang="en-US" sz="2200" baseline="-25000" dirty="0" smtClean="0">
                    <a:latin typeface="Arial" pitchFamily="34" charset="0"/>
                    <a:cs typeface="Arial" pitchFamily="34" charset="0"/>
                  </a:rPr>
                  <a:t>2,sw</a:t>
                </a:r>
                <a:r>
                  <a:rPr lang="en-US" sz="2200" dirty="0" smtClean="0">
                    <a:latin typeface="Arial" pitchFamily="34" charset="0"/>
                    <a:cs typeface="Arial" pitchFamily="34" charset="0"/>
                  </a:rPr>
                  <a:t> and discrete A</a:t>
                </a:r>
                <a:r>
                  <a:rPr lang="en-US" sz="2200" baseline="-25000" dirty="0" smtClean="0">
                    <a:latin typeface="Arial" pitchFamily="34" charset="0"/>
                    <a:cs typeface="Arial" pitchFamily="34" charset="0"/>
                  </a:rPr>
                  <a:t>T</a:t>
                </a:r>
                <a:r>
                  <a:rPr lang="en-US" sz="2200" dirty="0" smtClean="0">
                    <a:latin typeface="Arial" pitchFamily="34" charset="0"/>
                    <a:cs typeface="Arial" pitchFamily="34" charset="0"/>
                  </a:rPr>
                  <a:t> measurements provides us routine observations across the region. </a:t>
                </a:r>
                <a:endParaRPr lang="en-US" sz="2200" dirty="0" smtClean="0">
                  <a:latin typeface="Arial" pitchFamily="34" charset="0"/>
                  <a:cs typeface="Arial" pitchFamily="34" charset="0"/>
                </a:endParaRP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These </a:t>
                </a:r>
                <a:r>
                  <a:rPr lang="en-US" sz="2200" dirty="0" smtClean="0">
                    <a:latin typeface="Arial" pitchFamily="34" charset="0"/>
                    <a:cs typeface="Arial" pitchFamily="34" charset="0"/>
                  </a:rPr>
                  <a:t>data are being applied to validate and refine the OAPS model and identify regions where model error is most significant.  The greatest error has been identified as occurring within the </a:t>
                </a:r>
                <a:r>
                  <a:rPr lang="en-US" sz="2200" dirty="0" err="1" smtClean="0">
                    <a:latin typeface="Arial" pitchFamily="34" charset="0"/>
                    <a:cs typeface="Arial" pitchFamily="34" charset="0"/>
                  </a:rPr>
                  <a:t>nGOM</a:t>
                </a:r>
                <a:r>
                  <a:rPr lang="en-US" sz="2200" dirty="0" smtClean="0">
                    <a:latin typeface="Arial" pitchFamily="34" charset="0"/>
                    <a:cs typeface="Arial" pitchFamily="34" charset="0"/>
                  </a:rPr>
                  <a:t> region where complex mixing in the Mississippi-Atchafalaya River-influenced area [</a:t>
                </a:r>
                <a:r>
                  <a:rPr lang="en-US" sz="2200" dirty="0" err="1" smtClean="0">
                    <a:latin typeface="Arial" pitchFamily="34" charset="0"/>
                    <a:cs typeface="Arial" pitchFamily="34" charset="0"/>
                  </a:rPr>
                  <a:t>Cai</a:t>
                </a:r>
                <a:r>
                  <a:rPr lang="en-US" sz="2200" dirty="0" smtClean="0">
                    <a:latin typeface="Arial" pitchFamily="34" charset="0"/>
                    <a:cs typeface="Arial" pitchFamily="34" charset="0"/>
                  </a:rPr>
                  <a:t> et al., 2010] result in significant deviations from the Lee et al. [2005] (sub)tropical TA-SSS-SST relationships. Therefore, survey efforts have sought to intensely survey this region to achieve better constraint of </a:t>
                </a:r>
                <a:r>
                  <a:rPr lang="en-US" sz="2200" dirty="0" smtClean="0">
                    <a:latin typeface="Arial" pitchFamily="34" charset="0"/>
                    <a:cs typeface="Arial" pitchFamily="34" charset="0"/>
                  </a:rPr>
                  <a:t>both A</a:t>
                </a:r>
                <a:r>
                  <a:rPr lang="en-US" sz="2200" baseline="-25000" dirty="0" smtClean="0">
                    <a:latin typeface="Arial" pitchFamily="34" charset="0"/>
                    <a:cs typeface="Arial" pitchFamily="34" charset="0"/>
                  </a:rPr>
                  <a:t>T</a:t>
                </a:r>
                <a:r>
                  <a:rPr lang="en-US" sz="2200" dirty="0" smtClean="0">
                    <a:latin typeface="Arial" pitchFamily="34" charset="0"/>
                    <a:cs typeface="Arial" pitchFamily="34" charset="0"/>
                  </a:rPr>
                  <a:t> and pCO</a:t>
                </a:r>
                <a:r>
                  <a:rPr lang="en-US" sz="2200" baseline="-25000" dirty="0" smtClean="0">
                    <a:latin typeface="Arial" pitchFamily="34" charset="0"/>
                    <a:cs typeface="Arial" pitchFamily="34" charset="0"/>
                  </a:rPr>
                  <a:t>2,sw</a:t>
                </a:r>
                <a:r>
                  <a:rPr lang="en-US" sz="2200" dirty="0" smtClean="0">
                    <a:latin typeface="Arial" pitchFamily="34" charset="0"/>
                    <a:cs typeface="Arial" pitchFamily="34" charset="0"/>
                  </a:rPr>
                  <a:t> dynamics</a:t>
                </a:r>
                <a:r>
                  <a:rPr lang="en-US" sz="2200" dirty="0" smtClean="0">
                    <a:latin typeface="Arial" pitchFamily="34" charset="0"/>
                    <a:cs typeface="Arial" pitchFamily="34" charset="0"/>
                  </a:rPr>
                  <a:t>.  </a:t>
                </a:r>
                <a:endParaRPr lang="en-US" sz="2200" dirty="0" smtClean="0">
                  <a:latin typeface="Arial" pitchFamily="34" charset="0"/>
                  <a:cs typeface="Arial" pitchFamily="34" charset="0"/>
                </a:endParaRPr>
              </a:p>
            </p:txBody>
          </p:sp>
          <p:pic>
            <p:nvPicPr>
              <p:cNvPr id="139" name="Picture 2"/>
              <p:cNvPicPr>
                <a:picLocks noChangeAspect="1" noChangeArrowheads="1"/>
              </p:cNvPicPr>
              <p:nvPr/>
            </p:nvPicPr>
            <p:blipFill>
              <a:blip r:embed="rId13" cstate="print"/>
              <a:srcRect/>
              <a:stretch>
                <a:fillRect/>
              </a:stretch>
            </p:blipFill>
            <p:spPr bwMode="auto">
              <a:xfrm>
                <a:off x="1295400" y="30784800"/>
                <a:ext cx="4421651" cy="2986624"/>
              </a:xfrm>
              <a:prstGeom prst="rect">
                <a:avLst/>
              </a:prstGeom>
              <a:ln>
                <a:noFill/>
              </a:ln>
              <a:effectLst>
                <a:softEdge rad="112500"/>
              </a:effectLst>
            </p:spPr>
          </p:pic>
          <p:pic>
            <p:nvPicPr>
              <p:cNvPr id="140" name="Picture 19" descr="C:\Users\AOML.CIMAS\Documents\DWIGHTG.hq.oar.noaa.gov\Meetings\20100511_NASA OBBOCRT\OBBOCRT_Poster\DSCN0719.JPG"/>
              <p:cNvPicPr>
                <a:picLocks noChangeAspect="1" noChangeArrowheads="1"/>
              </p:cNvPicPr>
              <p:nvPr/>
            </p:nvPicPr>
            <p:blipFill>
              <a:blip r:embed="rId14" cstate="print"/>
              <a:srcRect/>
              <a:stretch>
                <a:fillRect/>
              </a:stretch>
            </p:blipFill>
            <p:spPr bwMode="auto">
              <a:xfrm>
                <a:off x="14706600" y="27584400"/>
                <a:ext cx="3046968" cy="2286000"/>
              </a:xfrm>
              <a:prstGeom prst="rect">
                <a:avLst/>
              </a:prstGeom>
              <a:noFill/>
            </p:spPr>
          </p:pic>
          <p:sp>
            <p:nvSpPr>
              <p:cNvPr id="141" name="TextBox 140"/>
              <p:cNvSpPr txBox="1"/>
              <p:nvPr/>
            </p:nvSpPr>
            <p:spPr>
              <a:xfrm>
                <a:off x="14630400" y="27508200"/>
                <a:ext cx="3200400" cy="1015663"/>
              </a:xfrm>
              <a:prstGeom prst="rect">
                <a:avLst/>
              </a:prstGeom>
              <a:noFill/>
              <a:ln>
                <a:solidFill>
                  <a:schemeClr val="accent1"/>
                </a:solidFill>
              </a:ln>
            </p:spPr>
            <p:txBody>
              <a:bodyPr wrap="square" rtlCol="0">
                <a:spAutoFit/>
              </a:bodyPr>
              <a:lstStyle/>
              <a:p>
                <a:r>
                  <a:rPr lang="en-US" sz="1500" b="1" dirty="0" smtClean="0">
                    <a:latin typeface="Arial" pitchFamily="34" charset="0"/>
                    <a:cs typeface="Arial" pitchFamily="34" charset="0"/>
                  </a:rPr>
                  <a:t>Las </a:t>
                </a:r>
                <a:r>
                  <a:rPr lang="en-US" sz="1500" b="1" dirty="0" smtClean="0">
                    <a:latin typeface="Arial" pitchFamily="34" charset="0"/>
                    <a:cs typeface="Arial" pitchFamily="34" charset="0"/>
                  </a:rPr>
                  <a:t>Cuevas Sept. 2009 – </a:t>
                </a:r>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Regular autonomous transects are now being conducted  through the Caribbean Sea and GOM.  </a:t>
                </a:r>
                <a:endParaRPr lang="en-US" sz="1500" dirty="0">
                  <a:latin typeface="Arial" pitchFamily="34" charset="0"/>
                  <a:cs typeface="Arial" pitchFamily="34" charset="0"/>
                </a:endParaRPr>
              </a:p>
            </p:txBody>
          </p:sp>
          <p:pic>
            <p:nvPicPr>
              <p:cNvPr id="1044" name="Picture 20"/>
              <p:cNvPicPr>
                <a:picLocks noChangeAspect="1" noChangeArrowheads="1"/>
              </p:cNvPicPr>
              <p:nvPr/>
            </p:nvPicPr>
            <p:blipFill>
              <a:blip r:embed="rId15" cstate="print"/>
              <a:srcRect/>
              <a:stretch>
                <a:fillRect/>
              </a:stretch>
            </p:blipFill>
            <p:spPr bwMode="auto">
              <a:xfrm>
                <a:off x="5867400" y="32156400"/>
                <a:ext cx="7159752" cy="2776635"/>
              </a:xfrm>
              <a:prstGeom prst="rect">
                <a:avLst/>
              </a:prstGeom>
              <a:solidFill>
                <a:schemeClr val="bg1"/>
              </a:solidFill>
              <a:ln w="9525">
                <a:noFill/>
                <a:miter lim="800000"/>
                <a:headEnd/>
                <a:tailEnd/>
              </a:ln>
              <a:effectLst/>
            </p:spPr>
          </p:pic>
          <p:pic>
            <p:nvPicPr>
              <p:cNvPr id="133" name="Picture 18"/>
              <p:cNvPicPr>
                <a:picLocks noChangeAspect="1" noChangeArrowheads="1"/>
              </p:cNvPicPr>
              <p:nvPr/>
            </p:nvPicPr>
            <p:blipFill>
              <a:blip r:embed="rId16" cstate="print"/>
              <a:srcRect/>
              <a:stretch>
                <a:fillRect/>
              </a:stretch>
            </p:blipFill>
            <p:spPr bwMode="auto">
              <a:xfrm>
                <a:off x="5959475" y="30175200"/>
                <a:ext cx="7162800" cy="1697609"/>
              </a:xfrm>
              <a:prstGeom prst="rect">
                <a:avLst/>
              </a:prstGeom>
              <a:solidFill>
                <a:schemeClr val="tx2">
                  <a:lumMod val="20000"/>
                  <a:lumOff val="80000"/>
                  <a:alpha val="66000"/>
                </a:schemeClr>
              </a:solidFill>
              <a:ln w="9525">
                <a:noFill/>
                <a:miter lim="800000"/>
                <a:headEnd/>
                <a:tailEnd/>
              </a:ln>
              <a:effectLst/>
            </p:spPr>
          </p:pic>
        </p:grpSp>
        <p:sp>
          <p:nvSpPr>
            <p:cNvPr id="74" name="TextBox 73"/>
            <p:cNvSpPr txBox="1"/>
            <p:nvPr/>
          </p:nvSpPr>
          <p:spPr>
            <a:xfrm>
              <a:off x="1905000" y="34290000"/>
              <a:ext cx="4191000" cy="1015663"/>
            </a:xfrm>
            <a:prstGeom prst="rect">
              <a:avLst/>
            </a:prstGeom>
            <a:noFill/>
            <a:ln>
              <a:solidFill>
                <a:schemeClr val="accent1"/>
              </a:solidFill>
            </a:ln>
          </p:spPr>
          <p:txBody>
            <a:bodyPr wrap="square" rtlCol="0">
              <a:spAutoFit/>
            </a:bodyPr>
            <a:lstStyle/>
            <a:p>
              <a:r>
                <a:rPr lang="en-US" sz="1500" b="1" dirty="0" smtClean="0">
                  <a:latin typeface="Arial" pitchFamily="34" charset="0"/>
                  <a:cs typeface="Arial" pitchFamily="34" charset="0"/>
                </a:rPr>
                <a:t>Las Cuevas </a:t>
              </a:r>
              <a:r>
                <a:rPr lang="en-US" sz="1500" b="1" dirty="0" smtClean="0">
                  <a:latin typeface="Arial" pitchFamily="34" charset="0"/>
                  <a:cs typeface="Arial" pitchFamily="34" charset="0"/>
                </a:rPr>
                <a:t>A</a:t>
              </a:r>
              <a:r>
                <a:rPr lang="en-US" sz="1500" b="1" baseline="-25000" dirty="0" smtClean="0">
                  <a:latin typeface="Arial" pitchFamily="34" charset="0"/>
                  <a:cs typeface="Arial" pitchFamily="34" charset="0"/>
                </a:rPr>
                <a:t>T </a:t>
              </a:r>
              <a:r>
                <a:rPr lang="en-US" sz="1500" b="1" dirty="0" smtClean="0">
                  <a:latin typeface="Arial" pitchFamily="34" charset="0"/>
                  <a:cs typeface="Arial" pitchFamily="34" charset="0"/>
                </a:rPr>
                <a:t>Transect – </a:t>
              </a:r>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In July, 2011 a transect of discrete samples was collected across the GCR about the Las Cuevas for post-cruise analysis of A</a:t>
              </a:r>
              <a:r>
                <a:rPr lang="en-US" sz="1500" baseline="-25000" dirty="0" smtClean="0">
                  <a:latin typeface="Arial" pitchFamily="34" charset="0"/>
                  <a:cs typeface="Arial" pitchFamily="34" charset="0"/>
                </a:rPr>
                <a:t>T</a:t>
              </a:r>
              <a:r>
                <a:rPr lang="en-US" sz="1500" dirty="0" smtClean="0">
                  <a:latin typeface="Arial" pitchFamily="34" charset="0"/>
                  <a:cs typeface="Arial" pitchFamily="34" charset="0"/>
                </a:rPr>
                <a:t> </a:t>
              </a:r>
              <a:r>
                <a:rPr lang="en-US" sz="1500" dirty="0" err="1" smtClean="0">
                  <a:latin typeface="Arial" pitchFamily="34" charset="0"/>
                  <a:cs typeface="Arial" pitchFamily="34" charset="0"/>
                </a:rPr>
                <a:t>at</a:t>
              </a:r>
              <a:r>
                <a:rPr lang="en-US" sz="1500" dirty="0" smtClean="0">
                  <a:latin typeface="Arial" pitchFamily="34" charset="0"/>
                  <a:cs typeface="Arial" pitchFamily="34" charset="0"/>
                </a:rPr>
                <a:t> TAMU.  </a:t>
              </a:r>
              <a:endParaRPr lang="en-US" sz="1500" dirty="0">
                <a:latin typeface="Arial" pitchFamily="34" charset="0"/>
                <a:cs typeface="Arial" pitchFamily="34" charset="0"/>
              </a:endParaRPr>
            </a:p>
          </p:txBody>
        </p:sp>
        <p:sp>
          <p:nvSpPr>
            <p:cNvPr id="76" name="TextBox 75"/>
            <p:cNvSpPr txBox="1"/>
            <p:nvPr/>
          </p:nvSpPr>
          <p:spPr>
            <a:xfrm>
              <a:off x="15925800" y="30937200"/>
              <a:ext cx="4953000" cy="1708160"/>
            </a:xfrm>
            <a:prstGeom prst="rect">
              <a:avLst/>
            </a:prstGeom>
            <a:noFill/>
            <a:ln>
              <a:solidFill>
                <a:schemeClr val="accent1"/>
              </a:solidFill>
            </a:ln>
          </p:spPr>
          <p:txBody>
            <a:bodyPr wrap="square" rtlCol="0">
              <a:spAutoFit/>
            </a:bodyPr>
            <a:lstStyle/>
            <a:p>
              <a:r>
                <a:rPr lang="en-US" sz="1500" b="1" i="1" dirty="0" smtClean="0">
                  <a:latin typeface="Arial" pitchFamily="34" charset="0"/>
                  <a:cs typeface="Arial" pitchFamily="34" charset="0"/>
                </a:rPr>
                <a:t>In situ</a:t>
              </a:r>
              <a:r>
                <a:rPr lang="en-US" sz="1500" b="1" i="1" dirty="0" smtClean="0">
                  <a:latin typeface="Arial" pitchFamily="34" charset="0"/>
                  <a:cs typeface="Arial" pitchFamily="34" charset="0"/>
                </a:rPr>
                <a:t> </a:t>
              </a:r>
              <a:r>
                <a:rPr lang="en-US" sz="1500" b="1" dirty="0" smtClean="0">
                  <a:latin typeface="Arial" pitchFamily="34" charset="0"/>
                  <a:cs typeface="Arial" pitchFamily="34" charset="0"/>
                </a:rPr>
                <a:t>surface ocean OA measurements </a:t>
              </a:r>
              <a:r>
                <a:rPr lang="en-US" sz="1500" b="1" dirty="0" smtClean="0">
                  <a:latin typeface="Arial" pitchFamily="34" charset="0"/>
                  <a:cs typeface="Arial" pitchFamily="34" charset="0"/>
                </a:rPr>
                <a:t>– </a:t>
              </a:r>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A core requirement of the project has been the acquisition of a comprehensive survey of surface ocean carbonate chemistry throughout the GCR and across seasons.  With the recent success of the underway discret</a:t>
              </a:r>
              <a:r>
                <a:rPr lang="en-US" sz="1500" dirty="0" smtClean="0">
                  <a:latin typeface="Arial" pitchFamily="34" charset="0"/>
                  <a:cs typeface="Arial" pitchFamily="34" charset="0"/>
                </a:rPr>
                <a:t>e sampling campaign aboard the Las Cuevas, this comprehensive survey is now achievable.</a:t>
              </a:r>
              <a:endParaRPr lang="en-US" sz="1500" dirty="0">
                <a:latin typeface="Arial" pitchFamily="34" charset="0"/>
                <a:cs typeface="Arial" pitchFamily="34" charset="0"/>
              </a:endParaRPr>
            </a:p>
          </p:txBody>
        </p:sp>
        <p:sp>
          <p:nvSpPr>
            <p:cNvPr id="77" name="TextBox 76"/>
            <p:cNvSpPr txBox="1"/>
            <p:nvPr/>
          </p:nvSpPr>
          <p:spPr>
            <a:xfrm>
              <a:off x="15544800" y="33070800"/>
              <a:ext cx="5486400" cy="2169825"/>
            </a:xfrm>
            <a:prstGeom prst="rect">
              <a:avLst/>
            </a:prstGeom>
            <a:noFill/>
            <a:ln>
              <a:solidFill>
                <a:schemeClr val="accent1"/>
              </a:solidFill>
            </a:ln>
          </p:spPr>
          <p:txBody>
            <a:bodyPr wrap="square" rtlCol="0">
              <a:spAutoFit/>
            </a:bodyPr>
            <a:lstStyle/>
            <a:p>
              <a:r>
                <a:rPr lang="en-US" sz="1500" b="1" dirty="0" smtClean="0">
                  <a:latin typeface="Arial" pitchFamily="34" charset="0"/>
                  <a:cs typeface="Arial" pitchFamily="34" charset="0"/>
                </a:rPr>
                <a:t>Evaluating the OAPS – </a:t>
              </a:r>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The recent A</a:t>
              </a:r>
              <a:r>
                <a:rPr lang="en-US" sz="1500" baseline="-25000" dirty="0" smtClean="0">
                  <a:latin typeface="Arial" pitchFamily="34" charset="0"/>
                  <a:cs typeface="Arial" pitchFamily="34" charset="0"/>
                </a:rPr>
                <a:t>T</a:t>
              </a:r>
              <a:r>
                <a:rPr lang="en-US" sz="1500" dirty="0" smtClean="0">
                  <a:latin typeface="Arial" pitchFamily="34" charset="0"/>
                  <a:cs typeface="Arial" pitchFamily="34" charset="0"/>
                </a:rPr>
                <a:t> transect through the GCR has revealed that the OAPS may be underestimating </a:t>
              </a:r>
              <a:r>
                <a:rPr lang="en-US" sz="1500" dirty="0" err="1" smtClean="0">
                  <a:latin typeface="Symbol" pitchFamily="18" charset="2"/>
                  <a:cs typeface="Arial" pitchFamily="34" charset="0"/>
                </a:rPr>
                <a:t>W</a:t>
              </a:r>
              <a:r>
                <a:rPr lang="en-US" sz="1500" baseline="-25000" dirty="0" err="1" smtClean="0">
                  <a:latin typeface="Arial" pitchFamily="34" charset="0"/>
                  <a:cs typeface="Arial" pitchFamily="34" charset="0"/>
                </a:rPr>
                <a:t>arag</a:t>
              </a:r>
              <a:r>
                <a:rPr lang="en-US" sz="1500" dirty="0" smtClean="0">
                  <a:latin typeface="Arial" pitchFamily="34" charset="0"/>
                  <a:cs typeface="Arial" pitchFamily="34" charset="0"/>
                </a:rPr>
                <a:t> during summer months within the region.  This appears to be primarily a deficiency related to the pCO</a:t>
              </a:r>
              <a:r>
                <a:rPr lang="en-US" sz="1500" baseline="-25000" dirty="0" smtClean="0">
                  <a:latin typeface="Arial" pitchFamily="34" charset="0"/>
                  <a:cs typeface="Arial" pitchFamily="34" charset="0"/>
                </a:rPr>
                <a:t>2,sw</a:t>
              </a:r>
              <a:r>
                <a:rPr lang="en-US" sz="1500" dirty="0" smtClean="0">
                  <a:latin typeface="Arial" pitchFamily="34" charset="0"/>
                  <a:cs typeface="Arial" pitchFamily="34" charset="0"/>
                </a:rPr>
                <a:t> algorithm (see panel B) while the Lee et al. (</a:t>
              </a:r>
              <a:r>
                <a:rPr lang="en-US" sz="1500" dirty="0" smtClean="0">
                  <a:latin typeface="Arial" pitchFamily="34" charset="0"/>
                  <a:cs typeface="Arial" pitchFamily="34" charset="0"/>
                </a:rPr>
                <a:t>sub)tropical </a:t>
              </a:r>
              <a:r>
                <a:rPr lang="en-US" sz="1500" dirty="0" smtClean="0">
                  <a:latin typeface="Arial" pitchFamily="34" charset="0"/>
                  <a:cs typeface="Arial" pitchFamily="34" charset="0"/>
                </a:rPr>
                <a:t>A</a:t>
              </a:r>
              <a:r>
                <a:rPr lang="en-US" sz="1500" baseline="-25000" dirty="0" smtClean="0">
                  <a:latin typeface="Arial" pitchFamily="34" charset="0"/>
                  <a:cs typeface="Arial" pitchFamily="34" charset="0"/>
                </a:rPr>
                <a:t>T</a:t>
              </a:r>
              <a:r>
                <a:rPr lang="en-US" sz="1500" dirty="0" smtClean="0">
                  <a:latin typeface="Arial" pitchFamily="34" charset="0"/>
                  <a:cs typeface="Arial" pitchFamily="34" charset="0"/>
                </a:rPr>
                <a:t>-relationship are probably adequate for this region.  An important exception is during periods of vertical entrainment when subsurface waters enriched in A</a:t>
              </a:r>
              <a:r>
                <a:rPr lang="en-US" sz="1500" baseline="-25000" dirty="0" smtClean="0">
                  <a:latin typeface="Arial" pitchFamily="34" charset="0"/>
                  <a:cs typeface="Arial" pitchFamily="34" charset="0"/>
                </a:rPr>
                <a:t>T</a:t>
              </a:r>
              <a:r>
                <a:rPr lang="en-US" sz="1500" dirty="0" smtClean="0">
                  <a:latin typeface="Arial" pitchFamily="34" charset="0"/>
                  <a:cs typeface="Arial" pitchFamily="34" charset="0"/>
                </a:rPr>
                <a:t> are brought to the surface (see panel C)</a:t>
              </a:r>
              <a:endParaRPr lang="en-US" sz="1500" dirty="0">
                <a:latin typeface="Arial" pitchFamily="34" charset="0"/>
                <a:cs typeface="Arial" pitchFamily="34" charset="0"/>
              </a:endParaRPr>
            </a:p>
          </p:txBody>
        </p:sp>
        <p:sp>
          <p:nvSpPr>
            <p:cNvPr id="79" name="TextBox 78"/>
            <p:cNvSpPr txBox="1"/>
            <p:nvPr/>
          </p:nvSpPr>
          <p:spPr>
            <a:xfrm>
              <a:off x="18897600" y="26212800"/>
              <a:ext cx="777777" cy="1323439"/>
            </a:xfrm>
            <a:prstGeom prst="rect">
              <a:avLst/>
            </a:prstGeom>
            <a:noFill/>
          </p:spPr>
          <p:txBody>
            <a:bodyPr wrap="none" rtlCol="0">
              <a:spAutoFit/>
            </a:bodyPr>
            <a:lstStyle/>
            <a:p>
              <a:r>
                <a:rPr lang="en-US" sz="8000" dirty="0" smtClean="0"/>
                <a:t>A</a:t>
              </a:r>
              <a:endParaRPr lang="en-US" sz="8000" dirty="0"/>
            </a:p>
          </p:txBody>
        </p:sp>
      </p:grpSp>
      <p:grpSp>
        <p:nvGrpSpPr>
          <p:cNvPr id="87" name="Group 86"/>
          <p:cNvGrpSpPr/>
          <p:nvPr/>
        </p:nvGrpSpPr>
        <p:grpSpPr>
          <a:xfrm>
            <a:off x="22783800" y="3810000"/>
            <a:ext cx="20116800" cy="6781800"/>
            <a:chOff x="22860000" y="5257800"/>
            <a:chExt cx="20116800" cy="6781800"/>
          </a:xfrm>
        </p:grpSpPr>
        <p:sp>
          <p:nvSpPr>
            <p:cNvPr id="114" name="Rounded Rectangle 113"/>
            <p:cNvSpPr/>
            <p:nvPr/>
          </p:nvSpPr>
          <p:spPr>
            <a:xfrm>
              <a:off x="22860000" y="5257800"/>
              <a:ext cx="20116800" cy="6781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a:p>
          </p:txBody>
        </p:sp>
        <p:sp>
          <p:nvSpPr>
            <p:cNvPr id="161" name="TextBox 160"/>
            <p:cNvSpPr txBox="1"/>
            <p:nvPr/>
          </p:nvSpPr>
          <p:spPr>
            <a:xfrm rot="16200000">
              <a:off x="20516506" y="7767434"/>
              <a:ext cx="6379760" cy="1692771"/>
            </a:xfrm>
            <a:prstGeom prst="rect">
              <a:avLst/>
            </a:prstGeom>
            <a:noFill/>
          </p:spPr>
          <p:txBody>
            <a:bodyPr wrap="none" rtlCol="0">
              <a:spAutoFit/>
            </a:bodyPr>
            <a:lstStyle/>
            <a:p>
              <a:r>
                <a:rPr lang="en-US" dirty="0" smtClean="0"/>
                <a:t> - pCO</a:t>
              </a:r>
              <a:r>
                <a:rPr lang="en-US" baseline="-25000" dirty="0" smtClean="0"/>
                <a:t>2,sea</a:t>
              </a:r>
              <a:r>
                <a:rPr lang="en-US" dirty="0" smtClean="0"/>
                <a:t> - </a:t>
              </a:r>
              <a:endParaRPr lang="en-US" dirty="0"/>
            </a:p>
          </p:txBody>
        </p:sp>
        <p:sp>
          <p:nvSpPr>
            <p:cNvPr id="118" name="Rectangle 675"/>
            <p:cNvSpPr>
              <a:spLocks noChangeArrowheads="1"/>
            </p:cNvSpPr>
            <p:nvPr/>
          </p:nvSpPr>
          <p:spPr bwMode="auto">
            <a:xfrm>
              <a:off x="24612600" y="8915400"/>
              <a:ext cx="5410200" cy="2843443"/>
            </a:xfrm>
            <a:prstGeom prst="rect">
              <a:avLst/>
            </a:prstGeom>
            <a:noFill/>
            <a:ln w="38100">
              <a:noFill/>
              <a:miter lim="800000"/>
              <a:headEnd/>
              <a:tailEnd/>
            </a:ln>
            <a:effectLst/>
          </p:spPr>
          <p:txBody>
            <a:bodyPr wrap="square" lIns="72743" tIns="36372" rIns="72743" bIns="36372">
              <a:spAutoFit/>
            </a:bodyPr>
            <a:lstStyle/>
            <a:p>
              <a:r>
                <a:rPr lang="en-US" sz="2000" b="1" dirty="0" smtClean="0"/>
                <a:t>Evaluating </a:t>
              </a:r>
              <a:r>
                <a:rPr lang="en-US" sz="2000" b="1" dirty="0" smtClean="0"/>
                <a:t>E</a:t>
              </a:r>
              <a:r>
                <a:rPr lang="en-US" sz="2000" b="1" dirty="0" smtClean="0"/>
                <a:t>stimates </a:t>
              </a:r>
              <a:r>
                <a:rPr lang="en-US" sz="2000" b="1" dirty="0" smtClean="0"/>
                <a:t>of </a:t>
              </a:r>
              <a:r>
                <a:rPr lang="en-US" sz="2000" b="1" dirty="0" smtClean="0"/>
                <a:t>pCO</a:t>
              </a:r>
              <a:r>
                <a:rPr lang="en-US" sz="2000" b="1" baseline="-25000" dirty="0" smtClean="0"/>
                <a:t>2,sw</a:t>
              </a:r>
              <a:r>
                <a:rPr lang="en-US" sz="2000" b="1" dirty="0" smtClean="0"/>
                <a:t> </a:t>
              </a:r>
            </a:p>
            <a:p>
              <a:r>
                <a:rPr lang="en-US" sz="2000" dirty="0" smtClean="0"/>
                <a:t>The </a:t>
              </a:r>
              <a:r>
                <a:rPr lang="en-US" sz="2000" dirty="0" smtClean="0"/>
                <a:t>initial algorithm </a:t>
              </a:r>
              <a:r>
                <a:rPr lang="en-US" sz="2000" dirty="0" smtClean="0"/>
                <a:t>is based upon </a:t>
              </a:r>
              <a:r>
                <a:rPr lang="en-US" sz="2000" i="1" dirty="0" smtClean="0"/>
                <a:t>Explorer of the Sea’s </a:t>
              </a:r>
              <a:r>
                <a:rPr lang="en-US" sz="2000" dirty="0" smtClean="0"/>
                <a:t>underway </a:t>
              </a:r>
              <a:r>
                <a:rPr lang="en-US" sz="2000" dirty="0" smtClean="0"/>
                <a:t>datasets </a:t>
              </a:r>
              <a:r>
                <a:rPr lang="en-US" sz="2000" dirty="0" smtClean="0"/>
                <a:t>from </a:t>
              </a:r>
              <a:r>
                <a:rPr lang="en-US" sz="2000" dirty="0" smtClean="0"/>
                <a:t>the </a:t>
              </a:r>
              <a:r>
                <a:rPr lang="en-US" sz="2000" dirty="0" smtClean="0"/>
                <a:t>between </a:t>
              </a:r>
              <a:r>
                <a:rPr lang="en-US" sz="2000" dirty="0" smtClean="0"/>
                <a:t>2002 – 2005. </a:t>
              </a:r>
              <a:r>
                <a:rPr lang="en-US" sz="2000" dirty="0" smtClean="0"/>
                <a:t>The </a:t>
              </a:r>
              <a:r>
                <a:rPr lang="en-US" sz="2000" dirty="0" smtClean="0"/>
                <a:t>recent Las Cuevas dataset generally agrees with this </a:t>
              </a:r>
              <a:r>
                <a:rPr lang="en-US" sz="2000" dirty="0" smtClean="0"/>
                <a:t>relationship</a:t>
              </a:r>
              <a:r>
                <a:rPr lang="en-US" sz="2000" dirty="0" smtClean="0"/>
                <a:t> </a:t>
              </a:r>
              <a:r>
                <a:rPr lang="en-US" sz="2000" dirty="0" smtClean="0"/>
                <a:t>but </a:t>
              </a:r>
              <a:r>
                <a:rPr lang="en-US" sz="2000" dirty="0" smtClean="0"/>
                <a:t>considerable deviations which warrant further investigation.  The </a:t>
              </a:r>
              <a:r>
                <a:rPr lang="en-US" sz="2000" dirty="0" smtClean="0"/>
                <a:t>OAPS </a:t>
              </a:r>
              <a:r>
                <a:rPr lang="en-US" sz="2000" dirty="0" smtClean="0"/>
                <a:t>overestimates </a:t>
              </a:r>
              <a:r>
                <a:rPr lang="en-US" sz="2000" dirty="0" smtClean="0"/>
                <a:t>pCO</a:t>
              </a:r>
              <a:r>
                <a:rPr lang="en-US" sz="2000" baseline="-25000" dirty="0" smtClean="0"/>
                <a:t>2,sw </a:t>
              </a:r>
              <a:r>
                <a:rPr lang="en-US" sz="2000" dirty="0" smtClean="0"/>
                <a:t>by about 20 ± 16 </a:t>
              </a:r>
              <a:r>
                <a:rPr lang="en-US" sz="2000" dirty="0" err="1" smtClean="0"/>
                <a:t>μatm</a:t>
              </a:r>
              <a:r>
                <a:rPr lang="en-US" sz="2000" dirty="0" smtClean="0"/>
                <a:t> relative to the Las Cuevas </a:t>
              </a:r>
              <a:r>
                <a:rPr lang="en-US" sz="2000" dirty="0" smtClean="0"/>
                <a:t>dataset </a:t>
              </a:r>
              <a:r>
                <a:rPr lang="en-US" sz="2000" dirty="0" smtClean="0"/>
                <a:t>particularly in the warmer GOM surface waters.  </a:t>
              </a:r>
              <a:endParaRPr lang="en-US" sz="2000" dirty="0" smtClean="0"/>
            </a:p>
          </p:txBody>
        </p:sp>
        <p:pic>
          <p:nvPicPr>
            <p:cNvPr id="2" name="Picture 20"/>
            <p:cNvPicPr>
              <a:picLocks noChangeAspect="1" noChangeArrowheads="1"/>
            </p:cNvPicPr>
            <p:nvPr/>
          </p:nvPicPr>
          <p:blipFill>
            <a:blip r:embed="rId17" cstate="print"/>
            <a:srcRect/>
            <a:stretch>
              <a:fillRect/>
            </a:stretch>
          </p:blipFill>
          <p:spPr bwMode="auto">
            <a:xfrm>
              <a:off x="24714700" y="5334000"/>
              <a:ext cx="4774700" cy="3657600"/>
            </a:xfrm>
            <a:prstGeom prst="rect">
              <a:avLst/>
            </a:prstGeom>
            <a:solidFill>
              <a:schemeClr val="bg1"/>
            </a:solidFill>
            <a:ln w="9525">
              <a:noFill/>
              <a:miter lim="800000"/>
              <a:headEnd/>
              <a:tailEnd/>
            </a:ln>
            <a:effectLst/>
          </p:spPr>
        </p:pic>
        <p:sp>
          <p:nvSpPr>
            <p:cNvPr id="81" name="Rectangle 675"/>
            <p:cNvSpPr>
              <a:spLocks noChangeArrowheads="1"/>
            </p:cNvSpPr>
            <p:nvPr/>
          </p:nvSpPr>
          <p:spPr bwMode="auto">
            <a:xfrm>
              <a:off x="30022800" y="5867400"/>
              <a:ext cx="11582400" cy="4843991"/>
            </a:xfrm>
            <a:prstGeom prst="rect">
              <a:avLst/>
            </a:prstGeom>
            <a:noFill/>
            <a:ln w="38100">
              <a:noFill/>
              <a:miter lim="800000"/>
              <a:headEnd/>
              <a:tailEnd/>
            </a:ln>
            <a:effectLst/>
          </p:spPr>
          <p:txBody>
            <a:bodyPr wrap="square" lIns="72743" tIns="36372" rIns="72743" bIns="36372">
              <a:spAutoFit/>
            </a:bodyPr>
            <a:lstStyle/>
            <a:p>
              <a:r>
                <a:rPr lang="en-US" sz="2200" b="1" cap="all" dirty="0" smtClean="0">
                  <a:latin typeface="Arial" pitchFamily="34" charset="0"/>
                  <a:cs typeface="Arial" pitchFamily="34" charset="0"/>
                </a:rPr>
                <a:t>AVHRR+AMSRE &amp; HYCOM+NCODA –based </a:t>
              </a:r>
              <a:r>
                <a:rPr lang="en-US" sz="2200" b="1" dirty="0" smtClean="0">
                  <a:latin typeface="Arial" pitchFamily="34" charset="0"/>
                  <a:cs typeface="Arial" pitchFamily="34" charset="0"/>
                </a:rPr>
                <a:t>p</a:t>
              </a:r>
              <a:r>
                <a:rPr lang="en-US" sz="2200" b="1" cap="all" dirty="0" smtClean="0">
                  <a:latin typeface="Arial" pitchFamily="34" charset="0"/>
                  <a:cs typeface="Arial" pitchFamily="34" charset="0"/>
                </a:rPr>
                <a:t>CO</a:t>
              </a:r>
              <a:r>
                <a:rPr lang="en-US" sz="2200" b="1" cap="all" baseline="-25000" dirty="0" smtClean="0">
                  <a:latin typeface="Arial" pitchFamily="34" charset="0"/>
                  <a:cs typeface="Arial" pitchFamily="34" charset="0"/>
                </a:rPr>
                <a:t>2,</a:t>
              </a:r>
              <a:r>
                <a:rPr lang="en-US" sz="2200" b="1" baseline="-25000" dirty="0" smtClean="0">
                  <a:latin typeface="Arial" pitchFamily="34" charset="0"/>
                  <a:cs typeface="Arial" pitchFamily="34" charset="0"/>
                </a:rPr>
                <a:t>sea</a:t>
              </a:r>
              <a:r>
                <a:rPr lang="en-US" sz="2200" b="1" cap="all" dirty="0" smtClean="0">
                  <a:latin typeface="Arial" pitchFamily="34" charset="0"/>
                  <a:cs typeface="Arial" pitchFamily="34" charset="0"/>
                </a:rPr>
                <a:t> </a:t>
              </a:r>
              <a:r>
                <a:rPr lang="en-US" sz="2200" b="1" cap="all" dirty="0" smtClean="0">
                  <a:latin typeface="Arial" pitchFamily="34" charset="0"/>
                  <a:cs typeface="Arial" pitchFamily="34" charset="0"/>
                </a:rPr>
                <a:t>Model</a:t>
              </a:r>
            </a:p>
            <a:p>
              <a:r>
                <a:rPr lang="en-US" sz="2400" dirty="0" smtClean="0"/>
                <a:t>Sea surface pCO</a:t>
              </a:r>
              <a:r>
                <a:rPr lang="en-US" sz="2400" baseline="-25000" dirty="0" smtClean="0"/>
                <a:t>2,sw</a:t>
              </a:r>
              <a:r>
                <a:rPr lang="en-US" sz="2400" dirty="0" smtClean="0"/>
                <a:t> is computed as a function of CO</a:t>
              </a:r>
              <a:r>
                <a:rPr lang="en-US" sz="2400" baseline="-25000" dirty="0" smtClean="0"/>
                <a:t>2</a:t>
              </a:r>
              <a:r>
                <a:rPr lang="en-US" sz="2400" dirty="0" smtClean="0"/>
                <a:t> gas solubility using an regionally specific empirical relationship according to (Gledhill et al., 2008):</a:t>
              </a:r>
            </a:p>
            <a:p>
              <a:endParaRPr lang="en-US" sz="2400" dirty="0" smtClean="0"/>
            </a:p>
            <a:p>
              <a:endParaRPr lang="en-US" sz="2400" dirty="0" smtClean="0"/>
            </a:p>
            <a:p>
              <a:endParaRPr lang="en-US" sz="2400" dirty="0" smtClean="0"/>
            </a:p>
            <a:p>
              <a:r>
                <a:rPr lang="en-US" sz="2400" dirty="0" smtClean="0"/>
                <a:t>Where </a:t>
              </a:r>
              <a:r>
                <a:rPr lang="en-US" sz="2400" dirty="0" err="1" smtClean="0"/>
                <a:t>yo</a:t>
              </a:r>
              <a:r>
                <a:rPr lang="en-US" sz="2400" dirty="0" smtClean="0"/>
                <a:t> = -51.2 ± 0.3, A = 350.7±12.3x103, B = 30.3±0.1x10-2 for oceanic surface waters of the </a:t>
              </a:r>
              <a:r>
                <a:rPr lang="en-US" sz="2400" dirty="0" smtClean="0"/>
                <a:t>GCR. </a:t>
              </a:r>
              <a:r>
                <a:rPr lang="en-US" sz="2400" dirty="0" smtClean="0"/>
                <a:t>The temperature and salinity dependent gas solubility coefficient (K0, moles kg-1 atm-1) is calculated according to Weiss [1974] in Near-Real-Time using the 1/4-degree gridded fields of daily NOAA NCDC OI AVHRR + AMSR-E SST OI.2 </a:t>
              </a:r>
              <a:r>
                <a:rPr lang="en-US" sz="2400" dirty="0" smtClean="0"/>
                <a:t>and </a:t>
              </a:r>
              <a:r>
                <a:rPr lang="en-US" sz="2400" dirty="0" smtClean="0"/>
                <a:t>HYCOM+NCODA SSS. </a:t>
              </a:r>
              <a:r>
                <a:rPr lang="en-US" sz="2400" dirty="0" smtClean="0"/>
                <a:t>Data </a:t>
              </a:r>
              <a:r>
                <a:rPr lang="en-US" sz="2400" dirty="0" smtClean="0"/>
                <a:t>generated for dates prior to November 2003 were generated using </a:t>
              </a:r>
              <a:r>
                <a:rPr lang="en-US" sz="2400" dirty="0" err="1" smtClean="0"/>
                <a:t>climatological</a:t>
              </a:r>
              <a:r>
                <a:rPr lang="en-US" sz="2400" dirty="0" smtClean="0"/>
                <a:t> salinities obtained from NOAA NODC World Ocean Atlas and for dates prior to June 2002 the model applies </a:t>
              </a:r>
              <a:r>
                <a:rPr lang="en-US" sz="2400" dirty="0" smtClean="0"/>
                <a:t>NCDC OI </a:t>
              </a:r>
              <a:r>
                <a:rPr lang="en-US" sz="2400" dirty="0" smtClean="0"/>
                <a:t>AVHRR SST.</a:t>
              </a:r>
              <a:endParaRPr lang="en-US" sz="2200" baseline="30000" dirty="0" smtClean="0">
                <a:latin typeface="Arial" pitchFamily="34" charset="0"/>
                <a:cs typeface="Arial" pitchFamily="34" charset="0"/>
              </a:endParaRPr>
            </a:p>
          </p:txBody>
        </p:sp>
        <p:pic>
          <p:nvPicPr>
            <p:cNvPr id="1045" name="Picture 21"/>
            <p:cNvPicPr>
              <a:picLocks noChangeAspect="1" noChangeArrowheads="1"/>
            </p:cNvPicPr>
            <p:nvPr/>
          </p:nvPicPr>
          <p:blipFill>
            <a:blip r:embed="rId18" cstate="print"/>
            <a:srcRect/>
            <a:stretch>
              <a:fillRect/>
            </a:stretch>
          </p:blipFill>
          <p:spPr bwMode="auto">
            <a:xfrm>
              <a:off x="31775400" y="7086600"/>
              <a:ext cx="5654948" cy="667512"/>
            </a:xfrm>
            <a:prstGeom prst="rect">
              <a:avLst/>
            </a:prstGeom>
            <a:noFill/>
            <a:ln w="9525">
              <a:noFill/>
              <a:miter lim="800000"/>
              <a:headEnd/>
              <a:tailEnd/>
            </a:ln>
            <a:effectLst/>
          </p:spPr>
        </p:pic>
        <p:sp>
          <p:nvSpPr>
            <p:cNvPr id="84" name="TextBox 83"/>
            <p:cNvSpPr txBox="1"/>
            <p:nvPr/>
          </p:nvSpPr>
          <p:spPr>
            <a:xfrm>
              <a:off x="41300400" y="5638800"/>
              <a:ext cx="742511" cy="1323439"/>
            </a:xfrm>
            <a:prstGeom prst="rect">
              <a:avLst/>
            </a:prstGeom>
            <a:noFill/>
          </p:spPr>
          <p:txBody>
            <a:bodyPr wrap="none" rtlCol="0">
              <a:spAutoFit/>
            </a:bodyPr>
            <a:lstStyle/>
            <a:p>
              <a:r>
                <a:rPr lang="en-US" sz="8000" dirty="0" smtClean="0"/>
                <a:t>B</a:t>
              </a:r>
              <a:endParaRPr lang="en-US" sz="8000" dirty="0"/>
            </a:p>
          </p:txBody>
        </p:sp>
      </p:grpSp>
      <p:grpSp>
        <p:nvGrpSpPr>
          <p:cNvPr id="94" name="Group 93"/>
          <p:cNvGrpSpPr/>
          <p:nvPr/>
        </p:nvGrpSpPr>
        <p:grpSpPr>
          <a:xfrm>
            <a:off x="21945600" y="10972800"/>
            <a:ext cx="21945600" cy="13411200"/>
            <a:chOff x="21945600" y="12398103"/>
            <a:chExt cx="21945600" cy="13411200"/>
          </a:xfrm>
        </p:grpSpPr>
        <p:grpSp>
          <p:nvGrpSpPr>
            <p:cNvPr id="86" name="Group 85"/>
            <p:cNvGrpSpPr/>
            <p:nvPr/>
          </p:nvGrpSpPr>
          <p:grpSpPr>
            <a:xfrm>
              <a:off x="21945600" y="12398103"/>
              <a:ext cx="21945600" cy="13411200"/>
              <a:chOff x="55016400" y="1371600"/>
              <a:chExt cx="21945600" cy="13411200"/>
            </a:xfrm>
          </p:grpSpPr>
          <p:grpSp>
            <p:nvGrpSpPr>
              <p:cNvPr id="85" name="Group 84"/>
              <p:cNvGrpSpPr/>
              <p:nvPr/>
            </p:nvGrpSpPr>
            <p:grpSpPr>
              <a:xfrm>
                <a:off x="55016400" y="1371600"/>
                <a:ext cx="21945600" cy="13411200"/>
                <a:chOff x="55016400" y="1371600"/>
                <a:chExt cx="21945600" cy="13411200"/>
              </a:xfrm>
            </p:grpSpPr>
            <p:grpSp>
              <p:nvGrpSpPr>
                <p:cNvPr id="150" name="Group 149"/>
                <p:cNvGrpSpPr/>
                <p:nvPr/>
              </p:nvGrpSpPr>
              <p:grpSpPr>
                <a:xfrm>
                  <a:off x="55016400" y="1371600"/>
                  <a:ext cx="21945600" cy="13411200"/>
                  <a:chOff x="18440401" y="12496800"/>
                  <a:chExt cx="21945600" cy="13411200"/>
                </a:xfrm>
              </p:grpSpPr>
              <p:sp>
                <p:nvSpPr>
                  <p:cNvPr id="109" name="Rounded Rectangle 108"/>
                  <p:cNvSpPr/>
                  <p:nvPr/>
                </p:nvSpPr>
                <p:spPr>
                  <a:xfrm>
                    <a:off x="18440401" y="12496800"/>
                    <a:ext cx="21945600" cy="134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pic>
                <p:nvPicPr>
                  <p:cNvPr id="110" name="Picture 109" descr="C:\Documents and Settings\dwight.gledhill\My Documents\DwightG.hq.oar.noaa.gov\NESDIS\Ocean Acidification Product Suite\OAPS_webcontent\description\figures\Model and GlobalView comparison Large.gif"/>
                  <p:cNvPicPr/>
                  <p:nvPr/>
                </p:nvPicPr>
                <p:blipFill rotWithShape="1">
                  <a:blip r:embed="rId19" cstate="print"/>
                  <a:srcRect b="15981"/>
                  <a:stretch/>
                </p:blipFill>
                <p:spPr bwMode="auto">
                  <a:xfrm>
                    <a:off x="20731425" y="18021607"/>
                    <a:ext cx="5938576" cy="6461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11" name="Picture 110" descr="C:\Documents and Settings\dwight.gledhill\My Documents\DwightG.hq.oar.noaa.gov\NESDIS\Ocean Acidification Product Suite\OAPS_webcontent\description\figures\GVMBL and AIRS bias vs SYF Large.gif"/>
                  <p:cNvPicPr/>
                  <p:nvPr/>
                </p:nvPicPr>
                <p:blipFill>
                  <a:blip r:embed="rId20" cstate="print"/>
                  <a:srcRect/>
                  <a:stretch>
                    <a:fillRect/>
                  </a:stretch>
                </p:blipFill>
                <p:spPr bwMode="auto">
                  <a:xfrm>
                    <a:off x="20650201" y="13205097"/>
                    <a:ext cx="5943600" cy="4582763"/>
                  </a:xfrm>
                  <a:prstGeom prst="rect">
                    <a:avLst/>
                  </a:prstGeom>
                  <a:ln>
                    <a:noFill/>
                  </a:ln>
                  <a:effectLst>
                    <a:softEdge rad="112500"/>
                  </a:effectLst>
                </p:spPr>
              </p:pic>
              <p:sp>
                <p:nvSpPr>
                  <p:cNvPr id="112" name="Rectangle 675"/>
                  <p:cNvSpPr>
                    <a:spLocks noChangeArrowheads="1"/>
                  </p:cNvSpPr>
                  <p:nvPr/>
                </p:nvSpPr>
                <p:spPr bwMode="auto">
                  <a:xfrm>
                    <a:off x="26974801" y="13281297"/>
                    <a:ext cx="11582400" cy="12138296"/>
                  </a:xfrm>
                  <a:prstGeom prst="rect">
                    <a:avLst/>
                  </a:prstGeom>
                  <a:noFill/>
                  <a:ln w="38100">
                    <a:noFill/>
                    <a:miter lim="800000"/>
                    <a:headEnd/>
                    <a:tailEnd/>
                  </a:ln>
                  <a:effectLst/>
                </p:spPr>
                <p:txBody>
                  <a:bodyPr wrap="square" lIns="72743" tIns="36372" rIns="72743" bIns="36372">
                    <a:spAutoFit/>
                  </a:bodyPr>
                  <a:lstStyle/>
                  <a:p>
                    <a:r>
                      <a:rPr lang="en-US" sz="2200" b="1" cap="all" dirty="0" smtClean="0">
                        <a:latin typeface="Arial" pitchFamily="34" charset="0"/>
                        <a:cs typeface="Arial" pitchFamily="34" charset="0"/>
                      </a:rPr>
                      <a:t>AIRS/Aqua CO2-based Marine boundary layer </a:t>
                    </a:r>
                    <a:r>
                      <a:rPr lang="en-US" sz="2200" b="1" dirty="0" smtClean="0">
                        <a:latin typeface="Arial" pitchFamily="34" charset="0"/>
                        <a:cs typeface="Arial" pitchFamily="34" charset="0"/>
                      </a:rPr>
                      <a:t>p</a:t>
                    </a:r>
                    <a:r>
                      <a:rPr lang="en-US" sz="2200" b="1" cap="all" dirty="0" smtClean="0">
                        <a:latin typeface="Arial" pitchFamily="34" charset="0"/>
                        <a:cs typeface="Arial" pitchFamily="34" charset="0"/>
                      </a:rPr>
                      <a:t>CO</a:t>
                    </a:r>
                    <a:r>
                      <a:rPr lang="en-US" sz="2200" b="1" cap="all" baseline="-25000" dirty="0" smtClean="0">
                        <a:latin typeface="Arial" pitchFamily="34" charset="0"/>
                        <a:cs typeface="Arial" pitchFamily="34" charset="0"/>
                      </a:rPr>
                      <a:t>2,air</a:t>
                    </a:r>
                    <a:r>
                      <a:rPr lang="en-US" sz="2200" b="1" cap="all" dirty="0" smtClean="0">
                        <a:latin typeface="Arial" pitchFamily="34" charset="0"/>
                        <a:cs typeface="Arial" pitchFamily="34" charset="0"/>
                      </a:rPr>
                      <a:t> Model</a:t>
                    </a:r>
                  </a:p>
                  <a:p>
                    <a:r>
                      <a:rPr lang="en-US" sz="2400" dirty="0" smtClean="0"/>
                      <a:t>A key attribute of the sea surface pCO</a:t>
                    </a:r>
                    <a:r>
                      <a:rPr lang="en-US" sz="2400" baseline="-25000" dirty="0" smtClean="0"/>
                      <a:t>2sw</a:t>
                    </a:r>
                    <a:r>
                      <a:rPr lang="en-US" sz="2400" dirty="0" smtClean="0"/>
                      <a:t> algorithm is a dependence on atmospheric pCO</a:t>
                    </a:r>
                    <a:r>
                      <a:rPr lang="en-US" sz="2400" baseline="-25000" dirty="0" smtClean="0"/>
                      <a:t>2air</a:t>
                    </a:r>
                    <a:r>
                      <a:rPr lang="en-US" sz="2400" dirty="0" smtClean="0"/>
                      <a:t> (marine boundary layer) which permits the model to account for the secular increase in atmospheric CO</a:t>
                    </a:r>
                    <a:r>
                      <a:rPr lang="en-US" sz="2400" baseline="-25000" dirty="0" smtClean="0"/>
                      <a:t>2</a:t>
                    </a:r>
                    <a:r>
                      <a:rPr lang="en-US" sz="2400" dirty="0" smtClean="0"/>
                      <a:t> on pCO</a:t>
                    </a:r>
                    <a:r>
                      <a:rPr lang="en-US" sz="2400" baseline="-25000" dirty="0" smtClean="0"/>
                      <a:t>2sw</a:t>
                    </a:r>
                    <a:r>
                      <a:rPr lang="en-US" sz="2400" dirty="0" smtClean="0"/>
                      <a:t>, the driver of ocean acidification.  Previous iterations of the model made use of mole fraction CO</a:t>
                    </a:r>
                    <a:r>
                      <a:rPr lang="en-US" sz="2400" baseline="-25000" dirty="0" smtClean="0"/>
                      <a:t>2air</a:t>
                    </a:r>
                    <a:r>
                      <a:rPr lang="en-US" sz="2400" dirty="0" smtClean="0"/>
                      <a:t> (XCO</a:t>
                    </a:r>
                    <a:r>
                      <a:rPr lang="en-US" sz="2400" baseline="-25000" dirty="0" smtClean="0"/>
                      <a:t>2air</a:t>
                    </a:r>
                    <a:r>
                      <a:rPr lang="en-US" sz="2400" dirty="0" smtClean="0"/>
                      <a:t>) obtained from the NOAA Global Monitoring Division (GMD) Carbon Cycle Cooperative Global Air Sampling Network [</a:t>
                    </a:r>
                    <a:r>
                      <a:rPr lang="en-US" sz="2400" dirty="0" err="1" smtClean="0"/>
                      <a:t>Thoning</a:t>
                    </a:r>
                    <a:r>
                      <a:rPr lang="en-US" sz="2400" dirty="0" smtClean="0"/>
                      <a:t> et al., 1995; http://www.esrl.noaa.gov/gmd/ccgg/index.html]. These XCO</a:t>
                    </a:r>
                    <a:r>
                      <a:rPr lang="en-US" sz="2400" baseline="-25000" dirty="0" smtClean="0"/>
                      <a:t>2air</a:t>
                    </a:r>
                    <a:r>
                      <a:rPr lang="en-US" sz="2400" dirty="0" smtClean="0"/>
                      <a:t> flask data collected from Key Biscayne, Fl (25.7 </a:t>
                    </a:r>
                    <a:r>
                      <a:rPr lang="en-US" sz="2400" baseline="30000" dirty="0" err="1" smtClean="0"/>
                      <a:t>o</a:t>
                    </a:r>
                    <a:r>
                      <a:rPr lang="en-US" sz="2400" dirty="0" err="1" smtClean="0"/>
                      <a:t>N</a:t>
                    </a:r>
                    <a:r>
                      <a:rPr lang="en-US" sz="2400" dirty="0" smtClean="0"/>
                      <a:t>) and Ragged Point, Barbados (13.2 </a:t>
                    </a:r>
                    <a:r>
                      <a:rPr lang="en-US" sz="2400" baseline="30000" dirty="0" err="1" smtClean="0"/>
                      <a:t>o</a:t>
                    </a:r>
                    <a:r>
                      <a:rPr lang="en-US" sz="2400" dirty="0" err="1" smtClean="0"/>
                      <a:t>N</a:t>
                    </a:r>
                    <a:r>
                      <a:rPr lang="en-US" sz="2400" dirty="0" smtClean="0"/>
                      <a:t>) were then interpolated to derive daily estimates and linearly regressed to account for any latitudinal gradient across the region in the fashion employed by Olsen et al. [2004].  The primary limitation of this approach is that there is significant latency (up to several years) between the collection of the flask sample data and its eventual quality controlled availability.  This precludes the application of this data set to the more recently acquired surface carbonate chemistry obtained by this project.  </a:t>
                    </a:r>
                  </a:p>
                  <a:p>
                    <a:r>
                      <a:rPr lang="en-US" sz="2400" dirty="0" smtClean="0"/>
                      <a:t> </a:t>
                    </a:r>
                  </a:p>
                  <a:p>
                    <a:r>
                      <a:rPr lang="en-US" sz="2400" dirty="0" smtClean="0"/>
                      <a:t>Therefore, we have devised an approach which allows us to obtain reliable estimates of the northern hemisphere marine boundary layer from the Atmospheric Infrared Sounder (AIRS) mid-</a:t>
                    </a:r>
                    <a:r>
                      <a:rPr lang="en-US" sz="2400" dirty="0" err="1" smtClean="0"/>
                      <a:t>tropospheric</a:t>
                    </a:r>
                    <a:r>
                      <a:rPr lang="en-US" sz="2400" dirty="0" smtClean="0"/>
                      <a:t> Carbon Dioxide (CO2) Level 3 Monthly Gridded Retrieval, from the AIRS and AMSU instruments on board of Aqua satellite.  The latency of this product is typically on the order </a:t>
                    </a:r>
                    <a:r>
                      <a:rPr lang="en-US" sz="2400" dirty="0" smtClean="0"/>
                      <a:t>of only </a:t>
                    </a:r>
                    <a:r>
                      <a:rPr lang="en-US" sz="2400" dirty="0" smtClean="0"/>
                      <a:t>a few months making it readily available to apply to the recent carbonate chemistry datasets.  While the AIRS/Aqua CO</a:t>
                    </a:r>
                    <a:r>
                      <a:rPr lang="en-US" sz="2400" baseline="-25000" dirty="0" smtClean="0"/>
                      <a:t>2</a:t>
                    </a:r>
                    <a:r>
                      <a:rPr lang="en-US" sz="2400" dirty="0" smtClean="0"/>
                      <a:t> retrievals do not measure the marine boundary layer as they represent concentrations primarily from 6-10 km altitude, we’ve found that the bias between the AIRS/Aqua CO</a:t>
                    </a:r>
                    <a:r>
                      <a:rPr lang="en-US" sz="2400" baseline="-25000" dirty="0" smtClean="0"/>
                      <a:t>2</a:t>
                    </a:r>
                    <a:r>
                      <a:rPr lang="en-US" sz="2400" dirty="0" smtClean="0"/>
                      <a:t> values and the GLOBALVIEW-CO2 reference marine boundary layer (GVMBL)  varies in a predicable fashion as a function of time of year and latitude.  We modeled this difference using an amplitude version of the Gaussian peak function over the latitudinal domain of 0 ˚N to 53 ˚N.   The equation takes the form of</a:t>
                    </a:r>
                  </a:p>
                  <a:p>
                    <a:endParaRPr lang="en-US" sz="2400" dirty="0" smtClean="0"/>
                  </a:p>
                  <a:p>
                    <a:endParaRPr lang="en-US" sz="2400" dirty="0" smtClean="0"/>
                  </a:p>
                  <a:p>
                    <a:r>
                      <a:rPr lang="en-US" sz="2400" dirty="0" smtClean="0"/>
                      <a:t>Where the standard year fraction (</a:t>
                    </a:r>
                    <a:r>
                      <a:rPr lang="en-US" sz="2400" i="1" dirty="0" smtClean="0"/>
                      <a:t>SYF</a:t>
                    </a:r>
                    <a:r>
                      <a:rPr lang="en-US" sz="2400" dirty="0" smtClean="0"/>
                      <a:t>) is the decimal fraction of the year (e.g. 0.0 = January 1 and 1.0 = December 31) and the fitting parameters (y</a:t>
                    </a:r>
                    <a:r>
                      <a:rPr lang="en-US" sz="2400" baseline="-25000" dirty="0" smtClean="0"/>
                      <a:t>0</a:t>
                    </a:r>
                    <a:r>
                      <a:rPr lang="en-US" sz="2400" dirty="0" smtClean="0"/>
                      <a:t>, A, w, and </a:t>
                    </a:r>
                    <a:r>
                      <a:rPr lang="en-US" sz="2400" dirty="0" err="1" smtClean="0"/>
                      <a:t>x</a:t>
                    </a:r>
                    <a:r>
                      <a:rPr lang="en-US" sz="2400" baseline="-25000" dirty="0" err="1" smtClean="0"/>
                      <a:t>c</a:t>
                    </a:r>
                    <a:r>
                      <a:rPr lang="en-US" sz="2400" dirty="0" smtClean="0"/>
                      <a:t>) are modeled as a function of latitude using polynomial fits.  Best fits were facilitated using </a:t>
                    </a:r>
                    <a:r>
                      <a:rPr lang="en-US" sz="2400" dirty="0" err="1" smtClean="0"/>
                      <a:t>OriginPro</a:t>
                    </a:r>
                    <a:r>
                      <a:rPr lang="en-US" sz="2400" dirty="0" smtClean="0"/>
                      <a:t> 8 SR5 v8.0897 software.</a:t>
                    </a:r>
                    <a:endParaRPr lang="en-US" sz="2200" baseline="30000" dirty="0" smtClean="0">
                      <a:latin typeface="Arial" pitchFamily="34" charset="0"/>
                      <a:cs typeface="Arial" pitchFamily="34" charset="0"/>
                    </a:endParaRPr>
                  </a:p>
                </p:txBody>
              </p:sp>
            </p:grpSp>
            <p:pic>
              <p:nvPicPr>
                <p:cNvPr id="113" name="Picture 112"/>
                <p:cNvPicPr>
                  <a:picLocks noChangeAspect="1"/>
                </p:cNvPicPr>
                <p:nvPr/>
              </p:nvPicPr>
              <p:blipFill>
                <a:blip r:embed="rId21" cstate="print"/>
                <a:srcRect/>
                <a:stretch>
                  <a:fillRect/>
                </a:stretch>
              </p:blipFill>
              <p:spPr bwMode="auto">
                <a:xfrm>
                  <a:off x="63550800" y="11757297"/>
                  <a:ext cx="11585448" cy="671273"/>
                </a:xfrm>
                <a:prstGeom prst="rect">
                  <a:avLst/>
                </a:prstGeom>
                <a:noFill/>
                <a:ln w="9525">
                  <a:noFill/>
                  <a:miter lim="800000"/>
                  <a:headEnd/>
                  <a:tailEnd/>
                </a:ln>
              </p:spPr>
            </p:pic>
          </p:grpSp>
          <p:sp>
            <p:nvSpPr>
              <p:cNvPr id="159" name="TextBox 158"/>
              <p:cNvSpPr txBox="1"/>
              <p:nvPr/>
            </p:nvSpPr>
            <p:spPr>
              <a:xfrm rot="16200000">
                <a:off x="52887766" y="8508539"/>
                <a:ext cx="6102440" cy="1692771"/>
              </a:xfrm>
              <a:prstGeom prst="rect">
                <a:avLst/>
              </a:prstGeom>
              <a:noFill/>
            </p:spPr>
            <p:txBody>
              <a:bodyPr wrap="none" rtlCol="0">
                <a:spAutoFit/>
              </a:bodyPr>
              <a:lstStyle/>
              <a:p>
                <a:r>
                  <a:rPr lang="en-US" dirty="0" smtClean="0"/>
                  <a:t> - pCO</a:t>
                </a:r>
                <a:r>
                  <a:rPr lang="en-US" baseline="-25000" dirty="0" smtClean="0"/>
                  <a:t>2,air</a:t>
                </a:r>
                <a:r>
                  <a:rPr lang="en-US" dirty="0" smtClean="0"/>
                  <a:t> - </a:t>
                </a:r>
                <a:endParaRPr lang="en-US" dirty="0"/>
              </a:p>
            </p:txBody>
          </p:sp>
        </p:grpSp>
        <p:sp>
          <p:nvSpPr>
            <p:cNvPr id="89" name="TextBox 88"/>
            <p:cNvSpPr txBox="1"/>
            <p:nvPr/>
          </p:nvSpPr>
          <p:spPr>
            <a:xfrm>
              <a:off x="41681400" y="12725400"/>
              <a:ext cx="731290" cy="1323439"/>
            </a:xfrm>
            <a:prstGeom prst="rect">
              <a:avLst/>
            </a:prstGeom>
            <a:noFill/>
          </p:spPr>
          <p:txBody>
            <a:bodyPr wrap="none" rtlCol="0">
              <a:spAutoFit/>
            </a:bodyPr>
            <a:lstStyle/>
            <a:p>
              <a:r>
                <a:rPr lang="en-US" sz="8000" dirty="0" smtClean="0"/>
                <a:t>C</a:t>
              </a:r>
              <a:endParaRPr lang="en-US" sz="8000" dirty="0"/>
            </a:p>
          </p:txBody>
        </p:sp>
      </p:grpSp>
      <p:grpSp>
        <p:nvGrpSpPr>
          <p:cNvPr id="93" name="Group 92"/>
          <p:cNvGrpSpPr/>
          <p:nvPr/>
        </p:nvGrpSpPr>
        <p:grpSpPr>
          <a:xfrm>
            <a:off x="22420215" y="24536400"/>
            <a:ext cx="21394785" cy="11201400"/>
            <a:chOff x="22098000" y="25831800"/>
            <a:chExt cx="21394785" cy="11201400"/>
          </a:xfrm>
        </p:grpSpPr>
        <p:sp>
          <p:nvSpPr>
            <p:cNvPr id="137" name="Rounded Rectangle 136"/>
            <p:cNvSpPr/>
            <p:nvPr/>
          </p:nvSpPr>
          <p:spPr>
            <a:xfrm>
              <a:off x="22326600" y="25908000"/>
              <a:ext cx="21031200" cy="11125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8"/>
            <p:cNvPicPr>
              <a:picLocks noChangeAspect="1" noChangeArrowheads="1"/>
            </p:cNvPicPr>
            <p:nvPr/>
          </p:nvPicPr>
          <p:blipFill>
            <a:blip r:embed="rId22" cstate="print"/>
            <a:srcRect/>
            <a:stretch>
              <a:fillRect/>
            </a:stretch>
          </p:blipFill>
          <p:spPr bwMode="auto">
            <a:xfrm>
              <a:off x="34061400" y="32613600"/>
              <a:ext cx="9431385" cy="3657600"/>
            </a:xfrm>
            <a:prstGeom prst="rect">
              <a:avLst/>
            </a:prstGeom>
            <a:noFill/>
            <a:ln w="9525">
              <a:noFill/>
              <a:miter lim="800000"/>
              <a:headEnd/>
              <a:tailEnd/>
            </a:ln>
            <a:effectLst/>
          </p:spPr>
        </p:pic>
        <p:pic>
          <p:nvPicPr>
            <p:cNvPr id="144" name="Picture 9"/>
            <p:cNvPicPr>
              <a:picLocks noChangeAspect="1" noChangeArrowheads="1"/>
            </p:cNvPicPr>
            <p:nvPr/>
          </p:nvPicPr>
          <p:blipFill>
            <a:blip r:embed="rId23" cstate="print"/>
            <a:srcRect b="41855"/>
            <a:stretch>
              <a:fillRect/>
            </a:stretch>
          </p:blipFill>
          <p:spPr bwMode="auto">
            <a:xfrm>
              <a:off x="34432875" y="29108400"/>
              <a:ext cx="8696325" cy="3671887"/>
            </a:xfrm>
            <a:prstGeom prst="rect">
              <a:avLst/>
            </a:prstGeom>
            <a:noFill/>
            <a:ln w="9525">
              <a:noFill/>
              <a:miter lim="800000"/>
              <a:headEnd/>
              <a:tailEnd/>
            </a:ln>
            <a:effectLst/>
          </p:spPr>
        </p:pic>
        <p:grpSp>
          <p:nvGrpSpPr>
            <p:cNvPr id="158" name="Group 157"/>
            <p:cNvGrpSpPr/>
            <p:nvPr/>
          </p:nvGrpSpPr>
          <p:grpSpPr>
            <a:xfrm>
              <a:off x="23696868" y="25831800"/>
              <a:ext cx="6630732" cy="5794248"/>
              <a:chOff x="19114131" y="6780515"/>
              <a:chExt cx="7415538" cy="6480048"/>
            </a:xfrm>
          </p:grpSpPr>
          <p:pic>
            <p:nvPicPr>
              <p:cNvPr id="145" name="Picture 12"/>
              <p:cNvPicPr>
                <a:picLocks noChangeAspect="1" noChangeArrowheads="1"/>
              </p:cNvPicPr>
              <p:nvPr/>
            </p:nvPicPr>
            <p:blipFill>
              <a:blip r:embed="rId24" cstate="print"/>
              <a:srcRect/>
              <a:stretch>
                <a:fillRect/>
              </a:stretch>
            </p:blipFill>
            <p:spPr bwMode="auto">
              <a:xfrm>
                <a:off x="22555200" y="7161515"/>
                <a:ext cx="3974469" cy="6099048"/>
              </a:xfrm>
              <a:prstGeom prst="rect">
                <a:avLst/>
              </a:prstGeom>
              <a:noFill/>
              <a:ln w="9525">
                <a:noFill/>
                <a:miter lim="800000"/>
                <a:headEnd/>
                <a:tailEnd/>
              </a:ln>
              <a:effectLst/>
            </p:spPr>
          </p:pic>
          <p:pic>
            <p:nvPicPr>
              <p:cNvPr id="146" name="Picture 13"/>
              <p:cNvPicPr>
                <a:picLocks noChangeAspect="1" noChangeArrowheads="1"/>
              </p:cNvPicPr>
              <p:nvPr/>
            </p:nvPicPr>
            <p:blipFill>
              <a:blip r:embed="rId25" cstate="print"/>
              <a:srcRect/>
              <a:stretch>
                <a:fillRect/>
              </a:stretch>
            </p:blipFill>
            <p:spPr bwMode="auto">
              <a:xfrm>
                <a:off x="19114131" y="6780515"/>
                <a:ext cx="3974469" cy="6099048"/>
              </a:xfrm>
              <a:prstGeom prst="rect">
                <a:avLst/>
              </a:prstGeom>
              <a:noFill/>
              <a:ln w="9525">
                <a:noFill/>
                <a:miter lim="800000"/>
                <a:headEnd/>
                <a:tailEnd/>
              </a:ln>
              <a:effectLst/>
            </p:spPr>
          </p:pic>
        </p:grpSp>
        <p:sp>
          <p:nvSpPr>
            <p:cNvPr id="160" name="TextBox 159"/>
            <p:cNvSpPr txBox="1"/>
            <p:nvPr/>
          </p:nvSpPr>
          <p:spPr>
            <a:xfrm rot="16200000">
              <a:off x="19914325" y="30530075"/>
              <a:ext cx="6060121" cy="1692771"/>
            </a:xfrm>
            <a:prstGeom prst="rect">
              <a:avLst/>
            </a:prstGeom>
            <a:noFill/>
          </p:spPr>
          <p:txBody>
            <a:bodyPr wrap="none" rtlCol="0">
              <a:spAutoFit/>
            </a:bodyPr>
            <a:lstStyle/>
            <a:p>
              <a:r>
                <a:rPr lang="en-US" dirty="0" smtClean="0"/>
                <a:t> - </a:t>
              </a:r>
              <a:r>
                <a:rPr lang="en-US" dirty="0" err="1" smtClean="0"/>
                <a:t>A</a:t>
              </a:r>
              <a:r>
                <a:rPr lang="en-US" baseline="-25000" dirty="0" err="1" smtClean="0"/>
                <a:t>T,surface</a:t>
              </a:r>
              <a:r>
                <a:rPr lang="en-US" dirty="0" smtClean="0"/>
                <a:t> - </a:t>
              </a:r>
              <a:endParaRPr lang="en-US" dirty="0"/>
            </a:p>
          </p:txBody>
        </p:sp>
        <p:sp>
          <p:nvSpPr>
            <p:cNvPr id="90" name="Rectangle 675"/>
            <p:cNvSpPr>
              <a:spLocks noChangeArrowheads="1"/>
            </p:cNvSpPr>
            <p:nvPr/>
          </p:nvSpPr>
          <p:spPr bwMode="auto">
            <a:xfrm>
              <a:off x="30403800" y="25984200"/>
              <a:ext cx="11582400" cy="2997332"/>
            </a:xfrm>
            <a:prstGeom prst="rect">
              <a:avLst/>
            </a:prstGeom>
            <a:noFill/>
            <a:ln w="38100">
              <a:noFill/>
              <a:miter lim="800000"/>
              <a:headEnd/>
              <a:tailEnd/>
            </a:ln>
            <a:effectLst/>
          </p:spPr>
          <p:txBody>
            <a:bodyPr wrap="square" lIns="72743" tIns="36372" rIns="72743" bIns="36372">
              <a:spAutoFit/>
            </a:bodyPr>
            <a:lstStyle/>
            <a:p>
              <a:r>
                <a:rPr lang="en-US" sz="2200" b="1" cap="all" dirty="0" smtClean="0">
                  <a:latin typeface="Arial" pitchFamily="34" charset="0"/>
                  <a:cs typeface="Arial" pitchFamily="34" charset="0"/>
                </a:rPr>
                <a:t>HYCOM+NCODA –based </a:t>
              </a:r>
              <a:r>
                <a:rPr lang="en-US" sz="2200" b="1" dirty="0" smtClean="0">
                  <a:latin typeface="Arial" pitchFamily="34" charset="0"/>
                  <a:cs typeface="Arial" pitchFamily="34" charset="0"/>
                </a:rPr>
                <a:t>A</a:t>
              </a:r>
              <a:r>
                <a:rPr lang="en-US" sz="2200" b="1" baseline="-25000" dirty="0" smtClean="0">
                  <a:latin typeface="Arial" pitchFamily="34" charset="0"/>
                  <a:cs typeface="Arial" pitchFamily="34" charset="0"/>
                </a:rPr>
                <a:t>T</a:t>
              </a:r>
              <a:r>
                <a:rPr lang="en-US" sz="2200" b="1" dirty="0" smtClean="0">
                  <a:latin typeface="Arial" pitchFamily="34" charset="0"/>
                  <a:cs typeface="Arial" pitchFamily="34" charset="0"/>
                </a:rPr>
                <a:t> </a:t>
              </a:r>
              <a:r>
                <a:rPr lang="en-US" sz="2200" b="1" cap="all" dirty="0" smtClean="0">
                  <a:latin typeface="Arial" pitchFamily="34" charset="0"/>
                  <a:cs typeface="Arial" pitchFamily="34" charset="0"/>
                </a:rPr>
                <a:t>Model</a:t>
              </a:r>
              <a:endParaRPr lang="en-US" sz="2200" b="1" cap="all" dirty="0" smtClean="0">
                <a:latin typeface="Arial" pitchFamily="34" charset="0"/>
                <a:cs typeface="Arial" pitchFamily="34" charset="0"/>
              </a:endParaRPr>
            </a:p>
            <a:p>
              <a:r>
                <a:rPr lang="en-US" sz="2400" dirty="0" smtClean="0"/>
                <a:t>Estimates of sea surface total alkalinity (AT) are derived according to the relations offered by Lee et al. [2006] for (sub)tropical surface waters using a simple empirical equation of the form: </a:t>
              </a:r>
            </a:p>
            <a:p>
              <a:endParaRPr lang="en-US" sz="2400" dirty="0" smtClean="0"/>
            </a:p>
            <a:p>
              <a:endParaRPr lang="en-US" sz="2400" dirty="0" smtClean="0"/>
            </a:p>
            <a:p>
              <a:r>
                <a:rPr lang="en-US" sz="2400" dirty="0" smtClean="0"/>
                <a:t>We have begun evaluating the application of this algorithm within the GCR using the recently acquired Las Cuevas discrete AT datasets. </a:t>
              </a:r>
            </a:p>
          </p:txBody>
        </p:sp>
        <p:pic>
          <p:nvPicPr>
            <p:cNvPr id="1046" name="Picture 22"/>
            <p:cNvPicPr>
              <a:picLocks noChangeAspect="1" noChangeArrowheads="1"/>
            </p:cNvPicPr>
            <p:nvPr/>
          </p:nvPicPr>
          <p:blipFill>
            <a:blip r:embed="rId26" cstate="print"/>
            <a:srcRect/>
            <a:stretch>
              <a:fillRect/>
            </a:stretch>
          </p:blipFill>
          <p:spPr bwMode="auto">
            <a:xfrm>
              <a:off x="30480000" y="27279600"/>
              <a:ext cx="10989612" cy="667512"/>
            </a:xfrm>
            <a:prstGeom prst="rect">
              <a:avLst/>
            </a:prstGeom>
            <a:noFill/>
            <a:ln w="9525">
              <a:noFill/>
              <a:miter lim="800000"/>
              <a:headEnd/>
              <a:tailEnd/>
            </a:ln>
            <a:effectLst/>
          </p:spPr>
        </p:pic>
        <p:sp>
          <p:nvSpPr>
            <p:cNvPr id="91" name="TextBox 90"/>
            <p:cNvSpPr txBox="1"/>
            <p:nvPr/>
          </p:nvSpPr>
          <p:spPr>
            <a:xfrm>
              <a:off x="41910000" y="26365200"/>
              <a:ext cx="816249" cy="1323439"/>
            </a:xfrm>
            <a:prstGeom prst="rect">
              <a:avLst/>
            </a:prstGeom>
            <a:noFill/>
          </p:spPr>
          <p:txBody>
            <a:bodyPr wrap="none" rtlCol="0">
              <a:spAutoFit/>
            </a:bodyPr>
            <a:lstStyle/>
            <a:p>
              <a:r>
                <a:rPr lang="en-US" sz="8000" dirty="0" smtClean="0"/>
                <a:t>D</a:t>
              </a:r>
              <a:endParaRPr lang="en-US" sz="8000" dirty="0"/>
            </a:p>
          </p:txBody>
        </p:sp>
        <p:sp>
          <p:nvSpPr>
            <p:cNvPr id="92" name="Rectangle 675"/>
            <p:cNvSpPr>
              <a:spLocks noChangeArrowheads="1"/>
            </p:cNvSpPr>
            <p:nvPr/>
          </p:nvSpPr>
          <p:spPr bwMode="auto">
            <a:xfrm>
              <a:off x="24003000" y="32613600"/>
              <a:ext cx="8229600" cy="4074550"/>
            </a:xfrm>
            <a:prstGeom prst="rect">
              <a:avLst/>
            </a:prstGeom>
            <a:noFill/>
            <a:ln w="38100">
              <a:noFill/>
              <a:miter lim="800000"/>
              <a:headEnd/>
              <a:tailEnd/>
            </a:ln>
            <a:effectLst/>
          </p:spPr>
          <p:txBody>
            <a:bodyPr wrap="square" lIns="72743" tIns="36372" rIns="72743" bIns="36372">
              <a:spAutoFit/>
            </a:bodyPr>
            <a:lstStyle/>
            <a:p>
              <a:r>
                <a:rPr lang="en-US" sz="2000" b="1" dirty="0" smtClean="0"/>
                <a:t>Evaluating </a:t>
              </a:r>
              <a:r>
                <a:rPr lang="en-US" sz="2000" b="1" dirty="0" smtClean="0"/>
                <a:t>E</a:t>
              </a:r>
              <a:r>
                <a:rPr lang="en-US" sz="2000" b="1" dirty="0" smtClean="0"/>
                <a:t>stimates of </a:t>
              </a:r>
              <a:r>
                <a:rPr lang="en-US" sz="2000" b="1" dirty="0" smtClean="0"/>
                <a:t>A</a:t>
              </a:r>
              <a:r>
                <a:rPr lang="en-US" sz="2000" b="1" baseline="-25000" dirty="0" smtClean="0"/>
                <a:t>T</a:t>
              </a:r>
              <a:r>
                <a:rPr lang="en-US" sz="2000" b="1" dirty="0" smtClean="0"/>
                <a:t> </a:t>
              </a:r>
            </a:p>
            <a:p>
              <a:r>
                <a:rPr lang="en-US" sz="2000" dirty="0" smtClean="0"/>
                <a:t>Across the Caribbean Sea we find the Lee et al. [2006] (sub)tropical algorithm performs well and is actually quite comparable to that that of the relationship offered by </a:t>
              </a:r>
              <a:r>
                <a:rPr lang="en-US" sz="2000" dirty="0" err="1" smtClean="0"/>
                <a:t>Cai</a:t>
              </a:r>
              <a:r>
                <a:rPr lang="en-US" sz="2000" dirty="0" smtClean="0"/>
                <a:t> et al. [2010] based upon relationships where different river </a:t>
              </a:r>
              <a:r>
                <a:rPr lang="en-US" sz="2000" dirty="0" err="1" smtClean="0"/>
                <a:t>endmember</a:t>
              </a:r>
              <a:r>
                <a:rPr lang="en-US" sz="2000" dirty="0" smtClean="0"/>
                <a:t> AT values are applied (this panel top right).  However, there are indications of vertical entrainment of subsurface waters enriched in AT within the GOM region during the Las Cuevas July 2011 crossing.  A shift in surface ocean density is encountered west of -90o which roughly coincides with a sharp increase in surface AT (this panel bottom right).  These values are consistent with subsurface values a previously recorded at a nearby 2007 GOMECC profile (this panel top left).  This entrainment appears related to the loop current as visible in the altimetry derived OSCAR product (this panel middle).</a:t>
              </a:r>
              <a:endParaRPr lang="en-US" sz="2000" dirty="0" smtClean="0"/>
            </a:p>
          </p:txBody>
        </p:sp>
        <p:pic>
          <p:nvPicPr>
            <p:cNvPr id="1047" name="Picture 23"/>
            <p:cNvPicPr>
              <a:picLocks noChangeAspect="1" noChangeArrowheads="1"/>
            </p:cNvPicPr>
            <p:nvPr/>
          </p:nvPicPr>
          <p:blipFill>
            <a:blip r:embed="rId27" cstate="print"/>
            <a:srcRect/>
            <a:stretch>
              <a:fillRect/>
            </a:stretch>
          </p:blipFill>
          <p:spPr bwMode="auto">
            <a:xfrm>
              <a:off x="30175200" y="29108400"/>
              <a:ext cx="4155342" cy="3743325"/>
            </a:xfrm>
            <a:prstGeom prst="rect">
              <a:avLst/>
            </a:prstGeom>
            <a:noFill/>
            <a:ln w="9525">
              <a:noFill/>
              <a:miter lim="800000"/>
              <a:headEnd/>
              <a:tailEnd/>
            </a:ln>
            <a:effectLst/>
          </p:spPr>
        </p:pic>
      </p:grpSp>
      <p:graphicFrame>
        <p:nvGraphicFramePr>
          <p:cNvPr id="1048" name="Object 24"/>
          <p:cNvGraphicFramePr>
            <a:graphicFrameLocks noChangeAspect="1"/>
          </p:cNvGraphicFramePr>
          <p:nvPr/>
        </p:nvGraphicFramePr>
        <p:xfrm>
          <a:off x="13792200" y="12477750"/>
          <a:ext cx="1781175" cy="485775"/>
        </p:xfrm>
        <a:graphic>
          <a:graphicData uri="http://schemas.openxmlformats.org/presentationml/2006/ole">
            <p:oleObj spid="_x0000_s1048" name="Package" r:id="rId28" imgW="1781280" imgH="485640" progId="Package">
              <p:embed/>
            </p:oleObj>
          </a:graphicData>
        </a:graphic>
      </p:graphicFrame>
      <p:sp>
        <p:nvSpPr>
          <p:cNvPr id="99" name="TextBox 98"/>
          <p:cNvSpPr txBox="1"/>
          <p:nvPr/>
        </p:nvSpPr>
        <p:spPr>
          <a:xfrm>
            <a:off x="21945600" y="35932408"/>
            <a:ext cx="20269200" cy="1938992"/>
          </a:xfrm>
          <a:prstGeom prst="rect">
            <a:avLst/>
          </a:prstGeom>
          <a:noFill/>
        </p:spPr>
        <p:txBody>
          <a:bodyPr wrap="square" rtlCol="0">
            <a:spAutoFit/>
          </a:bodyPr>
          <a:lstStyle/>
          <a:p>
            <a:pPr marL="228600" indent="-228600">
              <a:buFontTx/>
              <a:buAutoNum type="arabicPeriod"/>
            </a:pPr>
            <a:r>
              <a:rPr lang="en-US" sz="1200" dirty="0" smtClean="0"/>
              <a:t>Sabine C. L., R. A. Feely, N. Gruber, R. M. Key, K. Lee, J. L. </a:t>
            </a:r>
            <a:r>
              <a:rPr lang="en-US" sz="1200" dirty="0" err="1" smtClean="0"/>
              <a:t>Bullister</a:t>
            </a:r>
            <a:r>
              <a:rPr lang="en-US" sz="1200" dirty="0" smtClean="0"/>
              <a:t>, R. </a:t>
            </a:r>
            <a:r>
              <a:rPr lang="en-US" sz="1200" dirty="0" err="1" smtClean="0"/>
              <a:t>Wanninkhof</a:t>
            </a:r>
            <a:r>
              <a:rPr lang="en-US" sz="1200" dirty="0" smtClean="0"/>
              <a:t>, C. S. Wong, D. W. R. Wallace, B. </a:t>
            </a:r>
            <a:r>
              <a:rPr lang="en-US" sz="1200" dirty="0" err="1" smtClean="0"/>
              <a:t>Tilbrook</a:t>
            </a:r>
            <a:r>
              <a:rPr lang="en-US" sz="1200" dirty="0" smtClean="0"/>
              <a:t>, F. J. </a:t>
            </a:r>
            <a:r>
              <a:rPr lang="en-US" sz="1200" dirty="0" err="1" smtClean="0"/>
              <a:t>Millero</a:t>
            </a:r>
            <a:r>
              <a:rPr lang="en-US" sz="1200" dirty="0" smtClean="0"/>
              <a:t>, T.-H. </a:t>
            </a:r>
            <a:r>
              <a:rPr lang="en-US" sz="1200" dirty="0" err="1" smtClean="0"/>
              <a:t>Peng</a:t>
            </a:r>
            <a:r>
              <a:rPr lang="en-US" sz="1200" dirty="0" smtClean="0"/>
              <a:t>, A. </a:t>
            </a:r>
            <a:r>
              <a:rPr lang="en-US" sz="1200" dirty="0" err="1" smtClean="0"/>
              <a:t>Kozyr</a:t>
            </a:r>
            <a:r>
              <a:rPr lang="en-US" sz="1200" dirty="0" smtClean="0"/>
              <a:t>, T. Ono, and A. F. Rios (2004), The oceanic sink for anthropogenic CO</a:t>
            </a:r>
            <a:r>
              <a:rPr lang="en-US" sz="1200" baseline="-25000" dirty="0" smtClean="0"/>
              <a:t>2</a:t>
            </a:r>
            <a:r>
              <a:rPr lang="en-US" sz="1200" dirty="0" smtClean="0"/>
              <a:t>, </a:t>
            </a:r>
            <a:r>
              <a:rPr lang="en-US" sz="1200" i="1" dirty="0" smtClean="0"/>
              <a:t>Science</a:t>
            </a:r>
            <a:r>
              <a:rPr lang="en-US" sz="1200" dirty="0" smtClean="0"/>
              <a:t>, </a:t>
            </a:r>
            <a:r>
              <a:rPr lang="en-US" sz="1200" i="1" dirty="0" smtClean="0"/>
              <a:t>305</a:t>
            </a:r>
            <a:r>
              <a:rPr lang="en-US" sz="1200" dirty="0" smtClean="0"/>
              <a:t>, 367-371. </a:t>
            </a:r>
            <a:r>
              <a:rPr lang="en-US" sz="1200" b="1" dirty="0" smtClean="0">
                <a:latin typeface="Arial" pitchFamily="34" charset="0"/>
                <a:cs typeface="Arial" pitchFamily="34" charset="0"/>
              </a:rPr>
              <a:t>2.</a:t>
            </a:r>
            <a:r>
              <a:rPr lang="en-US" sz="1200" dirty="0" smtClean="0">
                <a:latin typeface="Arial" pitchFamily="34" charset="0"/>
                <a:cs typeface="Arial" pitchFamily="34" charset="0"/>
              </a:rPr>
              <a:t> Orr J. C., V. J. </a:t>
            </a:r>
            <a:r>
              <a:rPr lang="en-US" sz="1200" dirty="0" err="1" smtClean="0">
                <a:latin typeface="Arial" pitchFamily="34" charset="0"/>
                <a:cs typeface="Arial" pitchFamily="34" charset="0"/>
              </a:rPr>
              <a:t>Fabry</a:t>
            </a:r>
            <a:r>
              <a:rPr lang="en-US" sz="1200" dirty="0" smtClean="0">
                <a:latin typeface="Arial" pitchFamily="34" charset="0"/>
                <a:cs typeface="Arial" pitchFamily="34" charset="0"/>
              </a:rPr>
              <a:t>, O. </a:t>
            </a:r>
            <a:r>
              <a:rPr lang="en-US" sz="1200" dirty="0" err="1" smtClean="0">
                <a:latin typeface="Arial" pitchFamily="34" charset="0"/>
                <a:cs typeface="Arial" pitchFamily="34" charset="0"/>
              </a:rPr>
              <a:t>Aumont</a:t>
            </a:r>
            <a:r>
              <a:rPr lang="en-US" sz="1200" dirty="0" smtClean="0">
                <a:latin typeface="Arial" pitchFamily="34" charset="0"/>
                <a:cs typeface="Arial" pitchFamily="34" charset="0"/>
              </a:rPr>
              <a:t>, L. Bopp, S. C. </a:t>
            </a:r>
            <a:r>
              <a:rPr lang="en-US" sz="1200" dirty="0" err="1" smtClean="0">
                <a:latin typeface="Arial" pitchFamily="34" charset="0"/>
                <a:cs typeface="Arial" pitchFamily="34" charset="0"/>
              </a:rPr>
              <a:t>Doney</a:t>
            </a:r>
            <a:r>
              <a:rPr lang="en-US" sz="1200" dirty="0" smtClean="0">
                <a:latin typeface="Arial" pitchFamily="34" charset="0"/>
                <a:cs typeface="Arial" pitchFamily="34" charset="0"/>
              </a:rPr>
              <a:t>, R. A. Feely, A. </a:t>
            </a:r>
            <a:r>
              <a:rPr lang="en-US" sz="1200" dirty="0" err="1" smtClean="0">
                <a:latin typeface="Arial" pitchFamily="34" charset="0"/>
                <a:cs typeface="Arial" pitchFamily="34" charset="0"/>
              </a:rPr>
              <a:t>Gnanadesikan</a:t>
            </a:r>
            <a:r>
              <a:rPr lang="en-US" sz="1200" dirty="0" smtClean="0">
                <a:latin typeface="Arial" pitchFamily="34" charset="0"/>
                <a:cs typeface="Arial" pitchFamily="34" charset="0"/>
              </a:rPr>
              <a:t>, N. Gruber, A. Ishida, F. </a:t>
            </a:r>
            <a:r>
              <a:rPr lang="en-US" sz="1200" dirty="0" err="1" smtClean="0">
                <a:latin typeface="Arial" pitchFamily="34" charset="0"/>
                <a:cs typeface="Arial" pitchFamily="34" charset="0"/>
              </a:rPr>
              <a:t>Joos</a:t>
            </a:r>
            <a:r>
              <a:rPr lang="en-US" sz="1200" dirty="0" smtClean="0">
                <a:latin typeface="Arial" pitchFamily="34" charset="0"/>
                <a:cs typeface="Arial" pitchFamily="34" charset="0"/>
              </a:rPr>
              <a:t>, R. M. Key, K. Lindsay, E. Maier-Reimer, R. </a:t>
            </a:r>
            <a:r>
              <a:rPr lang="en-US" sz="1200" dirty="0" err="1" smtClean="0">
                <a:latin typeface="Arial" pitchFamily="34" charset="0"/>
                <a:cs typeface="Arial" pitchFamily="34" charset="0"/>
              </a:rPr>
              <a:t>Matear</a:t>
            </a:r>
            <a:r>
              <a:rPr lang="en-US" sz="1200" dirty="0" smtClean="0">
                <a:latin typeface="Arial" pitchFamily="34" charset="0"/>
                <a:cs typeface="Arial" pitchFamily="34" charset="0"/>
              </a:rPr>
              <a:t>, P. </a:t>
            </a:r>
            <a:r>
              <a:rPr lang="en-US" sz="1200" dirty="0" err="1" smtClean="0">
                <a:latin typeface="Arial" pitchFamily="34" charset="0"/>
                <a:cs typeface="Arial" pitchFamily="34" charset="0"/>
              </a:rPr>
              <a:t>Monfray</a:t>
            </a:r>
            <a:r>
              <a:rPr lang="en-US" sz="1200" dirty="0" smtClean="0">
                <a:latin typeface="Arial" pitchFamily="34" charset="0"/>
                <a:cs typeface="Arial" pitchFamily="34" charset="0"/>
              </a:rPr>
              <a:t>, A. </a:t>
            </a:r>
            <a:r>
              <a:rPr lang="en-US" sz="1200" dirty="0" err="1" smtClean="0">
                <a:latin typeface="Arial" pitchFamily="34" charset="0"/>
                <a:cs typeface="Arial" pitchFamily="34" charset="0"/>
              </a:rPr>
              <a:t>Mouchet</a:t>
            </a:r>
            <a:r>
              <a:rPr lang="en-US" sz="1200" dirty="0" smtClean="0">
                <a:latin typeface="Arial" pitchFamily="34" charset="0"/>
                <a:cs typeface="Arial" pitchFamily="34" charset="0"/>
              </a:rPr>
              <a:t>, R. G. </a:t>
            </a:r>
            <a:r>
              <a:rPr lang="en-US" sz="1200" dirty="0" err="1" smtClean="0">
                <a:latin typeface="Arial" pitchFamily="34" charset="0"/>
                <a:cs typeface="Arial" pitchFamily="34" charset="0"/>
              </a:rPr>
              <a:t>Najjar</a:t>
            </a:r>
            <a:r>
              <a:rPr lang="en-US" sz="1200" dirty="0" smtClean="0">
                <a:latin typeface="Arial" pitchFamily="34" charset="0"/>
                <a:cs typeface="Arial" pitchFamily="34" charset="0"/>
              </a:rPr>
              <a:t>, G.-K. </a:t>
            </a:r>
            <a:r>
              <a:rPr lang="en-US" sz="1200" dirty="0" err="1" smtClean="0">
                <a:latin typeface="Arial" pitchFamily="34" charset="0"/>
                <a:cs typeface="Arial" pitchFamily="34" charset="0"/>
              </a:rPr>
              <a:t>Plattner</a:t>
            </a:r>
            <a:r>
              <a:rPr lang="en-US" sz="1200" dirty="0" smtClean="0">
                <a:latin typeface="Arial" pitchFamily="34" charset="0"/>
                <a:cs typeface="Arial" pitchFamily="34" charset="0"/>
              </a:rPr>
              <a:t>, K. B. Rodgers, C. L. Sabine, J. L. Sarmiento, R. </a:t>
            </a:r>
            <a:r>
              <a:rPr lang="en-US" sz="1200" dirty="0" err="1" smtClean="0">
                <a:latin typeface="Arial" pitchFamily="34" charset="0"/>
                <a:cs typeface="Arial" pitchFamily="34" charset="0"/>
              </a:rPr>
              <a:t>Schlitzer</a:t>
            </a:r>
            <a:r>
              <a:rPr lang="en-US" sz="1200" dirty="0" smtClean="0">
                <a:latin typeface="Arial" pitchFamily="34" charset="0"/>
                <a:cs typeface="Arial" pitchFamily="34" charset="0"/>
              </a:rPr>
              <a:t>, R. D. Slater, I. J. </a:t>
            </a:r>
            <a:r>
              <a:rPr lang="en-US" sz="1200" dirty="0" err="1" smtClean="0">
                <a:latin typeface="Arial" pitchFamily="34" charset="0"/>
                <a:cs typeface="Arial" pitchFamily="34" charset="0"/>
              </a:rPr>
              <a:t>Totterdell</a:t>
            </a:r>
            <a:r>
              <a:rPr lang="en-US" sz="1200" dirty="0" smtClean="0">
                <a:latin typeface="Arial" pitchFamily="34" charset="0"/>
                <a:cs typeface="Arial" pitchFamily="34" charset="0"/>
              </a:rPr>
              <a:t>, M.-F. </a:t>
            </a:r>
            <a:r>
              <a:rPr lang="en-US" sz="1200" dirty="0" err="1" smtClean="0">
                <a:latin typeface="Arial" pitchFamily="34" charset="0"/>
                <a:cs typeface="Arial" pitchFamily="34" charset="0"/>
              </a:rPr>
              <a:t>Weirig</a:t>
            </a:r>
            <a:r>
              <a:rPr lang="en-US" sz="1200" dirty="0" smtClean="0">
                <a:latin typeface="Arial" pitchFamily="34" charset="0"/>
                <a:cs typeface="Arial" pitchFamily="34" charset="0"/>
              </a:rPr>
              <a:t>, Y. Yamanaka, and A. </a:t>
            </a:r>
            <a:r>
              <a:rPr lang="en-US" sz="1200" dirty="0" err="1" smtClean="0">
                <a:latin typeface="Arial" pitchFamily="34" charset="0"/>
                <a:cs typeface="Arial" pitchFamily="34" charset="0"/>
              </a:rPr>
              <a:t>Yool</a:t>
            </a:r>
            <a:r>
              <a:rPr lang="en-US" sz="1200" dirty="0" smtClean="0">
                <a:latin typeface="Arial" pitchFamily="34" charset="0"/>
                <a:cs typeface="Arial" pitchFamily="34" charset="0"/>
              </a:rPr>
              <a:t> (2005), Anthropogenic ocean acidification over the twenty-first century and its impact on calcifying organisms, Nature, 437, 681. </a:t>
            </a:r>
            <a:r>
              <a:rPr lang="en-US" sz="1200" b="1" dirty="0" smtClean="0">
                <a:latin typeface="Arial" pitchFamily="34" charset="0"/>
                <a:cs typeface="Arial" pitchFamily="34" charset="0"/>
              </a:rPr>
              <a:t>3.</a:t>
            </a:r>
            <a:r>
              <a:rPr lang="en-US" sz="1200" dirty="0" smtClean="0">
                <a:latin typeface="Arial" pitchFamily="34" charset="0"/>
                <a:cs typeface="Arial" pitchFamily="34" charset="0"/>
              </a:rPr>
              <a:t> </a:t>
            </a:r>
            <a:r>
              <a:rPr lang="en-US" sz="1200" dirty="0" smtClean="0"/>
              <a:t>Morse, J.W., R.S. </a:t>
            </a:r>
            <a:r>
              <a:rPr lang="en-US" sz="1200" dirty="0" err="1" smtClean="0"/>
              <a:t>Arvidson</a:t>
            </a:r>
            <a:r>
              <a:rPr lang="en-US" sz="1200" dirty="0" smtClean="0"/>
              <a:t>. 2002. The dissolution kinetics of major sedimentary carbonate minerals. </a:t>
            </a:r>
            <a:r>
              <a:rPr lang="en-US" sz="1200" i="1" dirty="0" smtClean="0"/>
              <a:t>Earth-Sci. Rev</a:t>
            </a:r>
            <a:r>
              <a:rPr lang="en-US" sz="1200" dirty="0" smtClean="0"/>
              <a:t>. 58:51–84. </a:t>
            </a:r>
            <a:r>
              <a:rPr lang="en-US" sz="1200" b="1" dirty="0" smtClean="0"/>
              <a:t>4.</a:t>
            </a:r>
            <a:r>
              <a:rPr lang="en-US" sz="1200" dirty="0" smtClean="0"/>
              <a:t> Morse, J.W., D.K. Gledhill, F.J. </a:t>
            </a:r>
            <a:r>
              <a:rPr lang="en-US" sz="1200" dirty="0" err="1" smtClean="0"/>
              <a:t>Millero</a:t>
            </a:r>
            <a:r>
              <a:rPr lang="en-US" sz="1200" dirty="0" smtClean="0"/>
              <a:t>. 2006. CaCO</a:t>
            </a:r>
            <a:r>
              <a:rPr lang="en-US" sz="1200" baseline="-25000" dirty="0" smtClean="0"/>
              <a:t>3</a:t>
            </a:r>
            <a:r>
              <a:rPr lang="en-US" sz="1200" dirty="0" smtClean="0"/>
              <a:t> precipitation kinetics in waters from the Great </a:t>
            </a:r>
            <a:r>
              <a:rPr lang="en-US" sz="1200" dirty="0" err="1" smtClean="0"/>
              <a:t>Bahama</a:t>
            </a:r>
            <a:r>
              <a:rPr lang="en-US" sz="1200" dirty="0" smtClean="0"/>
              <a:t> Bank: Implications for the relationship between Bank hydrochemistry and </a:t>
            </a:r>
            <a:r>
              <a:rPr lang="en-US" sz="1200" dirty="0" err="1" smtClean="0"/>
              <a:t>whitings</a:t>
            </a:r>
            <a:r>
              <a:rPr lang="en-US" sz="1200" dirty="0" smtClean="0"/>
              <a:t>. </a:t>
            </a:r>
            <a:r>
              <a:rPr lang="en-US" sz="1200" i="1" dirty="0" err="1" smtClean="0"/>
              <a:t>Geochim</a:t>
            </a:r>
            <a:r>
              <a:rPr lang="en-US" sz="1200" i="1" dirty="0" smtClean="0"/>
              <a:t>. </a:t>
            </a:r>
            <a:r>
              <a:rPr lang="en-US" sz="1200" i="1" dirty="0" err="1" smtClean="0"/>
              <a:t>Cosmochim</a:t>
            </a:r>
            <a:r>
              <a:rPr lang="en-US" sz="1200" i="1" dirty="0" smtClean="0"/>
              <a:t> </a:t>
            </a:r>
            <a:r>
              <a:rPr lang="en-US" sz="1200" i="1" dirty="0" err="1" smtClean="0"/>
              <a:t>Acta</a:t>
            </a:r>
            <a:r>
              <a:rPr lang="en-US" sz="1200" dirty="0" smtClean="0"/>
              <a:t>, 67(15):2819-2826. </a:t>
            </a:r>
            <a:r>
              <a:rPr lang="en-US" sz="1200" b="1" dirty="0" smtClean="0"/>
              <a:t>5.</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Doney</a:t>
            </a:r>
            <a:r>
              <a:rPr lang="en-US" sz="1200" dirty="0" smtClean="0">
                <a:latin typeface="Arial" pitchFamily="34" charset="0"/>
                <a:cs typeface="Arial" pitchFamily="34" charset="0"/>
              </a:rPr>
              <a:t>, S.C., V.J. </a:t>
            </a:r>
            <a:r>
              <a:rPr lang="en-US" sz="1200" dirty="0" err="1" smtClean="0">
                <a:latin typeface="Arial" pitchFamily="34" charset="0"/>
                <a:cs typeface="Arial" pitchFamily="34" charset="0"/>
              </a:rPr>
              <a:t>Fabry</a:t>
            </a:r>
            <a:r>
              <a:rPr lang="en-US" sz="1200" dirty="0" smtClean="0">
                <a:latin typeface="Arial" pitchFamily="34" charset="0"/>
                <a:cs typeface="Arial" pitchFamily="34" charset="0"/>
              </a:rPr>
              <a:t>, R.A. Feely, and J.A. </a:t>
            </a:r>
            <a:r>
              <a:rPr lang="en-US" sz="1200" dirty="0" err="1" smtClean="0">
                <a:latin typeface="Arial" pitchFamily="34" charset="0"/>
                <a:cs typeface="Arial" pitchFamily="34" charset="0"/>
              </a:rPr>
              <a:t>Kleypas</a:t>
            </a:r>
            <a:r>
              <a:rPr lang="en-US" sz="1200" dirty="0" smtClean="0">
                <a:latin typeface="Arial" pitchFamily="34" charset="0"/>
                <a:cs typeface="Arial" pitchFamily="34" charset="0"/>
              </a:rPr>
              <a:t> (2009): Ocean acidification: The other CO2 problem. </a:t>
            </a:r>
            <a:r>
              <a:rPr lang="en-US" sz="1200" dirty="0" err="1" smtClean="0">
                <a:latin typeface="Arial" pitchFamily="34" charset="0"/>
                <a:cs typeface="Arial" pitchFamily="34" charset="0"/>
              </a:rPr>
              <a:t>Annu</a:t>
            </a:r>
            <a:r>
              <a:rPr lang="en-US" sz="1200" dirty="0" smtClean="0">
                <a:latin typeface="Arial" pitchFamily="34" charset="0"/>
                <a:cs typeface="Arial" pitchFamily="34" charset="0"/>
              </a:rPr>
              <a:t>. Rev. Mar. Sci., 1, </a:t>
            </a:r>
            <a:r>
              <a:rPr lang="en-US" sz="1200" dirty="0" err="1" smtClean="0">
                <a:latin typeface="Arial" pitchFamily="34" charset="0"/>
                <a:cs typeface="Arial" pitchFamily="34" charset="0"/>
              </a:rPr>
              <a:t>doi</a:t>
            </a:r>
            <a:r>
              <a:rPr lang="en-US" sz="1200" dirty="0" smtClean="0">
                <a:latin typeface="Arial" pitchFamily="34" charset="0"/>
                <a:cs typeface="Arial" pitchFamily="34" charset="0"/>
              </a:rPr>
              <a:t>: 10.1146/annurev.marine.010908.163834, 169–192. </a:t>
            </a:r>
            <a:r>
              <a:rPr lang="en-US" sz="1200" b="1" dirty="0" smtClean="0">
                <a:latin typeface="Arial" pitchFamily="34" charset="0"/>
                <a:cs typeface="Arial" pitchFamily="34" charset="0"/>
              </a:rPr>
              <a:t>6.</a:t>
            </a:r>
            <a:r>
              <a:rPr lang="en-US" sz="1200" dirty="0" smtClean="0">
                <a:latin typeface="Arial" pitchFamily="34" charset="0"/>
                <a:cs typeface="Arial" pitchFamily="34" charset="0"/>
              </a:rPr>
              <a:t> Langdon C. and M. J. Atkinson (2005), Effect of elevated pCO2 on photosynthesis and calcification of corals and interactions with seasonal change in temperature/irradiance and nutrient enrichment, Journal of Geophysical Research, 110(C09S07). </a:t>
            </a:r>
            <a:r>
              <a:rPr lang="en-US" sz="1200" b="1" dirty="0" smtClean="0">
                <a:latin typeface="Arial" pitchFamily="34" charset="0"/>
                <a:cs typeface="Arial" pitchFamily="34" charset="0"/>
              </a:rPr>
              <a:t>7.</a:t>
            </a:r>
            <a:r>
              <a:rPr lang="en-US" sz="1200" dirty="0" smtClean="0">
                <a:latin typeface="Arial" pitchFamily="34" charset="0"/>
                <a:cs typeface="Arial" pitchFamily="34" charset="0"/>
              </a:rPr>
              <a:t> Gledhill, D.K., </a:t>
            </a:r>
            <a:r>
              <a:rPr lang="en-US" sz="1200" dirty="0" err="1" smtClean="0">
                <a:latin typeface="Arial" pitchFamily="34" charset="0"/>
                <a:cs typeface="Arial" pitchFamily="34" charset="0"/>
              </a:rPr>
              <a:t>Wanninkhof</a:t>
            </a:r>
            <a:r>
              <a:rPr lang="en-US" sz="1200" dirty="0" smtClean="0">
                <a:latin typeface="Arial" pitchFamily="34" charset="0"/>
                <a:cs typeface="Arial" pitchFamily="34" charset="0"/>
              </a:rPr>
              <a:t>, R., </a:t>
            </a:r>
            <a:r>
              <a:rPr lang="en-US" sz="1200" dirty="0" err="1" smtClean="0">
                <a:latin typeface="Arial" pitchFamily="34" charset="0"/>
                <a:cs typeface="Arial" pitchFamily="34" charset="0"/>
              </a:rPr>
              <a:t>Millero</a:t>
            </a:r>
            <a:r>
              <a:rPr lang="en-US" sz="1200" dirty="0" smtClean="0">
                <a:latin typeface="Arial" pitchFamily="34" charset="0"/>
                <a:cs typeface="Arial" pitchFamily="34" charset="0"/>
              </a:rPr>
              <a:t>, F.J., </a:t>
            </a:r>
            <a:r>
              <a:rPr lang="en-US" sz="1200" dirty="0" err="1" smtClean="0">
                <a:latin typeface="Arial" pitchFamily="34" charset="0"/>
                <a:cs typeface="Arial" pitchFamily="34" charset="0"/>
              </a:rPr>
              <a:t>Eakin</a:t>
            </a:r>
            <a:r>
              <a:rPr lang="en-US" sz="1200" dirty="0" smtClean="0">
                <a:latin typeface="Arial" pitchFamily="34" charset="0"/>
                <a:cs typeface="Arial" pitchFamily="34" charset="0"/>
              </a:rPr>
              <a:t>, C.M., 2008. Ocean acidification of the Greater Caribbean Region. J. </a:t>
            </a:r>
            <a:r>
              <a:rPr lang="en-US" sz="1200" dirty="0" err="1" smtClean="0">
                <a:latin typeface="Arial" pitchFamily="34" charset="0"/>
                <a:cs typeface="Arial" pitchFamily="34" charset="0"/>
              </a:rPr>
              <a:t>Geophys</a:t>
            </a:r>
            <a:r>
              <a:rPr lang="en-US" sz="1200" dirty="0" smtClean="0">
                <a:latin typeface="Arial" pitchFamily="34" charset="0"/>
                <a:cs typeface="Arial" pitchFamily="34" charset="0"/>
              </a:rPr>
              <a:t>. Res. 113, C10031. </a:t>
            </a:r>
            <a:r>
              <a:rPr lang="en-US" sz="1200" b="1" dirty="0" smtClean="0">
                <a:latin typeface="Arial" pitchFamily="34" charset="0"/>
                <a:cs typeface="Arial" pitchFamily="34" charset="0"/>
              </a:rPr>
              <a:t>8.</a:t>
            </a:r>
            <a:r>
              <a:rPr lang="en-US" sz="1200" dirty="0" smtClean="0">
                <a:latin typeface="Arial" pitchFamily="34" charset="0"/>
                <a:cs typeface="Arial" pitchFamily="34" charset="0"/>
              </a:rPr>
              <a:t> </a:t>
            </a:r>
            <a:r>
              <a:rPr lang="en-US" sz="1200" dirty="0" smtClean="0"/>
              <a:t>Gledhill, D, R. </a:t>
            </a:r>
            <a:r>
              <a:rPr lang="en-US" sz="1200" dirty="0" err="1" smtClean="0"/>
              <a:t>Wanninkhof</a:t>
            </a:r>
            <a:r>
              <a:rPr lang="en-US" sz="1200" dirty="0" smtClean="0"/>
              <a:t>, and M. </a:t>
            </a:r>
            <a:r>
              <a:rPr lang="en-US" sz="1200" dirty="0" err="1" smtClean="0"/>
              <a:t>Eakin</a:t>
            </a:r>
            <a:r>
              <a:rPr lang="en-US" sz="1200" dirty="0" smtClean="0"/>
              <a:t> (2010) Observing ocean acidification from space, </a:t>
            </a:r>
            <a:r>
              <a:rPr lang="en-US" sz="1200" i="1" dirty="0" smtClean="0"/>
              <a:t>Oceanography 22(4): 48-59. </a:t>
            </a:r>
            <a:r>
              <a:rPr lang="en-US" sz="1200" b="1" i="1" dirty="0" smtClean="0"/>
              <a:t>9</a:t>
            </a:r>
            <a:r>
              <a:rPr lang="en-US" sz="1200" b="1" dirty="0" smtClean="0">
                <a:latin typeface="Arial" pitchFamily="34" charset="0"/>
                <a:cs typeface="Arial" pitchFamily="34" charset="0"/>
              </a:rPr>
              <a:t>.</a:t>
            </a:r>
            <a:r>
              <a:rPr lang="en-US" sz="1200" dirty="0" smtClean="0">
                <a:latin typeface="Arial" pitchFamily="34" charset="0"/>
                <a:cs typeface="Arial" pitchFamily="34" charset="0"/>
              </a:rPr>
              <a:t> Lewis, E., and D.W.R. Wallace. 1998. Program Developed for CO2 System Calculations. ORNL/CDIAC-105. Carbon Dioxide Information Analysis Center, Oak Ridge National Laboratory, U.S. Department of Energy, Oak Ridge, Tennessee.</a:t>
            </a:r>
            <a:r>
              <a:rPr lang="en-US" sz="1200" b="1" dirty="0" smtClean="0">
                <a:latin typeface="Arial" pitchFamily="34" charset="0"/>
                <a:cs typeface="Arial" pitchFamily="34" charset="0"/>
              </a:rPr>
              <a:t>  10.</a:t>
            </a:r>
            <a:r>
              <a:rPr lang="en-US" sz="1200" dirty="0" smtClean="0">
                <a:latin typeface="Arial" pitchFamily="34" charset="0"/>
                <a:cs typeface="Arial" pitchFamily="34" charset="0"/>
              </a:rPr>
              <a:t> </a:t>
            </a:r>
            <a:r>
              <a:rPr lang="en-US" sz="1200" dirty="0" smtClean="0"/>
              <a:t>Lee K., L.T. Tong, F.J. </a:t>
            </a:r>
            <a:r>
              <a:rPr lang="en-US" sz="1200" dirty="0" err="1" smtClean="0"/>
              <a:t>Millero</a:t>
            </a:r>
            <a:r>
              <a:rPr lang="en-US" sz="1200" dirty="0" smtClean="0"/>
              <a:t>, C.L. Sabine, A.G. Dickson, C. </a:t>
            </a:r>
            <a:r>
              <a:rPr lang="en-US" sz="1200" dirty="0" err="1" smtClean="0"/>
              <a:t>Goyet</a:t>
            </a:r>
            <a:r>
              <a:rPr lang="en-US" sz="1200" dirty="0" smtClean="0"/>
              <a:t>, G.-H. Park, R. </a:t>
            </a:r>
            <a:r>
              <a:rPr lang="en-US" sz="1200" dirty="0" err="1" smtClean="0"/>
              <a:t>Wanninkhof</a:t>
            </a:r>
            <a:r>
              <a:rPr lang="en-US" sz="1200" dirty="0" smtClean="0"/>
              <a:t>, R.A. Feely, and R.M. Key. 2006. Global relationships of total alkalinity with salinity and temperature in surface waters of the world’s oceans. </a:t>
            </a:r>
            <a:r>
              <a:rPr lang="en-US" sz="1200" i="1" dirty="0" smtClean="0"/>
              <a:t>Geophysical Research Letters</a:t>
            </a:r>
            <a:r>
              <a:rPr lang="en-US" sz="1200" dirty="0" smtClean="0"/>
              <a:t> 33, L1905, doi:10.1029/2006GL027207. </a:t>
            </a:r>
            <a:r>
              <a:rPr lang="en-US" sz="1200" b="1" dirty="0" smtClean="0"/>
              <a:t>11.</a:t>
            </a:r>
            <a:r>
              <a:rPr lang="en-US" sz="1200" dirty="0" smtClean="0"/>
              <a:t> </a:t>
            </a:r>
            <a:r>
              <a:rPr lang="en-US" sz="1200" dirty="0" err="1" smtClean="0"/>
              <a:t>Goyet</a:t>
            </a:r>
            <a:r>
              <a:rPr lang="en-US" sz="1200" dirty="0" smtClean="0"/>
              <a:t> C., F.J. </a:t>
            </a:r>
            <a:r>
              <a:rPr lang="en-US" sz="1200" dirty="0" err="1" smtClean="0"/>
              <a:t>Millero</a:t>
            </a:r>
            <a:r>
              <a:rPr lang="en-US" sz="1200" dirty="0" smtClean="0"/>
              <a:t>, A. Poisson, D.K. Shafer, (1993) Temperature dependence of CO</a:t>
            </a:r>
            <a:r>
              <a:rPr lang="en-US" sz="1200" baseline="-25000" dirty="0" smtClean="0"/>
              <a:t>2</a:t>
            </a:r>
            <a:r>
              <a:rPr lang="en-US" sz="1200" dirty="0" smtClean="0"/>
              <a:t> fugacity in seawater. </a:t>
            </a:r>
            <a:r>
              <a:rPr lang="en-US" sz="1200" i="1" dirty="0" smtClean="0"/>
              <a:t>Marine Chemistry</a:t>
            </a:r>
            <a:r>
              <a:rPr lang="en-US" sz="1200" dirty="0" smtClean="0"/>
              <a:t> 44, 205-219.</a:t>
            </a:r>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6181</TotalTime>
  <Words>2332</Words>
  <Application>Microsoft Office PowerPoint</Application>
  <PresentationFormat>Custom</PresentationFormat>
  <Paragraphs>72</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Package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Dwight.Gledhill</dc:creator>
  <cp:lastModifiedBy>Dwight.Gledhill</cp:lastModifiedBy>
  <cp:revision>514</cp:revision>
  <dcterms:created xsi:type="dcterms:W3CDTF">2010-02-12T21:01:31Z</dcterms:created>
  <dcterms:modified xsi:type="dcterms:W3CDTF">2011-09-30T16:34:05Z</dcterms:modified>
</cp:coreProperties>
</file>