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E2DC-6DD6-AE44-9896-7B158D9813D0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E722-7D62-B945-9010-97BD151C9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E2DC-6DD6-AE44-9896-7B158D9813D0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E722-7D62-B945-9010-97BD151C9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E2DC-6DD6-AE44-9896-7B158D9813D0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E722-7D62-B945-9010-97BD151C9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E2DC-6DD6-AE44-9896-7B158D9813D0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E722-7D62-B945-9010-97BD151C9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E2DC-6DD6-AE44-9896-7B158D9813D0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E722-7D62-B945-9010-97BD151C9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E2DC-6DD6-AE44-9896-7B158D9813D0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E722-7D62-B945-9010-97BD151C9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E2DC-6DD6-AE44-9896-7B158D9813D0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E722-7D62-B945-9010-97BD151C9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E2DC-6DD6-AE44-9896-7B158D9813D0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E722-7D62-B945-9010-97BD151C9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E2DC-6DD6-AE44-9896-7B158D9813D0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E722-7D62-B945-9010-97BD151C9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E2DC-6DD6-AE44-9896-7B158D9813D0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E722-7D62-B945-9010-97BD151C9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E2DC-6DD6-AE44-9896-7B158D9813D0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32E722-7D62-B945-9010-97BD151C9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33E2DC-6DD6-AE44-9896-7B158D9813D0}" type="datetimeFigureOut">
              <a:rPr lang="en-US" smtClean="0"/>
              <a:pPr/>
              <a:t>9/9/2010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32E722-7D62-B945-9010-97BD151C954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nge_Flight_Takeoff2_15Aug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81" y="-69311"/>
            <a:ext cx="9144000" cy="688027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100420"/>
            <a:ext cx="7854696" cy="1752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A NASA-NOAA collaboration as part of IFEX &amp; GRIP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Gerry </a:t>
            </a:r>
            <a:r>
              <a:rPr lang="en-US" dirty="0" err="1" smtClean="0">
                <a:solidFill>
                  <a:srgbClr val="800000"/>
                </a:solidFill>
              </a:rPr>
              <a:t>Heymsfield</a:t>
            </a:r>
            <a:r>
              <a:rPr lang="en-US" dirty="0" smtClean="0">
                <a:solidFill>
                  <a:srgbClr val="800000"/>
                </a:solidFill>
              </a:rPr>
              <a:t>- NASA-Goddard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Michael Black- NOAA/HRD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Mission Scientists</a:t>
            </a:r>
          </a:p>
          <a:p>
            <a:pPr algn="ctr"/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0961"/>
            <a:ext cx="1843853" cy="1277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377" y="5440377"/>
            <a:ext cx="1417623" cy="14176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7233" y="1"/>
            <a:ext cx="1096986" cy="10969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1316384" cy="109698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97469" y="617560"/>
            <a:ext cx="8610600" cy="1408932"/>
          </a:xfrm>
          <a:prstGeom prst="rect">
            <a:avLst/>
          </a:prstGeom>
          <a:ln w="12700" cmpd="sng">
            <a:noFill/>
          </a:ln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 w="12700" cmpd="sng">
                  <a:solidFill>
                    <a:schemeClr val="bg1"/>
                  </a:solidFill>
                </a:ln>
                <a:solidFill>
                  <a:srgbClr val="000090"/>
                </a:solidFill>
                <a:effectLst/>
                <a:uLnTx/>
                <a:uFillTx/>
                <a:latin typeface="Copperplate"/>
                <a:ea typeface="+mj-ea"/>
                <a:cs typeface="Copperplate"/>
              </a:rPr>
              <a:t>The Global Hawk UAS flights into tropical low Frank and Hurricane Earl</a:t>
            </a:r>
            <a:endParaRPr kumimoji="0" lang="en-US" sz="3600" i="0" u="none" strike="noStrike" kern="1200" cap="none" spc="0" normalizeH="0" baseline="0" noProof="0" dirty="0">
              <a:ln w="12700" cmpd="sng">
                <a:solidFill>
                  <a:schemeClr val="bg1"/>
                </a:solidFill>
              </a:ln>
              <a:solidFill>
                <a:srgbClr val="000090"/>
              </a:solidFill>
              <a:effectLst/>
              <a:uLnTx/>
              <a:uFillTx/>
              <a:latin typeface="Copperplate"/>
              <a:ea typeface="+mj-ea"/>
              <a:cs typeface="Copperplat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368" y="288646"/>
            <a:ext cx="7231043" cy="116204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0090"/>
                </a:solidFill>
                <a:latin typeface="Copperplate"/>
                <a:cs typeface="Copperplate"/>
              </a:rPr>
              <a:t>Global Hawk Instrumentation</a:t>
            </a:r>
            <a:endParaRPr lang="en-US" sz="3600" dirty="0">
              <a:solidFill>
                <a:srgbClr val="000090"/>
              </a:solidFill>
              <a:latin typeface="Copperplate"/>
              <a:cs typeface="Copperplate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697829" y="1676400"/>
            <a:ext cx="5377793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High Altitude Microwave Sounding Radiometer (HAMSR)</a:t>
            </a:r>
          </a:p>
          <a:p>
            <a:r>
              <a:rPr lang="en-US" sz="2400" dirty="0" smtClean="0"/>
              <a:t>High Altitude Imaging Wind and  Rain Airborne Profiler (HIWRAP)</a:t>
            </a:r>
          </a:p>
          <a:p>
            <a:r>
              <a:rPr lang="en-US" sz="2400" dirty="0" smtClean="0"/>
              <a:t>Lightning Instrument Package (LIP)</a:t>
            </a:r>
          </a:p>
          <a:p>
            <a:r>
              <a:rPr lang="en-US" sz="2400" dirty="0" smtClean="0"/>
              <a:t>Hi-def, wide angle photography</a:t>
            </a:r>
          </a:p>
          <a:p>
            <a:r>
              <a:rPr lang="en-US" sz="2400" dirty="0" smtClean="0"/>
              <a:t>Automated GPS </a:t>
            </a:r>
            <a:r>
              <a:rPr lang="en-US" sz="2400" dirty="0" err="1" smtClean="0"/>
              <a:t>dropsonde</a:t>
            </a:r>
            <a:r>
              <a:rPr lang="en-US" sz="2400" dirty="0" smtClean="0"/>
              <a:t> system*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* </a:t>
            </a:r>
            <a:r>
              <a:rPr lang="en-US" sz="1600" dirty="0" smtClean="0"/>
              <a:t>not ready for flight yet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233" y="1"/>
            <a:ext cx="1096986" cy="10969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316384" cy="1096987"/>
          </a:xfrm>
          <a:prstGeom prst="rect">
            <a:avLst/>
          </a:prstGeom>
        </p:spPr>
      </p:pic>
      <p:pic>
        <p:nvPicPr>
          <p:cNvPr id="13" name="Picture 12" descr="Range_Flight_prep1_15Aug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1" y="3734501"/>
            <a:ext cx="3617568" cy="2894055"/>
          </a:xfrm>
          <a:prstGeom prst="rect">
            <a:avLst/>
          </a:prstGeom>
        </p:spPr>
      </p:pic>
      <p:pic>
        <p:nvPicPr>
          <p:cNvPr id="15" name="Picture 14" descr="GH_CA_coast_fog_sma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51" y="1512888"/>
            <a:ext cx="3617568" cy="2713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183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August 28 flight into (former) Hurricane Frank</a:t>
            </a:r>
            <a:endParaRPr lang="en-US" sz="2800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Maiden TC flight of GH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Tropical Low Frank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Short ferry from Dryden at Edwards AFB, CA</a:t>
            </a:r>
          </a:p>
          <a:p>
            <a:r>
              <a:rPr lang="en-US" dirty="0" smtClean="0"/>
              <a:t>Limited convection</a:t>
            </a:r>
          </a:p>
          <a:p>
            <a:r>
              <a:rPr lang="en-US" dirty="0" smtClean="0"/>
              <a:t>Ideal proof of operations flight for GH and crew</a:t>
            </a:r>
          </a:p>
          <a:p>
            <a:r>
              <a:rPr lang="en-US" dirty="0" smtClean="0"/>
              <a:t>Pre-designed plan was a square-spiral</a:t>
            </a:r>
          </a:p>
          <a:p>
            <a:r>
              <a:rPr lang="en-US" dirty="0" smtClean="0"/>
              <a:t>Instead, made real time flight changes to target convection</a:t>
            </a:r>
          </a:p>
          <a:p>
            <a:r>
              <a:rPr lang="en-US" dirty="0" smtClean="0"/>
              <a:t>13-hr flight </a:t>
            </a:r>
            <a:endParaRPr lang="en-US" dirty="0"/>
          </a:p>
        </p:txBody>
      </p:sp>
      <p:pic>
        <p:nvPicPr>
          <p:cNvPr id="15" name="Content Placeholder 14" descr="Frank_satellite_small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-2538" r="-253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199" y="704088"/>
            <a:ext cx="8534999" cy="49183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GH imagery from August 28 flight into tropical low Frank</a:t>
            </a:r>
            <a:endParaRPr lang="en-US" sz="2800" b="1" dirty="0"/>
          </a:p>
        </p:txBody>
      </p:sp>
      <p:pic>
        <p:nvPicPr>
          <p:cNvPr id="18" name="Content Placeholder 17" descr="GH_rollcloudsandctr1_small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-13446" b="-13446"/>
          <a:stretch>
            <a:fillRect/>
          </a:stretch>
        </p:blipFill>
        <p:spPr/>
      </p:pic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Swirl of low clouds near center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Roll clouds in spiral bands south of center</a:t>
            </a:r>
            <a:endParaRPr lang="en-US" dirty="0"/>
          </a:p>
        </p:txBody>
      </p:sp>
      <p:pic>
        <p:nvPicPr>
          <p:cNvPr id="20" name="Content Placeholder 19" descr="GH_ctr1swirlsmall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t="-13471" b="-1347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183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September 2 flight into (above) Hurricane Earl</a:t>
            </a:r>
            <a:endParaRPr lang="en-US" sz="2800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hurricane over flight by a UAS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3"/>
          </p:nvPr>
        </p:nvSpPr>
        <p:spPr>
          <a:xfrm>
            <a:off x="4533175" y="1980280"/>
            <a:ext cx="4505369" cy="654843"/>
          </a:xfrm>
        </p:spPr>
        <p:txBody>
          <a:bodyPr/>
          <a:lstStyle/>
          <a:p>
            <a:r>
              <a:rPr lang="en-US" dirty="0" smtClean="0">
                <a:latin typeface="Arial Black"/>
                <a:cs typeface="Arial Black"/>
              </a:rPr>
              <a:t>Hurricane Earl 18Z 2 Sep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"/>
          </p:nvPr>
        </p:nvSpPr>
        <p:spPr>
          <a:xfrm>
            <a:off x="250299" y="2598039"/>
            <a:ext cx="4394726" cy="384572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Baskerville"/>
                <a:cs typeface="Baskerville"/>
              </a:rPr>
              <a:t>7 eye passes attempted, 5 directly over, 1 near miss, 1 detoured around </a:t>
            </a:r>
            <a:r>
              <a:rPr lang="en-US" sz="2000" b="1" dirty="0" err="1" smtClean="0">
                <a:latin typeface="Baskerville"/>
                <a:cs typeface="Baskerville"/>
              </a:rPr>
              <a:t>eyewall</a:t>
            </a:r>
            <a:r>
              <a:rPr lang="en-US" sz="2000" b="1" dirty="0" smtClean="0">
                <a:latin typeface="Baskerville"/>
                <a:cs typeface="Baskerville"/>
              </a:rPr>
              <a:t> due to lightning</a:t>
            </a:r>
          </a:p>
          <a:p>
            <a:r>
              <a:rPr lang="en-US" sz="2000" b="1" dirty="0" smtClean="0">
                <a:latin typeface="Baskerville"/>
                <a:cs typeface="Baskerville"/>
              </a:rPr>
              <a:t>3 passes were coordinated with NASA DC8 beneath the GH </a:t>
            </a:r>
          </a:p>
          <a:p>
            <a:r>
              <a:rPr lang="en-US" sz="2000" b="1" dirty="0" smtClean="0">
                <a:latin typeface="Baskerville"/>
                <a:cs typeface="Baskerville"/>
              </a:rPr>
              <a:t>Very little turbulence encountered at 60 </a:t>
            </a:r>
            <a:r>
              <a:rPr lang="en-US" sz="2000" b="1" dirty="0" err="1" smtClean="0">
                <a:latin typeface="Baskerville"/>
                <a:cs typeface="Baskerville"/>
              </a:rPr>
              <a:t>kft</a:t>
            </a:r>
            <a:endParaRPr lang="en-US" sz="2000" b="1" dirty="0" smtClean="0">
              <a:latin typeface="Baskerville"/>
              <a:cs typeface="Baskerville"/>
            </a:endParaRPr>
          </a:p>
          <a:p>
            <a:r>
              <a:rPr lang="en-US" sz="2000" b="1" dirty="0" smtClean="0">
                <a:latin typeface="Baskerville"/>
                <a:cs typeface="Baskerville"/>
              </a:rPr>
              <a:t>Many real time flight changes were made </a:t>
            </a:r>
          </a:p>
          <a:p>
            <a:r>
              <a:rPr lang="en-US" sz="2000" b="1" dirty="0" smtClean="0">
                <a:latin typeface="Baskerville"/>
                <a:cs typeface="Baskerville"/>
              </a:rPr>
              <a:t>24-hr flight (8-hr ferry </a:t>
            </a:r>
            <a:r>
              <a:rPr lang="en-US" sz="2000" b="1" dirty="0" err="1" smtClean="0">
                <a:latin typeface="Baskerville"/>
                <a:cs typeface="Baskerville"/>
              </a:rPr>
              <a:t>x</a:t>
            </a:r>
            <a:r>
              <a:rPr lang="en-US" sz="2000" b="1" dirty="0" smtClean="0">
                <a:latin typeface="Baskerville"/>
                <a:cs typeface="Baskerville"/>
              </a:rPr>
              <a:t> 2)</a:t>
            </a:r>
            <a:endParaRPr lang="en-US" sz="2000" b="1" dirty="0">
              <a:latin typeface="Baskerville"/>
              <a:cs typeface="Baskerville"/>
            </a:endParaRPr>
          </a:p>
        </p:txBody>
      </p:sp>
      <p:pic>
        <p:nvPicPr>
          <p:cNvPr id="8" name="Content Placeholder 7" descr="20100902.1528.terra.x.vishkm.07LEARL.110kts-943mbsmall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-2538" r="-253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94" y="880716"/>
            <a:ext cx="8145646" cy="294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94" y="3828805"/>
            <a:ext cx="8145646" cy="303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49609" y="234385"/>
            <a:ext cx="7714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NASA’s Real Time Mission Monitor (RTMM) allows for “virtual” flying, </a:t>
            </a:r>
          </a:p>
          <a:p>
            <a:r>
              <a:rPr lang="en-US" b="1" dirty="0" smtClean="0"/>
              <a:t>track changes, coordination with other aircraft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35" y="131540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Successes from Earl Flight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71795" y="2432620"/>
            <a:ext cx="4040188" cy="4425380"/>
          </a:xfrm>
        </p:spPr>
        <p:txBody>
          <a:bodyPr/>
          <a:lstStyle/>
          <a:p>
            <a:r>
              <a:rPr lang="en-US" dirty="0" smtClean="0"/>
              <a:t>Ability to overfly a major hurricane</a:t>
            </a:r>
          </a:p>
          <a:p>
            <a:r>
              <a:rPr lang="en-US" dirty="0" smtClean="0"/>
              <a:t>Mission scientists able to work with GH pilots on real time track changes</a:t>
            </a:r>
          </a:p>
          <a:p>
            <a:r>
              <a:rPr lang="en-US" dirty="0" smtClean="0"/>
              <a:t>Coordination with other aircraft possible and effective</a:t>
            </a:r>
          </a:p>
          <a:p>
            <a:r>
              <a:rPr lang="en-US" dirty="0" smtClean="0"/>
              <a:t>All installed instruments worked well and most provided real-time data and/or imagery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85952" y="1220199"/>
            <a:ext cx="4599122" cy="654843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RTMM GH-DC8 Coordination (top) and HAMSR imagery overlaid on satellite images (bottom) </a:t>
            </a:r>
            <a:endParaRPr lang="en-US" sz="1800" dirty="0"/>
          </a:p>
        </p:txBody>
      </p:sp>
      <p:pic>
        <p:nvPicPr>
          <p:cNvPr id="11" name="Content Placeholder 10" descr="GH_DC8_trk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-36480" b="-36480"/>
          <a:stretch>
            <a:fillRect/>
          </a:stretch>
        </p:blipFill>
        <p:spPr>
          <a:xfrm>
            <a:off x="4626151" y="1063506"/>
            <a:ext cx="4041775" cy="384572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267" y="853293"/>
            <a:ext cx="1096986" cy="10969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839" y="853293"/>
            <a:ext cx="1316384" cy="1096987"/>
          </a:xfrm>
          <a:prstGeom prst="rect">
            <a:avLst/>
          </a:prstGeom>
        </p:spPr>
      </p:pic>
      <p:pic>
        <p:nvPicPr>
          <p:cNvPr id="15" name="Picture 14" descr="GH_HAMSR_eye_sma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9065" y="4061254"/>
            <a:ext cx="4937125" cy="244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H_EYEPASS3_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086430"/>
            <a:ext cx="4572000" cy="46609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73893" y="591016"/>
            <a:ext cx="8470107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Some of the pros and cons for the Global Hawk as a tropical cyclone research platform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48325" y="1734016"/>
            <a:ext cx="4499875" cy="51239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dirty="0" smtClean="0">
                <a:latin typeface="Helvetica"/>
                <a:cs typeface="Helvetica"/>
              </a:rPr>
              <a:t>Pros</a:t>
            </a:r>
          </a:p>
          <a:p>
            <a:r>
              <a:rPr lang="en-US" sz="1800" dirty="0" smtClean="0">
                <a:latin typeface="Helvetica"/>
                <a:cs typeface="Helvetica"/>
              </a:rPr>
              <a:t>Long (+24 hr) duration flight time</a:t>
            </a:r>
          </a:p>
          <a:p>
            <a:r>
              <a:rPr lang="en-US" sz="1800" dirty="0" smtClean="0">
                <a:latin typeface="Helvetica"/>
                <a:cs typeface="Helvetica"/>
              </a:rPr>
              <a:t>Nearly continuous monitoring of storm for 15-20 hrs if GH can be deployed closer to targets</a:t>
            </a:r>
          </a:p>
          <a:p>
            <a:r>
              <a:rPr lang="en-US" sz="1800" dirty="0" smtClean="0">
                <a:latin typeface="Helvetica"/>
                <a:cs typeface="Helvetica"/>
              </a:rPr>
              <a:t>Large payload for remote-sensing instrument</a:t>
            </a:r>
          </a:p>
          <a:p>
            <a:r>
              <a:rPr lang="en-US" sz="1800" dirty="0" smtClean="0">
                <a:latin typeface="Helvetica"/>
                <a:cs typeface="Helvetica"/>
              </a:rPr>
              <a:t>Ability to profile entire depth of troposphere</a:t>
            </a:r>
          </a:p>
          <a:p>
            <a:pPr algn="ctr">
              <a:buNone/>
            </a:pPr>
            <a:r>
              <a:rPr lang="en-US" sz="1800" dirty="0" smtClean="0">
                <a:latin typeface="Helvetica"/>
                <a:cs typeface="Helvetica"/>
              </a:rPr>
              <a:t>Cons</a:t>
            </a:r>
          </a:p>
          <a:p>
            <a:r>
              <a:rPr lang="en-US" sz="1800" dirty="0" smtClean="0">
                <a:latin typeface="Helvetica"/>
                <a:cs typeface="Helvetica"/>
              </a:rPr>
              <a:t>Long (days) turnaround time between flights</a:t>
            </a:r>
          </a:p>
          <a:p>
            <a:r>
              <a:rPr lang="en-US" sz="1800" dirty="0" smtClean="0">
                <a:latin typeface="Helvetica"/>
                <a:cs typeface="Helvetica"/>
              </a:rPr>
              <a:t>Complicated and expensive support needed to fly </a:t>
            </a:r>
          </a:p>
          <a:p>
            <a:r>
              <a:rPr lang="en-US" sz="1800" dirty="0" smtClean="0">
                <a:latin typeface="Helvetica"/>
                <a:cs typeface="Helvetica"/>
              </a:rPr>
              <a:t>Very little in-situ measurements</a:t>
            </a:r>
          </a:p>
          <a:p>
            <a:endParaRPr lang="en-US" sz="1800" dirty="0" smtClean="0">
              <a:latin typeface="Helvetica"/>
              <a:cs typeface="Helvetica"/>
            </a:endParaRPr>
          </a:p>
          <a:p>
            <a:endParaRPr lang="en-US" sz="1800" dirty="0">
              <a:latin typeface="Helvetica"/>
              <a:cs typeface="Helvetica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917039" y="1734016"/>
            <a:ext cx="4038600" cy="4624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Earls eye/</a:t>
            </a:r>
            <a:r>
              <a:rPr lang="en-US" sz="1800" dirty="0" err="1" smtClean="0"/>
              <a:t>eyewall</a:t>
            </a:r>
            <a:r>
              <a:rPr lang="en-US" sz="1800" dirty="0" smtClean="0"/>
              <a:t> from 60,000 feet</a:t>
            </a:r>
            <a:endParaRPr lang="en-US" sz="1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246" y="0"/>
            <a:ext cx="934754" cy="9347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" y="-1"/>
            <a:ext cx="1121706" cy="934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153</TotalTime>
  <Words>382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Slide 1</vt:lpstr>
      <vt:lpstr>Global Hawk Instrumentation</vt:lpstr>
      <vt:lpstr>August 28 flight into (former) Hurricane Frank</vt:lpstr>
      <vt:lpstr>GH imagery from August 28 flight into tropical low Frank</vt:lpstr>
      <vt:lpstr>September 2 flight into (above) Hurricane Earl</vt:lpstr>
      <vt:lpstr>Slide 6</vt:lpstr>
      <vt:lpstr>Successes from Earl Flight</vt:lpstr>
      <vt:lpstr>Some of the pros and cons for the Global Hawk as a tropical cyclone research platform</vt:lpstr>
    </vt:vector>
  </TitlesOfParts>
  <Company>University of Miami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Hawk Flights into Tropical Low Frank and Hurricane Earl</dc:title>
  <dc:creator>Michael Black</dc:creator>
  <cp:lastModifiedBy>xzhang</cp:lastModifiedBy>
  <cp:revision>10</cp:revision>
  <dcterms:created xsi:type="dcterms:W3CDTF">2010-09-09T02:52:54Z</dcterms:created>
  <dcterms:modified xsi:type="dcterms:W3CDTF">2010-09-09T18:03:20Z</dcterms:modified>
</cp:coreProperties>
</file>