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9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948D4-F877-4F48-937F-A31BEFBDE34F}" type="datetimeFigureOut">
              <a:rPr lang="en-US" smtClean="0"/>
              <a:t>2/8/2011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C6E36C-2C4D-4870-80A7-3F54EB0449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B77-7B09-4423-A05D-8489D017AF9F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CFAF-F338-48ED-8ADD-33C2B757B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B77-7B09-4423-A05D-8489D017AF9F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CFAF-F338-48ED-8ADD-33C2B757B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B77-7B09-4423-A05D-8489D017AF9F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CFAF-F338-48ED-8ADD-33C2B757B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B77-7B09-4423-A05D-8489D017AF9F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CFAF-F338-48ED-8ADD-33C2B757B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B77-7B09-4423-A05D-8489D017AF9F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CFAF-F338-48ED-8ADD-33C2B757B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B77-7B09-4423-A05D-8489D017AF9F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CFAF-F338-48ED-8ADD-33C2B757B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B77-7B09-4423-A05D-8489D017AF9F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CFAF-F338-48ED-8ADD-33C2B757B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B77-7B09-4423-A05D-8489D017AF9F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CFAF-F338-48ED-8ADD-33C2B757B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B77-7B09-4423-A05D-8489D017AF9F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CFAF-F338-48ED-8ADD-33C2B757B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B77-7B09-4423-A05D-8489D017AF9F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CFAF-F338-48ED-8ADD-33C2B757B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34B77-7B09-4423-A05D-8489D017AF9F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CFAF-F338-48ED-8ADD-33C2B757B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34B77-7B09-4423-A05D-8489D017AF9F}" type="datetimeFigureOut">
              <a:rPr lang="en-US" smtClean="0"/>
              <a:pPr/>
              <a:t>2/8/2011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9CFAF-F338-48ED-8ADD-33C2B757B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800" b="1" dirty="0"/>
              <a:t>A Pareto Model for Extreme US Hurricane Damage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H.E</a:t>
            </a:r>
            <a:r>
              <a:rPr lang="en-US" dirty="0" smtClean="0"/>
              <a:t>. Willoughby, Dept. of Earth and Environment, </a:t>
            </a:r>
            <a:r>
              <a:rPr lang="en-US" dirty="0" smtClean="0"/>
              <a:t>FIU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Data: Pielke and Landsea </a:t>
            </a:r>
            <a:r>
              <a:rPr lang="en-US" i="1" dirty="0" smtClean="0"/>
              <a:t>Natural Hazards Review</a:t>
            </a:r>
            <a:r>
              <a:rPr lang="en-US" dirty="0" smtClean="0"/>
              <a:t>, 2005. </a:t>
            </a:r>
            <a:endParaRPr lang="en-US" dirty="0"/>
          </a:p>
          <a:p>
            <a:r>
              <a:rPr lang="en-US" dirty="0" smtClean="0"/>
              <a:t>Historical damage </a:t>
            </a:r>
            <a:r>
              <a:rPr lang="en-US" b="1" i="1" dirty="0" smtClean="0"/>
              <a:t>Normalized</a:t>
            </a:r>
            <a:r>
              <a:rPr lang="en-US" dirty="0" smtClean="0"/>
              <a:t> for:</a:t>
            </a:r>
          </a:p>
          <a:p>
            <a:pPr lvl="1"/>
            <a:r>
              <a:rPr lang="en-US" dirty="0" smtClean="0"/>
              <a:t>Inflation</a:t>
            </a:r>
          </a:p>
          <a:p>
            <a:pPr lvl="1"/>
            <a:r>
              <a:rPr lang="en-US" dirty="0" smtClean="0"/>
              <a:t>Population</a:t>
            </a:r>
          </a:p>
          <a:p>
            <a:pPr lvl="1"/>
            <a:r>
              <a:rPr lang="en-US" dirty="0" smtClean="0"/>
              <a:t>Index of Wealth </a:t>
            </a:r>
          </a:p>
          <a:p>
            <a:pPr lvl="1"/>
            <a:r>
              <a:rPr lang="en-US" dirty="0" smtClean="0"/>
              <a:t>Sensibly constant 1900-present</a:t>
            </a:r>
          </a:p>
          <a:p>
            <a:r>
              <a:rPr lang="en-US" dirty="0" smtClean="0"/>
              <a:t>Pareto Distributions</a:t>
            </a:r>
          </a:p>
          <a:p>
            <a:pPr lvl="1"/>
            <a:r>
              <a:rPr lang="en-US" dirty="0" smtClean="0"/>
              <a:t>Power law Pr{d </a:t>
            </a:r>
            <a:r>
              <a:rPr lang="en-US" u="sng" dirty="0" smtClean="0"/>
              <a:t>&gt;</a:t>
            </a:r>
            <a:r>
              <a:rPr lang="en-US" dirty="0" smtClean="0"/>
              <a:t> D} = p</a:t>
            </a:r>
            <a:r>
              <a:rPr lang="en-US" baseline="-25000" dirty="0" smtClean="0"/>
              <a:t>0</a:t>
            </a:r>
            <a:r>
              <a:rPr lang="en-US" dirty="0" smtClean="0"/>
              <a:t>(D</a:t>
            </a:r>
            <a:r>
              <a:rPr lang="en-US" baseline="-25000" dirty="0" smtClean="0"/>
              <a:t>0</a:t>
            </a:r>
            <a:r>
              <a:rPr lang="en-US" dirty="0" smtClean="0"/>
              <a:t>/D)</a:t>
            </a:r>
            <a:r>
              <a:rPr lang="el-GR" baseline="30000" dirty="0" smtClean="0"/>
              <a:t>κ</a:t>
            </a:r>
            <a:r>
              <a:rPr lang="en-US" baseline="30000" dirty="0" smtClean="0"/>
              <a:t>  </a:t>
            </a:r>
            <a:r>
              <a:rPr lang="en-US" dirty="0" smtClean="0"/>
              <a:t>= </a:t>
            </a:r>
            <a:r>
              <a:rPr lang="en-US" dirty="0" err="1" smtClean="0"/>
              <a:t>Exeedance</a:t>
            </a:r>
            <a:r>
              <a:rPr lang="en-US" dirty="0" smtClean="0"/>
              <a:t> Probability = </a:t>
            </a:r>
            <a:r>
              <a:rPr lang="en-US" dirty="0" smtClean="0"/>
              <a:t>1−CDF</a:t>
            </a:r>
            <a:endParaRPr lang="en-US" dirty="0" smtClean="0"/>
          </a:p>
          <a:p>
            <a:pPr lvl="1"/>
            <a:r>
              <a:rPr lang="en-US" dirty="0" smtClean="0"/>
              <a:t>Requires </a:t>
            </a:r>
            <a:r>
              <a:rPr lang="el-GR" dirty="0" smtClean="0"/>
              <a:t>κ</a:t>
            </a:r>
            <a:r>
              <a:rPr lang="en-US" dirty="0" smtClean="0"/>
              <a:t> &gt; 1 for bounded mean and </a:t>
            </a:r>
            <a:r>
              <a:rPr lang="el-GR" dirty="0" smtClean="0"/>
              <a:t>κ</a:t>
            </a:r>
            <a:r>
              <a:rPr lang="en-US" dirty="0" smtClean="0"/>
              <a:t> &gt; 2 for bounded variance.</a:t>
            </a:r>
          </a:p>
          <a:p>
            <a:pPr lvl="1"/>
            <a:r>
              <a:rPr lang="en-US" dirty="0" smtClean="0"/>
              <a:t>Used to model “fat” tails of distributions.</a:t>
            </a:r>
          </a:p>
          <a:p>
            <a:pPr lvl="1"/>
            <a:r>
              <a:rPr lang="en-US" dirty="0" smtClean="0"/>
              <a:t>Here I use p</a:t>
            </a:r>
            <a:r>
              <a:rPr lang="en-US" baseline="-25000" dirty="0" smtClean="0"/>
              <a:t>0</a:t>
            </a:r>
            <a:r>
              <a:rPr lang="en-US" dirty="0" smtClean="0"/>
              <a:t> = 0.1, yielding D</a:t>
            </a:r>
            <a:r>
              <a:rPr lang="en-US" baseline="-25000" dirty="0" smtClean="0"/>
              <a:t>0</a:t>
            </a:r>
            <a:r>
              <a:rPr lang="en-US" dirty="0" smtClean="0"/>
              <a:t> = $34.3B and </a:t>
            </a:r>
            <a:r>
              <a:rPr lang="el-GR" dirty="0" smtClean="0"/>
              <a:t>κ</a:t>
            </a:r>
            <a:r>
              <a:rPr lang="en-US" dirty="0" smtClean="0"/>
              <a:t> = 1.374</a:t>
            </a:r>
          </a:p>
          <a:p>
            <a:pPr lvl="1"/>
            <a:r>
              <a:rPr lang="en-US" dirty="0" smtClean="0"/>
              <a:t>One such storm a decade                                      	(10FEB11)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Pareto_Fi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381000"/>
            <a:ext cx="6248400" cy="617356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areto_T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480810"/>
            <a:ext cx="7848600" cy="586887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areto_T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4645" y="480810"/>
            <a:ext cx="7143310" cy="586887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05400" y="228600"/>
            <a:ext cx="3505200" cy="944562"/>
          </a:xfrm>
        </p:spPr>
        <p:txBody>
          <a:bodyPr/>
          <a:lstStyle/>
          <a:p>
            <a:r>
              <a:rPr lang="en-US" b="1" dirty="0" smtClean="0"/>
              <a:t>Conclusions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381000"/>
            <a:ext cx="4038600" cy="6248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Pareto Distribution fits  most damaging 10% of hurricane seasons </a:t>
            </a:r>
            <a:r>
              <a:rPr lang="en-US" dirty="0" smtClean="0"/>
              <a:t>reasonably </a:t>
            </a:r>
            <a:r>
              <a:rPr lang="en-US" dirty="0" smtClean="0"/>
              <a:t>well.</a:t>
            </a:r>
          </a:p>
          <a:p>
            <a:pPr lvl="1"/>
            <a:r>
              <a:rPr lang="en-US" dirty="0" smtClean="0"/>
              <a:t>But may be pessimistic</a:t>
            </a:r>
            <a:endParaRPr lang="en-US" dirty="0"/>
          </a:p>
          <a:p>
            <a:r>
              <a:rPr lang="en-US" dirty="0" smtClean="0"/>
              <a:t>Poisson occurrence in time</a:t>
            </a:r>
          </a:p>
          <a:p>
            <a:pPr lvl="1"/>
            <a:r>
              <a:rPr lang="en-US" dirty="0" smtClean="0"/>
              <a:t>No trend</a:t>
            </a:r>
          </a:p>
          <a:p>
            <a:pPr lvl="1"/>
            <a:r>
              <a:rPr lang="en-US" dirty="0" smtClean="0"/>
              <a:t>1970-1994 lull</a:t>
            </a:r>
            <a:endParaRPr lang="en-US" dirty="0"/>
          </a:p>
          <a:p>
            <a:pPr lvl="1"/>
            <a:r>
              <a:rPr lang="en-US" dirty="0" smtClean="0"/>
              <a:t>More random than expected, but not significantly so. </a:t>
            </a:r>
          </a:p>
          <a:p>
            <a:r>
              <a:rPr lang="en-US" dirty="0" smtClean="0"/>
              <a:t>Return periods:</a:t>
            </a:r>
          </a:p>
          <a:p>
            <a:pPr lvl="1"/>
            <a:r>
              <a:rPr lang="en-US" dirty="0" smtClean="0"/>
              <a:t>100 yr	$183B</a:t>
            </a:r>
          </a:p>
          <a:p>
            <a:pPr lvl="1"/>
            <a:r>
              <a:rPr lang="en-US" dirty="0" smtClean="0"/>
              <a:t>200 yr	$304B</a:t>
            </a:r>
          </a:p>
          <a:p>
            <a:pPr lvl="1"/>
            <a:r>
              <a:rPr lang="en-US" dirty="0" smtClean="0"/>
              <a:t>500 yr	$592B </a:t>
            </a:r>
          </a:p>
          <a:p>
            <a:pPr lvl="1"/>
            <a:r>
              <a:rPr lang="en-US" dirty="0" smtClean="0"/>
              <a:t>1000 yr	$980B</a:t>
            </a:r>
          </a:p>
          <a:p>
            <a:r>
              <a:rPr lang="en-US" dirty="0" smtClean="0"/>
              <a:t>11 Pareto seasons caused $710B in normalized damage (64% of total)</a:t>
            </a:r>
          </a:p>
          <a:p>
            <a:r>
              <a:rPr lang="en-US" u="sng" dirty="0" smtClean="0"/>
              <a:t>Annual </a:t>
            </a:r>
            <a:r>
              <a:rPr lang="en-US" dirty="0" smtClean="0"/>
              <a:t>mean from Pareto </a:t>
            </a:r>
            <a:r>
              <a:rPr lang="en-US" u="sng" dirty="0" smtClean="0"/>
              <a:t>Distribution</a:t>
            </a:r>
            <a:r>
              <a:rPr lang="en-US" dirty="0" smtClean="0"/>
              <a:t> is $12.6B</a:t>
            </a:r>
          </a:p>
          <a:p>
            <a:pPr lvl="1"/>
            <a:r>
              <a:rPr lang="en-US" dirty="0" smtClean="0"/>
              <a:t>&gt; $</a:t>
            </a:r>
            <a:r>
              <a:rPr lang="en-US" dirty="0" smtClean="0"/>
              <a:t>11B actual mean damage. </a:t>
            </a:r>
            <a:endParaRPr lang="en-US" dirty="0"/>
          </a:p>
        </p:txBody>
      </p:sp>
      <p:pic>
        <p:nvPicPr>
          <p:cNvPr id="7" name="Content Placeholder 6" descr="Poisso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905000"/>
            <a:ext cx="4105030" cy="415221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49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 Pareto Model for Extreme US Hurricane Damage</vt:lpstr>
      <vt:lpstr>Slide 2</vt:lpstr>
      <vt:lpstr>Slide 3</vt:lpstr>
      <vt:lpstr>Slide 4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Pareto Model for Extreme US Hurricane Damage</dc:title>
  <dc:creator>Hugh Willoughby</dc:creator>
  <cp:lastModifiedBy>Hugh Willoughby</cp:lastModifiedBy>
  <cp:revision>12</cp:revision>
  <dcterms:created xsi:type="dcterms:W3CDTF">2011-02-07T18:31:51Z</dcterms:created>
  <dcterms:modified xsi:type="dcterms:W3CDTF">2011-02-08T16:15:37Z</dcterms:modified>
</cp:coreProperties>
</file>