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56" r:id="rId2"/>
    <p:sldId id="257" r:id="rId3"/>
    <p:sldId id="267" r:id="rId4"/>
    <p:sldId id="259" r:id="rId5"/>
    <p:sldId id="260" r:id="rId6"/>
    <p:sldId id="261" r:id="rId7"/>
    <p:sldId id="262" r:id="rId8"/>
    <p:sldId id="264" r:id="rId9"/>
    <p:sldId id="263" r:id="rId10"/>
    <p:sldId id="265" r:id="rId11"/>
    <p:sldId id="268" r:id="rId12"/>
    <p:sldId id="272" r:id="rId13"/>
    <p:sldId id="273" r:id="rId14"/>
    <p:sldId id="274" r:id="rId15"/>
    <p:sldId id="270" r:id="rId16"/>
    <p:sldId id="275" r:id="rId17"/>
    <p:sldId id="276" r:id="rId18"/>
    <p:sldId id="277" r:id="rId19"/>
    <p:sldId id="269" r:id="rId20"/>
    <p:sldId id="271" r:id="rId21"/>
    <p:sldId id="266" r:id="rId22"/>
    <p:sldId id="279" r:id="rId23"/>
    <p:sldId id="280" r:id="rId24"/>
    <p:sldId id="281" r:id="rId25"/>
    <p:sldId id="284" r:id="rId26"/>
    <p:sldId id="285" r:id="rId27"/>
    <p:sldId id="258" r:id="rId28"/>
    <p:sldId id="278" r:id="rId29"/>
    <p:sldId id="283" r:id="rId30"/>
    <p:sldId id="282" r:id="rId3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9" d="100"/>
          <a:sy n="109" d="100"/>
        </p:scale>
        <p:origin x="-84" y="-240"/>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oleObject" Target="file:///C:\Documents%20and%20Settings\Xuejin.Zhang\Desktop\HRD%20computer\Desktop\HWRF\Earl-atcf\best-2010082900.dat" TargetMode="External"/></Relationships>
</file>

<file path=ppt/charts/chart1.xml><?xml version="1.0" encoding="utf-8"?>
<c:chartSpace xmlns:c="http://schemas.openxmlformats.org/drawingml/2006/chart" xmlns:a="http://schemas.openxmlformats.org/drawingml/2006/main" xmlns:r="http://schemas.openxmlformats.org/officeDocument/2006/relationships">
  <c:lang val="en-US"/>
  <c:chart>
    <c:plotArea>
      <c:layout/>
      <c:lineChart>
        <c:grouping val="standard"/>
        <c:ser>
          <c:idx val="0"/>
          <c:order val="0"/>
          <c:tx>
            <c:strRef>
              <c:f>Sheet2!$B$1</c:f>
              <c:strCache>
                <c:ptCount val="1"/>
                <c:pt idx="0">
                  <c:v>BEST</c:v>
                </c:pt>
              </c:strCache>
            </c:strRef>
          </c:tx>
          <c:cat>
            <c:strRef>
              <c:f>Sheet2!$A$3:$A$24</c:f>
              <c:strCache>
                <c:ptCount val="21"/>
                <c:pt idx="0">
                  <c:v>00Z 8/29/2010</c:v>
                </c:pt>
                <c:pt idx="2">
                  <c:v>12Z 8/29/2010</c:v>
                </c:pt>
                <c:pt idx="4">
                  <c:v>00Z 8/30/2010</c:v>
                </c:pt>
                <c:pt idx="6">
                  <c:v>12Z 8/30/2010</c:v>
                </c:pt>
                <c:pt idx="8">
                  <c:v>00Z 8/31/2010</c:v>
                </c:pt>
                <c:pt idx="10">
                  <c:v>12Z 8/31/2010</c:v>
                </c:pt>
                <c:pt idx="12">
                  <c:v>00Z 9/01/2010</c:v>
                </c:pt>
                <c:pt idx="14">
                  <c:v>12Z 9/01/2010</c:v>
                </c:pt>
                <c:pt idx="16">
                  <c:v>00Z 9/02/2010</c:v>
                </c:pt>
                <c:pt idx="18">
                  <c:v>12Z 9/02/2010</c:v>
                </c:pt>
                <c:pt idx="20">
                  <c:v>00Z 9/03/2010</c:v>
                </c:pt>
              </c:strCache>
            </c:strRef>
          </c:cat>
          <c:val>
            <c:numRef>
              <c:f>Sheet2!$B$3:$B$24</c:f>
              <c:numCache>
                <c:formatCode>General</c:formatCode>
                <c:ptCount val="22"/>
                <c:pt idx="0">
                  <c:v>55</c:v>
                </c:pt>
                <c:pt idx="1">
                  <c:v>55</c:v>
                </c:pt>
                <c:pt idx="2">
                  <c:v>65</c:v>
                </c:pt>
                <c:pt idx="3">
                  <c:v>75</c:v>
                </c:pt>
                <c:pt idx="4">
                  <c:v>85</c:v>
                </c:pt>
                <c:pt idx="5">
                  <c:v>95</c:v>
                </c:pt>
                <c:pt idx="6">
                  <c:v>105</c:v>
                </c:pt>
                <c:pt idx="7">
                  <c:v>115</c:v>
                </c:pt>
                <c:pt idx="8">
                  <c:v>115</c:v>
                </c:pt>
                <c:pt idx="9">
                  <c:v>115</c:v>
                </c:pt>
                <c:pt idx="10">
                  <c:v>115</c:v>
                </c:pt>
                <c:pt idx="11">
                  <c:v>115</c:v>
                </c:pt>
                <c:pt idx="12">
                  <c:v>110</c:v>
                </c:pt>
                <c:pt idx="13">
                  <c:v>105</c:v>
                </c:pt>
                <c:pt idx="14">
                  <c:v>110</c:v>
                </c:pt>
                <c:pt idx="15">
                  <c:v>115</c:v>
                </c:pt>
                <c:pt idx="16">
                  <c:v>120</c:v>
                </c:pt>
                <c:pt idx="17">
                  <c:v>125</c:v>
                </c:pt>
                <c:pt idx="18">
                  <c:v>115</c:v>
                </c:pt>
                <c:pt idx="19">
                  <c:v>100</c:v>
                </c:pt>
                <c:pt idx="20">
                  <c:v>90</c:v>
                </c:pt>
                <c:pt idx="21">
                  <c:v>85</c:v>
                </c:pt>
              </c:numCache>
            </c:numRef>
          </c:val>
        </c:ser>
        <c:ser>
          <c:idx val="1"/>
          <c:order val="1"/>
          <c:tx>
            <c:strRef>
              <c:f>Sheet2!$C$1</c:f>
              <c:strCache>
                <c:ptCount val="1"/>
                <c:pt idx="0">
                  <c:v>HWRFv3.2</c:v>
                </c:pt>
              </c:strCache>
            </c:strRef>
          </c:tx>
          <c:cat>
            <c:strRef>
              <c:f>Sheet2!$A$3:$A$24</c:f>
              <c:strCache>
                <c:ptCount val="21"/>
                <c:pt idx="0">
                  <c:v>00Z 8/29/2010</c:v>
                </c:pt>
                <c:pt idx="2">
                  <c:v>12Z 8/29/2010</c:v>
                </c:pt>
                <c:pt idx="4">
                  <c:v>00Z 8/30/2010</c:v>
                </c:pt>
                <c:pt idx="6">
                  <c:v>12Z 8/30/2010</c:v>
                </c:pt>
                <c:pt idx="8">
                  <c:v>00Z 8/31/2010</c:v>
                </c:pt>
                <c:pt idx="10">
                  <c:v>12Z 8/31/2010</c:v>
                </c:pt>
                <c:pt idx="12">
                  <c:v>00Z 9/01/2010</c:v>
                </c:pt>
                <c:pt idx="14">
                  <c:v>12Z 9/01/2010</c:v>
                </c:pt>
                <c:pt idx="16">
                  <c:v>00Z 9/02/2010</c:v>
                </c:pt>
                <c:pt idx="18">
                  <c:v>12Z 9/02/2010</c:v>
                </c:pt>
                <c:pt idx="20">
                  <c:v>00Z 9/03/2010</c:v>
                </c:pt>
              </c:strCache>
            </c:strRef>
          </c:cat>
          <c:val>
            <c:numRef>
              <c:f>Sheet2!$C$3:$C$24</c:f>
              <c:numCache>
                <c:formatCode>General</c:formatCode>
                <c:ptCount val="22"/>
                <c:pt idx="0">
                  <c:v>48</c:v>
                </c:pt>
                <c:pt idx="1">
                  <c:v>56</c:v>
                </c:pt>
                <c:pt idx="2">
                  <c:v>78</c:v>
                </c:pt>
                <c:pt idx="3">
                  <c:v>63</c:v>
                </c:pt>
                <c:pt idx="4">
                  <c:v>78</c:v>
                </c:pt>
                <c:pt idx="5">
                  <c:v>79</c:v>
                </c:pt>
                <c:pt idx="6">
                  <c:v>96</c:v>
                </c:pt>
                <c:pt idx="7">
                  <c:v>104</c:v>
                </c:pt>
                <c:pt idx="8">
                  <c:v>99</c:v>
                </c:pt>
                <c:pt idx="9">
                  <c:v>110</c:v>
                </c:pt>
                <c:pt idx="10">
                  <c:v>104</c:v>
                </c:pt>
                <c:pt idx="11">
                  <c:v>104</c:v>
                </c:pt>
                <c:pt idx="12">
                  <c:v>111</c:v>
                </c:pt>
                <c:pt idx="13">
                  <c:v>111</c:v>
                </c:pt>
                <c:pt idx="14">
                  <c:v>108</c:v>
                </c:pt>
                <c:pt idx="15">
                  <c:v>105</c:v>
                </c:pt>
                <c:pt idx="16">
                  <c:v>107</c:v>
                </c:pt>
                <c:pt idx="17">
                  <c:v>103</c:v>
                </c:pt>
                <c:pt idx="18">
                  <c:v>100</c:v>
                </c:pt>
                <c:pt idx="19">
                  <c:v>101</c:v>
                </c:pt>
                <c:pt idx="20">
                  <c:v>99</c:v>
                </c:pt>
                <c:pt idx="21">
                  <c:v>95</c:v>
                </c:pt>
              </c:numCache>
            </c:numRef>
          </c:val>
        </c:ser>
        <c:ser>
          <c:idx val="2"/>
          <c:order val="2"/>
          <c:tx>
            <c:strRef>
              <c:f>Sheet2!$D$1</c:f>
              <c:strCache>
                <c:ptCount val="1"/>
                <c:pt idx="0">
                  <c:v>HWRF</c:v>
                </c:pt>
              </c:strCache>
            </c:strRef>
          </c:tx>
          <c:cat>
            <c:strRef>
              <c:f>Sheet2!$A$3:$A$24</c:f>
              <c:strCache>
                <c:ptCount val="21"/>
                <c:pt idx="0">
                  <c:v>00Z 8/29/2010</c:v>
                </c:pt>
                <c:pt idx="2">
                  <c:v>12Z 8/29/2010</c:v>
                </c:pt>
                <c:pt idx="4">
                  <c:v>00Z 8/30/2010</c:v>
                </c:pt>
                <c:pt idx="6">
                  <c:v>12Z 8/30/2010</c:v>
                </c:pt>
                <c:pt idx="8">
                  <c:v>00Z 8/31/2010</c:v>
                </c:pt>
                <c:pt idx="10">
                  <c:v>12Z 8/31/2010</c:v>
                </c:pt>
                <c:pt idx="12">
                  <c:v>00Z 9/01/2010</c:v>
                </c:pt>
                <c:pt idx="14">
                  <c:v>12Z 9/01/2010</c:v>
                </c:pt>
                <c:pt idx="16">
                  <c:v>00Z 9/02/2010</c:v>
                </c:pt>
                <c:pt idx="18">
                  <c:v>12Z 9/02/2010</c:v>
                </c:pt>
                <c:pt idx="20">
                  <c:v>00Z 9/03/2010</c:v>
                </c:pt>
              </c:strCache>
            </c:strRef>
          </c:cat>
          <c:val>
            <c:numRef>
              <c:f>Sheet2!$D$3:$D$24</c:f>
              <c:numCache>
                <c:formatCode>General</c:formatCode>
                <c:ptCount val="22"/>
                <c:pt idx="0">
                  <c:v>55</c:v>
                </c:pt>
                <c:pt idx="1">
                  <c:v>64</c:v>
                </c:pt>
                <c:pt idx="2">
                  <c:v>63</c:v>
                </c:pt>
                <c:pt idx="3">
                  <c:v>78</c:v>
                </c:pt>
                <c:pt idx="4">
                  <c:v>70</c:v>
                </c:pt>
                <c:pt idx="5">
                  <c:v>74</c:v>
                </c:pt>
                <c:pt idx="6">
                  <c:v>65</c:v>
                </c:pt>
                <c:pt idx="7">
                  <c:v>66</c:v>
                </c:pt>
                <c:pt idx="8">
                  <c:v>71</c:v>
                </c:pt>
                <c:pt idx="9">
                  <c:v>74</c:v>
                </c:pt>
                <c:pt idx="10">
                  <c:v>77</c:v>
                </c:pt>
                <c:pt idx="11">
                  <c:v>86</c:v>
                </c:pt>
                <c:pt idx="12">
                  <c:v>85</c:v>
                </c:pt>
                <c:pt idx="13">
                  <c:v>79</c:v>
                </c:pt>
                <c:pt idx="14">
                  <c:v>77</c:v>
                </c:pt>
                <c:pt idx="15">
                  <c:v>89</c:v>
                </c:pt>
                <c:pt idx="16">
                  <c:v>89</c:v>
                </c:pt>
                <c:pt idx="17">
                  <c:v>79</c:v>
                </c:pt>
                <c:pt idx="18">
                  <c:v>73</c:v>
                </c:pt>
                <c:pt idx="19">
                  <c:v>78</c:v>
                </c:pt>
                <c:pt idx="20">
                  <c:v>79</c:v>
                </c:pt>
                <c:pt idx="21">
                  <c:v>71</c:v>
                </c:pt>
              </c:numCache>
            </c:numRef>
          </c:val>
        </c:ser>
        <c:ser>
          <c:idx val="3"/>
          <c:order val="3"/>
          <c:tx>
            <c:strRef>
              <c:f>Sheet2!$E$1</c:f>
              <c:strCache>
                <c:ptCount val="1"/>
                <c:pt idx="0">
                  <c:v>GFDL</c:v>
                </c:pt>
              </c:strCache>
            </c:strRef>
          </c:tx>
          <c:cat>
            <c:strRef>
              <c:f>Sheet2!$A$3:$A$24</c:f>
              <c:strCache>
                <c:ptCount val="21"/>
                <c:pt idx="0">
                  <c:v>00Z 8/29/2010</c:v>
                </c:pt>
                <c:pt idx="2">
                  <c:v>12Z 8/29/2010</c:v>
                </c:pt>
                <c:pt idx="4">
                  <c:v>00Z 8/30/2010</c:v>
                </c:pt>
                <c:pt idx="6">
                  <c:v>12Z 8/30/2010</c:v>
                </c:pt>
                <c:pt idx="8">
                  <c:v>00Z 8/31/2010</c:v>
                </c:pt>
                <c:pt idx="10">
                  <c:v>12Z 8/31/2010</c:v>
                </c:pt>
                <c:pt idx="12">
                  <c:v>00Z 9/01/2010</c:v>
                </c:pt>
                <c:pt idx="14">
                  <c:v>12Z 9/01/2010</c:v>
                </c:pt>
                <c:pt idx="16">
                  <c:v>00Z 9/02/2010</c:v>
                </c:pt>
                <c:pt idx="18">
                  <c:v>12Z 9/02/2010</c:v>
                </c:pt>
                <c:pt idx="20">
                  <c:v>00Z 9/03/2010</c:v>
                </c:pt>
              </c:strCache>
            </c:strRef>
          </c:cat>
          <c:val>
            <c:numRef>
              <c:f>Sheet2!$E$3:$E$24</c:f>
              <c:numCache>
                <c:formatCode>General</c:formatCode>
                <c:ptCount val="22"/>
                <c:pt idx="0">
                  <c:v>50</c:v>
                </c:pt>
                <c:pt idx="1">
                  <c:v>92</c:v>
                </c:pt>
                <c:pt idx="2">
                  <c:v>75</c:v>
                </c:pt>
                <c:pt idx="3">
                  <c:v>96</c:v>
                </c:pt>
                <c:pt idx="4">
                  <c:v>77</c:v>
                </c:pt>
                <c:pt idx="5">
                  <c:v>78</c:v>
                </c:pt>
                <c:pt idx="6">
                  <c:v>85</c:v>
                </c:pt>
                <c:pt idx="7">
                  <c:v>94</c:v>
                </c:pt>
                <c:pt idx="8">
                  <c:v>100</c:v>
                </c:pt>
                <c:pt idx="9">
                  <c:v>105</c:v>
                </c:pt>
                <c:pt idx="10">
                  <c:v>125</c:v>
                </c:pt>
                <c:pt idx="11">
                  <c:v>120</c:v>
                </c:pt>
                <c:pt idx="12">
                  <c:v>126</c:v>
                </c:pt>
                <c:pt idx="13">
                  <c:v>128</c:v>
                </c:pt>
                <c:pt idx="14">
                  <c:v>131</c:v>
                </c:pt>
                <c:pt idx="15">
                  <c:v>126</c:v>
                </c:pt>
                <c:pt idx="16">
                  <c:v>133</c:v>
                </c:pt>
                <c:pt idx="17">
                  <c:v>129</c:v>
                </c:pt>
                <c:pt idx="18">
                  <c:v>128</c:v>
                </c:pt>
                <c:pt idx="19">
                  <c:v>129</c:v>
                </c:pt>
                <c:pt idx="20">
                  <c:v>109</c:v>
                </c:pt>
                <c:pt idx="21">
                  <c:v>112</c:v>
                </c:pt>
              </c:numCache>
            </c:numRef>
          </c:val>
        </c:ser>
        <c:ser>
          <c:idx val="4"/>
          <c:order val="4"/>
          <c:tx>
            <c:strRef>
              <c:f>Sheet2!$F$1</c:f>
              <c:strCache>
                <c:ptCount val="1"/>
                <c:pt idx="0">
                  <c:v>DSHP</c:v>
                </c:pt>
              </c:strCache>
            </c:strRef>
          </c:tx>
          <c:cat>
            <c:strRef>
              <c:f>Sheet2!$A$3:$A$24</c:f>
              <c:strCache>
                <c:ptCount val="21"/>
                <c:pt idx="0">
                  <c:v>00Z 8/29/2010</c:v>
                </c:pt>
                <c:pt idx="2">
                  <c:v>12Z 8/29/2010</c:v>
                </c:pt>
                <c:pt idx="4">
                  <c:v>00Z 8/30/2010</c:v>
                </c:pt>
                <c:pt idx="6">
                  <c:v>12Z 8/30/2010</c:v>
                </c:pt>
                <c:pt idx="8">
                  <c:v>00Z 8/31/2010</c:v>
                </c:pt>
                <c:pt idx="10">
                  <c:v>12Z 8/31/2010</c:v>
                </c:pt>
                <c:pt idx="12">
                  <c:v>00Z 9/01/2010</c:v>
                </c:pt>
                <c:pt idx="14">
                  <c:v>12Z 9/01/2010</c:v>
                </c:pt>
                <c:pt idx="16">
                  <c:v>00Z 9/02/2010</c:v>
                </c:pt>
                <c:pt idx="18">
                  <c:v>12Z 9/02/2010</c:v>
                </c:pt>
                <c:pt idx="20">
                  <c:v>00Z 9/03/2010</c:v>
                </c:pt>
              </c:strCache>
            </c:strRef>
          </c:cat>
          <c:val>
            <c:numRef>
              <c:f>Sheet2!$F$3:$F$24</c:f>
              <c:numCache>
                <c:formatCode>General</c:formatCode>
                <c:ptCount val="22"/>
                <c:pt idx="0">
                  <c:v>55</c:v>
                </c:pt>
                <c:pt idx="2">
                  <c:v>61</c:v>
                </c:pt>
                <c:pt idx="4">
                  <c:v>68</c:v>
                </c:pt>
                <c:pt idx="6">
                  <c:v>79</c:v>
                </c:pt>
                <c:pt idx="8">
                  <c:v>85</c:v>
                </c:pt>
                <c:pt idx="10">
                  <c:v>91</c:v>
                </c:pt>
                <c:pt idx="12">
                  <c:v>97</c:v>
                </c:pt>
                <c:pt idx="14">
                  <c:v>101</c:v>
                </c:pt>
                <c:pt idx="16">
                  <c:v>106</c:v>
                </c:pt>
                <c:pt idx="18">
                  <c:v>107</c:v>
                </c:pt>
                <c:pt idx="20">
                  <c:v>107</c:v>
                </c:pt>
              </c:numCache>
            </c:numRef>
          </c:val>
        </c:ser>
        <c:ser>
          <c:idx val="5"/>
          <c:order val="5"/>
          <c:tx>
            <c:strRef>
              <c:f>Sheet2!$G$1</c:f>
              <c:strCache>
                <c:ptCount val="1"/>
                <c:pt idx="0">
                  <c:v>LGEM</c:v>
                </c:pt>
              </c:strCache>
            </c:strRef>
          </c:tx>
          <c:cat>
            <c:strRef>
              <c:f>Sheet2!$A$3:$A$24</c:f>
              <c:strCache>
                <c:ptCount val="21"/>
                <c:pt idx="0">
                  <c:v>00Z 8/29/2010</c:v>
                </c:pt>
                <c:pt idx="2">
                  <c:v>12Z 8/29/2010</c:v>
                </c:pt>
                <c:pt idx="4">
                  <c:v>00Z 8/30/2010</c:v>
                </c:pt>
                <c:pt idx="6">
                  <c:v>12Z 8/30/2010</c:v>
                </c:pt>
                <c:pt idx="8">
                  <c:v>00Z 8/31/2010</c:v>
                </c:pt>
                <c:pt idx="10">
                  <c:v>12Z 8/31/2010</c:v>
                </c:pt>
                <c:pt idx="12">
                  <c:v>00Z 9/01/2010</c:v>
                </c:pt>
                <c:pt idx="14">
                  <c:v>12Z 9/01/2010</c:v>
                </c:pt>
                <c:pt idx="16">
                  <c:v>00Z 9/02/2010</c:v>
                </c:pt>
                <c:pt idx="18">
                  <c:v>12Z 9/02/2010</c:v>
                </c:pt>
                <c:pt idx="20">
                  <c:v>00Z 9/03/2010</c:v>
                </c:pt>
              </c:strCache>
            </c:strRef>
          </c:cat>
          <c:val>
            <c:numRef>
              <c:f>Sheet2!$G$3:$G$24</c:f>
              <c:numCache>
                <c:formatCode>General</c:formatCode>
                <c:ptCount val="22"/>
                <c:pt idx="0">
                  <c:v>55</c:v>
                </c:pt>
                <c:pt idx="2">
                  <c:v>62</c:v>
                </c:pt>
                <c:pt idx="4">
                  <c:v>71</c:v>
                </c:pt>
                <c:pt idx="6">
                  <c:v>80</c:v>
                </c:pt>
                <c:pt idx="8">
                  <c:v>87</c:v>
                </c:pt>
                <c:pt idx="10">
                  <c:v>94</c:v>
                </c:pt>
                <c:pt idx="12">
                  <c:v>100</c:v>
                </c:pt>
                <c:pt idx="14">
                  <c:v>104</c:v>
                </c:pt>
                <c:pt idx="16">
                  <c:v>105</c:v>
                </c:pt>
                <c:pt idx="18">
                  <c:v>105</c:v>
                </c:pt>
                <c:pt idx="20">
                  <c:v>104</c:v>
                </c:pt>
              </c:numCache>
            </c:numRef>
          </c:val>
        </c:ser>
        <c:ser>
          <c:idx val="6"/>
          <c:order val="6"/>
          <c:tx>
            <c:strRef>
              <c:f>Sheet2!$H$1</c:f>
              <c:strCache>
                <c:ptCount val="1"/>
                <c:pt idx="0">
                  <c:v>SHF5</c:v>
                </c:pt>
              </c:strCache>
            </c:strRef>
          </c:tx>
          <c:spPr>
            <a:ln>
              <a:solidFill>
                <a:srgbClr val="FFFF00"/>
              </a:solidFill>
            </a:ln>
          </c:spPr>
          <c:marker>
            <c:symbol val="plus"/>
            <c:size val="7"/>
            <c:spPr>
              <a:solidFill>
                <a:srgbClr val="FFFF00"/>
              </a:solidFill>
            </c:spPr>
          </c:marker>
          <c:cat>
            <c:strRef>
              <c:f>Sheet2!$A$3:$A$24</c:f>
              <c:strCache>
                <c:ptCount val="21"/>
                <c:pt idx="0">
                  <c:v>00Z 8/29/2010</c:v>
                </c:pt>
                <c:pt idx="2">
                  <c:v>12Z 8/29/2010</c:v>
                </c:pt>
                <c:pt idx="4">
                  <c:v>00Z 8/30/2010</c:v>
                </c:pt>
                <c:pt idx="6">
                  <c:v>12Z 8/30/2010</c:v>
                </c:pt>
                <c:pt idx="8">
                  <c:v>00Z 8/31/2010</c:v>
                </c:pt>
                <c:pt idx="10">
                  <c:v>12Z 8/31/2010</c:v>
                </c:pt>
                <c:pt idx="12">
                  <c:v>00Z 9/01/2010</c:v>
                </c:pt>
                <c:pt idx="14">
                  <c:v>12Z 9/01/2010</c:v>
                </c:pt>
                <c:pt idx="16">
                  <c:v>00Z 9/02/2010</c:v>
                </c:pt>
                <c:pt idx="18">
                  <c:v>12Z 9/02/2010</c:v>
                </c:pt>
                <c:pt idx="20">
                  <c:v>00Z 9/03/2010</c:v>
                </c:pt>
              </c:strCache>
            </c:strRef>
          </c:cat>
          <c:val>
            <c:numRef>
              <c:f>Sheet2!$H$3:$H$24</c:f>
              <c:numCache>
                <c:formatCode>General</c:formatCode>
                <c:ptCount val="22"/>
                <c:pt idx="0">
                  <c:v>55</c:v>
                </c:pt>
                <c:pt idx="2">
                  <c:v>60</c:v>
                </c:pt>
                <c:pt idx="4">
                  <c:v>66</c:v>
                </c:pt>
                <c:pt idx="6">
                  <c:v>70</c:v>
                </c:pt>
                <c:pt idx="8">
                  <c:v>73</c:v>
                </c:pt>
                <c:pt idx="10">
                  <c:v>79</c:v>
                </c:pt>
                <c:pt idx="12">
                  <c:v>81</c:v>
                </c:pt>
                <c:pt idx="14">
                  <c:v>81</c:v>
                </c:pt>
                <c:pt idx="16">
                  <c:v>82</c:v>
                </c:pt>
                <c:pt idx="18">
                  <c:v>87</c:v>
                </c:pt>
                <c:pt idx="20">
                  <c:v>88</c:v>
                </c:pt>
              </c:numCache>
            </c:numRef>
          </c:val>
        </c:ser>
        <c:marker val="1"/>
        <c:axId val="83726720"/>
        <c:axId val="83744256"/>
      </c:lineChart>
      <c:catAx>
        <c:axId val="83726720"/>
        <c:scaling>
          <c:orientation val="minMax"/>
        </c:scaling>
        <c:axPos val="b"/>
        <c:numFmt formatCode="General" sourceLinked="0"/>
        <c:tickLblPos val="nextTo"/>
        <c:txPr>
          <a:bodyPr/>
          <a:lstStyle/>
          <a:p>
            <a:pPr>
              <a:defRPr sz="600" baseline="0"/>
            </a:pPr>
            <a:endParaRPr lang="en-US"/>
          </a:p>
        </c:txPr>
        <c:crossAx val="83744256"/>
        <c:crosses val="autoZero"/>
        <c:auto val="1"/>
        <c:lblAlgn val="ctr"/>
        <c:lblOffset val="100"/>
      </c:catAx>
      <c:valAx>
        <c:axId val="83744256"/>
        <c:scaling>
          <c:orientation val="minMax"/>
        </c:scaling>
        <c:axPos val="l"/>
        <c:majorGridlines/>
        <c:numFmt formatCode="General" sourceLinked="1"/>
        <c:tickLblPos val="nextTo"/>
        <c:txPr>
          <a:bodyPr/>
          <a:lstStyle/>
          <a:p>
            <a:pPr>
              <a:defRPr sz="600" baseline="0"/>
            </a:pPr>
            <a:endParaRPr lang="en-US"/>
          </a:p>
        </c:txPr>
        <c:crossAx val="83726720"/>
        <c:crosses val="autoZero"/>
        <c:crossBetween val="between"/>
      </c:valAx>
    </c:plotArea>
    <c:legend>
      <c:legendPos val="r"/>
      <c:layout/>
    </c:legend>
    <c:plotVisOnly val="1"/>
  </c:chart>
  <c:spPr>
    <a:solidFill>
      <a:schemeClr val="bg2">
        <a:lumMod val="40000"/>
        <a:lumOff val="60000"/>
      </a:schemeClr>
    </a:solidFill>
  </c:spPr>
  <c:externalData r:id="rId1"/>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7051B49-C15F-4E6B-850E-6A09CBD35DE6}" type="datetimeFigureOut">
              <a:rPr lang="en-US" smtClean="0"/>
              <a:pPr/>
              <a:t>8/15/2011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1F6329C-1A8F-4518-AF28-7E156F8D1D2D}"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1031"/>
          <p:cNvSpPr>
            <a:spLocks noGrp="1" noChangeArrowheads="1"/>
          </p:cNvSpPr>
          <p:nvPr>
            <p:ph type="sldNum" sz="quarter" idx="5"/>
          </p:nvPr>
        </p:nvSpPr>
        <p:spPr/>
        <p:txBody>
          <a:bodyPr/>
          <a:lstStyle/>
          <a:p>
            <a:pPr>
              <a:defRPr/>
            </a:pPr>
            <a:fld id="{F8C98EF7-66C9-BC49-9741-0A19DB89321F}" type="slidenum">
              <a:rPr lang="en-US" smtClean="0">
                <a:solidFill>
                  <a:prstClr val="black"/>
                </a:solidFill>
              </a:rPr>
              <a:pPr>
                <a:defRPr/>
              </a:pPr>
              <a:t>4</a:t>
            </a:fld>
            <a:endParaRPr lang="en-US" smtClean="0">
              <a:solidFill>
                <a:prstClr val="black"/>
              </a:solidFill>
            </a:endParaRPr>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a:ln/>
        </p:spPr>
        <p:txBody>
          <a:bodyPr/>
          <a:lstStyle/>
          <a:p>
            <a:endParaRPr lang="en-US" smtClean="0">
              <a:latin typeface="Times New Roman"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bwMode="auto">
          <a:ln>
            <a:miter lim="800000"/>
            <a:headEnd/>
            <a:tailEnd/>
          </a:ln>
        </p:spPr>
        <p:txBody>
          <a:bodyPr/>
          <a:lstStyle/>
          <a:p>
            <a:fld id="{074D650E-1431-4652-9F24-D77E51E8B3A7}" type="slidenum">
              <a:rPr lang="en-US">
                <a:ea typeface="ＭＳ Ｐゴシック" pitchFamily="34" charset="-128"/>
              </a:rPr>
              <a:pPr/>
              <a:t>26</a:t>
            </a:fld>
            <a:endParaRPr lang="en-US">
              <a:ea typeface="ＭＳ Ｐゴシック" pitchFamily="34" charset="-128"/>
            </a:endParaRPr>
          </a:p>
        </p:txBody>
      </p:sp>
      <p:sp>
        <p:nvSpPr>
          <p:cNvPr id="50179"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50180"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p:spPr>
        <p:txBody>
          <a:bodyPr wrap="square" lIns="91422" tIns="45711" rIns="91422" bIns="45711" numCol="1" anchor="t" anchorCtr="0" compatLnSpc="1">
            <a:prstTxWarp prst="textNoShape">
              <a:avLst/>
            </a:prstTxWarp>
          </a:bodyPr>
          <a:lstStyle/>
          <a:p>
            <a:pPr eaLnBrk="1" hangingPunct="1">
              <a:spcBef>
                <a:spcPct val="0"/>
              </a:spcBef>
            </a:pPr>
            <a:endParaRPr lang="en-US" smtClean="0">
              <a:latin typeface="Arial"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indent="-228600">
              <a:buAutoNum type="arabicPeriod"/>
            </a:pPr>
            <a:r>
              <a:rPr lang="en-US" dirty="0" smtClean="0">
                <a:latin typeface="Cambria" pitchFamily="18" charset="0"/>
              </a:rPr>
              <a:t>Independent</a:t>
            </a:r>
            <a:r>
              <a:rPr lang="en-US" baseline="0" dirty="0" smtClean="0">
                <a:latin typeface="Cambria" pitchFamily="18" charset="0"/>
              </a:rPr>
              <a:t> DA system including vortex scale DA</a:t>
            </a:r>
          </a:p>
          <a:p>
            <a:pPr marL="228600" indent="-228600">
              <a:buAutoNum type="arabicPeriod"/>
            </a:pPr>
            <a:r>
              <a:rPr lang="en-US" baseline="0" dirty="0" smtClean="0">
                <a:latin typeface="Cambria" pitchFamily="18" charset="0"/>
              </a:rPr>
              <a:t>Genesis</a:t>
            </a:r>
          </a:p>
          <a:p>
            <a:pPr marL="228600" indent="-228600">
              <a:buAutoNum type="arabicPeriod"/>
            </a:pPr>
            <a:r>
              <a:rPr lang="en-US" baseline="0" dirty="0" smtClean="0">
                <a:latin typeface="Cambria" pitchFamily="18" charset="0"/>
              </a:rPr>
              <a:t>Track forecast</a:t>
            </a:r>
          </a:p>
          <a:p>
            <a:pPr marL="228600" indent="-228600">
              <a:buAutoNum type="arabicPeriod"/>
            </a:pPr>
            <a:r>
              <a:rPr lang="en-US" baseline="0" dirty="0" smtClean="0">
                <a:latin typeface="Cambria" pitchFamily="18" charset="0"/>
              </a:rPr>
              <a:t>Local application</a:t>
            </a:r>
          </a:p>
          <a:p>
            <a:pPr marL="228600" indent="-228600">
              <a:buAutoNum type="arabicPeriod"/>
            </a:pPr>
            <a:r>
              <a:rPr lang="en-US" baseline="0" dirty="0" smtClean="0">
                <a:latin typeface="Cambria" pitchFamily="18" charset="0"/>
              </a:rPr>
              <a:t>Drive local-scale model</a:t>
            </a:r>
          </a:p>
          <a:p>
            <a:pPr marL="228600" indent="-228600">
              <a:buAutoNum type="arabicPeriod"/>
            </a:pPr>
            <a:r>
              <a:rPr lang="en-US" dirty="0" smtClean="0">
                <a:latin typeface="Cambria" pitchFamily="18" charset="0"/>
              </a:rPr>
              <a:t>Website at AOML: https://storm.aoml.noaa.gov/realtime</a:t>
            </a:r>
            <a:endParaRPr lang="en-US" dirty="0"/>
          </a:p>
        </p:txBody>
      </p:sp>
      <p:sp>
        <p:nvSpPr>
          <p:cNvPr id="4" name="Slide Number Placeholder 3"/>
          <p:cNvSpPr>
            <a:spLocks noGrp="1"/>
          </p:cNvSpPr>
          <p:nvPr>
            <p:ph type="sldNum" sz="quarter" idx="10"/>
          </p:nvPr>
        </p:nvSpPr>
        <p:spPr/>
        <p:txBody>
          <a:bodyPr/>
          <a:lstStyle/>
          <a:p>
            <a:pPr>
              <a:defRPr/>
            </a:pPr>
            <a:fld id="{8D190DD7-0C33-476B-BA05-600F1CDE0065}" type="slidenum">
              <a:rPr lang="en-US" smtClean="0"/>
              <a:pPr>
                <a:defRPr/>
              </a:pPr>
              <a:t>28</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latin typeface="Cambria" pitchFamily="18" charset="0"/>
              </a:rPr>
              <a:t>HWRF track forecast is improved by 30% for 3-day </a:t>
            </a:r>
            <a:r>
              <a:rPr lang="en-US" dirty="0" err="1" smtClean="0">
                <a:latin typeface="Cambria" pitchFamily="18" charset="0"/>
              </a:rPr>
              <a:t>fcst</a:t>
            </a:r>
            <a:r>
              <a:rPr lang="en-US" dirty="0" smtClean="0">
                <a:latin typeface="Cambria" pitchFamily="18" charset="0"/>
              </a:rPr>
              <a:t>, and 20% for 5-day </a:t>
            </a:r>
            <a:r>
              <a:rPr lang="en-US" dirty="0" err="1" smtClean="0">
                <a:latin typeface="Cambria" pitchFamily="18" charset="0"/>
              </a:rPr>
              <a:t>fcst</a:t>
            </a:r>
            <a:r>
              <a:rPr lang="en-US" dirty="0" smtClean="0">
                <a:latin typeface="Cambria" pitchFamily="18" charset="0"/>
              </a:rPr>
              <a:t>, based on 33 cases of Earl (2010)</a:t>
            </a:r>
          </a:p>
          <a:p>
            <a:endParaRPr lang="en-US" dirty="0"/>
          </a:p>
        </p:txBody>
      </p:sp>
      <p:sp>
        <p:nvSpPr>
          <p:cNvPr id="4" name="Slide Number Placeholder 3"/>
          <p:cNvSpPr>
            <a:spLocks noGrp="1"/>
          </p:cNvSpPr>
          <p:nvPr>
            <p:ph type="sldNum" sz="quarter" idx="10"/>
          </p:nvPr>
        </p:nvSpPr>
        <p:spPr/>
        <p:txBody>
          <a:bodyPr/>
          <a:lstStyle/>
          <a:p>
            <a:pPr>
              <a:defRPr/>
            </a:pPr>
            <a:fld id="{8D190DD7-0C33-476B-BA05-600F1CDE0065}" type="slidenum">
              <a:rPr lang="en-US" smtClean="0"/>
              <a:pPr>
                <a:defRPr/>
              </a:pPr>
              <a:t>29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p:cNvSpPr>
          <p:nvPr>
            <p:ph type="sldImg"/>
          </p:nvPr>
        </p:nvSpPr>
        <p:spPr>
          <a:ln/>
        </p:spPr>
      </p:sp>
      <p:sp>
        <p:nvSpPr>
          <p:cNvPr id="24579" name="Notes Placeholder 2"/>
          <p:cNvSpPr>
            <a:spLocks noGrp="1"/>
          </p:cNvSpPr>
          <p:nvPr>
            <p:ph type="body" idx="1"/>
          </p:nvPr>
        </p:nvSpPr>
        <p:spPr>
          <a:noFill/>
          <a:ln/>
        </p:spPr>
        <p:txBody>
          <a:bodyPr>
            <a:normAutofit lnSpcReduction="10000"/>
          </a:bodyPr>
          <a:lstStyle/>
          <a:p>
            <a:pPr eaLnBrk="1" hangingPunct="1">
              <a:spcBef>
                <a:spcPct val="0"/>
              </a:spcBef>
            </a:pPr>
            <a:endParaRPr lang="en-US" sz="1000" dirty="0">
              <a:latin typeface="Arial" charset="0"/>
            </a:endParaRPr>
          </a:p>
        </p:txBody>
      </p:sp>
      <p:sp>
        <p:nvSpPr>
          <p:cNvPr id="39940" name="Slide Number Placeholder 3"/>
          <p:cNvSpPr>
            <a:spLocks noGrp="1"/>
          </p:cNvSpPr>
          <p:nvPr>
            <p:ph type="sldNum" sz="quarter" idx="5"/>
          </p:nvPr>
        </p:nvSpPr>
        <p:spPr/>
        <p:txBody>
          <a:bodyPr/>
          <a:lstStyle/>
          <a:p>
            <a:pPr>
              <a:defRPr/>
            </a:pPr>
            <a:fld id="{19448BB2-1B1E-3348-AEDC-C0AEED2C1242}" type="slidenum">
              <a:rPr lang="en-US" smtClean="0"/>
              <a:pPr>
                <a:defRPr/>
              </a:pPr>
              <a:t>5</a:t>
            </a:fld>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69635"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endParaRPr lang="en-US" smtClean="0">
              <a:ea typeface="ＭＳ Ｐゴシック"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a:xfrm>
            <a:off x="1143000" y="685800"/>
            <a:ext cx="4573588" cy="3430588"/>
          </a:xfrm>
          <a:ln/>
        </p:spPr>
      </p:sp>
      <p:sp>
        <p:nvSpPr>
          <p:cNvPr id="68611" name="Notes Placeholder 2"/>
          <p:cNvSpPr>
            <a:spLocks noGrp="1"/>
          </p:cNvSpPr>
          <p:nvPr>
            <p:ph type="body" idx="1"/>
          </p:nvPr>
        </p:nvSpPr>
        <p:spPr>
          <a:noFill/>
          <a:ln/>
        </p:spPr>
        <p:txBody>
          <a:bodyPr lIns="91630" tIns="45814" rIns="91630" bIns="45814"/>
          <a:lstStyle/>
          <a:p>
            <a:endParaRPr lang="en-US" smtClean="0">
              <a:latin typeface="Arial" pitchFamily="34" charset="0"/>
            </a:endParaRPr>
          </a:p>
        </p:txBody>
      </p:sp>
      <p:sp>
        <p:nvSpPr>
          <p:cNvPr id="68612"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lIns="91630" tIns="45814" rIns="91630" bIns="45814" anchor="b"/>
          <a:lstStyle/>
          <a:p>
            <a:pPr algn="r" defTabSz="917575"/>
            <a:fld id="{28DCAEC5-BD12-4B70-97E2-312575081A86}" type="slidenum">
              <a:rPr lang="en-US" sz="1200" b="0"/>
              <a:pPr algn="r" defTabSz="917575"/>
              <a:t>12</a:t>
            </a:fld>
            <a:endParaRPr lang="en-US" sz="1200" b="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Rot="1" noChangeAspect="1" noChangeArrowheads="1" noTextEdit="1"/>
          </p:cNvSpPr>
          <p:nvPr>
            <p:ph type="sldImg"/>
          </p:nvPr>
        </p:nvSpPr>
        <p:spPr>
          <a:ln/>
        </p:spPr>
      </p:sp>
      <p:sp>
        <p:nvSpPr>
          <p:cNvPr id="174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a:ln/>
        </p:spPr>
      </p:sp>
      <p:sp>
        <p:nvSpPr>
          <p:cNvPr id="23555" name="Notes Placeholder 2"/>
          <p:cNvSpPr>
            <a:spLocks noGrp="1"/>
          </p:cNvSpPr>
          <p:nvPr>
            <p:ph type="body" idx="1"/>
          </p:nvPr>
        </p:nvSpPr>
        <p:spPr>
          <a:noFill/>
          <a:ln/>
        </p:spPr>
        <p:txBody>
          <a:bodyPr/>
          <a:lstStyle/>
          <a:p>
            <a:pPr eaLnBrk="1" hangingPunct="1"/>
            <a:endParaRPr lang="en-US" smtClean="0">
              <a:latin typeface="Arial" pitchFamily="34" charset="0"/>
            </a:endParaRPr>
          </a:p>
        </p:txBody>
      </p:sp>
      <p:sp>
        <p:nvSpPr>
          <p:cNvPr id="23556" name="Slide Number Placeholder 3"/>
          <p:cNvSpPr>
            <a:spLocks noGrp="1"/>
          </p:cNvSpPr>
          <p:nvPr>
            <p:ph type="sldNum" sz="quarter" idx="5"/>
          </p:nvPr>
        </p:nvSpPr>
        <p:spPr>
          <a:noFill/>
        </p:spPr>
        <p:txBody>
          <a:bodyPr/>
          <a:lstStyle/>
          <a:p>
            <a:fld id="{38E55E3E-2B6B-48DC-B070-D5A000D244AD}" type="slidenum">
              <a:rPr lang="en-US"/>
              <a:pPr/>
              <a:t>20</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1026"/>
          <p:cNvSpPr>
            <a:spLocks noGrp="1" noRot="1" noChangeAspect="1" noChangeArrowheads="1" noTextEdit="1"/>
          </p:cNvSpPr>
          <p:nvPr>
            <p:ph type="sldImg"/>
          </p:nvPr>
        </p:nvSpPr>
        <p:spPr>
          <a:ln/>
        </p:spPr>
      </p:sp>
      <p:sp>
        <p:nvSpPr>
          <p:cNvPr id="26627" name="Rectangle 1027"/>
          <p:cNvSpPr>
            <a:spLocks noGrp="1" noChangeArrowheads="1"/>
          </p:cNvSpPr>
          <p:nvPr>
            <p:ph type="body" idx="1"/>
          </p:nvPr>
        </p:nvSpPr>
        <p:spPr/>
        <p:txBody>
          <a:bodyPr/>
          <a:lstStyle/>
          <a:p>
            <a:r>
              <a:rPr lang="en-US" dirty="0" smtClean="0"/>
              <a:t>H315: HWRFv3.2 2011 Stream 1.5 27-9-3km</a:t>
            </a:r>
            <a:r>
              <a:rPr lang="en-US" baseline="0" dirty="0" smtClean="0"/>
              <a:t> model</a:t>
            </a:r>
          </a:p>
          <a:p>
            <a:r>
              <a:rPr lang="en-US" baseline="0" dirty="0" smtClean="0"/>
              <a:t>H3C5: HRD HWRF experimental 2010 version (</a:t>
            </a:r>
            <a:r>
              <a:rPr lang="en-US" baseline="0" dirty="0" err="1" smtClean="0"/>
              <a:t>HWRFx</a:t>
            </a:r>
            <a:r>
              <a:rPr lang="en-US" baseline="0" dirty="0" smtClean="0"/>
              <a:t>)</a:t>
            </a:r>
          </a:p>
          <a:p>
            <a:r>
              <a:rPr lang="en-US" baseline="0" dirty="0" smtClean="0"/>
              <a:t>This is shown the homogeneous cases for each verification. H315_all: all H315 cases; H315_NHCVerif: homogeneous cases used in NHC verification package; H315_H3C5: homogeneous cases including H3C5 model forecasts</a:t>
            </a:r>
            <a:endParaRPr lang="en-US" dirty="0" smtClean="0"/>
          </a:p>
          <a:p>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H315: HWRFv3.2 2011 Stream 1.5 27-9-3km</a:t>
            </a:r>
            <a:r>
              <a:rPr lang="en-US" baseline="0" dirty="0" smtClean="0"/>
              <a:t> model</a:t>
            </a:r>
          </a:p>
          <a:p>
            <a:r>
              <a:rPr lang="en-US" baseline="0" dirty="0" smtClean="0"/>
              <a:t>H3C5: HRD HWRF experimental 2010 version (</a:t>
            </a:r>
            <a:r>
              <a:rPr lang="en-US" baseline="0" dirty="0" err="1" smtClean="0"/>
              <a:t>HWRFx</a:t>
            </a:r>
            <a:r>
              <a:rPr lang="en-US" baseline="0" dirty="0" smtClean="0"/>
              <a:t>)</a:t>
            </a:r>
            <a:endParaRPr lang="en-US" dirty="0" smtClean="0"/>
          </a:p>
          <a:p>
            <a:r>
              <a:rPr lang="en-US" dirty="0" smtClean="0"/>
              <a:t>HWRF: NCEP/EMC operational HWRF 27-9km</a:t>
            </a:r>
          </a:p>
          <a:p>
            <a:r>
              <a:rPr lang="en-US" dirty="0" smtClean="0"/>
              <a:t>GFDL: NCEP/EMC operational</a:t>
            </a:r>
            <a:r>
              <a:rPr lang="en-US" baseline="0" dirty="0" smtClean="0"/>
              <a:t> GFDL (54-18-9km). http://www.gfdl.noaa.gov/operational-hurricane-forecasting</a:t>
            </a:r>
          </a:p>
          <a:p>
            <a:r>
              <a:rPr lang="en-US" baseline="0" dirty="0" smtClean="0"/>
              <a:t>CLP5: </a:t>
            </a:r>
            <a:r>
              <a:rPr lang="en-US" sz="1200" kern="1200" dirty="0" smtClean="0">
                <a:solidFill>
                  <a:schemeClr val="tx1"/>
                </a:solidFill>
                <a:latin typeface="+mn-lt"/>
                <a:ea typeface="+mn-ea"/>
                <a:cs typeface="+mn-cs"/>
              </a:rPr>
              <a:t>CLIPER5 (Climatology and Persistence model, statistical model)</a:t>
            </a:r>
          </a:p>
          <a:p>
            <a:r>
              <a:rPr lang="en-US" sz="1200" kern="1200" dirty="0" smtClean="0">
                <a:solidFill>
                  <a:schemeClr val="tx1"/>
                </a:solidFill>
                <a:latin typeface="+mn-lt"/>
                <a:ea typeface="+mn-ea"/>
                <a:cs typeface="+mn-cs"/>
              </a:rPr>
              <a:t>AVNO: NWS Global</a:t>
            </a:r>
            <a:r>
              <a:rPr lang="en-US" sz="1200" kern="1200" baseline="0" dirty="0" smtClean="0">
                <a:solidFill>
                  <a:schemeClr val="tx1"/>
                </a:solidFill>
                <a:latin typeface="+mn-lt"/>
                <a:ea typeface="+mn-ea"/>
                <a:cs typeface="+mn-cs"/>
              </a:rPr>
              <a:t> </a:t>
            </a:r>
            <a:r>
              <a:rPr lang="en-US" sz="1200" kern="1200" baseline="0" smtClean="0">
                <a:solidFill>
                  <a:schemeClr val="tx1"/>
                </a:solidFill>
                <a:latin typeface="+mn-lt"/>
                <a:ea typeface="+mn-ea"/>
                <a:cs typeface="+mn-cs"/>
              </a:rPr>
              <a:t>Forecast System (GFS)</a:t>
            </a:r>
            <a:endParaRPr lang="en-US" sz="1200" kern="1200" dirty="0" smtClean="0">
              <a:solidFill>
                <a:schemeClr val="tx1"/>
              </a:solidFill>
              <a:latin typeface="+mn-lt"/>
              <a:ea typeface="+mn-ea"/>
              <a:cs typeface="+mn-cs"/>
            </a:endParaRPr>
          </a:p>
          <a:p>
            <a:pPr indent="-457200"/>
            <a:r>
              <a:rPr lang="en-US" sz="1200" kern="1200" baseline="0" dirty="0" smtClean="0">
                <a:solidFill>
                  <a:schemeClr val="tx1"/>
                </a:solidFill>
                <a:latin typeface="+mn-lt"/>
                <a:ea typeface="+mn-ea"/>
                <a:cs typeface="+mn-cs"/>
              </a:rPr>
              <a:t>FSP: Frequency of Superior Performance. Here H315 is compared to all other models to obtain FSP (i.e. H315 vs. H3C5, H315 vs. HWRF, H315 vs. GFDL, H315 vs. CLP5, the red line didn’t show  because FSP is above 65% and above the y-axis limit). 50% is the divided line that means 50% H315 is better than the compared model; 50% worse. 55% means H315 is 55% better than the compared model and vice versa.</a:t>
            </a:r>
            <a:endParaRPr lang="en-US" baseline="0"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B064ED3B-F7BA-4726-AF50-DF7C03BA1ABD}" type="slidenum">
              <a:rPr lang="en-US" smtClean="0"/>
              <a:pPr/>
              <a:t>23</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p:txBody>
          <a:bodyPr/>
          <a:lstStyle/>
          <a:p>
            <a:r>
              <a:rPr lang="en-US" dirty="0" smtClean="0"/>
              <a:t>DSHP: </a:t>
            </a:r>
            <a:r>
              <a:rPr lang="en-US" sz="1200" kern="1200" dirty="0" smtClean="0">
                <a:solidFill>
                  <a:schemeClr val="tx1"/>
                </a:solidFill>
                <a:latin typeface="+mn-lt"/>
                <a:ea typeface="+mn-ea"/>
                <a:cs typeface="+mn-cs"/>
              </a:rPr>
              <a:t>SHIPS with inland decay</a:t>
            </a:r>
            <a:r>
              <a:rPr lang="en-US" sz="1200" kern="1200" baseline="0" dirty="0" smtClean="0">
                <a:solidFill>
                  <a:schemeClr val="tx1"/>
                </a:solidFill>
                <a:latin typeface="+mn-lt"/>
                <a:ea typeface="+mn-ea"/>
                <a:cs typeface="+mn-cs"/>
              </a:rPr>
              <a:t> (Statistical-dynamical model)</a:t>
            </a:r>
          </a:p>
          <a:p>
            <a:r>
              <a:rPr lang="en-US" sz="1200" kern="1200" baseline="0" dirty="0" smtClean="0">
                <a:solidFill>
                  <a:schemeClr val="tx1"/>
                </a:solidFill>
                <a:latin typeface="+mn-lt"/>
                <a:ea typeface="+mn-ea"/>
                <a:cs typeface="+mn-cs"/>
              </a:rPr>
              <a:t>LGEM: </a:t>
            </a:r>
            <a:r>
              <a:rPr lang="en-US" sz="1200" kern="1200" dirty="0" smtClean="0">
                <a:solidFill>
                  <a:schemeClr val="tx1"/>
                </a:solidFill>
                <a:latin typeface="+mn-lt"/>
                <a:ea typeface="+mn-ea"/>
                <a:cs typeface="+mn-cs"/>
              </a:rPr>
              <a:t>Logistic Growth Equation Model (Statistical-dynamical model)</a:t>
            </a:r>
          </a:p>
          <a:p>
            <a:r>
              <a:rPr lang="en-US" sz="1200" kern="1200" dirty="0" smtClean="0">
                <a:solidFill>
                  <a:schemeClr val="tx1"/>
                </a:solidFill>
                <a:latin typeface="+mn-lt"/>
                <a:ea typeface="+mn-ea"/>
                <a:cs typeface="+mn-cs"/>
              </a:rPr>
              <a:t>FSP: all lines are</a:t>
            </a:r>
            <a:r>
              <a:rPr lang="en-US" sz="1200" kern="1200" baseline="0" dirty="0" smtClean="0">
                <a:solidFill>
                  <a:schemeClr val="tx1"/>
                </a:solidFill>
                <a:latin typeface="+mn-lt"/>
                <a:ea typeface="+mn-ea"/>
                <a:cs typeface="+mn-cs"/>
              </a:rPr>
              <a:t> H315 is compared to other models (H315 vs. H3C5, H315 vs. HWRF, H315 vs. GFDL, H315 vs. DSHP, H315 vs. LGEM) except thick purple line (LGEM vs. DSHP)</a:t>
            </a:r>
            <a:endParaRPr lang="en-US" dirty="0" smtClean="0"/>
          </a:p>
          <a:p>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D61CEAC-2E62-4FC1-B9B5-6C06A0A99D04}" type="datetimeFigureOut">
              <a:rPr lang="en-US" smtClean="0"/>
              <a:pPr/>
              <a:t>8/15/2011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F37988-961D-4E99-9308-D53AA74DA1F2}"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D61CEAC-2E62-4FC1-B9B5-6C06A0A99D04}" type="datetimeFigureOut">
              <a:rPr lang="en-US" smtClean="0"/>
              <a:pPr/>
              <a:t>8/15/2011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F37988-961D-4E99-9308-D53AA74DA1F2}"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D61CEAC-2E62-4FC1-B9B5-6C06A0A99D04}" type="datetimeFigureOut">
              <a:rPr lang="en-US" smtClean="0"/>
              <a:pPr/>
              <a:t>8/15/2011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F37988-961D-4E99-9308-D53AA74DA1F2}"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D61CEAC-2E62-4FC1-B9B5-6C06A0A99D04}" type="datetimeFigureOut">
              <a:rPr lang="en-US" smtClean="0"/>
              <a:pPr/>
              <a:t>8/15/2011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F37988-961D-4E99-9308-D53AA74DA1F2}"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D61CEAC-2E62-4FC1-B9B5-6C06A0A99D04}" type="datetimeFigureOut">
              <a:rPr lang="en-US" smtClean="0"/>
              <a:pPr/>
              <a:t>8/15/2011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F37988-961D-4E99-9308-D53AA74DA1F2}"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D61CEAC-2E62-4FC1-B9B5-6C06A0A99D04}" type="datetimeFigureOut">
              <a:rPr lang="en-US" smtClean="0"/>
              <a:pPr/>
              <a:t>8/15/2011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F37988-961D-4E99-9308-D53AA74DA1F2}"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D61CEAC-2E62-4FC1-B9B5-6C06A0A99D04}" type="datetimeFigureOut">
              <a:rPr lang="en-US" smtClean="0"/>
              <a:pPr/>
              <a:t>8/15/2011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5F37988-961D-4E99-9308-D53AA74DA1F2}"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D61CEAC-2E62-4FC1-B9B5-6C06A0A99D04}" type="datetimeFigureOut">
              <a:rPr lang="en-US" smtClean="0"/>
              <a:pPr/>
              <a:t>8/15/2011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5F37988-961D-4E99-9308-D53AA74DA1F2}"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D61CEAC-2E62-4FC1-B9B5-6C06A0A99D04}" type="datetimeFigureOut">
              <a:rPr lang="en-US" smtClean="0"/>
              <a:pPr/>
              <a:t>8/15/2011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5F37988-961D-4E99-9308-D53AA74DA1F2}"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D61CEAC-2E62-4FC1-B9B5-6C06A0A99D04}" type="datetimeFigureOut">
              <a:rPr lang="en-US" smtClean="0"/>
              <a:pPr/>
              <a:t>8/15/2011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F37988-961D-4E99-9308-D53AA74DA1F2}"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D61CEAC-2E62-4FC1-B9B5-6C06A0A99D04}" type="datetimeFigureOut">
              <a:rPr lang="en-US" smtClean="0"/>
              <a:pPr/>
              <a:t>8/15/2011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F37988-961D-4E99-9308-D53AA74DA1F2}"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D61CEAC-2E62-4FC1-B9B5-6C06A0A99D04}" type="datetimeFigureOut">
              <a:rPr lang="en-US" smtClean="0"/>
              <a:pPr/>
              <a:t>8/15/2011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F37988-961D-4E99-9308-D53AA74DA1F2}"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 Id="rId5" Type="http://schemas.openxmlformats.org/officeDocument/2006/relationships/image" Target="../media/image16.jpeg"/><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png"/><Relationship Id="rId3" Type="http://schemas.openxmlformats.org/officeDocument/2006/relationships/image" Target="../media/image36.png"/><Relationship Id="rId7" Type="http://schemas.openxmlformats.org/officeDocument/2006/relationships/image" Target="../media/image40.png"/><Relationship Id="rId12" Type="http://schemas.openxmlformats.org/officeDocument/2006/relationships/image" Target="../media/image45.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 Id="rId14" Type="http://schemas.openxmlformats.org/officeDocument/2006/relationships/image" Target="../media/image47.png"/></Relationships>
</file>

<file path=ppt/slides/_rels/slide27.xml.rels><?xml version="1.0" encoding="UTF-8" standalone="yes"?>
<Relationships xmlns="http://schemas.openxmlformats.org/package/2006/relationships"><Relationship Id="rId2" Type="http://schemas.openxmlformats.org/officeDocument/2006/relationships/image" Target="../media/image48.wmf"/><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49.gif"/><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56.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hyperlink" Target="http://www.hfip.org/"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7.xml"/><Relationship Id="rId5" Type="http://schemas.openxmlformats.org/officeDocument/2006/relationships/image" Target="../media/image10.jpeg"/><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smtClean="0">
                <a:solidFill>
                  <a:srgbClr val="FFC000"/>
                </a:solidFill>
              </a:rPr>
              <a:t>Toward Improving Hurricane Intensity Forecast: the Operational Regional Model Perspective</a:t>
            </a:r>
            <a:endParaRPr lang="en-US" dirty="0">
              <a:solidFill>
                <a:srgbClr val="FFC000"/>
              </a:solidFill>
            </a:endParaRPr>
          </a:p>
        </p:txBody>
      </p:sp>
      <p:sp>
        <p:nvSpPr>
          <p:cNvPr id="3" name="Subtitle 2"/>
          <p:cNvSpPr>
            <a:spLocks noGrp="1"/>
          </p:cNvSpPr>
          <p:nvPr>
            <p:ph type="subTitle" idx="1"/>
          </p:nvPr>
        </p:nvSpPr>
        <p:spPr>
          <a:xfrm>
            <a:off x="1371600" y="3886200"/>
            <a:ext cx="6400800" cy="2438400"/>
          </a:xfrm>
        </p:spPr>
        <p:txBody>
          <a:bodyPr>
            <a:normAutofit fontScale="40000" lnSpcReduction="20000"/>
          </a:bodyPr>
          <a:lstStyle/>
          <a:p>
            <a:endParaRPr lang="en-US" dirty="0" smtClean="0"/>
          </a:p>
          <a:p>
            <a:endParaRPr lang="en-US" dirty="0" smtClean="0"/>
          </a:p>
          <a:p>
            <a:r>
              <a:rPr lang="en-US" dirty="0" err="1" smtClean="0">
                <a:solidFill>
                  <a:srgbClr val="FFFF00"/>
                </a:solidFill>
              </a:rPr>
              <a:t>Xuejin</a:t>
            </a:r>
            <a:r>
              <a:rPr lang="en-US" dirty="0" smtClean="0">
                <a:solidFill>
                  <a:srgbClr val="FFFF00"/>
                </a:solidFill>
              </a:rPr>
              <a:t> Zhang (UM/CIMAS)</a:t>
            </a:r>
          </a:p>
          <a:p>
            <a:r>
              <a:rPr lang="en-US" dirty="0" err="1" smtClean="0">
                <a:solidFill>
                  <a:srgbClr val="FFFF00"/>
                </a:solidFill>
              </a:rPr>
              <a:t>Sundararaman</a:t>
            </a:r>
            <a:r>
              <a:rPr lang="en-US" dirty="0" smtClean="0">
                <a:solidFill>
                  <a:srgbClr val="FFFF00"/>
                </a:solidFill>
              </a:rPr>
              <a:t> </a:t>
            </a:r>
            <a:r>
              <a:rPr lang="en-US" dirty="0" err="1" smtClean="0">
                <a:solidFill>
                  <a:srgbClr val="FFFF00"/>
                </a:solidFill>
              </a:rPr>
              <a:t>Gopalakrishnan</a:t>
            </a:r>
            <a:r>
              <a:rPr lang="en-US" dirty="0" smtClean="0">
                <a:solidFill>
                  <a:srgbClr val="FFFF00"/>
                </a:solidFill>
              </a:rPr>
              <a:t> (AOML/HRD)</a:t>
            </a:r>
          </a:p>
          <a:p>
            <a:r>
              <a:rPr lang="en-US" dirty="0" smtClean="0">
                <a:solidFill>
                  <a:srgbClr val="FFFF00"/>
                </a:solidFill>
              </a:rPr>
              <a:t>Vijay </a:t>
            </a:r>
            <a:r>
              <a:rPr lang="en-US" dirty="0" err="1" smtClean="0">
                <a:solidFill>
                  <a:srgbClr val="FFFF00"/>
                </a:solidFill>
              </a:rPr>
              <a:t>Talapragada</a:t>
            </a:r>
            <a:r>
              <a:rPr lang="en-US" dirty="0" smtClean="0">
                <a:solidFill>
                  <a:srgbClr val="FFFF00"/>
                </a:solidFill>
              </a:rPr>
              <a:t> (NCEP/EMC)</a:t>
            </a:r>
          </a:p>
          <a:p>
            <a:endParaRPr lang="en-US" dirty="0" smtClean="0">
              <a:solidFill>
                <a:srgbClr val="FFFF00"/>
              </a:solidFill>
            </a:endParaRPr>
          </a:p>
          <a:p>
            <a:r>
              <a:rPr lang="en-US" dirty="0" smtClean="0">
                <a:solidFill>
                  <a:srgbClr val="FFFF00"/>
                </a:solidFill>
              </a:rPr>
              <a:t>Acknowledgement</a:t>
            </a:r>
            <a:endParaRPr lang="en-US" dirty="0" smtClean="0">
              <a:solidFill>
                <a:srgbClr val="FFFF00"/>
              </a:solidFill>
            </a:endParaRPr>
          </a:p>
          <a:p>
            <a:r>
              <a:rPr lang="en-US" dirty="0" smtClean="0">
                <a:solidFill>
                  <a:srgbClr val="FFFF00"/>
                </a:solidFill>
              </a:rPr>
              <a:t>Frank Marks, Robert Rogers, and Shirley Murillo</a:t>
            </a:r>
          </a:p>
          <a:p>
            <a:r>
              <a:rPr lang="en-US" dirty="0" smtClean="0">
                <a:solidFill>
                  <a:srgbClr val="FFFF00"/>
                </a:solidFill>
              </a:rPr>
              <a:t>HRD Modeling team</a:t>
            </a:r>
          </a:p>
          <a:p>
            <a:r>
              <a:rPr lang="en-US" dirty="0" smtClean="0">
                <a:solidFill>
                  <a:srgbClr val="FFFF00"/>
                </a:solidFill>
              </a:rPr>
              <a:t>HRD DA team</a:t>
            </a:r>
          </a:p>
          <a:p>
            <a:r>
              <a:rPr lang="en-US" dirty="0" smtClean="0">
                <a:solidFill>
                  <a:srgbClr val="FFFF00"/>
                </a:solidFill>
              </a:rPr>
              <a:t>EMC HWRF team</a:t>
            </a:r>
          </a:p>
          <a:p>
            <a:r>
              <a:rPr lang="en-US" dirty="0" smtClean="0">
                <a:solidFill>
                  <a:srgbClr val="FFFF00"/>
                </a:solidFill>
              </a:rPr>
              <a:t>DTC</a:t>
            </a:r>
            <a:endParaRPr lang="en-US" dirty="0">
              <a:solidFill>
                <a:srgbClr val="FFFF00"/>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5991807" y="6470006"/>
            <a:ext cx="3124200" cy="369332"/>
          </a:xfrm>
          <a:prstGeom prst="rect">
            <a:avLst/>
          </a:prstGeom>
          <a:noFill/>
        </p:spPr>
        <p:txBody>
          <a:bodyPr wrap="square" rtlCol="0">
            <a:spAutoFit/>
          </a:bodyPr>
          <a:lstStyle/>
          <a:p>
            <a:pPr algn="r"/>
            <a:r>
              <a:rPr lang="en-US" dirty="0" err="1" smtClean="0"/>
              <a:t>Gopalakrishnan</a:t>
            </a:r>
            <a:r>
              <a:rPr lang="en-US" dirty="0" smtClean="0"/>
              <a:t> et al. 2011</a:t>
            </a:r>
            <a:endParaRPr lang="en-US" dirty="0"/>
          </a:p>
        </p:txBody>
      </p:sp>
      <p:grpSp>
        <p:nvGrpSpPr>
          <p:cNvPr id="16" name="Group 15"/>
          <p:cNvGrpSpPr/>
          <p:nvPr/>
        </p:nvGrpSpPr>
        <p:grpSpPr>
          <a:xfrm>
            <a:off x="1028700" y="1056589"/>
            <a:ext cx="7429500" cy="5115611"/>
            <a:chOff x="1028700" y="675589"/>
            <a:chExt cx="7429500" cy="5115611"/>
          </a:xfrm>
        </p:grpSpPr>
        <p:pic>
          <p:nvPicPr>
            <p:cNvPr id="8" name="Picture 4" descr="Km_Uz_control"/>
            <p:cNvPicPr>
              <a:picLocks noChangeAspect="1" noChangeArrowheads="1"/>
            </p:cNvPicPr>
            <p:nvPr/>
          </p:nvPicPr>
          <p:blipFill>
            <a:blip r:embed="rId2" cstate="print"/>
            <a:srcRect/>
            <a:stretch>
              <a:fillRect/>
            </a:stretch>
          </p:blipFill>
          <p:spPr bwMode="auto">
            <a:xfrm>
              <a:off x="1419225" y="3505200"/>
              <a:ext cx="2743200" cy="2286000"/>
            </a:xfrm>
            <a:prstGeom prst="rect">
              <a:avLst/>
            </a:prstGeom>
            <a:noFill/>
            <a:ln w="9525">
              <a:noFill/>
              <a:miter lim="800000"/>
              <a:headEnd/>
              <a:tailEnd/>
            </a:ln>
          </p:spPr>
        </p:pic>
        <p:pic>
          <p:nvPicPr>
            <p:cNvPr id="1026" name="Picture 2" descr="Cd_Uz"/>
            <p:cNvPicPr>
              <a:picLocks noChangeAspect="1" noChangeArrowheads="1"/>
            </p:cNvPicPr>
            <p:nvPr/>
          </p:nvPicPr>
          <p:blipFill>
            <a:blip r:embed="rId3" cstate="print"/>
            <a:srcRect/>
            <a:stretch>
              <a:fillRect/>
            </a:stretch>
          </p:blipFill>
          <p:spPr bwMode="auto">
            <a:xfrm>
              <a:off x="1028700" y="685800"/>
              <a:ext cx="3543300" cy="2667000"/>
            </a:xfrm>
            <a:prstGeom prst="rect">
              <a:avLst/>
            </a:prstGeom>
            <a:noFill/>
            <a:ln w="9525">
              <a:noFill/>
              <a:miter lim="800000"/>
              <a:headEnd/>
              <a:tailEnd/>
            </a:ln>
          </p:spPr>
        </p:pic>
        <p:pic>
          <p:nvPicPr>
            <p:cNvPr id="1027" name="Picture 3" descr="Ck_Uz"/>
            <p:cNvPicPr>
              <a:picLocks noChangeAspect="1" noChangeArrowheads="1"/>
            </p:cNvPicPr>
            <p:nvPr/>
          </p:nvPicPr>
          <p:blipFill>
            <a:blip r:embed="rId4" cstate="print"/>
            <a:srcRect/>
            <a:stretch>
              <a:fillRect/>
            </a:stretch>
          </p:blipFill>
          <p:spPr bwMode="auto">
            <a:xfrm>
              <a:off x="4700909" y="675589"/>
              <a:ext cx="3528691" cy="2679192"/>
            </a:xfrm>
            <a:prstGeom prst="rect">
              <a:avLst/>
            </a:prstGeom>
            <a:noFill/>
            <a:ln w="9525">
              <a:noFill/>
              <a:miter lim="800000"/>
              <a:headEnd/>
              <a:tailEnd/>
            </a:ln>
          </p:spPr>
        </p:pic>
        <p:pic>
          <p:nvPicPr>
            <p:cNvPr id="1029" name="Picture 5" descr="Km_Uz_pfile0"/>
            <p:cNvPicPr>
              <a:picLocks noChangeArrowheads="1"/>
            </p:cNvPicPr>
            <p:nvPr/>
          </p:nvPicPr>
          <p:blipFill>
            <a:blip r:embed="rId5" cstate="print"/>
            <a:srcRect/>
            <a:stretch>
              <a:fillRect/>
            </a:stretch>
          </p:blipFill>
          <p:spPr bwMode="auto">
            <a:xfrm>
              <a:off x="5095875" y="3467100"/>
              <a:ext cx="2752725" cy="2286000"/>
            </a:xfrm>
            <a:prstGeom prst="rect">
              <a:avLst/>
            </a:prstGeom>
            <a:noFill/>
            <a:ln w="9525">
              <a:noFill/>
              <a:miter lim="800000"/>
              <a:headEnd/>
              <a:tailEnd/>
            </a:ln>
          </p:spPr>
        </p:pic>
        <p:sp>
          <p:nvSpPr>
            <p:cNvPr id="14" name="TextBox 13"/>
            <p:cNvSpPr txBox="1"/>
            <p:nvPr/>
          </p:nvSpPr>
          <p:spPr>
            <a:xfrm>
              <a:off x="3314700" y="1295400"/>
              <a:ext cx="1143000" cy="276999"/>
            </a:xfrm>
            <a:prstGeom prst="rect">
              <a:avLst/>
            </a:prstGeom>
            <a:solidFill>
              <a:srgbClr val="FFC000"/>
            </a:solidFill>
          </p:spPr>
          <p:txBody>
            <a:bodyPr wrap="square" rtlCol="0">
              <a:spAutoFit/>
            </a:bodyPr>
            <a:lstStyle/>
            <a:p>
              <a:pPr algn="ctr"/>
              <a:r>
                <a:rPr lang="en-US" sz="1200" dirty="0" smtClean="0">
                  <a:solidFill>
                    <a:srgbClr val="C00000"/>
                  </a:solidFill>
                </a:rPr>
                <a:t>Current HWRF</a:t>
              </a:r>
              <a:endParaRPr lang="en-US" sz="1200" dirty="0">
                <a:solidFill>
                  <a:srgbClr val="C00000"/>
                </a:solidFill>
              </a:endParaRPr>
            </a:p>
          </p:txBody>
        </p:sp>
        <p:cxnSp>
          <p:nvCxnSpPr>
            <p:cNvPr id="17" name="Straight Arrow Connector 16"/>
            <p:cNvCxnSpPr/>
            <p:nvPr/>
          </p:nvCxnSpPr>
          <p:spPr>
            <a:xfrm rot="5400000">
              <a:off x="3733800" y="1752600"/>
              <a:ext cx="304800" cy="1588"/>
            </a:xfrm>
            <a:prstGeom prst="straightConnector1">
              <a:avLst/>
            </a:prstGeom>
            <a:ln w="25400">
              <a:tailEnd type="stealth" w="med" len="lg"/>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rot="5400000">
              <a:off x="7620794" y="2056606"/>
              <a:ext cx="304800" cy="1588"/>
            </a:xfrm>
            <a:prstGeom prst="straightConnector1">
              <a:avLst/>
            </a:prstGeom>
            <a:ln w="25400">
              <a:tailEnd type="stealth" w="med" len="lg"/>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7200900" y="1600200"/>
              <a:ext cx="1143000" cy="276999"/>
            </a:xfrm>
            <a:prstGeom prst="rect">
              <a:avLst/>
            </a:prstGeom>
            <a:solidFill>
              <a:srgbClr val="FFC000"/>
            </a:solidFill>
          </p:spPr>
          <p:txBody>
            <a:bodyPr wrap="square" rtlCol="0">
              <a:spAutoFit/>
            </a:bodyPr>
            <a:lstStyle/>
            <a:p>
              <a:pPr algn="ctr"/>
              <a:r>
                <a:rPr lang="en-US" sz="1200" dirty="0" smtClean="0">
                  <a:solidFill>
                    <a:srgbClr val="C00000"/>
                  </a:solidFill>
                </a:rPr>
                <a:t>Current HWRF</a:t>
              </a:r>
              <a:endParaRPr lang="en-US" sz="1200" dirty="0">
                <a:solidFill>
                  <a:srgbClr val="C00000"/>
                </a:solidFill>
              </a:endParaRPr>
            </a:p>
          </p:txBody>
        </p:sp>
        <p:sp>
          <p:nvSpPr>
            <p:cNvPr id="20" name="TextBox 19"/>
            <p:cNvSpPr txBox="1"/>
            <p:nvPr/>
          </p:nvSpPr>
          <p:spPr>
            <a:xfrm>
              <a:off x="7315200" y="4267200"/>
              <a:ext cx="1143000" cy="276999"/>
            </a:xfrm>
            <a:prstGeom prst="rect">
              <a:avLst/>
            </a:prstGeom>
            <a:solidFill>
              <a:srgbClr val="FFC000"/>
            </a:solidFill>
          </p:spPr>
          <p:txBody>
            <a:bodyPr wrap="square" rtlCol="0">
              <a:spAutoFit/>
            </a:bodyPr>
            <a:lstStyle/>
            <a:p>
              <a:pPr algn="ctr"/>
              <a:r>
                <a:rPr lang="en-US" sz="1200" dirty="0" smtClean="0">
                  <a:solidFill>
                    <a:srgbClr val="C00000"/>
                  </a:solidFill>
                </a:rPr>
                <a:t>Current HWRF</a:t>
              </a:r>
              <a:endParaRPr lang="en-US" sz="1200" dirty="0">
                <a:solidFill>
                  <a:srgbClr val="C00000"/>
                </a:solidFill>
              </a:endParaRPr>
            </a:p>
          </p:txBody>
        </p:sp>
        <p:cxnSp>
          <p:nvCxnSpPr>
            <p:cNvPr id="21" name="Straight Arrow Connector 20"/>
            <p:cNvCxnSpPr/>
            <p:nvPr/>
          </p:nvCxnSpPr>
          <p:spPr>
            <a:xfrm rot="5400000">
              <a:off x="6792119" y="4361656"/>
              <a:ext cx="457200" cy="1588"/>
            </a:xfrm>
            <a:prstGeom prst="straightConnector1">
              <a:avLst/>
            </a:prstGeom>
            <a:ln w="25400">
              <a:tailEnd type="stealth" w="med" len="lg"/>
            </a:ln>
            <a:scene3d>
              <a:camera prst="orthographicFront">
                <a:rot lat="0" lon="0" rev="16200000"/>
              </a:camera>
              <a:lightRig rig="threePt" dir="t"/>
            </a:scene3d>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rot="5400000">
              <a:off x="3353594" y="4495006"/>
              <a:ext cx="457200" cy="1588"/>
            </a:xfrm>
            <a:prstGeom prst="straightConnector1">
              <a:avLst/>
            </a:prstGeom>
            <a:ln w="25400">
              <a:tailEnd type="stealth" w="med" len="lg"/>
            </a:ln>
            <a:scene3d>
              <a:camera prst="orthographicFront">
                <a:rot lat="0" lon="0" rev="16200000"/>
              </a:camera>
              <a:lightRig rig="threePt" dir="t"/>
            </a:scene3d>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3886200" y="4419600"/>
              <a:ext cx="1143000" cy="276999"/>
            </a:xfrm>
            <a:prstGeom prst="rect">
              <a:avLst/>
            </a:prstGeom>
            <a:solidFill>
              <a:srgbClr val="FFC000"/>
            </a:solidFill>
          </p:spPr>
          <p:txBody>
            <a:bodyPr wrap="square" rtlCol="0">
              <a:spAutoFit/>
            </a:bodyPr>
            <a:lstStyle/>
            <a:p>
              <a:pPr algn="ctr"/>
              <a:r>
                <a:rPr lang="en-US" sz="1200" dirty="0" smtClean="0">
                  <a:solidFill>
                    <a:srgbClr val="C00000"/>
                  </a:solidFill>
                </a:rPr>
                <a:t>Original GFS</a:t>
              </a:r>
              <a:endParaRPr lang="en-US" sz="1200" dirty="0">
                <a:solidFill>
                  <a:srgbClr val="C00000"/>
                </a:solidFill>
              </a:endParaRPr>
            </a:p>
          </p:txBody>
        </p:sp>
      </p:grpSp>
      <p:sp>
        <p:nvSpPr>
          <p:cNvPr id="24" name="TextBox 13"/>
          <p:cNvSpPr txBox="1">
            <a:spLocks noChangeArrowheads="1"/>
          </p:cNvSpPr>
          <p:nvPr/>
        </p:nvSpPr>
        <p:spPr bwMode="auto">
          <a:xfrm>
            <a:off x="1371600" y="381000"/>
            <a:ext cx="6400800" cy="646331"/>
          </a:xfrm>
          <a:prstGeom prst="rect">
            <a:avLst/>
          </a:prstGeom>
          <a:noFill/>
          <a:ln w="9525">
            <a:noFill/>
            <a:miter lim="800000"/>
            <a:headEnd/>
            <a:tailEnd/>
          </a:ln>
        </p:spPr>
        <p:txBody>
          <a:bodyPr wrap="square">
            <a:spAutoFit/>
          </a:bodyPr>
          <a:lstStyle/>
          <a:p>
            <a:pPr algn="ctr"/>
            <a:r>
              <a:rPr lang="en-US" sz="3600" u="sng" dirty="0" smtClean="0">
                <a:solidFill>
                  <a:srgbClr val="FFC000"/>
                </a:solidFill>
                <a:uFill>
                  <a:solidFill>
                    <a:srgbClr val="FFFF00"/>
                  </a:solidFill>
                </a:uFill>
                <a:latin typeface="Calibri" pitchFamily="34" charset="0"/>
              </a:rPr>
              <a:t>Understanding from Observation</a:t>
            </a:r>
            <a:endParaRPr lang="en-US" sz="3600" u="sng" dirty="0">
              <a:solidFill>
                <a:srgbClr val="FFC000"/>
              </a:solidFill>
              <a:uFill>
                <a:solidFill>
                  <a:srgbClr val="FFFF00"/>
                </a:solidFill>
              </a:uFill>
              <a:latin typeface="Calibri" pitchFamily="34"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HWRF Development</a:t>
            </a:r>
            <a:endParaRPr lang="en-US"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idx="4294967295"/>
          </p:nvPr>
        </p:nvSpPr>
        <p:spPr>
          <a:xfrm>
            <a:off x="152400" y="152400"/>
            <a:ext cx="8686800" cy="639763"/>
          </a:xfrm>
        </p:spPr>
        <p:txBody>
          <a:bodyPr>
            <a:normAutofit fontScale="90000"/>
          </a:bodyPr>
          <a:lstStyle/>
          <a:p>
            <a:r>
              <a:rPr lang="en-US" sz="3600" u="sng" dirty="0" smtClean="0">
                <a:solidFill>
                  <a:srgbClr val="FFC000"/>
                </a:solidFill>
                <a:uFill>
                  <a:solidFill>
                    <a:srgbClr val="FFFF00"/>
                  </a:solidFill>
                </a:uFill>
              </a:rPr>
              <a:t>Major HWRF active developments</a:t>
            </a:r>
          </a:p>
        </p:txBody>
      </p:sp>
      <p:sp>
        <p:nvSpPr>
          <p:cNvPr id="67587" name="Rectangle 3"/>
          <p:cNvSpPr>
            <a:spLocks noGrp="1" noChangeArrowheads="1"/>
          </p:cNvSpPr>
          <p:nvPr>
            <p:ph type="body" idx="4294967295"/>
          </p:nvPr>
        </p:nvSpPr>
        <p:spPr>
          <a:xfrm>
            <a:off x="0" y="838200"/>
            <a:ext cx="8915400" cy="5791200"/>
          </a:xfrm>
        </p:spPr>
        <p:txBody>
          <a:bodyPr>
            <a:normAutofit fontScale="85000" lnSpcReduction="20000"/>
          </a:bodyPr>
          <a:lstStyle/>
          <a:p>
            <a:pPr>
              <a:lnSpc>
                <a:spcPct val="80000"/>
              </a:lnSpc>
              <a:spcBef>
                <a:spcPts val="800"/>
              </a:spcBef>
            </a:pPr>
            <a:r>
              <a:rPr lang="en-US" sz="2400" dirty="0" smtClean="0">
                <a:solidFill>
                  <a:srgbClr val="92D050"/>
                </a:solidFill>
              </a:rPr>
              <a:t>Model framework expansion (HRD-EMC)</a:t>
            </a:r>
          </a:p>
          <a:p>
            <a:pPr lvl="1">
              <a:lnSpc>
                <a:spcPct val="80000"/>
              </a:lnSpc>
              <a:spcBef>
                <a:spcPts val="800"/>
              </a:spcBef>
            </a:pPr>
            <a:r>
              <a:rPr lang="en-US" sz="2000" dirty="0" smtClean="0"/>
              <a:t>New model internal storm track algorithm</a:t>
            </a:r>
          </a:p>
          <a:p>
            <a:pPr lvl="1">
              <a:lnSpc>
                <a:spcPct val="80000"/>
              </a:lnSpc>
              <a:spcBef>
                <a:spcPts val="800"/>
              </a:spcBef>
            </a:pPr>
            <a:r>
              <a:rPr lang="en-US" sz="2000" dirty="0" smtClean="0"/>
              <a:t>Multiple nest </a:t>
            </a:r>
            <a:r>
              <a:rPr lang="en-US" sz="2000" dirty="0" smtClean="0"/>
              <a:t>framework</a:t>
            </a:r>
          </a:p>
          <a:p>
            <a:pPr lvl="1">
              <a:lnSpc>
                <a:spcPct val="80000"/>
              </a:lnSpc>
              <a:spcBef>
                <a:spcPts val="800"/>
              </a:spcBef>
            </a:pPr>
            <a:r>
              <a:rPr lang="en-US" sz="2000" dirty="0" smtClean="0"/>
              <a:t>Idealized test</a:t>
            </a:r>
            <a:endParaRPr lang="en-US" sz="2000" dirty="0" smtClean="0"/>
          </a:p>
          <a:p>
            <a:pPr>
              <a:lnSpc>
                <a:spcPct val="80000"/>
              </a:lnSpc>
              <a:spcBef>
                <a:spcPts val="800"/>
              </a:spcBef>
            </a:pPr>
            <a:r>
              <a:rPr lang="en-US" sz="2400" dirty="0" smtClean="0">
                <a:solidFill>
                  <a:srgbClr val="92D050"/>
                </a:solidFill>
              </a:rPr>
              <a:t>Physics improvement (EMC-HRD)</a:t>
            </a:r>
          </a:p>
          <a:p>
            <a:pPr lvl="1">
              <a:lnSpc>
                <a:spcPct val="80000"/>
              </a:lnSpc>
              <a:spcBef>
                <a:spcPts val="800"/>
              </a:spcBef>
            </a:pPr>
            <a:r>
              <a:rPr lang="en-US" sz="2000" dirty="0" smtClean="0"/>
              <a:t>New GFS convection</a:t>
            </a:r>
          </a:p>
          <a:p>
            <a:pPr lvl="1">
              <a:lnSpc>
                <a:spcPct val="80000"/>
              </a:lnSpc>
              <a:spcBef>
                <a:spcPts val="800"/>
              </a:spcBef>
            </a:pPr>
            <a:r>
              <a:rPr lang="en-US" sz="2000" dirty="0" smtClean="0"/>
              <a:t>Modified PBL</a:t>
            </a:r>
          </a:p>
          <a:p>
            <a:pPr lvl="1">
              <a:lnSpc>
                <a:spcPct val="80000"/>
              </a:lnSpc>
              <a:spcBef>
                <a:spcPts val="800"/>
              </a:spcBef>
            </a:pPr>
            <a:r>
              <a:rPr lang="en-US" sz="2000" dirty="0" smtClean="0"/>
              <a:t>Modifications to treatment of horizontal diffusion</a:t>
            </a:r>
          </a:p>
          <a:p>
            <a:pPr>
              <a:lnSpc>
                <a:spcPct val="80000"/>
              </a:lnSpc>
              <a:spcBef>
                <a:spcPts val="800"/>
              </a:spcBef>
            </a:pPr>
            <a:r>
              <a:rPr lang="en-US" sz="2400" dirty="0" smtClean="0">
                <a:solidFill>
                  <a:srgbClr val="92D050"/>
                </a:solidFill>
              </a:rPr>
              <a:t>Vortex initialization &amp; Cycling (EMC-HRD)</a:t>
            </a:r>
          </a:p>
          <a:p>
            <a:pPr lvl="1">
              <a:lnSpc>
                <a:spcPct val="80000"/>
              </a:lnSpc>
              <a:spcBef>
                <a:spcPts val="800"/>
              </a:spcBef>
            </a:pPr>
            <a:r>
              <a:rPr lang="en-US" sz="2000" dirty="0" smtClean="0"/>
              <a:t>Improve vortex initialization for more realistic storm size and intensity corrections</a:t>
            </a:r>
          </a:p>
          <a:p>
            <a:pPr lvl="1">
              <a:lnSpc>
                <a:spcPct val="80000"/>
              </a:lnSpc>
              <a:spcBef>
                <a:spcPts val="800"/>
              </a:spcBef>
            </a:pPr>
            <a:r>
              <a:rPr lang="en-US" sz="2000" dirty="0" smtClean="0"/>
              <a:t>Cycle multiple-nest fields </a:t>
            </a:r>
          </a:p>
          <a:p>
            <a:pPr>
              <a:lnSpc>
                <a:spcPct val="80000"/>
              </a:lnSpc>
              <a:spcBef>
                <a:spcPts val="800"/>
              </a:spcBef>
            </a:pPr>
            <a:r>
              <a:rPr lang="en-US" sz="2400" dirty="0" smtClean="0">
                <a:solidFill>
                  <a:srgbClr val="92D050"/>
                </a:solidFill>
              </a:rPr>
              <a:t>Couple to HYCOM ocean model in the Atlantic (EMC)</a:t>
            </a:r>
          </a:p>
          <a:p>
            <a:pPr>
              <a:lnSpc>
                <a:spcPct val="80000"/>
              </a:lnSpc>
              <a:spcBef>
                <a:spcPts val="800"/>
              </a:spcBef>
            </a:pPr>
            <a:r>
              <a:rPr lang="en-US" sz="2400" dirty="0" smtClean="0">
                <a:solidFill>
                  <a:srgbClr val="92D050"/>
                </a:solidFill>
              </a:rPr>
              <a:t>Data assimilation</a:t>
            </a:r>
          </a:p>
          <a:p>
            <a:pPr lvl="1">
              <a:lnSpc>
                <a:spcPct val="80000"/>
              </a:lnSpc>
              <a:spcBef>
                <a:spcPts val="800"/>
              </a:spcBef>
            </a:pPr>
            <a:r>
              <a:rPr lang="en-US" sz="2000" dirty="0" smtClean="0"/>
              <a:t>GSI &amp; Hybrid DA (EMC)</a:t>
            </a:r>
          </a:p>
          <a:p>
            <a:pPr lvl="1">
              <a:lnSpc>
                <a:spcPct val="80000"/>
              </a:lnSpc>
              <a:spcBef>
                <a:spcPts val="800"/>
              </a:spcBef>
            </a:pPr>
            <a:r>
              <a:rPr lang="en-US" sz="2000" dirty="0" smtClean="0"/>
              <a:t>HEDAS &amp; Regional Hybrid DA (HRD-EMC)</a:t>
            </a:r>
          </a:p>
          <a:p>
            <a:pPr>
              <a:lnSpc>
                <a:spcPct val="80000"/>
              </a:lnSpc>
              <a:spcBef>
                <a:spcPts val="800"/>
              </a:spcBef>
            </a:pPr>
            <a:r>
              <a:rPr lang="en-US" sz="2400" dirty="0" smtClean="0">
                <a:solidFill>
                  <a:srgbClr val="92D050"/>
                </a:solidFill>
              </a:rPr>
              <a:t>Model compatibility (EMC)</a:t>
            </a:r>
          </a:p>
          <a:p>
            <a:pPr lvl="1">
              <a:lnSpc>
                <a:spcPct val="80000"/>
              </a:lnSpc>
              <a:spcBef>
                <a:spcPts val="800"/>
              </a:spcBef>
            </a:pPr>
            <a:r>
              <a:rPr lang="en-US" sz="2000" dirty="0" smtClean="0"/>
              <a:t>Add configuration flexibility </a:t>
            </a:r>
          </a:p>
          <a:p>
            <a:pPr lvl="1">
              <a:lnSpc>
                <a:spcPct val="80000"/>
              </a:lnSpc>
              <a:spcBef>
                <a:spcPts val="800"/>
              </a:spcBef>
            </a:pPr>
            <a:r>
              <a:rPr lang="en-US" sz="2000" dirty="0" smtClean="0"/>
              <a:t>Add multi-platform compatibility</a:t>
            </a:r>
          </a:p>
          <a:p>
            <a:pPr>
              <a:lnSpc>
                <a:spcPct val="80000"/>
              </a:lnSpc>
              <a:spcBef>
                <a:spcPts val="800"/>
              </a:spcBef>
            </a:pPr>
            <a:r>
              <a:rPr lang="en-US" sz="2400" dirty="0" smtClean="0">
                <a:solidFill>
                  <a:srgbClr val="92D050"/>
                </a:solidFill>
              </a:rPr>
              <a:t>Code management (EMC-DTC)</a:t>
            </a:r>
          </a:p>
          <a:p>
            <a:pPr lvl="1">
              <a:lnSpc>
                <a:spcPct val="80000"/>
              </a:lnSpc>
              <a:spcBef>
                <a:spcPts val="800"/>
              </a:spcBef>
            </a:pPr>
            <a:r>
              <a:rPr lang="en-US" sz="2000" dirty="0" smtClean="0"/>
              <a:t>Establish a community repository of the operational HWRF</a:t>
            </a:r>
          </a:p>
          <a:p>
            <a:pPr lvl="1">
              <a:lnSpc>
                <a:spcPct val="80000"/>
              </a:lnSpc>
              <a:spcBef>
                <a:spcPts val="800"/>
              </a:spcBef>
            </a:pPr>
            <a:r>
              <a:rPr lang="en-US" sz="2000" dirty="0" smtClean="0"/>
              <a:t>Upgrade HWRF infrastructure to V3.2+</a:t>
            </a:r>
          </a:p>
        </p:txBody>
      </p:sp>
      <p:sp>
        <p:nvSpPr>
          <p:cNvPr id="4" name="TextBox 3"/>
          <p:cNvSpPr txBox="1"/>
          <p:nvPr/>
        </p:nvSpPr>
        <p:spPr>
          <a:xfrm>
            <a:off x="6400800" y="6488668"/>
            <a:ext cx="2743200" cy="369332"/>
          </a:xfrm>
          <a:prstGeom prst="rect">
            <a:avLst/>
          </a:prstGeom>
          <a:noFill/>
        </p:spPr>
        <p:txBody>
          <a:bodyPr wrap="square" rtlCol="0">
            <a:spAutoFit/>
          </a:bodyPr>
          <a:lstStyle/>
          <a:p>
            <a:pPr algn="r"/>
            <a:r>
              <a:rPr lang="en-US" u="sng" dirty="0" smtClean="0">
                <a:solidFill>
                  <a:srgbClr val="C00000"/>
                </a:solidFill>
              </a:rPr>
              <a:t>Credit: V. </a:t>
            </a:r>
            <a:r>
              <a:rPr lang="en-US" u="sng" dirty="0" err="1" smtClean="0">
                <a:solidFill>
                  <a:srgbClr val="C00000"/>
                </a:solidFill>
              </a:rPr>
              <a:t>Tallrpragada</a:t>
            </a:r>
            <a:endParaRPr lang="en-US" u="sng" dirty="0">
              <a:solidFill>
                <a:srgbClr val="C00000"/>
              </a:solidFill>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lstStyle/>
          <a:p>
            <a:pPr eaLnBrk="1" hangingPunct="1"/>
            <a:r>
              <a:rPr lang="en-US" smtClean="0"/>
              <a:t>Moving Nest</a:t>
            </a:r>
          </a:p>
        </p:txBody>
      </p:sp>
      <p:pic>
        <p:nvPicPr>
          <p:cNvPr id="3075" name="Picture 3" descr="Moving-nest grid.gif"/>
          <p:cNvPicPr>
            <a:picLocks noChangeAspect="1"/>
          </p:cNvPicPr>
          <p:nvPr/>
        </p:nvPicPr>
        <p:blipFill>
          <a:blip r:embed="rId3" cstate="print"/>
          <a:srcRect/>
          <a:stretch>
            <a:fillRect/>
          </a:stretch>
        </p:blipFill>
        <p:spPr bwMode="auto">
          <a:xfrm>
            <a:off x="0" y="1143000"/>
            <a:ext cx="5715000" cy="5715000"/>
          </a:xfrm>
          <a:prstGeom prst="rect">
            <a:avLst/>
          </a:prstGeom>
          <a:solidFill>
            <a:schemeClr val="tx1"/>
          </a:solidFill>
          <a:ln w="9525">
            <a:noFill/>
            <a:miter lim="800000"/>
            <a:headEnd/>
            <a:tailEnd/>
          </a:ln>
        </p:spPr>
      </p:pic>
      <p:sp>
        <p:nvSpPr>
          <p:cNvPr id="3077" name="TextBox 4"/>
          <p:cNvSpPr txBox="1">
            <a:spLocks noChangeArrowheads="1"/>
          </p:cNvSpPr>
          <p:nvPr/>
        </p:nvSpPr>
        <p:spPr bwMode="auto">
          <a:xfrm>
            <a:off x="5715000" y="1524000"/>
            <a:ext cx="3200400" cy="2123658"/>
          </a:xfrm>
          <a:prstGeom prst="rect">
            <a:avLst/>
          </a:prstGeom>
          <a:noFill/>
          <a:ln w="9525">
            <a:noFill/>
            <a:miter lim="800000"/>
            <a:headEnd/>
            <a:tailEnd/>
          </a:ln>
        </p:spPr>
        <p:txBody>
          <a:bodyPr>
            <a:spAutoFit/>
          </a:bodyPr>
          <a:lstStyle/>
          <a:p>
            <a:r>
              <a:rPr lang="en-US" b="1" u="sng" dirty="0">
                <a:solidFill>
                  <a:srgbClr val="92D050"/>
                </a:solidFill>
                <a:uFill>
                  <a:solidFill>
                    <a:srgbClr val="FFFF00"/>
                  </a:solidFill>
                </a:uFill>
              </a:rPr>
              <a:t>Moving Characteristics</a:t>
            </a:r>
            <a:endParaRPr lang="en-US" dirty="0">
              <a:solidFill>
                <a:srgbClr val="92D050"/>
              </a:solidFill>
              <a:uFill>
                <a:solidFill>
                  <a:srgbClr val="FFFF00"/>
                </a:solidFill>
              </a:uFill>
            </a:endParaRPr>
          </a:p>
          <a:p>
            <a:pPr>
              <a:buFont typeface="Arial" pitchFamily="34" charset="0"/>
              <a:buChar char="•"/>
            </a:pPr>
            <a:r>
              <a:rPr lang="en-US" sz="1600" dirty="0"/>
              <a:t> Starting point at mass points</a:t>
            </a:r>
          </a:p>
          <a:p>
            <a:pPr>
              <a:buFont typeface="Arial" pitchFamily="34" charset="0"/>
              <a:buChar char="•"/>
            </a:pPr>
            <a:r>
              <a:rPr lang="en-US" sz="1600" dirty="0"/>
              <a:t> Aligning at mass </a:t>
            </a:r>
            <a:r>
              <a:rPr lang="en-US" sz="1600" dirty="0" smtClean="0"/>
              <a:t>points</a:t>
            </a:r>
          </a:p>
          <a:p>
            <a:pPr>
              <a:buFont typeface="Arial" pitchFamily="34" charset="0"/>
              <a:buChar char="•"/>
            </a:pPr>
            <a:r>
              <a:rPr lang="en-US" sz="1600" dirty="0" smtClean="0"/>
              <a:t> Mediate domain follows the inner most domain</a:t>
            </a:r>
          </a:p>
          <a:p>
            <a:pPr>
              <a:buFont typeface="Arial" pitchFamily="34" charset="0"/>
              <a:buChar char="•"/>
            </a:pPr>
            <a:r>
              <a:rPr lang="en-US" sz="1600" dirty="0" smtClean="0"/>
              <a:t> </a:t>
            </a:r>
            <a:r>
              <a:rPr lang="en-US" sz="1600" dirty="0" err="1" smtClean="0"/>
              <a:t>Centroid</a:t>
            </a:r>
            <a:r>
              <a:rPr lang="en-US" sz="1600" dirty="0" smtClean="0"/>
              <a:t> MSLP follow</a:t>
            </a:r>
            <a:endParaRPr lang="en-US" sz="1600" dirty="0"/>
          </a:p>
          <a:p>
            <a:endParaRPr lang="en-US" sz="1600" dirty="0"/>
          </a:p>
          <a:p>
            <a:endParaRPr lang="en-US" dirty="0"/>
          </a:p>
        </p:txBody>
      </p:sp>
      <p:cxnSp>
        <p:nvCxnSpPr>
          <p:cNvPr id="7" name="Straight Arrow Connector 6"/>
          <p:cNvCxnSpPr/>
          <p:nvPr/>
        </p:nvCxnSpPr>
        <p:spPr>
          <a:xfrm rot="16200000" flipV="1">
            <a:off x="2209800" y="3124200"/>
            <a:ext cx="304800" cy="304800"/>
          </a:xfrm>
          <a:prstGeom prst="straightConnector1">
            <a:avLst/>
          </a:prstGeom>
          <a:ln w="25400">
            <a:tailEnd type="arrow" w="sm" len="med"/>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rot="5400000" flipH="1" flipV="1">
            <a:off x="2362200" y="2667000"/>
            <a:ext cx="304800" cy="304800"/>
          </a:xfrm>
          <a:prstGeom prst="straightConnector1">
            <a:avLst/>
          </a:prstGeom>
          <a:ln w="25400">
            <a:tailEnd type="arrow" w="sm" len="med"/>
          </a:ln>
        </p:spPr>
        <p:style>
          <a:lnRef idx="1">
            <a:schemeClr val="accent1"/>
          </a:lnRef>
          <a:fillRef idx="0">
            <a:schemeClr val="accent1"/>
          </a:fillRef>
          <a:effectRef idx="0">
            <a:schemeClr val="accent1"/>
          </a:effectRef>
          <a:fontRef idx="minor">
            <a:schemeClr val="tx1"/>
          </a:fontRef>
        </p:style>
      </p:cxnSp>
      <p:sp>
        <p:nvSpPr>
          <p:cNvPr id="3080" name="TextBox 10"/>
          <p:cNvSpPr txBox="1">
            <a:spLocks noChangeArrowheads="1"/>
          </p:cNvSpPr>
          <p:nvPr/>
        </p:nvSpPr>
        <p:spPr bwMode="auto">
          <a:xfrm>
            <a:off x="5943600" y="5410200"/>
            <a:ext cx="1676400" cy="754063"/>
          </a:xfrm>
          <a:prstGeom prst="rect">
            <a:avLst/>
          </a:prstGeom>
          <a:noFill/>
          <a:ln w="9525">
            <a:noFill/>
            <a:miter lim="800000"/>
            <a:headEnd/>
            <a:tailEnd/>
          </a:ln>
        </p:spPr>
        <p:txBody>
          <a:bodyPr>
            <a:spAutoFit/>
          </a:bodyPr>
          <a:lstStyle/>
          <a:p>
            <a:r>
              <a:rPr lang="en-US" sz="2500" dirty="0">
                <a:solidFill>
                  <a:srgbClr val="FF0000"/>
                </a:solidFill>
              </a:rPr>
              <a:t>•</a:t>
            </a:r>
            <a:r>
              <a:rPr lang="en-US" sz="2500" dirty="0"/>
              <a:t> </a:t>
            </a:r>
            <a:r>
              <a:rPr lang="en-US" sz="1600" dirty="0"/>
              <a:t>Mass points</a:t>
            </a:r>
          </a:p>
          <a:p>
            <a:r>
              <a:rPr lang="en-US" dirty="0">
                <a:solidFill>
                  <a:srgbClr val="FF0000"/>
                </a:solidFill>
              </a:rPr>
              <a:t>×</a:t>
            </a:r>
            <a:r>
              <a:rPr lang="en-US" dirty="0"/>
              <a:t> </a:t>
            </a:r>
            <a:r>
              <a:rPr lang="en-US" dirty="0" smtClean="0"/>
              <a:t> </a:t>
            </a:r>
            <a:r>
              <a:rPr lang="en-US" sz="1600" dirty="0" smtClean="0"/>
              <a:t>Wind </a:t>
            </a:r>
            <a:r>
              <a:rPr lang="en-US" sz="1600" dirty="0"/>
              <a:t>points</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ChangeArrowheads="1"/>
          </p:cNvSpPr>
          <p:nvPr/>
        </p:nvSpPr>
        <p:spPr bwMode="auto">
          <a:xfrm>
            <a:off x="533400" y="152400"/>
            <a:ext cx="7772400" cy="838200"/>
          </a:xfrm>
          <a:prstGeom prst="rect">
            <a:avLst/>
          </a:prstGeom>
          <a:noFill/>
          <a:ln w="9525">
            <a:noFill/>
            <a:miter lim="800000"/>
            <a:headEnd/>
            <a:tailEnd/>
          </a:ln>
          <a:effectLst/>
        </p:spPr>
        <p:txBody>
          <a:bodyPr anchor="ctr"/>
          <a:lstStyle/>
          <a:p>
            <a:pPr algn="ctr"/>
            <a:r>
              <a:rPr lang="en-US" sz="4000" b="0" u="sng" dirty="0" smtClean="0">
                <a:solidFill>
                  <a:srgbClr val="92D050"/>
                </a:solidFill>
                <a:uFill>
                  <a:solidFill>
                    <a:srgbClr val="FFFF00"/>
                  </a:solidFill>
                </a:uFill>
              </a:rPr>
              <a:t>Vertical Mass Adjustment</a:t>
            </a:r>
            <a:endParaRPr lang="en-US" sz="4000" b="0" u="sng" dirty="0">
              <a:solidFill>
                <a:srgbClr val="92D050"/>
              </a:solidFill>
              <a:uFill>
                <a:solidFill>
                  <a:srgbClr val="FFFF00"/>
                </a:solidFill>
              </a:uFill>
            </a:endParaRPr>
          </a:p>
        </p:txBody>
      </p:sp>
      <p:sp>
        <p:nvSpPr>
          <p:cNvPr id="89152" name="Rectangle 3"/>
          <p:cNvSpPr>
            <a:spLocks noChangeArrowheads="1"/>
          </p:cNvSpPr>
          <p:nvPr/>
        </p:nvSpPr>
        <p:spPr bwMode="auto">
          <a:xfrm>
            <a:off x="304800" y="2895600"/>
            <a:ext cx="8458200" cy="3733800"/>
          </a:xfrm>
          <a:prstGeom prst="rect">
            <a:avLst/>
          </a:prstGeom>
          <a:noFill/>
          <a:ln w="9525">
            <a:noFill/>
            <a:miter lim="800000"/>
            <a:headEnd/>
            <a:tailEnd/>
          </a:ln>
          <a:effectLst/>
        </p:spPr>
        <p:txBody>
          <a:bodyPr/>
          <a:lstStyle/>
          <a:p>
            <a:pPr>
              <a:spcBef>
                <a:spcPct val="20000"/>
              </a:spcBef>
              <a:buFont typeface="Wingdings" pitchFamily="2" charset="2"/>
              <a:buChar char="Ø"/>
            </a:pPr>
            <a:r>
              <a:rPr lang="en-US" dirty="0"/>
              <a:t> </a:t>
            </a:r>
            <a:r>
              <a:rPr lang="en-US" sz="1800" dirty="0"/>
              <a:t>Pressure </a:t>
            </a:r>
            <a:r>
              <a:rPr lang="en-US" sz="1800" dirty="0" smtClean="0"/>
              <a:t>indirectly </a:t>
            </a:r>
            <a:r>
              <a:rPr lang="en-US" sz="1800" dirty="0"/>
              <a:t>interpolated </a:t>
            </a:r>
            <a:r>
              <a:rPr lang="en-US" sz="1800" dirty="0" smtClean="0"/>
              <a:t>between </a:t>
            </a:r>
            <a:r>
              <a:rPr lang="en-US" sz="1800" dirty="0"/>
              <a:t>parent hybrid </a:t>
            </a:r>
            <a:r>
              <a:rPr lang="en-US" dirty="0" smtClean="0"/>
              <a:t>and</a:t>
            </a:r>
            <a:r>
              <a:rPr lang="en-US" sz="1800" dirty="0" smtClean="0"/>
              <a:t> </a:t>
            </a:r>
            <a:r>
              <a:rPr lang="en-US" sz="1800" dirty="0"/>
              <a:t>nested </a:t>
            </a:r>
            <a:r>
              <a:rPr lang="en-US" sz="1800" dirty="0" smtClean="0"/>
              <a:t>hybrid</a:t>
            </a:r>
          </a:p>
          <a:p>
            <a:pPr>
              <a:spcBef>
                <a:spcPct val="20000"/>
              </a:spcBef>
            </a:pPr>
            <a:endParaRPr lang="en-US" sz="1800" dirty="0"/>
          </a:p>
          <a:p>
            <a:pPr>
              <a:spcBef>
                <a:spcPct val="20000"/>
              </a:spcBef>
              <a:buFont typeface="Wingdings" pitchFamily="2" charset="2"/>
              <a:buChar char="Ø"/>
            </a:pPr>
            <a:r>
              <a:rPr lang="en-US" sz="1800" dirty="0"/>
              <a:t>The height, temperature and moisture fields from the parent domain are vertically interpolated onto pre-defined standard pressure surfaces. </a:t>
            </a:r>
          </a:p>
          <a:p>
            <a:pPr>
              <a:spcBef>
                <a:spcPct val="20000"/>
              </a:spcBef>
              <a:buFont typeface="Wingdings" pitchFamily="2" charset="2"/>
              <a:buChar char="Ø"/>
            </a:pPr>
            <a:endParaRPr lang="en-US" sz="1800" dirty="0"/>
          </a:p>
          <a:p>
            <a:pPr>
              <a:spcBef>
                <a:spcPct val="20000"/>
              </a:spcBef>
              <a:buFont typeface="Wingdings" pitchFamily="2" charset="2"/>
              <a:buChar char="Ø"/>
            </a:pPr>
            <a:r>
              <a:rPr lang="en-US" sz="1800" dirty="0"/>
              <a:t>The above meteorological fields from the mother domain are further interpolated horizontally onto nested grids on the same pressure surface. </a:t>
            </a:r>
          </a:p>
          <a:p>
            <a:pPr>
              <a:spcBef>
                <a:spcPct val="20000"/>
              </a:spcBef>
              <a:buFont typeface="Wingdings" pitchFamily="2" charset="2"/>
              <a:buChar char="Ø"/>
            </a:pPr>
            <a:endParaRPr lang="en-US" sz="1800" dirty="0"/>
          </a:p>
          <a:p>
            <a:pPr>
              <a:spcBef>
                <a:spcPct val="20000"/>
              </a:spcBef>
              <a:buFont typeface="Wingdings" pitchFamily="2" charset="2"/>
              <a:buChar char="Ø"/>
            </a:pPr>
            <a:r>
              <a:rPr lang="en-US" sz="1800" dirty="0"/>
              <a:t>Finally, by using the high-resolution topography over the nested domain, pseudo hydrostatic mass balancing is carried out to prescribe the initial values in the nested domain. </a:t>
            </a:r>
          </a:p>
        </p:txBody>
      </p:sp>
      <p:cxnSp>
        <p:nvCxnSpPr>
          <p:cNvPr id="10" name="Straight Connector 9"/>
          <p:cNvCxnSpPr/>
          <p:nvPr/>
        </p:nvCxnSpPr>
        <p:spPr>
          <a:xfrm>
            <a:off x="512382" y="2316472"/>
            <a:ext cx="1965961"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flipV="1">
            <a:off x="512382" y="2319858"/>
            <a:ext cx="137160" cy="914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rot="10800000" flipV="1">
            <a:off x="603822" y="2318132"/>
            <a:ext cx="137160" cy="914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rot="10800000" flipV="1">
            <a:off x="695262" y="2319856"/>
            <a:ext cx="137160" cy="914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0800000" flipV="1">
            <a:off x="786702" y="2318130"/>
            <a:ext cx="137160" cy="914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10800000" flipV="1">
            <a:off x="878142" y="2319854"/>
            <a:ext cx="137160" cy="914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flipV="1">
            <a:off x="969582" y="2318128"/>
            <a:ext cx="137160" cy="914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10800000" flipV="1">
            <a:off x="1061022" y="2319840"/>
            <a:ext cx="137160" cy="914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10800000" flipV="1">
            <a:off x="1152462" y="2320398"/>
            <a:ext cx="137160" cy="914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rot="10800000" flipV="1">
            <a:off x="1243902" y="2320956"/>
            <a:ext cx="137160" cy="914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rot="10800000" flipV="1">
            <a:off x="1335342" y="2321514"/>
            <a:ext cx="137160" cy="914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rot="10800000" flipV="1">
            <a:off x="1426782" y="2322072"/>
            <a:ext cx="137160" cy="914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rot="10800000" flipV="1">
            <a:off x="1518223" y="2322630"/>
            <a:ext cx="137160" cy="914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rot="10800000" flipV="1">
            <a:off x="1609663" y="2323188"/>
            <a:ext cx="137160" cy="914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rot="10800000" flipV="1">
            <a:off x="1701103" y="2320380"/>
            <a:ext cx="137160" cy="914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rot="10800000" flipV="1">
            <a:off x="1792543" y="2317572"/>
            <a:ext cx="137160" cy="914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rot="10800000" flipV="1">
            <a:off x="1883983" y="2318130"/>
            <a:ext cx="137160" cy="914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rot="10800000" flipV="1">
            <a:off x="1975423" y="2318688"/>
            <a:ext cx="137160" cy="914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rot="10800000" flipV="1">
            <a:off x="2066863" y="2319246"/>
            <a:ext cx="137160" cy="914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rot="10800000" flipV="1">
            <a:off x="2158303" y="2319804"/>
            <a:ext cx="137160" cy="914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rot="10800000" flipV="1">
            <a:off x="2249743" y="2320362"/>
            <a:ext cx="137160" cy="914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rot="10800000" flipV="1">
            <a:off x="2341183" y="2314188"/>
            <a:ext cx="137160" cy="914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 name="Group 124"/>
          <p:cNvGrpSpPr/>
          <p:nvPr/>
        </p:nvGrpSpPr>
        <p:grpSpPr>
          <a:xfrm>
            <a:off x="558102" y="1219192"/>
            <a:ext cx="1844803" cy="1092073"/>
            <a:chOff x="558102" y="1219192"/>
            <a:chExt cx="1844803" cy="1092073"/>
          </a:xfrm>
        </p:grpSpPr>
        <p:sp>
          <p:nvSpPr>
            <p:cNvPr id="9" name="Isosceles Triangle 8"/>
            <p:cNvSpPr/>
            <p:nvPr/>
          </p:nvSpPr>
          <p:spPr>
            <a:xfrm>
              <a:off x="1198182" y="2128385"/>
              <a:ext cx="594360" cy="182880"/>
            </a:xfrm>
            <a:prstGeom prst="triangl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36"/>
            <p:cNvGrpSpPr/>
            <p:nvPr/>
          </p:nvGrpSpPr>
          <p:grpSpPr>
            <a:xfrm>
              <a:off x="582133" y="2087872"/>
              <a:ext cx="1820772" cy="137160"/>
              <a:chOff x="1945052" y="3962400"/>
              <a:chExt cx="3034618" cy="228600"/>
            </a:xfrm>
          </p:grpSpPr>
          <p:cxnSp>
            <p:nvCxnSpPr>
              <p:cNvPr id="50" name="Straight Connector 49"/>
              <p:cNvCxnSpPr/>
              <p:nvPr/>
            </p:nvCxnSpPr>
            <p:spPr>
              <a:xfrm>
                <a:off x="1945052" y="4191000"/>
                <a:ext cx="1143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V="1">
                <a:off x="3084575" y="3962400"/>
                <a:ext cx="381000"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3458260" y="3962400"/>
                <a:ext cx="381000"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3836670" y="4191000"/>
                <a:ext cx="1143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33" name="Straight Connector 32"/>
            <p:cNvCxnSpPr/>
            <p:nvPr/>
          </p:nvCxnSpPr>
          <p:spPr>
            <a:xfrm>
              <a:off x="576418" y="2122162"/>
              <a:ext cx="685800" cy="0"/>
            </a:xfrm>
            <a:prstGeom prst="line">
              <a:avLst/>
            </a:prstGeom>
            <a:ln>
              <a:solidFill>
                <a:schemeClr val="tx1"/>
              </a:solidFill>
            </a:ln>
            <a:scene3d>
              <a:camera prst="orthographicFront">
                <a:rot lat="0" lon="0" rev="0"/>
              </a:camera>
              <a:lightRig rig="threePt" dir="t"/>
            </a:scene3d>
          </p:spPr>
          <p:style>
            <a:lnRef idx="1">
              <a:schemeClr val="accent1"/>
            </a:lnRef>
            <a:fillRef idx="0">
              <a:schemeClr val="accent1"/>
            </a:fillRef>
            <a:effectRef idx="0">
              <a:schemeClr val="accent1"/>
            </a:effectRef>
            <a:fontRef idx="minor">
              <a:schemeClr val="tx1"/>
            </a:fontRef>
          </p:style>
        </p:cxnSp>
        <p:cxnSp>
          <p:nvCxnSpPr>
            <p:cNvPr id="34" name="Straight Connector 33"/>
            <p:cNvCxnSpPr>
              <a:cxnSpLocks noChangeAspect="1"/>
            </p:cNvCxnSpPr>
            <p:nvPr/>
          </p:nvCxnSpPr>
          <p:spPr>
            <a:xfrm rot="600000" flipV="1">
              <a:off x="1269275" y="2016725"/>
              <a:ext cx="206106" cy="123664"/>
            </a:xfrm>
            <a:prstGeom prst="line">
              <a:avLst/>
            </a:prstGeom>
            <a:ln>
              <a:solidFill>
                <a:schemeClr val="tx1"/>
              </a:solidFill>
            </a:ln>
            <a:scene3d>
              <a:camera prst="orthographicFront">
                <a:rot lat="0" lon="0" rev="0"/>
              </a:camera>
              <a:lightRig rig="threePt" dir="t"/>
            </a:scene3d>
          </p:spPr>
          <p:style>
            <a:lnRef idx="1">
              <a:schemeClr val="accent1"/>
            </a:lnRef>
            <a:fillRef idx="0">
              <a:schemeClr val="accent1"/>
            </a:fillRef>
            <a:effectRef idx="0">
              <a:schemeClr val="accent1"/>
            </a:effectRef>
            <a:fontRef idx="minor">
              <a:schemeClr val="tx1"/>
            </a:fontRef>
          </p:style>
        </p:cxnSp>
        <p:cxnSp>
          <p:nvCxnSpPr>
            <p:cNvPr id="35" name="Straight Connector 34"/>
            <p:cNvCxnSpPr>
              <a:cxnSpLocks noChangeAspect="1"/>
            </p:cNvCxnSpPr>
            <p:nvPr/>
          </p:nvCxnSpPr>
          <p:spPr>
            <a:xfrm rot="21000000">
              <a:off x="1495855" y="2016646"/>
              <a:ext cx="208347" cy="125008"/>
            </a:xfrm>
            <a:prstGeom prst="line">
              <a:avLst/>
            </a:prstGeom>
            <a:ln>
              <a:solidFill>
                <a:schemeClr val="tx1"/>
              </a:solidFill>
            </a:ln>
            <a:scene3d>
              <a:camera prst="orthographicFront">
                <a:rot lat="0" lon="0" rev="0"/>
              </a:camera>
              <a:lightRig rig="threePt" dir="t"/>
            </a:scene3d>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1713584" y="2126990"/>
              <a:ext cx="685800" cy="0"/>
            </a:xfrm>
            <a:prstGeom prst="line">
              <a:avLst/>
            </a:prstGeom>
            <a:ln>
              <a:solidFill>
                <a:schemeClr val="tx1"/>
              </a:solidFill>
            </a:ln>
            <a:scene3d>
              <a:camera prst="orthographicFront">
                <a:rot lat="0" lon="0" rev="0"/>
              </a:camera>
              <a:lightRig rig="threePt" dir="t"/>
            </a:scene3d>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570703" y="1996432"/>
              <a:ext cx="6858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a:cxnSpLocks noChangeAspect="1"/>
            </p:cNvCxnSpPr>
            <p:nvPr/>
          </p:nvCxnSpPr>
          <p:spPr>
            <a:xfrm rot="1200000" flipV="1">
              <a:off x="1268883" y="1912494"/>
              <a:ext cx="205740" cy="12344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a:cxnSpLocks noChangeAspect="1"/>
            </p:cNvCxnSpPr>
            <p:nvPr/>
          </p:nvCxnSpPr>
          <p:spPr>
            <a:xfrm rot="20400000">
              <a:off x="1500902" y="1916216"/>
              <a:ext cx="185166" cy="1111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1696622" y="1991430"/>
              <a:ext cx="6858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564988" y="1859272"/>
              <a:ext cx="6858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a:cxnSpLocks noChangeAspect="1"/>
            </p:cNvCxnSpPr>
            <p:nvPr/>
          </p:nvCxnSpPr>
          <p:spPr>
            <a:xfrm rot="1500000" flipV="1">
              <a:off x="1264820" y="1788488"/>
              <a:ext cx="195397" cy="11723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a:cxnSpLocks noChangeAspect="1"/>
            </p:cNvCxnSpPr>
            <p:nvPr/>
          </p:nvCxnSpPr>
          <p:spPr>
            <a:xfrm rot="20100000">
              <a:off x="1489186" y="1787792"/>
              <a:ext cx="194310" cy="11658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1695388" y="1857416"/>
              <a:ext cx="6858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558102" y="1722112"/>
              <a:ext cx="1828801" cy="0"/>
            </a:xfrm>
            <a:prstGeom prst="line">
              <a:avLst/>
            </a:prstGeom>
            <a:ln w="2222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561557" y="1611704"/>
              <a:ext cx="182880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572768" y="1478846"/>
              <a:ext cx="182880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568453" y="1356352"/>
              <a:ext cx="182880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563278" y="1219192"/>
              <a:ext cx="1828801" cy="0"/>
            </a:xfrm>
            <a:prstGeom prst="line">
              <a:avLst/>
            </a:prstGeom>
            <a:ln w="25400">
              <a:solidFill>
                <a:srgbClr val="FFC000"/>
              </a:solidFill>
            </a:ln>
          </p:spPr>
          <p:style>
            <a:lnRef idx="1">
              <a:schemeClr val="accent1"/>
            </a:lnRef>
            <a:fillRef idx="0">
              <a:schemeClr val="accent1"/>
            </a:fillRef>
            <a:effectRef idx="0">
              <a:schemeClr val="accent1"/>
            </a:effectRef>
            <a:fontRef idx="minor">
              <a:schemeClr val="tx1"/>
            </a:fontRef>
          </p:style>
        </p:cxnSp>
      </p:grpSp>
      <p:cxnSp>
        <p:nvCxnSpPr>
          <p:cNvPr id="56" name="Straight Connector 55"/>
          <p:cNvCxnSpPr/>
          <p:nvPr/>
        </p:nvCxnSpPr>
        <p:spPr>
          <a:xfrm>
            <a:off x="6553200" y="2319108"/>
            <a:ext cx="1965958"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rot="10800000" flipV="1">
            <a:off x="8381998" y="2316824"/>
            <a:ext cx="137160" cy="914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4" name="Group 123"/>
          <p:cNvGrpSpPr/>
          <p:nvPr/>
        </p:nvGrpSpPr>
        <p:grpSpPr>
          <a:xfrm>
            <a:off x="6553200" y="1221828"/>
            <a:ext cx="1889184" cy="1195436"/>
            <a:chOff x="6553200" y="1221828"/>
            <a:chExt cx="1889184" cy="1195436"/>
          </a:xfrm>
        </p:grpSpPr>
        <p:sp>
          <p:nvSpPr>
            <p:cNvPr id="55" name="Isosceles Triangle 54"/>
            <p:cNvSpPr/>
            <p:nvPr/>
          </p:nvSpPr>
          <p:spPr>
            <a:xfrm>
              <a:off x="7235633" y="2083896"/>
              <a:ext cx="594359" cy="233807"/>
            </a:xfrm>
            <a:prstGeom prst="triangl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7" name="Straight Connector 56"/>
            <p:cNvCxnSpPr/>
            <p:nvPr/>
          </p:nvCxnSpPr>
          <p:spPr>
            <a:xfrm rot="10800000" flipV="1">
              <a:off x="6553200" y="2322494"/>
              <a:ext cx="137160" cy="914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rot="10800000" flipV="1">
              <a:off x="6644640" y="2320768"/>
              <a:ext cx="137160" cy="914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10800000" flipV="1">
              <a:off x="6736080" y="2322492"/>
              <a:ext cx="137160" cy="914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10800000" flipV="1">
              <a:off x="6827520" y="2320766"/>
              <a:ext cx="137160" cy="914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rot="10800000" flipV="1">
              <a:off x="6918960" y="2322490"/>
              <a:ext cx="137160" cy="914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rot="10800000" flipV="1">
              <a:off x="7010400" y="2320764"/>
              <a:ext cx="137160" cy="914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rot="10800000" flipV="1">
              <a:off x="7101839" y="2322476"/>
              <a:ext cx="137160" cy="914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rot="10800000" flipV="1">
              <a:off x="7193279" y="2323034"/>
              <a:ext cx="137160" cy="914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rot="10800000" flipV="1">
              <a:off x="7284719" y="2323592"/>
              <a:ext cx="137160" cy="914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rot="10800000" flipV="1">
              <a:off x="7376159" y="2324150"/>
              <a:ext cx="137160" cy="914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rot="10800000" flipV="1">
              <a:off x="7467599" y="2324708"/>
              <a:ext cx="137160" cy="914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rot="10800000" flipV="1">
              <a:off x="7559039" y="2325266"/>
              <a:ext cx="137160" cy="914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rot="10800000" flipV="1">
              <a:off x="7650479" y="2325824"/>
              <a:ext cx="137160" cy="914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rot="10800000" flipV="1">
              <a:off x="7741919" y="2323016"/>
              <a:ext cx="137160" cy="914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rot="10800000" flipV="1">
              <a:off x="7833359" y="2320208"/>
              <a:ext cx="137160" cy="914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rot="10800000" flipV="1">
              <a:off x="7924799" y="2320766"/>
              <a:ext cx="137160" cy="914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rot="10800000" flipV="1">
              <a:off x="8016239" y="2321324"/>
              <a:ext cx="137160" cy="914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rot="10800000" flipV="1">
              <a:off x="8107678" y="2321882"/>
              <a:ext cx="137160" cy="914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rot="10800000" flipV="1">
              <a:off x="8199118" y="2322440"/>
              <a:ext cx="137160" cy="914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rot="10800000" flipV="1">
              <a:off x="8290558" y="2322998"/>
              <a:ext cx="137160" cy="914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6622951" y="2227668"/>
              <a:ext cx="68579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a:cxnSpLocks noChangeAspect="1"/>
            </p:cNvCxnSpPr>
            <p:nvPr/>
          </p:nvCxnSpPr>
          <p:spPr>
            <a:xfrm rot="21300000" flipV="1">
              <a:off x="7303464" y="2076738"/>
              <a:ext cx="235458" cy="1412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a:cxnSpLocks noChangeAspect="1"/>
            </p:cNvCxnSpPr>
            <p:nvPr/>
          </p:nvCxnSpPr>
          <p:spPr>
            <a:xfrm rot="300000">
              <a:off x="7527316" y="2077336"/>
              <a:ext cx="235458" cy="1412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7754555" y="2227668"/>
              <a:ext cx="68579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6620602" y="2128164"/>
              <a:ext cx="685799" cy="0"/>
            </a:xfrm>
            <a:prstGeom prst="line">
              <a:avLst/>
            </a:prstGeom>
            <a:ln>
              <a:solidFill>
                <a:schemeClr val="tx1"/>
              </a:solidFill>
            </a:ln>
            <a:scene3d>
              <a:camera prst="orthographicFront">
                <a:rot lat="0" lon="0" rev="0"/>
              </a:camera>
              <a:lightRig rig="threePt" dir="t"/>
            </a:scene3d>
          </p:spPr>
          <p:style>
            <a:lnRef idx="1">
              <a:schemeClr val="accent1"/>
            </a:lnRef>
            <a:fillRef idx="0">
              <a:schemeClr val="accent1"/>
            </a:fillRef>
            <a:effectRef idx="0">
              <a:schemeClr val="accent1"/>
            </a:effectRef>
            <a:fontRef idx="minor">
              <a:schemeClr val="tx1"/>
            </a:fontRef>
          </p:style>
        </p:cxnSp>
        <p:cxnSp>
          <p:nvCxnSpPr>
            <p:cNvPr id="83" name="Straight Connector 82"/>
            <p:cNvCxnSpPr>
              <a:cxnSpLocks noChangeAspect="1"/>
            </p:cNvCxnSpPr>
            <p:nvPr/>
          </p:nvCxnSpPr>
          <p:spPr>
            <a:xfrm rot="300000" flipV="1">
              <a:off x="7313457" y="2012629"/>
              <a:ext cx="206106" cy="123664"/>
            </a:xfrm>
            <a:prstGeom prst="line">
              <a:avLst/>
            </a:prstGeom>
            <a:ln>
              <a:solidFill>
                <a:schemeClr val="tx1"/>
              </a:solidFill>
            </a:ln>
            <a:scene3d>
              <a:camera prst="orthographicFront">
                <a:rot lat="0" lon="0" rev="0"/>
              </a:camera>
              <a:lightRig rig="threePt" dir="t"/>
            </a:scene3d>
          </p:spPr>
          <p:style>
            <a:lnRef idx="1">
              <a:schemeClr val="accent1"/>
            </a:lnRef>
            <a:fillRef idx="0">
              <a:schemeClr val="accent1"/>
            </a:fillRef>
            <a:effectRef idx="0">
              <a:schemeClr val="accent1"/>
            </a:effectRef>
            <a:fontRef idx="minor">
              <a:schemeClr val="tx1"/>
            </a:fontRef>
          </p:style>
        </p:cxnSp>
        <p:cxnSp>
          <p:nvCxnSpPr>
            <p:cNvPr id="84" name="Straight Connector 83"/>
            <p:cNvCxnSpPr>
              <a:cxnSpLocks noChangeAspect="1"/>
            </p:cNvCxnSpPr>
            <p:nvPr/>
          </p:nvCxnSpPr>
          <p:spPr>
            <a:xfrm rot="21300000">
              <a:off x="7536671" y="2012550"/>
              <a:ext cx="208346" cy="125008"/>
            </a:xfrm>
            <a:prstGeom prst="line">
              <a:avLst/>
            </a:prstGeom>
            <a:ln>
              <a:solidFill>
                <a:schemeClr val="tx1"/>
              </a:solidFill>
            </a:ln>
            <a:scene3d>
              <a:camera prst="orthographicFront">
                <a:rot lat="0" lon="0" rev="0"/>
              </a:camera>
              <a:lightRig rig="threePt" dir="t"/>
            </a:scene3d>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7754401" y="2129626"/>
              <a:ext cx="685799" cy="0"/>
            </a:xfrm>
            <a:prstGeom prst="line">
              <a:avLst/>
            </a:prstGeom>
            <a:ln>
              <a:solidFill>
                <a:schemeClr val="tx1"/>
              </a:solidFill>
            </a:ln>
            <a:scene3d>
              <a:camera prst="orthographicFront">
                <a:rot lat="0" lon="0" rev="0"/>
              </a:camera>
              <a:lightRig rig="threePt" dir="t"/>
            </a:scene3d>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6614887" y="2002434"/>
              <a:ext cx="68579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a:cxnSpLocks noChangeAspect="1"/>
            </p:cNvCxnSpPr>
            <p:nvPr/>
          </p:nvCxnSpPr>
          <p:spPr>
            <a:xfrm rot="720000" flipV="1">
              <a:off x="7309700" y="1899603"/>
              <a:ext cx="205740" cy="12344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a:cxnSpLocks noChangeAspect="1"/>
            </p:cNvCxnSpPr>
            <p:nvPr/>
          </p:nvCxnSpPr>
          <p:spPr>
            <a:xfrm rot="20880000">
              <a:off x="7534987" y="1903325"/>
              <a:ext cx="185166" cy="1111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7728896" y="1995622"/>
              <a:ext cx="68579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a:off x="6605806" y="1861908"/>
              <a:ext cx="68579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a:cxnSpLocks noChangeAspect="1"/>
            </p:cNvCxnSpPr>
            <p:nvPr/>
          </p:nvCxnSpPr>
          <p:spPr>
            <a:xfrm rot="1080000" flipV="1">
              <a:off x="7305637" y="1775597"/>
              <a:ext cx="195397" cy="11723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a:cxnSpLocks noChangeAspect="1"/>
            </p:cNvCxnSpPr>
            <p:nvPr/>
          </p:nvCxnSpPr>
          <p:spPr>
            <a:xfrm rot="20520000">
              <a:off x="7530003" y="1774901"/>
              <a:ext cx="194310" cy="11658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a:off x="7731028" y="1858243"/>
              <a:ext cx="68579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a:off x="6598920" y="1724748"/>
              <a:ext cx="1828798" cy="0"/>
            </a:xfrm>
            <a:prstGeom prst="line">
              <a:avLst/>
            </a:prstGeom>
            <a:ln w="2222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a:off x="6602375" y="1614340"/>
              <a:ext cx="182879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a:off x="6613586" y="1481482"/>
              <a:ext cx="182879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6609271" y="1358988"/>
              <a:ext cx="182879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a:off x="6604096" y="1221828"/>
              <a:ext cx="1828798" cy="0"/>
            </a:xfrm>
            <a:prstGeom prst="line">
              <a:avLst/>
            </a:prstGeom>
            <a:ln w="25400">
              <a:solidFill>
                <a:srgbClr val="FFC000"/>
              </a:solidFill>
            </a:ln>
          </p:spPr>
          <p:style>
            <a:lnRef idx="1">
              <a:schemeClr val="accent1"/>
            </a:lnRef>
            <a:fillRef idx="0">
              <a:schemeClr val="accent1"/>
            </a:fillRef>
            <a:effectRef idx="0">
              <a:schemeClr val="accent1"/>
            </a:effectRef>
            <a:fontRef idx="minor">
              <a:schemeClr val="tx1"/>
            </a:fontRef>
          </p:style>
        </p:cxnSp>
      </p:grpSp>
      <p:sp>
        <p:nvSpPr>
          <p:cNvPr id="99" name="Right Arrow 98"/>
          <p:cNvSpPr/>
          <p:nvPr/>
        </p:nvSpPr>
        <p:spPr>
          <a:xfrm>
            <a:off x="2840420" y="1676400"/>
            <a:ext cx="838200" cy="76200"/>
          </a:xfrm>
          <a:prstGeom prst="rightArrow">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ight Arrow 99"/>
          <p:cNvSpPr/>
          <p:nvPr/>
        </p:nvSpPr>
        <p:spPr>
          <a:xfrm>
            <a:off x="5638800" y="1686910"/>
            <a:ext cx="838200" cy="76200"/>
          </a:xfrm>
          <a:prstGeom prst="rightArrow">
            <a:avLst/>
          </a:prstGeom>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 name="Picture 65"/>
          <p:cNvPicPr>
            <a:picLocks noChangeAspect="1" noChangeArrowheads="1"/>
          </p:cNvPicPr>
          <p:nvPr/>
        </p:nvPicPr>
        <p:blipFill>
          <a:blip r:embed="rId2" cstate="print"/>
          <a:srcRect l="30185" t="9410" r="48899" b="10352"/>
          <a:stretch>
            <a:fillRect/>
          </a:stretch>
        </p:blipFill>
        <p:spPr bwMode="auto">
          <a:xfrm>
            <a:off x="3731820" y="1066800"/>
            <a:ext cx="656341" cy="1417336"/>
          </a:xfrm>
          <a:prstGeom prst="rect">
            <a:avLst/>
          </a:prstGeom>
          <a:noFill/>
          <a:ln w="9525">
            <a:noFill/>
            <a:miter lim="800000"/>
            <a:headEnd/>
            <a:tailEnd/>
          </a:ln>
          <a:effectLst/>
        </p:spPr>
      </p:pic>
      <p:sp>
        <p:nvSpPr>
          <p:cNvPr id="103" name="TextBox 102"/>
          <p:cNvSpPr txBox="1"/>
          <p:nvPr/>
        </p:nvSpPr>
        <p:spPr>
          <a:xfrm>
            <a:off x="3321270" y="2433150"/>
            <a:ext cx="1676400" cy="215444"/>
          </a:xfrm>
          <a:prstGeom prst="rect">
            <a:avLst/>
          </a:prstGeom>
          <a:noFill/>
        </p:spPr>
        <p:txBody>
          <a:bodyPr wrap="square" rtlCol="0">
            <a:spAutoFit/>
          </a:bodyPr>
          <a:lstStyle/>
          <a:p>
            <a:pPr algn="ctr"/>
            <a:r>
              <a:rPr lang="en-US" sz="800" b="1" dirty="0" smtClean="0">
                <a:solidFill>
                  <a:srgbClr val="FFC000"/>
                </a:solidFill>
                <a:latin typeface="Arial" pitchFamily="34" charset="0"/>
                <a:cs typeface="Arial" pitchFamily="34" charset="0"/>
              </a:rPr>
              <a:t>Reference Surface</a:t>
            </a:r>
            <a:endParaRPr lang="en-US" sz="800" b="1" dirty="0">
              <a:solidFill>
                <a:srgbClr val="FFC000"/>
              </a:solidFill>
              <a:latin typeface="Arial" pitchFamily="34" charset="0"/>
              <a:cs typeface="Arial" pitchFamily="34" charset="0"/>
            </a:endParaRPr>
          </a:p>
        </p:txBody>
      </p:sp>
      <p:cxnSp>
        <p:nvCxnSpPr>
          <p:cNvPr id="105" name="Straight Connector 104"/>
          <p:cNvCxnSpPr/>
          <p:nvPr/>
        </p:nvCxnSpPr>
        <p:spPr>
          <a:xfrm>
            <a:off x="4388070" y="2286000"/>
            <a:ext cx="640080"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a:off x="4388070" y="1828800"/>
            <a:ext cx="640080"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a:off x="4388070" y="1090450"/>
            <a:ext cx="640080"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sp>
        <p:nvSpPr>
          <p:cNvPr id="108" name="TextBox 107"/>
          <p:cNvSpPr txBox="1"/>
          <p:nvPr/>
        </p:nvSpPr>
        <p:spPr>
          <a:xfrm>
            <a:off x="4989790" y="2180900"/>
            <a:ext cx="762000" cy="215444"/>
          </a:xfrm>
          <a:prstGeom prst="rect">
            <a:avLst/>
          </a:prstGeom>
          <a:noFill/>
        </p:spPr>
        <p:txBody>
          <a:bodyPr wrap="square" rtlCol="0">
            <a:spAutoFit/>
          </a:bodyPr>
          <a:lstStyle/>
          <a:p>
            <a:r>
              <a:rPr lang="en-US" sz="800" b="1" dirty="0" smtClean="0">
                <a:solidFill>
                  <a:srgbClr val="FFC000"/>
                </a:solidFill>
                <a:latin typeface="Arial" pitchFamily="34" charset="0"/>
                <a:cs typeface="Arial" pitchFamily="34" charset="0"/>
              </a:rPr>
              <a:t>1000 </a:t>
            </a:r>
            <a:r>
              <a:rPr lang="en-US" sz="800" b="1" dirty="0" err="1" smtClean="0">
                <a:solidFill>
                  <a:srgbClr val="FFC000"/>
                </a:solidFill>
                <a:latin typeface="Arial" pitchFamily="34" charset="0"/>
                <a:cs typeface="Arial" pitchFamily="34" charset="0"/>
              </a:rPr>
              <a:t>hPa</a:t>
            </a:r>
            <a:endParaRPr lang="en-US" sz="800" b="1" dirty="0">
              <a:solidFill>
                <a:srgbClr val="FFC000"/>
              </a:solidFill>
              <a:latin typeface="Arial" pitchFamily="34" charset="0"/>
              <a:cs typeface="Arial" pitchFamily="34" charset="0"/>
            </a:endParaRPr>
          </a:p>
        </p:txBody>
      </p:sp>
      <p:sp>
        <p:nvSpPr>
          <p:cNvPr id="109" name="TextBox 108"/>
          <p:cNvSpPr txBox="1"/>
          <p:nvPr/>
        </p:nvSpPr>
        <p:spPr>
          <a:xfrm>
            <a:off x="4987160" y="1721070"/>
            <a:ext cx="762000" cy="215444"/>
          </a:xfrm>
          <a:prstGeom prst="rect">
            <a:avLst/>
          </a:prstGeom>
          <a:noFill/>
        </p:spPr>
        <p:txBody>
          <a:bodyPr wrap="square" rtlCol="0">
            <a:spAutoFit/>
          </a:bodyPr>
          <a:lstStyle/>
          <a:p>
            <a:r>
              <a:rPr lang="en-US" sz="800" b="1" dirty="0" smtClean="0">
                <a:solidFill>
                  <a:srgbClr val="FFC000"/>
                </a:solidFill>
                <a:latin typeface="Arial" pitchFamily="34" charset="0"/>
                <a:cs typeface="Arial" pitchFamily="34" charset="0"/>
              </a:rPr>
              <a:t>500 </a:t>
            </a:r>
            <a:r>
              <a:rPr lang="en-US" sz="800" b="1" dirty="0" err="1" smtClean="0">
                <a:solidFill>
                  <a:srgbClr val="FFC000"/>
                </a:solidFill>
                <a:latin typeface="Arial" pitchFamily="34" charset="0"/>
                <a:cs typeface="Arial" pitchFamily="34" charset="0"/>
              </a:rPr>
              <a:t>hPa</a:t>
            </a:r>
            <a:endParaRPr lang="en-US" sz="800" b="1" dirty="0">
              <a:solidFill>
                <a:srgbClr val="FFC000"/>
              </a:solidFill>
              <a:latin typeface="Arial" pitchFamily="34" charset="0"/>
              <a:cs typeface="Arial" pitchFamily="34" charset="0"/>
            </a:endParaRPr>
          </a:p>
        </p:txBody>
      </p:sp>
      <p:sp>
        <p:nvSpPr>
          <p:cNvPr id="110" name="TextBox 109"/>
          <p:cNvSpPr txBox="1"/>
          <p:nvPr/>
        </p:nvSpPr>
        <p:spPr>
          <a:xfrm>
            <a:off x="4976650" y="990600"/>
            <a:ext cx="762000" cy="215444"/>
          </a:xfrm>
          <a:prstGeom prst="rect">
            <a:avLst/>
          </a:prstGeom>
          <a:noFill/>
        </p:spPr>
        <p:txBody>
          <a:bodyPr wrap="square" rtlCol="0">
            <a:spAutoFit/>
          </a:bodyPr>
          <a:lstStyle/>
          <a:p>
            <a:r>
              <a:rPr lang="en-US" sz="800" b="1" dirty="0" smtClean="0">
                <a:solidFill>
                  <a:srgbClr val="FFC000"/>
                </a:solidFill>
                <a:latin typeface="Arial" pitchFamily="34" charset="0"/>
                <a:cs typeface="Arial" pitchFamily="34" charset="0"/>
              </a:rPr>
              <a:t>50 </a:t>
            </a:r>
            <a:r>
              <a:rPr lang="en-US" sz="800" b="1" dirty="0" err="1" smtClean="0">
                <a:solidFill>
                  <a:srgbClr val="FFC000"/>
                </a:solidFill>
                <a:latin typeface="Arial" pitchFamily="34" charset="0"/>
                <a:cs typeface="Arial" pitchFamily="34" charset="0"/>
              </a:rPr>
              <a:t>hPa</a:t>
            </a:r>
            <a:endParaRPr lang="en-US" sz="800" b="1" dirty="0">
              <a:solidFill>
                <a:srgbClr val="FFC000"/>
              </a:solidFill>
              <a:latin typeface="Arial" pitchFamily="34" charset="0"/>
              <a:cs typeface="Arial" pitchFamily="34" charset="0"/>
            </a:endParaRPr>
          </a:p>
        </p:txBody>
      </p:sp>
      <p:sp>
        <p:nvSpPr>
          <p:cNvPr id="111" name="TextBox 110"/>
          <p:cNvSpPr txBox="1"/>
          <p:nvPr/>
        </p:nvSpPr>
        <p:spPr>
          <a:xfrm>
            <a:off x="2333300" y="1111470"/>
            <a:ext cx="762000" cy="215444"/>
          </a:xfrm>
          <a:prstGeom prst="rect">
            <a:avLst/>
          </a:prstGeom>
          <a:noFill/>
          <a:ln>
            <a:solidFill>
              <a:schemeClr val="tx1"/>
            </a:solidFill>
          </a:ln>
        </p:spPr>
        <p:txBody>
          <a:bodyPr wrap="square" rtlCol="0">
            <a:spAutoFit/>
          </a:bodyPr>
          <a:lstStyle/>
          <a:p>
            <a:r>
              <a:rPr lang="en-US" sz="800" b="1" dirty="0" smtClean="0">
                <a:solidFill>
                  <a:srgbClr val="FFC000"/>
                </a:solidFill>
                <a:latin typeface="Arial" pitchFamily="34" charset="0"/>
                <a:cs typeface="Arial" pitchFamily="34" charset="0"/>
              </a:rPr>
              <a:t>50 </a:t>
            </a:r>
            <a:r>
              <a:rPr lang="en-US" sz="800" b="1" dirty="0" err="1" smtClean="0">
                <a:solidFill>
                  <a:srgbClr val="FFC000"/>
                </a:solidFill>
                <a:latin typeface="Arial" pitchFamily="34" charset="0"/>
                <a:cs typeface="Arial" pitchFamily="34" charset="0"/>
              </a:rPr>
              <a:t>hPa</a:t>
            </a:r>
            <a:endParaRPr lang="en-US" sz="800" b="1" dirty="0">
              <a:solidFill>
                <a:srgbClr val="FFC000"/>
              </a:solidFill>
              <a:latin typeface="Arial" pitchFamily="34" charset="0"/>
              <a:cs typeface="Arial" pitchFamily="34" charset="0"/>
            </a:endParaRPr>
          </a:p>
        </p:txBody>
      </p:sp>
      <p:sp>
        <p:nvSpPr>
          <p:cNvPr id="112" name="TextBox 111"/>
          <p:cNvSpPr txBox="1"/>
          <p:nvPr/>
        </p:nvSpPr>
        <p:spPr>
          <a:xfrm>
            <a:off x="8382000" y="1108840"/>
            <a:ext cx="762000" cy="215444"/>
          </a:xfrm>
          <a:prstGeom prst="rect">
            <a:avLst/>
          </a:prstGeom>
          <a:noFill/>
        </p:spPr>
        <p:txBody>
          <a:bodyPr wrap="square" rtlCol="0">
            <a:spAutoFit/>
          </a:bodyPr>
          <a:lstStyle/>
          <a:p>
            <a:r>
              <a:rPr lang="en-US" sz="800" b="1" dirty="0" smtClean="0">
                <a:solidFill>
                  <a:srgbClr val="FFC000"/>
                </a:solidFill>
                <a:latin typeface="Arial" pitchFamily="34" charset="0"/>
                <a:cs typeface="Arial" pitchFamily="34" charset="0"/>
              </a:rPr>
              <a:t>50 </a:t>
            </a:r>
            <a:r>
              <a:rPr lang="en-US" sz="800" b="1" dirty="0" err="1" smtClean="0">
                <a:solidFill>
                  <a:srgbClr val="FFC000"/>
                </a:solidFill>
                <a:latin typeface="Arial" pitchFamily="34" charset="0"/>
                <a:cs typeface="Arial" pitchFamily="34" charset="0"/>
              </a:rPr>
              <a:t>hPa</a:t>
            </a:r>
            <a:endParaRPr lang="en-US" sz="800" b="1" dirty="0">
              <a:solidFill>
                <a:srgbClr val="FFC000"/>
              </a:solidFill>
              <a:latin typeface="Arial" pitchFamily="34" charset="0"/>
              <a:cs typeface="Arial" pitchFamily="34" charset="0"/>
            </a:endParaRPr>
          </a:p>
        </p:txBody>
      </p:sp>
      <p:sp>
        <p:nvSpPr>
          <p:cNvPr id="113" name="TextBox 112"/>
          <p:cNvSpPr txBox="1"/>
          <p:nvPr/>
        </p:nvSpPr>
        <p:spPr>
          <a:xfrm>
            <a:off x="2309650" y="1610710"/>
            <a:ext cx="762000" cy="215444"/>
          </a:xfrm>
          <a:prstGeom prst="rect">
            <a:avLst/>
          </a:prstGeom>
          <a:noFill/>
          <a:ln>
            <a:solidFill>
              <a:schemeClr val="tx1"/>
            </a:solidFill>
          </a:ln>
        </p:spPr>
        <p:txBody>
          <a:bodyPr wrap="square" rtlCol="0">
            <a:spAutoFit/>
          </a:bodyPr>
          <a:lstStyle/>
          <a:p>
            <a:r>
              <a:rPr lang="en-US" sz="800" b="1" dirty="0" smtClean="0">
                <a:solidFill>
                  <a:srgbClr val="FFC000"/>
                </a:solidFill>
                <a:latin typeface="Arial" pitchFamily="34" charset="0"/>
                <a:cs typeface="Arial" pitchFamily="34" charset="0"/>
              </a:rPr>
              <a:t>420 </a:t>
            </a:r>
            <a:r>
              <a:rPr lang="en-US" sz="800" b="1" dirty="0" err="1" smtClean="0">
                <a:solidFill>
                  <a:srgbClr val="FFC000"/>
                </a:solidFill>
                <a:latin typeface="Arial" pitchFamily="34" charset="0"/>
                <a:cs typeface="Arial" pitchFamily="34" charset="0"/>
              </a:rPr>
              <a:t>hPa</a:t>
            </a:r>
            <a:endParaRPr lang="en-US" sz="800" b="1" dirty="0">
              <a:solidFill>
                <a:srgbClr val="FFC000"/>
              </a:solidFill>
              <a:latin typeface="Arial" pitchFamily="34" charset="0"/>
              <a:cs typeface="Arial" pitchFamily="34" charset="0"/>
            </a:endParaRPr>
          </a:p>
        </p:txBody>
      </p:sp>
      <p:sp>
        <p:nvSpPr>
          <p:cNvPr id="114" name="TextBox 113"/>
          <p:cNvSpPr txBox="1"/>
          <p:nvPr/>
        </p:nvSpPr>
        <p:spPr>
          <a:xfrm>
            <a:off x="8360980" y="1610710"/>
            <a:ext cx="762000" cy="215444"/>
          </a:xfrm>
          <a:prstGeom prst="rect">
            <a:avLst/>
          </a:prstGeom>
          <a:noFill/>
        </p:spPr>
        <p:txBody>
          <a:bodyPr wrap="square" rtlCol="0">
            <a:spAutoFit/>
          </a:bodyPr>
          <a:lstStyle/>
          <a:p>
            <a:r>
              <a:rPr lang="en-US" sz="800" b="1" dirty="0" smtClean="0">
                <a:solidFill>
                  <a:srgbClr val="FFC000"/>
                </a:solidFill>
                <a:latin typeface="Arial" pitchFamily="34" charset="0"/>
                <a:cs typeface="Arial" pitchFamily="34" charset="0"/>
              </a:rPr>
              <a:t>420 </a:t>
            </a:r>
            <a:r>
              <a:rPr lang="en-US" sz="800" b="1" dirty="0" err="1" smtClean="0">
                <a:solidFill>
                  <a:srgbClr val="FFC000"/>
                </a:solidFill>
                <a:latin typeface="Arial" pitchFamily="34" charset="0"/>
                <a:cs typeface="Arial" pitchFamily="34" charset="0"/>
              </a:rPr>
              <a:t>hPa</a:t>
            </a:r>
            <a:endParaRPr lang="en-US" sz="800" b="1" dirty="0">
              <a:solidFill>
                <a:srgbClr val="FFC000"/>
              </a:solidFill>
              <a:latin typeface="Arial" pitchFamily="34" charset="0"/>
              <a:cs typeface="Arial" pitchFamily="34" charset="0"/>
            </a:endParaRPr>
          </a:p>
        </p:txBody>
      </p:sp>
      <p:cxnSp>
        <p:nvCxnSpPr>
          <p:cNvPr id="115" name="Straight Connector 114"/>
          <p:cNvCxnSpPr/>
          <p:nvPr/>
        </p:nvCxnSpPr>
        <p:spPr>
          <a:xfrm>
            <a:off x="4388070" y="1363720"/>
            <a:ext cx="640080"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sp>
        <p:nvSpPr>
          <p:cNvPr id="116" name="TextBox 115"/>
          <p:cNvSpPr txBox="1"/>
          <p:nvPr/>
        </p:nvSpPr>
        <p:spPr>
          <a:xfrm>
            <a:off x="4966140" y="1263870"/>
            <a:ext cx="762000" cy="215444"/>
          </a:xfrm>
          <a:prstGeom prst="rect">
            <a:avLst/>
          </a:prstGeom>
          <a:noFill/>
        </p:spPr>
        <p:txBody>
          <a:bodyPr wrap="square" rtlCol="0">
            <a:spAutoFit/>
          </a:bodyPr>
          <a:lstStyle/>
          <a:p>
            <a:r>
              <a:rPr lang="en-US" sz="800" b="1" dirty="0" smtClean="0">
                <a:solidFill>
                  <a:srgbClr val="FFC000"/>
                </a:solidFill>
                <a:latin typeface="Arial" pitchFamily="34" charset="0"/>
                <a:cs typeface="Arial" pitchFamily="34" charset="0"/>
              </a:rPr>
              <a:t>100 </a:t>
            </a:r>
            <a:r>
              <a:rPr lang="en-US" sz="800" b="1" dirty="0" err="1" smtClean="0">
                <a:solidFill>
                  <a:srgbClr val="FFC000"/>
                </a:solidFill>
                <a:latin typeface="Arial" pitchFamily="34" charset="0"/>
                <a:cs typeface="Arial" pitchFamily="34" charset="0"/>
              </a:rPr>
              <a:t>hPa</a:t>
            </a:r>
            <a:endParaRPr lang="en-US" sz="800" b="1" dirty="0">
              <a:solidFill>
                <a:srgbClr val="FFC000"/>
              </a:solidFill>
              <a:latin typeface="Arial" pitchFamily="34" charset="0"/>
              <a:cs typeface="Arial" pitchFamily="34" charset="0"/>
            </a:endParaRPr>
          </a:p>
        </p:txBody>
      </p:sp>
      <p:cxnSp>
        <p:nvCxnSpPr>
          <p:cNvPr id="117" name="Straight Connector 116"/>
          <p:cNvCxnSpPr/>
          <p:nvPr/>
        </p:nvCxnSpPr>
        <p:spPr>
          <a:xfrm>
            <a:off x="4388070" y="2133600"/>
            <a:ext cx="640080"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sp>
        <p:nvSpPr>
          <p:cNvPr id="118" name="TextBox 117"/>
          <p:cNvSpPr txBox="1"/>
          <p:nvPr/>
        </p:nvSpPr>
        <p:spPr>
          <a:xfrm>
            <a:off x="4992420" y="2010100"/>
            <a:ext cx="762000" cy="215444"/>
          </a:xfrm>
          <a:prstGeom prst="rect">
            <a:avLst/>
          </a:prstGeom>
          <a:noFill/>
        </p:spPr>
        <p:txBody>
          <a:bodyPr wrap="square" rtlCol="0">
            <a:spAutoFit/>
          </a:bodyPr>
          <a:lstStyle/>
          <a:p>
            <a:r>
              <a:rPr lang="en-US" sz="800" b="1" dirty="0" smtClean="0">
                <a:solidFill>
                  <a:srgbClr val="FFC000"/>
                </a:solidFill>
                <a:latin typeface="Arial" pitchFamily="34" charset="0"/>
                <a:cs typeface="Arial" pitchFamily="34" charset="0"/>
              </a:rPr>
              <a:t>850 </a:t>
            </a:r>
            <a:r>
              <a:rPr lang="en-US" sz="800" b="1" dirty="0" err="1" smtClean="0">
                <a:solidFill>
                  <a:srgbClr val="FFC000"/>
                </a:solidFill>
                <a:latin typeface="Arial" pitchFamily="34" charset="0"/>
                <a:cs typeface="Arial" pitchFamily="34" charset="0"/>
              </a:rPr>
              <a:t>hPa</a:t>
            </a:r>
            <a:endParaRPr lang="en-US" sz="800" b="1" dirty="0">
              <a:solidFill>
                <a:srgbClr val="FFC000"/>
              </a:solidFill>
              <a:latin typeface="Arial" pitchFamily="34" charset="0"/>
              <a:cs typeface="Arial" pitchFamily="34" charset="0"/>
            </a:endParaRPr>
          </a:p>
        </p:txBody>
      </p:sp>
      <p:sp>
        <p:nvSpPr>
          <p:cNvPr id="120" name="Right Arrow 119"/>
          <p:cNvSpPr/>
          <p:nvPr/>
        </p:nvSpPr>
        <p:spPr>
          <a:xfrm rot="10800000">
            <a:off x="5633550" y="1839310"/>
            <a:ext cx="838200" cy="76200"/>
          </a:xfrm>
          <a:prstGeom prs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ight Arrow 120"/>
          <p:cNvSpPr/>
          <p:nvPr/>
        </p:nvSpPr>
        <p:spPr>
          <a:xfrm rot="10800000">
            <a:off x="2819400" y="1831430"/>
            <a:ext cx="838200" cy="76200"/>
          </a:xfrm>
          <a:prstGeom prs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TextBox 121"/>
          <p:cNvSpPr txBox="1"/>
          <p:nvPr/>
        </p:nvSpPr>
        <p:spPr>
          <a:xfrm>
            <a:off x="2438400" y="2209800"/>
            <a:ext cx="1676400" cy="215444"/>
          </a:xfrm>
          <a:prstGeom prst="rect">
            <a:avLst/>
          </a:prstGeom>
          <a:noFill/>
        </p:spPr>
        <p:txBody>
          <a:bodyPr wrap="square" rtlCol="0">
            <a:spAutoFit/>
          </a:bodyPr>
          <a:lstStyle/>
          <a:p>
            <a:r>
              <a:rPr lang="en-US" sz="800" b="1" dirty="0" smtClean="0">
                <a:solidFill>
                  <a:srgbClr val="FFC000"/>
                </a:solidFill>
                <a:latin typeface="Arial" pitchFamily="34" charset="0"/>
                <a:cs typeface="Arial" pitchFamily="34" charset="0"/>
              </a:rPr>
              <a:t>Earth’s Surface</a:t>
            </a:r>
            <a:endParaRPr lang="en-US" sz="800" b="1" dirty="0">
              <a:solidFill>
                <a:srgbClr val="FFC000"/>
              </a:solidFill>
              <a:latin typeface="Arial" pitchFamily="34" charset="0"/>
              <a:cs typeface="Arial" pitchFamily="34" charset="0"/>
            </a:endParaRPr>
          </a:p>
        </p:txBody>
      </p:sp>
      <p:sp>
        <p:nvSpPr>
          <p:cNvPr id="123" name="TextBox 122"/>
          <p:cNvSpPr txBox="1"/>
          <p:nvPr/>
        </p:nvSpPr>
        <p:spPr>
          <a:xfrm>
            <a:off x="4876800" y="2209800"/>
            <a:ext cx="1676400" cy="215444"/>
          </a:xfrm>
          <a:prstGeom prst="rect">
            <a:avLst/>
          </a:prstGeom>
          <a:noFill/>
        </p:spPr>
        <p:txBody>
          <a:bodyPr wrap="square" rtlCol="0">
            <a:spAutoFit/>
          </a:bodyPr>
          <a:lstStyle/>
          <a:p>
            <a:pPr algn="r"/>
            <a:r>
              <a:rPr lang="en-US" sz="800" b="1" dirty="0" smtClean="0">
                <a:solidFill>
                  <a:srgbClr val="FFC000"/>
                </a:solidFill>
                <a:latin typeface="Arial" pitchFamily="34" charset="0"/>
                <a:cs typeface="Arial" pitchFamily="34" charset="0"/>
              </a:rPr>
              <a:t>Earth’s Surface</a:t>
            </a:r>
            <a:endParaRPr lang="en-US" sz="800" b="1" dirty="0">
              <a:solidFill>
                <a:srgbClr val="FFC000"/>
              </a:solidFill>
              <a:latin typeface="Arial" pitchFamily="34" charset="0"/>
              <a:cs typeface="Arial" pitchFamily="34" charset="0"/>
            </a:endParaRPr>
          </a:p>
        </p:txBody>
      </p:sp>
      <p:sp>
        <p:nvSpPr>
          <p:cNvPr id="126" name="TextBox 125"/>
          <p:cNvSpPr txBox="1"/>
          <p:nvPr/>
        </p:nvSpPr>
        <p:spPr>
          <a:xfrm>
            <a:off x="5336630" y="1489840"/>
            <a:ext cx="1219200" cy="215444"/>
          </a:xfrm>
          <a:prstGeom prst="rect">
            <a:avLst/>
          </a:prstGeom>
          <a:noFill/>
        </p:spPr>
        <p:txBody>
          <a:bodyPr wrap="square" rtlCol="0">
            <a:spAutoFit/>
          </a:bodyPr>
          <a:lstStyle/>
          <a:p>
            <a:pPr algn="r"/>
            <a:r>
              <a:rPr lang="en-US" sz="800" b="1" dirty="0" smtClean="0">
                <a:solidFill>
                  <a:srgbClr val="FFC000"/>
                </a:solidFill>
                <a:latin typeface="Arial" pitchFamily="34" charset="0"/>
                <a:cs typeface="Arial" pitchFamily="34" charset="0"/>
              </a:rPr>
              <a:t>Downscale</a:t>
            </a:r>
            <a:endParaRPr lang="en-US" sz="800" b="1" dirty="0">
              <a:solidFill>
                <a:srgbClr val="FFC000"/>
              </a:solidFill>
              <a:latin typeface="Arial" pitchFamily="34" charset="0"/>
              <a:cs typeface="Arial" pitchFamily="34" charset="0"/>
            </a:endParaRPr>
          </a:p>
        </p:txBody>
      </p:sp>
      <p:sp>
        <p:nvSpPr>
          <p:cNvPr id="127" name="TextBox 126"/>
          <p:cNvSpPr txBox="1"/>
          <p:nvPr/>
        </p:nvSpPr>
        <p:spPr>
          <a:xfrm>
            <a:off x="5328750" y="1873470"/>
            <a:ext cx="1219200" cy="215444"/>
          </a:xfrm>
          <a:prstGeom prst="rect">
            <a:avLst/>
          </a:prstGeom>
          <a:noFill/>
        </p:spPr>
        <p:txBody>
          <a:bodyPr wrap="square" rtlCol="0">
            <a:spAutoFit/>
          </a:bodyPr>
          <a:lstStyle/>
          <a:p>
            <a:pPr algn="r"/>
            <a:r>
              <a:rPr lang="en-US" sz="800" b="1" dirty="0" smtClean="0">
                <a:solidFill>
                  <a:srgbClr val="FFC000"/>
                </a:solidFill>
                <a:latin typeface="Arial" pitchFamily="34" charset="0"/>
                <a:cs typeface="Arial" pitchFamily="34" charset="0"/>
              </a:rPr>
              <a:t>Feedback</a:t>
            </a:r>
            <a:endParaRPr lang="en-US" sz="800" b="1" dirty="0">
              <a:solidFill>
                <a:srgbClr val="FFC000"/>
              </a:solidFill>
              <a:latin typeface="Arial" pitchFamily="34" charset="0"/>
              <a:cs typeface="Arial" pitchFamily="34" charset="0"/>
            </a:endParaRPr>
          </a:p>
        </p:txBody>
      </p:sp>
      <p:sp>
        <p:nvSpPr>
          <p:cNvPr id="128" name="TextBox 127"/>
          <p:cNvSpPr txBox="1"/>
          <p:nvPr/>
        </p:nvSpPr>
        <p:spPr>
          <a:xfrm>
            <a:off x="838200" y="2430520"/>
            <a:ext cx="1219200" cy="215444"/>
          </a:xfrm>
          <a:prstGeom prst="rect">
            <a:avLst/>
          </a:prstGeom>
          <a:noFill/>
          <a:ln>
            <a:solidFill>
              <a:schemeClr val="tx1"/>
            </a:solidFill>
          </a:ln>
        </p:spPr>
        <p:txBody>
          <a:bodyPr wrap="square" rtlCol="0">
            <a:spAutoFit/>
          </a:bodyPr>
          <a:lstStyle/>
          <a:p>
            <a:pPr algn="ctr"/>
            <a:r>
              <a:rPr lang="en-US" sz="800" b="1" dirty="0" smtClean="0">
                <a:solidFill>
                  <a:srgbClr val="FFC000"/>
                </a:solidFill>
                <a:latin typeface="Arial" pitchFamily="34" charset="0"/>
                <a:cs typeface="Arial" pitchFamily="34" charset="0"/>
              </a:rPr>
              <a:t>Coarse Grid</a:t>
            </a:r>
            <a:endParaRPr lang="en-US" sz="800" b="1" dirty="0">
              <a:solidFill>
                <a:srgbClr val="FFC000"/>
              </a:solidFill>
              <a:latin typeface="Arial" pitchFamily="34" charset="0"/>
              <a:cs typeface="Arial" pitchFamily="34" charset="0"/>
            </a:endParaRPr>
          </a:p>
        </p:txBody>
      </p:sp>
      <p:sp>
        <p:nvSpPr>
          <p:cNvPr id="129" name="TextBox 128"/>
          <p:cNvSpPr txBox="1"/>
          <p:nvPr/>
        </p:nvSpPr>
        <p:spPr>
          <a:xfrm>
            <a:off x="6934200" y="2427890"/>
            <a:ext cx="1219200" cy="215444"/>
          </a:xfrm>
          <a:prstGeom prst="rect">
            <a:avLst/>
          </a:prstGeom>
          <a:noFill/>
          <a:ln>
            <a:solidFill>
              <a:schemeClr val="tx1"/>
            </a:solidFill>
          </a:ln>
        </p:spPr>
        <p:txBody>
          <a:bodyPr wrap="square" rtlCol="0">
            <a:spAutoFit/>
          </a:bodyPr>
          <a:lstStyle/>
          <a:p>
            <a:pPr algn="ctr"/>
            <a:r>
              <a:rPr lang="en-US" sz="800" b="1" dirty="0" smtClean="0">
                <a:solidFill>
                  <a:srgbClr val="FFC000"/>
                </a:solidFill>
                <a:latin typeface="Arial" pitchFamily="34" charset="0"/>
                <a:cs typeface="Arial" pitchFamily="34" charset="0"/>
              </a:rPr>
              <a:t>Fine Grid</a:t>
            </a:r>
            <a:endParaRPr lang="en-US" sz="800" b="1" dirty="0">
              <a:solidFill>
                <a:srgbClr val="FFC00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High-Resolution HWRF Upgrades and Bug-fixes</a:t>
            </a:r>
            <a:endParaRPr lang="en-US" sz="3200" dirty="0"/>
          </a:p>
        </p:txBody>
      </p:sp>
      <p:graphicFrame>
        <p:nvGraphicFramePr>
          <p:cNvPr id="4" name="Content Placeholder 3"/>
          <p:cNvGraphicFramePr>
            <a:graphicFrameLocks noGrp="1"/>
          </p:cNvGraphicFramePr>
          <p:nvPr>
            <p:ph idx="1"/>
          </p:nvPr>
        </p:nvGraphicFramePr>
        <p:xfrm>
          <a:off x="457200" y="1295400"/>
          <a:ext cx="8229600" cy="5354320"/>
        </p:xfrm>
        <a:graphic>
          <a:graphicData uri="http://schemas.openxmlformats.org/drawingml/2006/table">
            <a:tbl>
              <a:tblPr firstRow="1" bandRow="1">
                <a:tableStyleId>{5C22544A-7EE6-4342-B048-85BDC9FD1C3A}</a:tableStyleId>
              </a:tblPr>
              <a:tblGrid>
                <a:gridCol w="2743200"/>
                <a:gridCol w="2743200"/>
                <a:gridCol w="2743200"/>
              </a:tblGrid>
              <a:tr h="370840">
                <a:tc>
                  <a:txBody>
                    <a:bodyPr/>
                    <a:lstStyle/>
                    <a:p>
                      <a:pPr algn="ctr"/>
                      <a:endParaRPr lang="en-US" dirty="0"/>
                    </a:p>
                  </a:txBody>
                  <a:tcPr/>
                </a:tc>
                <a:tc>
                  <a:txBody>
                    <a:bodyPr/>
                    <a:lstStyle/>
                    <a:p>
                      <a:pPr algn="ctr"/>
                      <a:r>
                        <a:rPr lang="en-US" dirty="0" smtClean="0"/>
                        <a:t>Stream 1.5 HWRF</a:t>
                      </a:r>
                      <a:endParaRPr lang="en-US" dirty="0"/>
                    </a:p>
                  </a:txBody>
                  <a:tcPr/>
                </a:tc>
                <a:tc>
                  <a:txBody>
                    <a:bodyPr/>
                    <a:lstStyle/>
                    <a:p>
                      <a:pPr algn="ctr"/>
                      <a:r>
                        <a:rPr lang="en-US" dirty="0" smtClean="0"/>
                        <a:t>Upgrade or</a:t>
                      </a:r>
                      <a:r>
                        <a:rPr lang="en-US" baseline="0" dirty="0" smtClean="0"/>
                        <a:t> Bug-fix</a:t>
                      </a:r>
                      <a:endParaRPr lang="en-US" dirty="0"/>
                    </a:p>
                  </a:txBody>
                  <a:tcPr/>
                </a:tc>
              </a:tr>
              <a:tr h="370840">
                <a:tc>
                  <a:txBody>
                    <a:bodyPr/>
                    <a:lstStyle/>
                    <a:p>
                      <a:pPr algn="ctr"/>
                      <a:r>
                        <a:rPr lang="en-US" sz="1400" dirty="0" smtClean="0"/>
                        <a:t>Moving nest</a:t>
                      </a:r>
                      <a:endParaRPr lang="en-US" sz="1400" dirty="0"/>
                    </a:p>
                  </a:txBody>
                  <a:tcPr/>
                </a:tc>
                <a:tc>
                  <a:txBody>
                    <a:bodyPr/>
                    <a:lstStyle/>
                    <a:p>
                      <a:pPr algn="ctr"/>
                      <a:r>
                        <a:rPr lang="en-US" sz="1400" dirty="0" smtClean="0"/>
                        <a:t>New algorithm</a:t>
                      </a:r>
                      <a:endParaRPr lang="en-US" sz="1400" dirty="0"/>
                    </a:p>
                  </a:txBody>
                  <a:tcPr/>
                </a:tc>
                <a:tc>
                  <a:txBody>
                    <a:bodyPr/>
                    <a:lstStyle/>
                    <a:p>
                      <a:pPr algn="ctr"/>
                      <a:r>
                        <a:rPr lang="en-US" sz="1400" dirty="0" smtClean="0"/>
                        <a:t>Upgrade</a:t>
                      </a:r>
                      <a:endParaRPr lang="en-US" sz="1400" dirty="0"/>
                    </a:p>
                  </a:txBody>
                  <a:tcPr/>
                </a:tc>
              </a:tr>
              <a:tr h="370840">
                <a:tc>
                  <a:txBody>
                    <a:bodyPr/>
                    <a:lstStyle/>
                    <a:p>
                      <a:pPr algn="ctr"/>
                      <a:r>
                        <a:rPr lang="en-US" sz="1400" dirty="0" smtClean="0"/>
                        <a:t>Microphysics</a:t>
                      </a:r>
                      <a:endParaRPr lang="en-US" sz="1400" dirty="0"/>
                    </a:p>
                  </a:txBody>
                  <a:tcPr/>
                </a:tc>
                <a:tc>
                  <a:txBody>
                    <a:bodyPr/>
                    <a:lstStyle/>
                    <a:p>
                      <a:pPr algn="ctr"/>
                      <a:r>
                        <a:rPr lang="en-US" sz="1400" dirty="0" smtClean="0"/>
                        <a:t>Ferrier</a:t>
                      </a:r>
                      <a:endParaRPr lang="en-US" sz="1400" dirty="0"/>
                    </a:p>
                  </a:txBody>
                  <a:tcPr/>
                </a:tc>
                <a:tc>
                  <a:txBody>
                    <a:bodyPr/>
                    <a:lstStyle/>
                    <a:p>
                      <a:pPr algn="ctr"/>
                      <a:r>
                        <a:rPr lang="en-US" sz="1400" dirty="0" smtClean="0"/>
                        <a:t>Bug-fix (moving</a:t>
                      </a:r>
                      <a:r>
                        <a:rPr lang="en-US" sz="1400" baseline="0" dirty="0" smtClean="0"/>
                        <a:t> nest hydrometer initialization)</a:t>
                      </a:r>
                      <a:endParaRPr lang="en-US" sz="1400" dirty="0"/>
                    </a:p>
                  </a:txBody>
                  <a:tcPr/>
                </a:tc>
              </a:tr>
              <a:tr h="370840">
                <a:tc>
                  <a:txBody>
                    <a:bodyPr/>
                    <a:lstStyle/>
                    <a:p>
                      <a:pPr algn="ctr"/>
                      <a:r>
                        <a:rPr lang="en-US" sz="1400" dirty="0" smtClean="0"/>
                        <a:t>Surface scheme</a:t>
                      </a:r>
                      <a:endParaRPr lang="en-US" sz="1400" dirty="0"/>
                    </a:p>
                  </a:txBody>
                  <a:tcPr/>
                </a:tc>
                <a:tc>
                  <a:txBody>
                    <a:bodyPr/>
                    <a:lstStyle/>
                    <a:p>
                      <a:pPr algn="ctr"/>
                      <a:r>
                        <a:rPr lang="en-US" sz="1400" dirty="0" smtClean="0"/>
                        <a:t>GFDL</a:t>
                      </a:r>
                      <a:endParaRPr lang="en-US" sz="1400" dirty="0"/>
                    </a:p>
                  </a:txBody>
                  <a:tcPr/>
                </a:tc>
                <a:tc>
                  <a:txBody>
                    <a:bodyPr/>
                    <a:lstStyle/>
                    <a:p>
                      <a:pPr algn="ctr"/>
                      <a:r>
                        <a:rPr lang="en-US" sz="1400" dirty="0" smtClean="0"/>
                        <a:t>Upgrade (based on observation</a:t>
                      </a:r>
                      <a:r>
                        <a:rPr lang="en-US" sz="1400" baseline="0" dirty="0" smtClean="0"/>
                        <a:t> C</a:t>
                      </a:r>
                      <a:r>
                        <a:rPr lang="en-US" sz="1400" baseline="-25000" dirty="0" smtClean="0"/>
                        <a:t>D</a:t>
                      </a:r>
                      <a:r>
                        <a:rPr lang="en-US" sz="1400" baseline="0" dirty="0" smtClean="0"/>
                        <a:t> &amp; C</a:t>
                      </a:r>
                      <a:r>
                        <a:rPr lang="en-US" sz="1400" baseline="-25000" dirty="0" smtClean="0"/>
                        <a:t>H</a:t>
                      </a:r>
                      <a:r>
                        <a:rPr lang="en-US" sz="1400" baseline="0" dirty="0" smtClean="0"/>
                        <a:t>)</a:t>
                      </a:r>
                      <a:endParaRPr lang="en-US" sz="1400" baseline="-25000" dirty="0"/>
                    </a:p>
                  </a:txBody>
                  <a:tcPr/>
                </a:tc>
              </a:tr>
              <a:tr h="370840">
                <a:tc>
                  <a:txBody>
                    <a:bodyPr/>
                    <a:lstStyle/>
                    <a:p>
                      <a:pPr algn="ctr"/>
                      <a:r>
                        <a:rPr lang="en-US" sz="1400" dirty="0" smtClean="0"/>
                        <a:t>PBL scheme</a:t>
                      </a:r>
                      <a:endParaRPr lang="en-US" sz="1400" dirty="0"/>
                    </a:p>
                  </a:txBody>
                  <a:tcPr/>
                </a:tc>
                <a:tc>
                  <a:txBody>
                    <a:bodyPr/>
                    <a:lstStyle/>
                    <a:p>
                      <a:pPr algn="ctr"/>
                      <a:r>
                        <a:rPr lang="en-US" sz="1400" dirty="0" smtClean="0"/>
                        <a:t>GFS</a:t>
                      </a:r>
                      <a:endParaRPr lang="en-US" sz="1400" dirty="0"/>
                    </a:p>
                  </a:txBody>
                  <a:tcPr/>
                </a:tc>
                <a:tc>
                  <a:txBody>
                    <a:bodyPr/>
                    <a:lstStyle/>
                    <a:p>
                      <a:pPr algn="ctr"/>
                      <a:r>
                        <a:rPr lang="en-US" sz="1400" dirty="0" smtClean="0"/>
                        <a:t>Upgrade (based on observation K</a:t>
                      </a:r>
                      <a:r>
                        <a:rPr lang="en-US" sz="1400" baseline="-25000" dirty="0" smtClean="0"/>
                        <a:t>m</a:t>
                      </a:r>
                      <a:r>
                        <a:rPr lang="en-US" sz="1400" baseline="0" dirty="0" smtClean="0"/>
                        <a:t>)</a:t>
                      </a:r>
                      <a:endParaRPr lang="en-US" sz="1400" baseline="0" dirty="0"/>
                    </a:p>
                  </a:txBody>
                  <a:tcPr/>
                </a:tc>
              </a:tr>
              <a:tr h="370840">
                <a:tc>
                  <a:txBody>
                    <a:bodyPr/>
                    <a:lstStyle/>
                    <a:p>
                      <a:pPr algn="ctr"/>
                      <a:r>
                        <a:rPr lang="en-US" sz="1400" dirty="0" smtClean="0"/>
                        <a:t>Cumulus Parameterization</a:t>
                      </a:r>
                      <a:endParaRPr lang="en-US" sz="1400" dirty="0"/>
                    </a:p>
                  </a:txBody>
                  <a:tcPr/>
                </a:tc>
                <a:tc>
                  <a:txBody>
                    <a:bodyPr/>
                    <a:lstStyle/>
                    <a:p>
                      <a:pPr algn="ctr"/>
                      <a:r>
                        <a:rPr lang="en-US" sz="1400" dirty="0" smtClean="0"/>
                        <a:t>New</a:t>
                      </a:r>
                      <a:r>
                        <a:rPr lang="en-US" sz="1400" baseline="0" dirty="0" smtClean="0"/>
                        <a:t> CP (27-9 KM)</a:t>
                      </a:r>
                    </a:p>
                    <a:p>
                      <a:pPr algn="ctr"/>
                      <a:r>
                        <a:rPr lang="en-US" sz="1400" baseline="0" dirty="0" smtClean="0"/>
                        <a:t>No CP (3-KM)</a:t>
                      </a:r>
                      <a:endParaRPr lang="en-US" sz="1400" dirty="0"/>
                    </a:p>
                  </a:txBody>
                  <a:tcPr/>
                </a:tc>
                <a:tc>
                  <a:txBody>
                    <a:bodyPr/>
                    <a:lstStyle/>
                    <a:p>
                      <a:pPr algn="ctr"/>
                      <a:r>
                        <a:rPr lang="en-US" sz="1400" baseline="0" dirty="0" smtClean="0"/>
                        <a:t>Upgrade</a:t>
                      </a:r>
                    </a:p>
                    <a:p>
                      <a:pPr algn="ctr"/>
                      <a:r>
                        <a:rPr lang="en-US" sz="1400" baseline="0" dirty="0" smtClean="0"/>
                        <a:t>(Random cloud top, Convection overshoot, Max cloud base mass flux, </a:t>
                      </a:r>
                      <a:r>
                        <a:rPr lang="en-US" sz="1400" baseline="0" dirty="0" smtClean="0">
                          <a:latin typeface="Times New Roman" pitchFamily="18" charset="0"/>
                        </a:rPr>
                        <a:t>C</a:t>
                      </a:r>
                      <a:r>
                        <a:rPr lang="en-US" sz="1400" dirty="0" smtClean="0">
                          <a:latin typeface="Times New Roman" pitchFamily="18" charset="0"/>
                        </a:rPr>
                        <a:t>onvection-induced pressure gradient force</a:t>
                      </a:r>
                      <a:r>
                        <a:rPr lang="en-US" sz="1400" baseline="0" dirty="0" smtClean="0"/>
                        <a:t>)</a:t>
                      </a:r>
                    </a:p>
                    <a:p>
                      <a:pPr algn="ctr"/>
                      <a:endParaRPr lang="en-US" sz="1400" baseline="0" dirty="0"/>
                    </a:p>
                  </a:txBody>
                  <a:tcPr/>
                </a:tc>
              </a:tr>
              <a:tr h="370840">
                <a:tc>
                  <a:txBody>
                    <a:bodyPr/>
                    <a:lstStyle/>
                    <a:p>
                      <a:pPr algn="ctr"/>
                      <a:r>
                        <a:rPr lang="en-US" sz="1400" dirty="0" smtClean="0"/>
                        <a:t>Explicit Lateral Diffusion</a:t>
                      </a:r>
                      <a:endParaRPr lang="en-US" sz="1400" dirty="0"/>
                    </a:p>
                  </a:txBody>
                  <a:tcPr/>
                </a:tc>
                <a:tc>
                  <a:txBody>
                    <a:bodyPr/>
                    <a:lstStyle/>
                    <a:p>
                      <a:pPr algn="ctr"/>
                      <a:r>
                        <a:rPr lang="en-US" sz="1400" dirty="0" smtClean="0"/>
                        <a:t>COAC=0.75</a:t>
                      </a:r>
                      <a:r>
                        <a:rPr lang="en-US" sz="1400" baseline="0" dirty="0" smtClean="0"/>
                        <a:t> (27 KM)</a:t>
                      </a:r>
                    </a:p>
                    <a:p>
                      <a:pPr algn="ctr"/>
                      <a:r>
                        <a:rPr lang="en-US" sz="1400" baseline="0" dirty="0" smtClean="0"/>
                        <a:t>COAC=5.0 (9-3 KM)</a:t>
                      </a:r>
                      <a:endParaRPr lang="en-US" sz="1400" dirty="0"/>
                    </a:p>
                  </a:txBody>
                  <a:tcPr/>
                </a:tc>
                <a:tc>
                  <a:txBody>
                    <a:bodyPr/>
                    <a:lstStyle/>
                    <a:p>
                      <a:pPr algn="ctr"/>
                      <a:r>
                        <a:rPr lang="en-US" sz="1400" baseline="0" dirty="0" smtClean="0"/>
                        <a:t>Empirical determined by computational damping and stability criterion</a:t>
                      </a:r>
                      <a:endParaRPr lang="en-US" sz="1400" baseline="0" dirty="0"/>
                    </a:p>
                  </a:txBody>
                  <a:tcPr/>
                </a:tc>
              </a:tr>
              <a:tr h="370840">
                <a:tc>
                  <a:txBody>
                    <a:bodyPr/>
                    <a:lstStyle/>
                    <a:p>
                      <a:pPr algn="ctr"/>
                      <a:r>
                        <a:rPr lang="en-US" sz="1400" dirty="0" smtClean="0"/>
                        <a:t>Vortex initialization</a:t>
                      </a:r>
                      <a:endParaRPr lang="en-US" sz="1400" dirty="0"/>
                    </a:p>
                  </a:txBody>
                  <a:tcPr/>
                </a:tc>
                <a:tc>
                  <a:txBody>
                    <a:bodyPr/>
                    <a:lstStyle/>
                    <a:p>
                      <a:pPr algn="ctr"/>
                      <a:r>
                        <a:rPr lang="en-US" sz="1400" dirty="0" smtClean="0"/>
                        <a:t>New vortex initialization</a:t>
                      </a:r>
                    </a:p>
                    <a:p>
                      <a:pPr algn="ctr"/>
                      <a:r>
                        <a:rPr lang="en-US" sz="1400" dirty="0" smtClean="0"/>
                        <a:t>Downscale (3 KM)</a:t>
                      </a:r>
                      <a:endParaRPr lang="en-US" sz="1400" dirty="0"/>
                    </a:p>
                  </a:txBody>
                  <a:tcPr/>
                </a:tc>
                <a:tc>
                  <a:txBody>
                    <a:bodyPr/>
                    <a:lstStyle/>
                    <a:p>
                      <a:pPr algn="ctr"/>
                      <a:r>
                        <a:rPr lang="en-US" sz="1400" baseline="0" dirty="0" smtClean="0"/>
                        <a:t>Upgrade</a:t>
                      </a:r>
                    </a:p>
                    <a:p>
                      <a:pPr algn="ctr"/>
                      <a:r>
                        <a:rPr lang="en-US" sz="1400" baseline="0" dirty="0" smtClean="0"/>
                        <a:t>(Vortex cycling, surface pressure correction, Storm size correction)</a:t>
                      </a:r>
                      <a:endParaRPr lang="en-US" sz="1400" baseline="0" dirty="0"/>
                    </a:p>
                  </a:txBody>
                  <a:tcPr/>
                </a:tc>
              </a:tr>
              <a:tr h="370840">
                <a:tc>
                  <a:txBody>
                    <a:bodyPr/>
                    <a:lstStyle/>
                    <a:p>
                      <a:pPr algn="ctr"/>
                      <a:r>
                        <a:rPr lang="en-US" sz="1400" dirty="0" smtClean="0"/>
                        <a:t>Post-processor</a:t>
                      </a:r>
                      <a:endParaRPr lang="en-US" sz="1400" dirty="0"/>
                    </a:p>
                  </a:txBody>
                  <a:tcPr/>
                </a:tc>
                <a:tc>
                  <a:txBody>
                    <a:bodyPr/>
                    <a:lstStyle/>
                    <a:p>
                      <a:pPr algn="ctr"/>
                      <a:r>
                        <a:rPr lang="en-US" sz="1400" dirty="0" err="1" smtClean="0"/>
                        <a:t>Diapost</a:t>
                      </a:r>
                      <a:endParaRPr lang="en-US" sz="1400" dirty="0"/>
                    </a:p>
                  </a:txBody>
                  <a:tcPr/>
                </a:tc>
                <a:tc>
                  <a:txBody>
                    <a:bodyPr/>
                    <a:lstStyle/>
                    <a:p>
                      <a:pPr algn="ctr"/>
                      <a:r>
                        <a:rPr lang="en-US" sz="1400" baseline="0" dirty="0" smtClean="0"/>
                        <a:t>Upgrade</a:t>
                      </a:r>
                      <a:endParaRPr lang="en-US" sz="1400" baseline="0" dirty="0"/>
                    </a:p>
                  </a:txBody>
                  <a:tcPr/>
                </a:tc>
              </a:tr>
            </a:tbl>
          </a:graphicData>
        </a:graphic>
      </p:graphicFrame>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14400" y="1124338"/>
            <a:ext cx="1600200" cy="9144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smtClean="0"/>
              <a:t>Atmospheric Component</a:t>
            </a:r>
            <a:endParaRPr lang="en-US" dirty="0"/>
          </a:p>
        </p:txBody>
      </p:sp>
      <p:sp>
        <p:nvSpPr>
          <p:cNvPr id="5" name="Flowchart: Decision 4"/>
          <p:cNvSpPr/>
          <p:nvPr/>
        </p:nvSpPr>
        <p:spPr>
          <a:xfrm>
            <a:off x="3429000" y="1228531"/>
            <a:ext cx="2286000" cy="685800"/>
          </a:xfrm>
          <a:prstGeom prst="flowChartDecision">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smtClean="0"/>
              <a:t>Coupler</a:t>
            </a:r>
            <a:endParaRPr lang="en-US" dirty="0"/>
          </a:p>
        </p:txBody>
      </p:sp>
      <p:sp>
        <p:nvSpPr>
          <p:cNvPr id="6" name="Rectangle 5"/>
          <p:cNvSpPr/>
          <p:nvPr/>
        </p:nvSpPr>
        <p:spPr>
          <a:xfrm>
            <a:off x="6629400" y="1124338"/>
            <a:ext cx="1600200" cy="9144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smtClean="0"/>
              <a:t>Oceanic Component</a:t>
            </a:r>
            <a:endParaRPr lang="en-US" dirty="0"/>
          </a:p>
        </p:txBody>
      </p:sp>
      <p:cxnSp>
        <p:nvCxnSpPr>
          <p:cNvPr id="8" name="Straight Arrow Connector 7"/>
          <p:cNvCxnSpPr/>
          <p:nvPr/>
        </p:nvCxnSpPr>
        <p:spPr>
          <a:xfrm flipV="1">
            <a:off x="2514600" y="1515445"/>
            <a:ext cx="914400" cy="10107"/>
          </a:xfrm>
          <a:prstGeom prst="straightConnector1">
            <a:avLst/>
          </a:prstGeom>
          <a:ln w="50800">
            <a:solidFill>
              <a:srgbClr val="FFFF00"/>
            </a:solidFill>
            <a:headEnd type="stealth"/>
            <a:tailEnd type="non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5715000" y="1505338"/>
            <a:ext cx="914400" cy="10107"/>
          </a:xfrm>
          <a:prstGeom prst="straightConnector1">
            <a:avLst/>
          </a:prstGeom>
          <a:ln w="50800">
            <a:solidFill>
              <a:srgbClr val="FFFF00"/>
            </a:solidFill>
            <a:headEnd type="stealth"/>
            <a:tailEnd type="non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2601683" y="1256524"/>
            <a:ext cx="762000" cy="246221"/>
          </a:xfrm>
          <a:prstGeom prst="rect">
            <a:avLst/>
          </a:prstGeom>
          <a:noFill/>
        </p:spPr>
        <p:txBody>
          <a:bodyPr wrap="square" rtlCol="0">
            <a:spAutoFit/>
          </a:bodyPr>
          <a:lstStyle/>
          <a:p>
            <a:pPr algn="ctr"/>
            <a:r>
              <a:rPr lang="en-US" sz="1000" dirty="0" smtClean="0"/>
              <a:t>SST</a:t>
            </a:r>
            <a:endParaRPr lang="en-US" sz="1000" dirty="0"/>
          </a:p>
        </p:txBody>
      </p:sp>
      <p:sp>
        <p:nvSpPr>
          <p:cNvPr id="11" name="TextBox 10"/>
          <p:cNvSpPr txBox="1"/>
          <p:nvPr/>
        </p:nvSpPr>
        <p:spPr>
          <a:xfrm>
            <a:off x="2362200" y="1670173"/>
            <a:ext cx="1371600" cy="553998"/>
          </a:xfrm>
          <a:prstGeom prst="rect">
            <a:avLst/>
          </a:prstGeom>
          <a:noFill/>
        </p:spPr>
        <p:txBody>
          <a:bodyPr wrap="square" rtlCol="0">
            <a:spAutoFit/>
          </a:bodyPr>
          <a:lstStyle/>
          <a:p>
            <a:pPr algn="ctr"/>
            <a:r>
              <a:rPr lang="en-US" sz="1000" dirty="0" smtClean="0"/>
              <a:t>Fluxes</a:t>
            </a:r>
          </a:p>
          <a:p>
            <a:pPr algn="ctr"/>
            <a:r>
              <a:rPr lang="en-US" sz="1000" dirty="0" smtClean="0"/>
              <a:t>Winds</a:t>
            </a:r>
          </a:p>
          <a:p>
            <a:pPr algn="ctr"/>
            <a:r>
              <a:rPr lang="en-US" sz="1000" dirty="0" smtClean="0"/>
              <a:t>Domain attributes</a:t>
            </a:r>
            <a:endParaRPr lang="en-US" sz="1000" dirty="0"/>
          </a:p>
        </p:txBody>
      </p:sp>
      <p:cxnSp>
        <p:nvCxnSpPr>
          <p:cNvPr id="13" name="Straight Arrow Connector 12"/>
          <p:cNvCxnSpPr/>
          <p:nvPr/>
        </p:nvCxnSpPr>
        <p:spPr>
          <a:xfrm flipV="1">
            <a:off x="2517704" y="1667845"/>
            <a:ext cx="914400" cy="10107"/>
          </a:xfrm>
          <a:prstGeom prst="straightConnector1">
            <a:avLst/>
          </a:prstGeom>
          <a:ln w="50800">
            <a:solidFill>
              <a:srgbClr val="FFFF00"/>
            </a:solidFill>
            <a:headEnd type="none"/>
            <a:tailEnd type="stealth"/>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5715000" y="1667845"/>
            <a:ext cx="914400" cy="10107"/>
          </a:xfrm>
          <a:prstGeom prst="straightConnector1">
            <a:avLst/>
          </a:prstGeom>
          <a:ln w="50800">
            <a:solidFill>
              <a:srgbClr val="FFFF00"/>
            </a:solidFill>
            <a:headEnd type="none"/>
            <a:tailEnd type="stealth"/>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5809862" y="1237862"/>
            <a:ext cx="762000" cy="246221"/>
          </a:xfrm>
          <a:prstGeom prst="rect">
            <a:avLst/>
          </a:prstGeom>
          <a:noFill/>
        </p:spPr>
        <p:txBody>
          <a:bodyPr wrap="square" rtlCol="0">
            <a:spAutoFit/>
          </a:bodyPr>
          <a:lstStyle/>
          <a:p>
            <a:pPr algn="ctr"/>
            <a:r>
              <a:rPr lang="en-US" sz="1000" dirty="0" smtClean="0"/>
              <a:t>SST</a:t>
            </a:r>
            <a:endParaRPr lang="en-US" sz="1000" dirty="0"/>
          </a:p>
        </p:txBody>
      </p:sp>
      <p:sp>
        <p:nvSpPr>
          <p:cNvPr id="16" name="Rectangle 2"/>
          <p:cNvSpPr>
            <a:spLocks noGrp="1" noChangeArrowheads="1"/>
          </p:cNvSpPr>
          <p:nvPr>
            <p:ph type="title"/>
          </p:nvPr>
        </p:nvSpPr>
        <p:spPr>
          <a:xfrm>
            <a:off x="457200" y="96414"/>
            <a:ext cx="8229600" cy="994639"/>
          </a:xfrm>
        </p:spPr>
        <p:txBody>
          <a:bodyPr>
            <a:normAutofit/>
          </a:bodyPr>
          <a:lstStyle/>
          <a:p>
            <a:r>
              <a:rPr lang="en-US" sz="3600" u="sng" dirty="0" smtClean="0">
                <a:solidFill>
                  <a:srgbClr val="FFC000"/>
                </a:solidFill>
                <a:uFill>
                  <a:solidFill>
                    <a:srgbClr val="FFFF00"/>
                  </a:solidFill>
                </a:uFill>
              </a:rPr>
              <a:t>Coupling processes</a:t>
            </a:r>
          </a:p>
        </p:txBody>
      </p:sp>
      <p:sp>
        <p:nvSpPr>
          <p:cNvPr id="17" name="Content Placeholder 16"/>
          <p:cNvSpPr>
            <a:spLocks noGrp="1"/>
          </p:cNvSpPr>
          <p:nvPr>
            <p:ph idx="1"/>
          </p:nvPr>
        </p:nvSpPr>
        <p:spPr>
          <a:xfrm>
            <a:off x="457200" y="2209800"/>
            <a:ext cx="8229600" cy="3916363"/>
          </a:xfrm>
        </p:spPr>
        <p:txBody>
          <a:bodyPr/>
          <a:lstStyle/>
          <a:p>
            <a:pPr>
              <a:buNone/>
            </a:pPr>
            <a:r>
              <a:rPr lang="en-US" u="sng" dirty="0" smtClean="0">
                <a:solidFill>
                  <a:srgbClr val="92D050"/>
                </a:solidFill>
                <a:uFill>
                  <a:solidFill>
                    <a:srgbClr val="FFFF00"/>
                  </a:solidFill>
                </a:uFill>
              </a:rPr>
              <a:t>Coupler functions</a:t>
            </a:r>
          </a:p>
          <a:p>
            <a:r>
              <a:rPr lang="en-US" dirty="0" smtClean="0"/>
              <a:t>Interpolation</a:t>
            </a:r>
          </a:p>
          <a:p>
            <a:r>
              <a:rPr lang="en-US" dirty="0" smtClean="0"/>
              <a:t>Data passing</a:t>
            </a:r>
          </a:p>
          <a:p>
            <a:r>
              <a:rPr lang="en-US" dirty="0" smtClean="0"/>
              <a:t>Synchronize oceanic and atmospheric components</a:t>
            </a:r>
          </a:p>
          <a:p>
            <a:r>
              <a:rPr lang="en-US" dirty="0" smtClean="0"/>
              <a:t>Initialize the moving nest leading edge</a:t>
            </a:r>
            <a:endParaRPr lang="en-US" dirty="0"/>
          </a:p>
        </p:txBody>
      </p:sp>
      <p:sp>
        <p:nvSpPr>
          <p:cNvPr id="18" name="TextBox 17"/>
          <p:cNvSpPr txBox="1"/>
          <p:nvPr/>
        </p:nvSpPr>
        <p:spPr>
          <a:xfrm>
            <a:off x="5484848" y="1673277"/>
            <a:ext cx="1371600" cy="553998"/>
          </a:xfrm>
          <a:prstGeom prst="rect">
            <a:avLst/>
          </a:prstGeom>
          <a:noFill/>
        </p:spPr>
        <p:txBody>
          <a:bodyPr wrap="square" rtlCol="0">
            <a:spAutoFit/>
          </a:bodyPr>
          <a:lstStyle/>
          <a:p>
            <a:pPr algn="ctr"/>
            <a:r>
              <a:rPr lang="en-US" sz="1000" dirty="0" smtClean="0"/>
              <a:t>Fluxes</a:t>
            </a:r>
          </a:p>
          <a:p>
            <a:pPr algn="ctr"/>
            <a:r>
              <a:rPr lang="en-US" sz="1000" dirty="0" smtClean="0"/>
              <a:t>Winds</a:t>
            </a:r>
          </a:p>
          <a:p>
            <a:pPr algn="ctr"/>
            <a:r>
              <a:rPr lang="en-US" sz="1000" dirty="0" smtClean="0"/>
              <a:t>Domain attributes</a:t>
            </a:r>
            <a:endParaRPr lang="en-US" sz="1000" dirty="0"/>
          </a:p>
        </p:txBody>
      </p:sp>
      <p:sp>
        <p:nvSpPr>
          <p:cNvPr id="19" name="TextBox 18"/>
          <p:cNvSpPr txBox="1"/>
          <p:nvPr/>
        </p:nvSpPr>
        <p:spPr>
          <a:xfrm>
            <a:off x="6019800" y="6488668"/>
            <a:ext cx="3124200" cy="369332"/>
          </a:xfrm>
          <a:prstGeom prst="rect">
            <a:avLst/>
          </a:prstGeom>
          <a:noFill/>
        </p:spPr>
        <p:txBody>
          <a:bodyPr wrap="square" rtlCol="0">
            <a:spAutoFit/>
          </a:bodyPr>
          <a:lstStyle/>
          <a:p>
            <a:pPr algn="r"/>
            <a:r>
              <a:rPr lang="en-US" u="sng" dirty="0" smtClean="0">
                <a:solidFill>
                  <a:srgbClr val="C00000"/>
                </a:solidFill>
              </a:rPr>
              <a:t>Summarized from DTC Tutorial</a:t>
            </a:r>
            <a:endParaRPr lang="en-US" u="sng" dirty="0">
              <a:solidFill>
                <a:srgbClr val="C00000"/>
              </a:solidFill>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1524000" y="914400"/>
            <a:ext cx="6112669" cy="5813108"/>
          </a:xfrm>
          <a:prstGeom prst="rect">
            <a:avLst/>
          </a:prstGeom>
          <a:noFill/>
          <a:ln w="9525">
            <a:noFill/>
            <a:miter lim="800000"/>
            <a:headEnd/>
            <a:tailEnd/>
          </a:ln>
        </p:spPr>
      </p:pic>
      <p:sp>
        <p:nvSpPr>
          <p:cNvPr id="5" name="Rectangle 2"/>
          <p:cNvSpPr txBox="1">
            <a:spLocks noChangeArrowheads="1"/>
          </p:cNvSpPr>
          <p:nvPr/>
        </p:nvSpPr>
        <p:spPr>
          <a:xfrm>
            <a:off x="457200" y="96414"/>
            <a:ext cx="8229600" cy="994639"/>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0" i="0" u="sng" strike="noStrike" kern="1200" cap="none" spc="0" normalizeH="0" baseline="0" noProof="0" dirty="0" smtClean="0">
                <a:ln>
                  <a:noFill/>
                </a:ln>
                <a:solidFill>
                  <a:srgbClr val="FFC000"/>
                </a:solidFill>
                <a:effectLst/>
                <a:uLnTx/>
                <a:uFill>
                  <a:solidFill>
                    <a:srgbClr val="FFFF00"/>
                  </a:solidFill>
                </a:uFill>
                <a:latin typeface="+mj-lt"/>
                <a:ea typeface="+mj-ea"/>
                <a:cs typeface="+mj-cs"/>
              </a:rPr>
              <a:t>Vortex initialization and cycling processes</a:t>
            </a:r>
          </a:p>
        </p:txBody>
      </p:sp>
      <p:sp>
        <p:nvSpPr>
          <p:cNvPr id="6" name="TextBox 5"/>
          <p:cNvSpPr txBox="1"/>
          <p:nvPr/>
        </p:nvSpPr>
        <p:spPr>
          <a:xfrm>
            <a:off x="7620000" y="6488668"/>
            <a:ext cx="1524000" cy="369332"/>
          </a:xfrm>
          <a:prstGeom prst="rect">
            <a:avLst/>
          </a:prstGeom>
          <a:noFill/>
        </p:spPr>
        <p:txBody>
          <a:bodyPr wrap="square" rtlCol="0">
            <a:spAutoFit/>
          </a:bodyPr>
          <a:lstStyle/>
          <a:p>
            <a:pPr algn="r"/>
            <a:r>
              <a:rPr lang="en-US" u="sng" dirty="0" smtClean="0">
                <a:solidFill>
                  <a:srgbClr val="C00000"/>
                </a:solidFill>
              </a:rPr>
              <a:t>Credit: Q. Liu</a:t>
            </a:r>
            <a:endParaRPr lang="en-US" u="sng" dirty="0">
              <a:solidFill>
                <a:srgbClr val="C00000"/>
              </a:solidFill>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457200" y="96414"/>
            <a:ext cx="8229600" cy="994639"/>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0" i="0" u="sng" strike="noStrike" kern="1200" cap="none" spc="0" normalizeH="0" baseline="0" noProof="0" dirty="0" smtClean="0">
                <a:ln>
                  <a:noFill/>
                </a:ln>
                <a:solidFill>
                  <a:srgbClr val="FFC000"/>
                </a:solidFill>
                <a:effectLst/>
                <a:uLnTx/>
                <a:uFill>
                  <a:solidFill>
                    <a:srgbClr val="FFFF00"/>
                  </a:solidFill>
                </a:uFill>
                <a:latin typeface="+mj-lt"/>
                <a:ea typeface="+mj-ea"/>
                <a:cs typeface="+mj-cs"/>
              </a:rPr>
              <a:t>Data Assimilation</a:t>
            </a:r>
          </a:p>
        </p:txBody>
      </p:sp>
      <p:grpSp>
        <p:nvGrpSpPr>
          <p:cNvPr id="3" name="Group 266"/>
          <p:cNvGrpSpPr>
            <a:grpSpLocks/>
          </p:cNvGrpSpPr>
          <p:nvPr/>
        </p:nvGrpSpPr>
        <p:grpSpPr bwMode="auto">
          <a:xfrm>
            <a:off x="483843" y="2057401"/>
            <a:ext cx="8175625" cy="4086225"/>
            <a:chOff x="630545" y="2584227"/>
            <a:chExt cx="8175856" cy="4085929"/>
          </a:xfrm>
        </p:grpSpPr>
        <p:cxnSp>
          <p:nvCxnSpPr>
            <p:cNvPr id="4" name="Straight Connector 3"/>
            <p:cNvCxnSpPr/>
            <p:nvPr/>
          </p:nvCxnSpPr>
          <p:spPr>
            <a:xfrm>
              <a:off x="1168722" y="6032027"/>
              <a:ext cx="7216979" cy="1588"/>
            </a:xfrm>
            <a:prstGeom prst="line">
              <a:avLst/>
            </a:prstGeom>
            <a:ln w="12700"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5" name="Straight Arrow Connector 4"/>
            <p:cNvCxnSpPr/>
            <p:nvPr/>
          </p:nvCxnSpPr>
          <p:spPr>
            <a:xfrm>
              <a:off x="2600688" y="6033615"/>
              <a:ext cx="3203666" cy="4762"/>
            </a:xfrm>
            <a:prstGeom prst="straightConnector1">
              <a:avLst/>
            </a:prstGeom>
            <a:ln w="31750" cap="flat" cmpd="sng" algn="ctr">
              <a:solidFill>
                <a:srgbClr val="E38121"/>
              </a:solidFill>
              <a:prstDash val="solid"/>
              <a:round/>
              <a:headEnd type="arrow" w="sm" len="sm"/>
              <a:tailEnd type="arrow" w="sm" len="sm"/>
            </a:ln>
            <a:effectLst/>
          </p:spPr>
          <p:style>
            <a:lnRef idx="2">
              <a:schemeClr val="accent1"/>
            </a:lnRef>
            <a:fillRef idx="0">
              <a:schemeClr val="accent1"/>
            </a:fillRef>
            <a:effectRef idx="1">
              <a:schemeClr val="accent1"/>
            </a:effectRef>
            <a:fontRef idx="minor">
              <a:schemeClr val="tx1"/>
            </a:fontRef>
          </p:style>
        </p:cxnSp>
        <p:grpSp>
          <p:nvGrpSpPr>
            <p:cNvPr id="6" name="Group 192"/>
            <p:cNvGrpSpPr>
              <a:grpSpLocks/>
            </p:cNvGrpSpPr>
            <p:nvPr/>
          </p:nvGrpSpPr>
          <p:grpSpPr bwMode="auto">
            <a:xfrm>
              <a:off x="1168722" y="2708044"/>
              <a:ext cx="7218567" cy="3330335"/>
              <a:chOff x="1168722" y="2849108"/>
              <a:chExt cx="7218567" cy="2471841"/>
            </a:xfrm>
          </p:grpSpPr>
          <p:cxnSp>
            <p:nvCxnSpPr>
              <p:cNvPr id="113" name="Straight Connector 112"/>
              <p:cNvCxnSpPr/>
              <p:nvPr/>
            </p:nvCxnSpPr>
            <p:spPr>
              <a:xfrm rot="5400000">
                <a:off x="-65226" y="4085413"/>
                <a:ext cx="2469484" cy="1588"/>
              </a:xfrm>
              <a:prstGeom prst="line">
                <a:avLst/>
              </a:prstGeom>
              <a:ln w="12700" cap="flat" cmpd="sng" algn="ctr">
                <a:solidFill>
                  <a:schemeClr val="tx1"/>
                </a:solidFill>
                <a:prstDash val="dash"/>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14" name="Straight Connector 113"/>
              <p:cNvCxnSpPr/>
              <p:nvPr/>
            </p:nvCxnSpPr>
            <p:spPr>
              <a:xfrm rot="5400000">
                <a:off x="1379440" y="4085413"/>
                <a:ext cx="2469484" cy="1588"/>
              </a:xfrm>
              <a:prstGeom prst="line">
                <a:avLst/>
              </a:prstGeom>
              <a:ln w="12700" cap="flat" cmpd="sng" algn="ctr">
                <a:solidFill>
                  <a:schemeClr val="tx1"/>
                </a:solidFill>
                <a:prstDash val="dash"/>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15" name="Straight Connector 114"/>
              <p:cNvCxnSpPr/>
              <p:nvPr/>
            </p:nvCxnSpPr>
            <p:spPr>
              <a:xfrm rot="5400000">
                <a:off x="4581518" y="4085413"/>
                <a:ext cx="2469484" cy="1587"/>
              </a:xfrm>
              <a:prstGeom prst="line">
                <a:avLst/>
              </a:prstGeom>
              <a:ln w="12700" cap="flat" cmpd="sng" algn="ctr">
                <a:solidFill>
                  <a:schemeClr val="tx1"/>
                </a:solidFill>
                <a:prstDash val="dash"/>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16" name="Straight Connector 115"/>
              <p:cNvCxnSpPr/>
              <p:nvPr/>
            </p:nvCxnSpPr>
            <p:spPr>
              <a:xfrm rot="5400000">
                <a:off x="7151753" y="4083056"/>
                <a:ext cx="2469484" cy="1588"/>
              </a:xfrm>
              <a:prstGeom prst="line">
                <a:avLst/>
              </a:prstGeom>
              <a:ln w="12700" cap="flat" cmpd="sng" algn="ctr">
                <a:solidFill>
                  <a:schemeClr val="tx1"/>
                </a:solidFill>
                <a:prstDash val="dash"/>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grpSp>
          <p:nvGrpSpPr>
            <p:cNvPr id="7" name="Group 191"/>
            <p:cNvGrpSpPr>
              <a:grpSpLocks/>
            </p:cNvGrpSpPr>
            <p:nvPr/>
          </p:nvGrpSpPr>
          <p:grpSpPr bwMode="auto">
            <a:xfrm>
              <a:off x="1100458" y="3636664"/>
              <a:ext cx="7355095" cy="1593735"/>
              <a:chOff x="1100458" y="3583378"/>
              <a:chExt cx="7355095" cy="1593735"/>
            </a:xfrm>
          </p:grpSpPr>
          <p:sp>
            <p:nvSpPr>
              <p:cNvPr id="45" name="Rectangle 6"/>
              <p:cNvSpPr/>
              <p:nvPr/>
            </p:nvSpPr>
            <p:spPr>
              <a:xfrm>
                <a:off x="1100458" y="4311987"/>
                <a:ext cx="136529" cy="136515"/>
              </a:xfrm>
              <a:prstGeom prst="rect">
                <a:avLst/>
              </a:prstGeom>
              <a:ln>
                <a:solidFill>
                  <a:schemeClr val="accent4">
                    <a:shade val="50000"/>
                  </a:schemeClr>
                </a:solidFill>
              </a:ln>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fontAlgn="auto">
                  <a:spcBef>
                    <a:spcPts val="0"/>
                  </a:spcBef>
                  <a:spcAft>
                    <a:spcPts val="0"/>
                  </a:spcAft>
                  <a:defRPr/>
                </a:pPr>
                <a:endParaRPr lang="en-US" sz="1800" b="0"/>
              </a:p>
            </p:txBody>
          </p:sp>
          <p:cxnSp>
            <p:nvCxnSpPr>
              <p:cNvPr id="46" name="Straight Arrow Connector 45"/>
              <p:cNvCxnSpPr/>
              <p:nvPr/>
            </p:nvCxnSpPr>
            <p:spPr>
              <a:xfrm flipV="1">
                <a:off x="1236987" y="3653223"/>
                <a:ext cx="1311312" cy="727023"/>
              </a:xfrm>
              <a:prstGeom prst="straightConnector1">
                <a:avLst/>
              </a:prstGeom>
              <a:ln w="19050" cap="flat" cmpd="sng" algn="ctr">
                <a:solidFill>
                  <a:srgbClr val="705988"/>
                </a:solidFill>
                <a:prstDash val="solid"/>
                <a:round/>
                <a:headEnd type="none" w="med" len="med"/>
                <a:tailEnd type="arrow" w="sm" len="sm"/>
              </a:ln>
              <a:effectLst/>
            </p:spPr>
            <p:style>
              <a:lnRef idx="2">
                <a:schemeClr val="accent1"/>
              </a:lnRef>
              <a:fillRef idx="0">
                <a:schemeClr val="accent1"/>
              </a:fillRef>
              <a:effectRef idx="1">
                <a:schemeClr val="accent1"/>
              </a:effectRef>
              <a:fontRef idx="minor">
                <a:schemeClr val="tx1"/>
              </a:fontRef>
            </p:style>
          </p:cxnSp>
          <p:cxnSp>
            <p:nvCxnSpPr>
              <p:cNvPr id="47" name="Straight Arrow Connector 46"/>
              <p:cNvCxnSpPr>
                <a:endCxn id="48" idx="1"/>
              </p:cNvCxnSpPr>
              <p:nvPr/>
            </p:nvCxnSpPr>
            <p:spPr>
              <a:xfrm flipV="1">
                <a:off x="1236987" y="4137375"/>
                <a:ext cx="1311312" cy="242870"/>
              </a:xfrm>
              <a:prstGeom prst="straightConnector1">
                <a:avLst/>
              </a:prstGeom>
              <a:ln w="19050" cap="flat" cmpd="sng" algn="ctr">
                <a:solidFill>
                  <a:srgbClr val="705988"/>
                </a:solidFill>
                <a:prstDash val="solid"/>
                <a:round/>
                <a:headEnd type="none" w="med" len="med"/>
                <a:tailEnd type="arrow" w="sm" len="sm"/>
              </a:ln>
              <a:effectLst/>
            </p:spPr>
            <p:style>
              <a:lnRef idx="2">
                <a:schemeClr val="accent1"/>
              </a:lnRef>
              <a:fillRef idx="0">
                <a:schemeClr val="accent1"/>
              </a:fillRef>
              <a:effectRef idx="1">
                <a:schemeClr val="accent1"/>
              </a:effectRef>
              <a:fontRef idx="minor">
                <a:schemeClr val="tx1"/>
              </a:fontRef>
            </p:style>
          </p:cxnSp>
          <p:cxnSp>
            <p:nvCxnSpPr>
              <p:cNvPr id="48" name="Straight Arrow Connector 20"/>
              <p:cNvCxnSpPr>
                <a:endCxn id="51" idx="1"/>
              </p:cNvCxnSpPr>
              <p:nvPr/>
            </p:nvCxnSpPr>
            <p:spPr>
              <a:xfrm>
                <a:off x="1236987" y="4380246"/>
                <a:ext cx="1311312" cy="242869"/>
              </a:xfrm>
              <a:prstGeom prst="straightConnector1">
                <a:avLst/>
              </a:prstGeom>
              <a:ln w="19050" cap="flat" cmpd="sng" algn="ctr">
                <a:solidFill>
                  <a:srgbClr val="705988"/>
                </a:solidFill>
                <a:prstDash val="solid"/>
                <a:round/>
                <a:headEnd type="none" w="med" len="med"/>
                <a:tailEnd type="arrow" w="sm" len="sm"/>
              </a:ln>
              <a:effectLst/>
            </p:spPr>
            <p:style>
              <a:lnRef idx="2">
                <a:schemeClr val="accent1"/>
              </a:lnRef>
              <a:fillRef idx="0">
                <a:schemeClr val="accent1"/>
              </a:fillRef>
              <a:effectRef idx="1">
                <a:schemeClr val="accent1"/>
              </a:effectRef>
              <a:fontRef idx="minor">
                <a:schemeClr val="tx1"/>
              </a:fontRef>
            </p:style>
          </p:cxnSp>
          <p:cxnSp>
            <p:nvCxnSpPr>
              <p:cNvPr id="49" name="Straight Arrow Connector 48"/>
              <p:cNvCxnSpPr>
                <a:endCxn id="52" idx="1"/>
              </p:cNvCxnSpPr>
              <p:nvPr/>
            </p:nvCxnSpPr>
            <p:spPr>
              <a:xfrm>
                <a:off x="1236987" y="4380246"/>
                <a:ext cx="1311312" cy="728609"/>
              </a:xfrm>
              <a:prstGeom prst="straightConnector1">
                <a:avLst/>
              </a:prstGeom>
              <a:ln w="19050" cap="flat" cmpd="sng" algn="ctr">
                <a:solidFill>
                  <a:srgbClr val="705988"/>
                </a:solidFill>
                <a:prstDash val="solid"/>
                <a:round/>
                <a:headEnd type="none" w="med" len="med"/>
                <a:tailEnd type="arrow" w="sm" len="sm"/>
              </a:ln>
              <a:effectLst/>
            </p:spPr>
            <p:style>
              <a:lnRef idx="2">
                <a:schemeClr val="accent1"/>
              </a:lnRef>
              <a:fillRef idx="0">
                <a:schemeClr val="accent1"/>
              </a:fillRef>
              <a:effectRef idx="1">
                <a:schemeClr val="accent1"/>
              </a:effectRef>
              <a:fontRef idx="minor">
                <a:schemeClr val="tx1"/>
              </a:fontRef>
            </p:style>
          </p:cxnSp>
          <p:sp>
            <p:nvSpPr>
              <p:cNvPr id="50" name="Rectangle 7"/>
              <p:cNvSpPr/>
              <p:nvPr/>
            </p:nvSpPr>
            <p:spPr>
              <a:xfrm>
                <a:off x="2548299" y="3583378"/>
                <a:ext cx="138116" cy="138102"/>
              </a:xfrm>
              <a:prstGeom prst="rect">
                <a:avLst/>
              </a:prstGeom>
              <a:solidFill>
                <a:schemeClr val="accent1">
                  <a:lumMod val="75000"/>
                </a:schemeClr>
              </a:solidFill>
              <a:ln>
                <a:solidFill>
                  <a:schemeClr val="accent1">
                    <a:lumMod val="5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b="0"/>
              </a:p>
            </p:txBody>
          </p:sp>
          <p:sp>
            <p:nvSpPr>
              <p:cNvPr id="51" name="Rectangle 8"/>
              <p:cNvSpPr/>
              <p:nvPr/>
            </p:nvSpPr>
            <p:spPr>
              <a:xfrm>
                <a:off x="2548299" y="4069118"/>
                <a:ext cx="138116" cy="138102"/>
              </a:xfrm>
              <a:prstGeom prst="rect">
                <a:avLst/>
              </a:prstGeom>
              <a:solidFill>
                <a:schemeClr val="accent1">
                  <a:lumMod val="75000"/>
                </a:schemeClr>
              </a:solidFill>
              <a:ln>
                <a:solidFill>
                  <a:schemeClr val="accent1">
                    <a:lumMod val="5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b="0"/>
              </a:p>
            </p:txBody>
          </p:sp>
          <p:sp>
            <p:nvSpPr>
              <p:cNvPr id="52" name="Rectangle 10"/>
              <p:cNvSpPr/>
              <p:nvPr/>
            </p:nvSpPr>
            <p:spPr>
              <a:xfrm>
                <a:off x="2548299" y="4554858"/>
                <a:ext cx="138116" cy="136515"/>
              </a:xfrm>
              <a:prstGeom prst="rect">
                <a:avLst/>
              </a:prstGeom>
              <a:solidFill>
                <a:schemeClr val="accent1">
                  <a:lumMod val="75000"/>
                </a:schemeClr>
              </a:solidFill>
              <a:ln>
                <a:solidFill>
                  <a:schemeClr val="accent1">
                    <a:lumMod val="5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b="0"/>
              </a:p>
            </p:txBody>
          </p:sp>
          <p:sp>
            <p:nvSpPr>
              <p:cNvPr id="53" name="Rectangle 11"/>
              <p:cNvSpPr/>
              <p:nvPr/>
            </p:nvSpPr>
            <p:spPr>
              <a:xfrm>
                <a:off x="2548299" y="5040598"/>
                <a:ext cx="138116" cy="136515"/>
              </a:xfrm>
              <a:prstGeom prst="rect">
                <a:avLst/>
              </a:prstGeom>
              <a:solidFill>
                <a:schemeClr val="accent1">
                  <a:lumMod val="75000"/>
                </a:schemeClr>
              </a:solidFill>
              <a:ln>
                <a:solidFill>
                  <a:schemeClr val="accent1">
                    <a:lumMod val="5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b="0"/>
              </a:p>
            </p:txBody>
          </p:sp>
          <p:cxnSp>
            <p:nvCxnSpPr>
              <p:cNvPr id="54" name="Straight Arrow Connector 53"/>
              <p:cNvCxnSpPr/>
              <p:nvPr/>
            </p:nvCxnSpPr>
            <p:spPr>
              <a:xfrm flipV="1">
                <a:off x="2686415" y="3653223"/>
                <a:ext cx="663594" cy="0"/>
              </a:xfrm>
              <a:prstGeom prst="straightConnector1">
                <a:avLst/>
              </a:prstGeom>
              <a:ln w="19050" cap="flat" cmpd="sng" algn="ctr">
                <a:solidFill>
                  <a:srgbClr val="92D050"/>
                </a:solidFill>
                <a:prstDash val="solid"/>
                <a:round/>
                <a:headEnd type="none" w="med" len="med"/>
                <a:tailEnd type="arrow" w="sm" len="sm"/>
              </a:ln>
              <a:effectLst/>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p:nvPr/>
            </p:nvCxnSpPr>
            <p:spPr>
              <a:xfrm flipV="1">
                <a:off x="2686415" y="4137375"/>
                <a:ext cx="663594" cy="0"/>
              </a:xfrm>
              <a:prstGeom prst="straightConnector1">
                <a:avLst/>
              </a:prstGeom>
              <a:ln w="19050" cap="flat" cmpd="sng" algn="ctr">
                <a:solidFill>
                  <a:srgbClr val="92D050"/>
                </a:solidFill>
                <a:prstDash val="solid"/>
                <a:round/>
                <a:headEnd type="none" w="med" len="med"/>
                <a:tailEnd type="arrow" w="sm" len="sm"/>
              </a:ln>
              <a:effectLst/>
            </p:spPr>
            <p:style>
              <a:lnRef idx="2">
                <a:schemeClr val="accent1"/>
              </a:lnRef>
              <a:fillRef idx="0">
                <a:schemeClr val="accent1"/>
              </a:fillRef>
              <a:effectRef idx="1">
                <a:schemeClr val="accent1"/>
              </a:effectRef>
              <a:fontRef idx="minor">
                <a:schemeClr val="tx1"/>
              </a:fontRef>
            </p:style>
          </p:cxnSp>
          <p:cxnSp>
            <p:nvCxnSpPr>
              <p:cNvPr id="56" name="Straight Arrow Connector 55"/>
              <p:cNvCxnSpPr/>
              <p:nvPr/>
            </p:nvCxnSpPr>
            <p:spPr>
              <a:xfrm flipV="1">
                <a:off x="2686415" y="4623115"/>
                <a:ext cx="663594" cy="0"/>
              </a:xfrm>
              <a:prstGeom prst="straightConnector1">
                <a:avLst/>
              </a:prstGeom>
              <a:ln w="19050" cap="flat" cmpd="sng" algn="ctr">
                <a:solidFill>
                  <a:srgbClr val="92D050"/>
                </a:solidFill>
                <a:prstDash val="solid"/>
                <a:round/>
                <a:headEnd type="none" w="med" len="med"/>
                <a:tailEnd type="arrow" w="sm" len="sm"/>
              </a:ln>
              <a:effectLst/>
            </p:spPr>
            <p:style>
              <a:lnRef idx="2">
                <a:schemeClr val="accent1"/>
              </a:lnRef>
              <a:fillRef idx="0">
                <a:schemeClr val="accent1"/>
              </a:fillRef>
              <a:effectRef idx="1">
                <a:schemeClr val="accent1"/>
              </a:effectRef>
              <a:fontRef idx="minor">
                <a:schemeClr val="tx1"/>
              </a:fontRef>
            </p:style>
          </p:cxnSp>
          <p:cxnSp>
            <p:nvCxnSpPr>
              <p:cNvPr id="57" name="Straight Arrow Connector 56"/>
              <p:cNvCxnSpPr/>
              <p:nvPr/>
            </p:nvCxnSpPr>
            <p:spPr>
              <a:xfrm flipV="1">
                <a:off x="2686415" y="5108855"/>
                <a:ext cx="663594" cy="0"/>
              </a:xfrm>
              <a:prstGeom prst="straightConnector1">
                <a:avLst/>
              </a:prstGeom>
              <a:ln w="19050" cap="flat" cmpd="sng" algn="ctr">
                <a:solidFill>
                  <a:srgbClr val="92D050"/>
                </a:solidFill>
                <a:prstDash val="solid"/>
                <a:round/>
                <a:headEnd type="none" w="med" len="med"/>
                <a:tailEnd type="arrow" w="sm" len="sm"/>
              </a:ln>
              <a:effectLst/>
            </p:spPr>
            <p:style>
              <a:lnRef idx="2">
                <a:schemeClr val="accent1"/>
              </a:lnRef>
              <a:fillRef idx="0">
                <a:schemeClr val="accent1"/>
              </a:fillRef>
              <a:effectRef idx="1">
                <a:schemeClr val="accent1"/>
              </a:effectRef>
              <a:fontRef idx="minor">
                <a:schemeClr val="tx1"/>
              </a:fontRef>
            </p:style>
          </p:cxnSp>
          <p:sp>
            <p:nvSpPr>
              <p:cNvPr id="58" name="Rectangle 57"/>
              <p:cNvSpPr/>
              <p:nvPr/>
            </p:nvSpPr>
            <p:spPr>
              <a:xfrm>
                <a:off x="6688616" y="4311987"/>
                <a:ext cx="138116" cy="136515"/>
              </a:xfrm>
              <a:prstGeom prst="rect">
                <a:avLst/>
              </a:prstGeom>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fontAlgn="auto">
                  <a:spcBef>
                    <a:spcPts val="0"/>
                  </a:spcBef>
                  <a:spcAft>
                    <a:spcPts val="0"/>
                  </a:spcAft>
                  <a:defRPr/>
                </a:pPr>
                <a:endParaRPr lang="en-US" sz="1800" b="0"/>
              </a:p>
            </p:txBody>
          </p:sp>
          <p:sp>
            <p:nvSpPr>
              <p:cNvPr id="59" name="Rectangle 58"/>
              <p:cNvSpPr/>
              <p:nvPr/>
            </p:nvSpPr>
            <p:spPr>
              <a:xfrm>
                <a:off x="3350009" y="3583378"/>
                <a:ext cx="136529" cy="138102"/>
              </a:xfrm>
              <a:prstGeom prst="rect">
                <a:avLst/>
              </a:prstGeom>
              <a:solidFill>
                <a:schemeClr val="accent1">
                  <a:lumMod val="75000"/>
                </a:schemeClr>
              </a:solidFill>
              <a:ln>
                <a:solidFill>
                  <a:schemeClr val="accent1">
                    <a:lumMod val="5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b="0"/>
              </a:p>
            </p:txBody>
          </p:sp>
          <p:sp>
            <p:nvSpPr>
              <p:cNvPr id="60" name="Rectangle 59"/>
              <p:cNvSpPr/>
              <p:nvPr/>
            </p:nvSpPr>
            <p:spPr>
              <a:xfrm>
                <a:off x="3350009" y="4069118"/>
                <a:ext cx="136529" cy="138102"/>
              </a:xfrm>
              <a:prstGeom prst="rect">
                <a:avLst/>
              </a:prstGeom>
              <a:solidFill>
                <a:schemeClr val="accent1">
                  <a:lumMod val="75000"/>
                </a:schemeClr>
              </a:solidFill>
              <a:ln>
                <a:solidFill>
                  <a:schemeClr val="accent1">
                    <a:lumMod val="5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b="0"/>
              </a:p>
            </p:txBody>
          </p:sp>
          <p:sp>
            <p:nvSpPr>
              <p:cNvPr id="61" name="Rectangle 60"/>
              <p:cNvSpPr/>
              <p:nvPr/>
            </p:nvSpPr>
            <p:spPr>
              <a:xfrm>
                <a:off x="3350009" y="4554858"/>
                <a:ext cx="136529" cy="136515"/>
              </a:xfrm>
              <a:prstGeom prst="rect">
                <a:avLst/>
              </a:prstGeom>
              <a:solidFill>
                <a:schemeClr val="accent1">
                  <a:lumMod val="75000"/>
                </a:schemeClr>
              </a:solidFill>
              <a:ln>
                <a:solidFill>
                  <a:schemeClr val="accent1">
                    <a:lumMod val="5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b="0"/>
              </a:p>
            </p:txBody>
          </p:sp>
          <p:sp>
            <p:nvSpPr>
              <p:cNvPr id="62" name="Rectangle 61"/>
              <p:cNvSpPr/>
              <p:nvPr/>
            </p:nvSpPr>
            <p:spPr>
              <a:xfrm>
                <a:off x="3350009" y="5040598"/>
                <a:ext cx="136529" cy="136515"/>
              </a:xfrm>
              <a:prstGeom prst="rect">
                <a:avLst/>
              </a:prstGeom>
              <a:solidFill>
                <a:schemeClr val="accent1">
                  <a:lumMod val="75000"/>
                </a:schemeClr>
              </a:solidFill>
              <a:ln>
                <a:solidFill>
                  <a:schemeClr val="accent1">
                    <a:lumMod val="5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b="0"/>
              </a:p>
            </p:txBody>
          </p:sp>
          <p:cxnSp>
            <p:nvCxnSpPr>
              <p:cNvPr id="63" name="Straight Arrow Connector 62"/>
              <p:cNvCxnSpPr/>
              <p:nvPr/>
            </p:nvCxnSpPr>
            <p:spPr>
              <a:xfrm flipV="1">
                <a:off x="3486537" y="3653223"/>
                <a:ext cx="663594" cy="0"/>
              </a:xfrm>
              <a:prstGeom prst="straightConnector1">
                <a:avLst/>
              </a:prstGeom>
              <a:ln w="19050" cap="flat" cmpd="sng" algn="ctr">
                <a:solidFill>
                  <a:srgbClr val="92D050"/>
                </a:solidFill>
                <a:prstDash val="solid"/>
                <a:round/>
                <a:headEnd type="none" w="med" len="med"/>
                <a:tailEnd type="arrow" w="sm" len="sm"/>
              </a:ln>
              <a:effectLst/>
            </p:spPr>
            <p:style>
              <a:lnRef idx="2">
                <a:schemeClr val="accent1"/>
              </a:lnRef>
              <a:fillRef idx="0">
                <a:schemeClr val="accent1"/>
              </a:fillRef>
              <a:effectRef idx="1">
                <a:schemeClr val="accent1"/>
              </a:effectRef>
              <a:fontRef idx="minor">
                <a:schemeClr val="tx1"/>
              </a:fontRef>
            </p:style>
          </p:cxnSp>
          <p:cxnSp>
            <p:nvCxnSpPr>
              <p:cNvPr id="64" name="Straight Arrow Connector 63"/>
              <p:cNvCxnSpPr/>
              <p:nvPr/>
            </p:nvCxnSpPr>
            <p:spPr>
              <a:xfrm flipV="1">
                <a:off x="3486537" y="4153249"/>
                <a:ext cx="663594" cy="0"/>
              </a:xfrm>
              <a:prstGeom prst="straightConnector1">
                <a:avLst/>
              </a:prstGeom>
              <a:ln w="19050" cap="flat" cmpd="sng" algn="ctr">
                <a:solidFill>
                  <a:srgbClr val="92D050"/>
                </a:solidFill>
                <a:prstDash val="solid"/>
                <a:round/>
                <a:headEnd type="none" w="med" len="med"/>
                <a:tailEnd type="arrow" w="sm" len="sm"/>
              </a:ln>
              <a:effectLst/>
            </p:spPr>
            <p:style>
              <a:lnRef idx="2">
                <a:schemeClr val="accent1"/>
              </a:lnRef>
              <a:fillRef idx="0">
                <a:schemeClr val="accent1"/>
              </a:fillRef>
              <a:effectRef idx="1">
                <a:schemeClr val="accent1"/>
              </a:effectRef>
              <a:fontRef idx="minor">
                <a:schemeClr val="tx1"/>
              </a:fontRef>
            </p:style>
          </p:cxnSp>
          <p:cxnSp>
            <p:nvCxnSpPr>
              <p:cNvPr id="65" name="Straight Arrow Connector 64"/>
              <p:cNvCxnSpPr/>
              <p:nvPr/>
            </p:nvCxnSpPr>
            <p:spPr>
              <a:xfrm flipV="1">
                <a:off x="3486537" y="4638989"/>
                <a:ext cx="663594" cy="0"/>
              </a:xfrm>
              <a:prstGeom prst="straightConnector1">
                <a:avLst/>
              </a:prstGeom>
              <a:ln w="19050" cap="flat" cmpd="sng" algn="ctr">
                <a:solidFill>
                  <a:srgbClr val="92D050"/>
                </a:solidFill>
                <a:prstDash val="solid"/>
                <a:round/>
                <a:headEnd type="none" w="med" len="med"/>
                <a:tailEnd type="arrow" w="sm" len="sm"/>
              </a:ln>
              <a:effectLst/>
            </p:spPr>
            <p:style>
              <a:lnRef idx="2">
                <a:schemeClr val="accent1"/>
              </a:lnRef>
              <a:fillRef idx="0">
                <a:schemeClr val="accent1"/>
              </a:fillRef>
              <a:effectRef idx="1">
                <a:schemeClr val="accent1"/>
              </a:effectRef>
              <a:fontRef idx="minor">
                <a:schemeClr val="tx1"/>
              </a:fontRef>
            </p:style>
          </p:cxnSp>
          <p:cxnSp>
            <p:nvCxnSpPr>
              <p:cNvPr id="66" name="Straight Arrow Connector 65"/>
              <p:cNvCxnSpPr/>
              <p:nvPr/>
            </p:nvCxnSpPr>
            <p:spPr>
              <a:xfrm flipV="1">
                <a:off x="3486537" y="5108855"/>
                <a:ext cx="663594" cy="0"/>
              </a:xfrm>
              <a:prstGeom prst="straightConnector1">
                <a:avLst/>
              </a:prstGeom>
              <a:ln w="19050" cap="flat" cmpd="sng" algn="ctr">
                <a:solidFill>
                  <a:srgbClr val="92D050"/>
                </a:solidFill>
                <a:prstDash val="solid"/>
                <a:round/>
                <a:headEnd type="none" w="med" len="med"/>
                <a:tailEnd type="arrow" w="sm" len="sm"/>
              </a:ln>
              <a:effectLst/>
            </p:spPr>
            <p:style>
              <a:lnRef idx="2">
                <a:schemeClr val="accent1"/>
              </a:lnRef>
              <a:fillRef idx="0">
                <a:schemeClr val="accent1"/>
              </a:fillRef>
              <a:effectRef idx="1">
                <a:schemeClr val="accent1"/>
              </a:effectRef>
              <a:fontRef idx="minor">
                <a:schemeClr val="tx1"/>
              </a:fontRef>
            </p:style>
          </p:cxnSp>
          <p:sp>
            <p:nvSpPr>
              <p:cNvPr id="67" name="Rectangle 66"/>
              <p:cNvSpPr/>
              <p:nvPr/>
            </p:nvSpPr>
            <p:spPr>
              <a:xfrm>
                <a:off x="4146956" y="3583378"/>
                <a:ext cx="138117" cy="136515"/>
              </a:xfrm>
              <a:prstGeom prst="rect">
                <a:avLst/>
              </a:prstGeom>
              <a:solidFill>
                <a:schemeClr val="accent1">
                  <a:lumMod val="75000"/>
                </a:schemeClr>
              </a:solidFill>
              <a:ln>
                <a:solidFill>
                  <a:schemeClr val="accent1">
                    <a:lumMod val="5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b="0"/>
              </a:p>
            </p:txBody>
          </p:sp>
          <p:sp>
            <p:nvSpPr>
              <p:cNvPr id="68" name="Rectangle 67"/>
              <p:cNvSpPr/>
              <p:nvPr/>
            </p:nvSpPr>
            <p:spPr>
              <a:xfrm>
                <a:off x="4146956" y="4069118"/>
                <a:ext cx="138117" cy="136515"/>
              </a:xfrm>
              <a:prstGeom prst="rect">
                <a:avLst/>
              </a:prstGeom>
              <a:solidFill>
                <a:schemeClr val="accent1">
                  <a:lumMod val="75000"/>
                </a:schemeClr>
              </a:solidFill>
              <a:ln>
                <a:solidFill>
                  <a:schemeClr val="accent1">
                    <a:lumMod val="5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b="0"/>
              </a:p>
            </p:txBody>
          </p:sp>
          <p:sp>
            <p:nvSpPr>
              <p:cNvPr id="69" name="Rectangle 68"/>
              <p:cNvSpPr/>
              <p:nvPr/>
            </p:nvSpPr>
            <p:spPr>
              <a:xfrm>
                <a:off x="4150131" y="4553270"/>
                <a:ext cx="136529" cy="138103"/>
              </a:xfrm>
              <a:prstGeom prst="rect">
                <a:avLst/>
              </a:prstGeom>
              <a:solidFill>
                <a:schemeClr val="accent1">
                  <a:lumMod val="75000"/>
                </a:schemeClr>
              </a:solidFill>
              <a:ln>
                <a:solidFill>
                  <a:schemeClr val="accent1">
                    <a:lumMod val="5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b="0"/>
              </a:p>
            </p:txBody>
          </p:sp>
          <p:sp>
            <p:nvSpPr>
              <p:cNvPr id="70" name="Rectangle 69"/>
              <p:cNvSpPr/>
              <p:nvPr/>
            </p:nvSpPr>
            <p:spPr>
              <a:xfrm>
                <a:off x="4146956" y="5040598"/>
                <a:ext cx="138117" cy="136515"/>
              </a:xfrm>
              <a:prstGeom prst="rect">
                <a:avLst/>
              </a:prstGeom>
              <a:solidFill>
                <a:schemeClr val="accent1">
                  <a:lumMod val="75000"/>
                </a:schemeClr>
              </a:solidFill>
              <a:ln>
                <a:solidFill>
                  <a:schemeClr val="accent1">
                    <a:lumMod val="5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b="0"/>
              </a:p>
            </p:txBody>
          </p:sp>
          <p:cxnSp>
            <p:nvCxnSpPr>
              <p:cNvPr id="71" name="Straight Arrow Connector 70"/>
              <p:cNvCxnSpPr>
                <a:endCxn id="75" idx="1"/>
              </p:cNvCxnSpPr>
              <p:nvPr/>
            </p:nvCxnSpPr>
            <p:spPr>
              <a:xfrm>
                <a:off x="4286660" y="3653223"/>
                <a:ext cx="676294" cy="0"/>
              </a:xfrm>
              <a:prstGeom prst="straightConnector1">
                <a:avLst/>
              </a:prstGeom>
              <a:ln w="19050" cap="flat" cmpd="sng" algn="ctr">
                <a:solidFill>
                  <a:srgbClr val="92D050"/>
                </a:solidFill>
                <a:prstDash val="solid"/>
                <a:round/>
                <a:headEnd type="none" w="med" len="med"/>
                <a:tailEnd type="arrow" w="sm" len="sm"/>
              </a:ln>
              <a:effectLst/>
            </p:spPr>
            <p:style>
              <a:lnRef idx="2">
                <a:schemeClr val="accent1"/>
              </a:lnRef>
              <a:fillRef idx="0">
                <a:schemeClr val="accent1"/>
              </a:fillRef>
              <a:effectRef idx="1">
                <a:schemeClr val="accent1"/>
              </a:effectRef>
              <a:fontRef idx="minor">
                <a:schemeClr val="tx1"/>
              </a:fontRef>
            </p:style>
          </p:cxnSp>
          <p:cxnSp>
            <p:nvCxnSpPr>
              <p:cNvPr id="72" name="Straight Arrow Connector 71"/>
              <p:cNvCxnSpPr>
                <a:endCxn id="76" idx="1"/>
              </p:cNvCxnSpPr>
              <p:nvPr/>
            </p:nvCxnSpPr>
            <p:spPr>
              <a:xfrm flipV="1">
                <a:off x="4285073" y="4137375"/>
                <a:ext cx="677881" cy="0"/>
              </a:xfrm>
              <a:prstGeom prst="straightConnector1">
                <a:avLst/>
              </a:prstGeom>
              <a:ln w="19050" cap="flat" cmpd="sng" algn="ctr">
                <a:solidFill>
                  <a:srgbClr val="92D050"/>
                </a:solidFill>
                <a:prstDash val="solid"/>
                <a:round/>
                <a:headEnd type="none" w="med" len="med"/>
                <a:tailEnd type="arrow" w="sm" len="sm"/>
              </a:ln>
              <a:effectLst/>
            </p:spPr>
            <p:style>
              <a:lnRef idx="2">
                <a:schemeClr val="accent1"/>
              </a:lnRef>
              <a:fillRef idx="0">
                <a:schemeClr val="accent1"/>
              </a:fillRef>
              <a:effectRef idx="1">
                <a:schemeClr val="accent1"/>
              </a:effectRef>
              <a:fontRef idx="minor">
                <a:schemeClr val="tx1"/>
              </a:fontRef>
            </p:style>
          </p:cxnSp>
          <p:cxnSp>
            <p:nvCxnSpPr>
              <p:cNvPr id="73" name="Straight Arrow Connector 72"/>
              <p:cNvCxnSpPr>
                <a:endCxn id="77" idx="1"/>
              </p:cNvCxnSpPr>
              <p:nvPr/>
            </p:nvCxnSpPr>
            <p:spPr>
              <a:xfrm flipV="1">
                <a:off x="4286660" y="4623115"/>
                <a:ext cx="663594" cy="0"/>
              </a:xfrm>
              <a:prstGeom prst="straightConnector1">
                <a:avLst/>
              </a:prstGeom>
              <a:ln w="19050" cap="flat" cmpd="sng" algn="ctr">
                <a:solidFill>
                  <a:srgbClr val="92D050"/>
                </a:solidFill>
                <a:prstDash val="solid"/>
                <a:round/>
                <a:headEnd type="none" w="med" len="med"/>
                <a:tailEnd type="arrow" w="sm" len="sm"/>
              </a:ln>
              <a:effectLst/>
            </p:spPr>
            <p:style>
              <a:lnRef idx="2">
                <a:schemeClr val="accent1"/>
              </a:lnRef>
              <a:fillRef idx="0">
                <a:schemeClr val="accent1"/>
              </a:fillRef>
              <a:effectRef idx="1">
                <a:schemeClr val="accent1"/>
              </a:effectRef>
              <a:fontRef idx="minor">
                <a:schemeClr val="tx1"/>
              </a:fontRef>
            </p:style>
          </p:cxnSp>
          <p:cxnSp>
            <p:nvCxnSpPr>
              <p:cNvPr id="74" name="Straight Arrow Connector 73"/>
              <p:cNvCxnSpPr/>
              <p:nvPr/>
            </p:nvCxnSpPr>
            <p:spPr>
              <a:xfrm flipV="1">
                <a:off x="4285073" y="5108855"/>
                <a:ext cx="662006" cy="0"/>
              </a:xfrm>
              <a:prstGeom prst="straightConnector1">
                <a:avLst/>
              </a:prstGeom>
              <a:ln w="19050" cap="flat" cmpd="sng" algn="ctr">
                <a:solidFill>
                  <a:srgbClr val="92D050"/>
                </a:solidFill>
                <a:prstDash val="solid"/>
                <a:round/>
                <a:headEnd type="none" w="med" len="med"/>
                <a:tailEnd type="arrow" w="sm" len="sm"/>
              </a:ln>
              <a:effectLst/>
            </p:spPr>
            <p:style>
              <a:lnRef idx="2">
                <a:schemeClr val="accent1"/>
              </a:lnRef>
              <a:fillRef idx="0">
                <a:schemeClr val="accent1"/>
              </a:fillRef>
              <a:effectRef idx="1">
                <a:schemeClr val="accent1"/>
              </a:effectRef>
              <a:fontRef idx="minor">
                <a:schemeClr val="tx1"/>
              </a:fontRef>
            </p:style>
          </p:cxnSp>
          <p:sp>
            <p:nvSpPr>
              <p:cNvPr id="75" name="Rectangle 74"/>
              <p:cNvSpPr/>
              <p:nvPr/>
            </p:nvSpPr>
            <p:spPr>
              <a:xfrm>
                <a:off x="4962954" y="3583378"/>
                <a:ext cx="136529" cy="138102"/>
              </a:xfrm>
              <a:prstGeom prst="rect">
                <a:avLst/>
              </a:prstGeom>
              <a:solidFill>
                <a:schemeClr val="accent1">
                  <a:lumMod val="75000"/>
                </a:schemeClr>
              </a:solidFill>
              <a:ln>
                <a:solidFill>
                  <a:schemeClr val="accent1">
                    <a:lumMod val="5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b="0"/>
              </a:p>
            </p:txBody>
          </p:sp>
          <p:sp>
            <p:nvSpPr>
              <p:cNvPr id="76" name="Rectangle 75"/>
              <p:cNvSpPr/>
              <p:nvPr/>
            </p:nvSpPr>
            <p:spPr>
              <a:xfrm>
                <a:off x="4962954" y="4069118"/>
                <a:ext cx="136529" cy="138102"/>
              </a:xfrm>
              <a:prstGeom prst="rect">
                <a:avLst/>
              </a:prstGeom>
              <a:solidFill>
                <a:schemeClr val="accent1">
                  <a:lumMod val="75000"/>
                </a:schemeClr>
              </a:solidFill>
              <a:ln>
                <a:solidFill>
                  <a:schemeClr val="accent1">
                    <a:lumMod val="5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b="0"/>
              </a:p>
            </p:txBody>
          </p:sp>
          <p:sp>
            <p:nvSpPr>
              <p:cNvPr id="77" name="Rectangle 76"/>
              <p:cNvSpPr/>
              <p:nvPr/>
            </p:nvSpPr>
            <p:spPr>
              <a:xfrm>
                <a:off x="4950254" y="4553270"/>
                <a:ext cx="138117" cy="138103"/>
              </a:xfrm>
              <a:prstGeom prst="rect">
                <a:avLst/>
              </a:prstGeom>
              <a:solidFill>
                <a:schemeClr val="accent1">
                  <a:lumMod val="75000"/>
                </a:schemeClr>
              </a:solidFill>
              <a:ln>
                <a:solidFill>
                  <a:schemeClr val="accent1">
                    <a:lumMod val="5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b="0"/>
              </a:p>
            </p:txBody>
          </p:sp>
          <p:sp>
            <p:nvSpPr>
              <p:cNvPr id="78" name="Rectangle 77"/>
              <p:cNvSpPr/>
              <p:nvPr/>
            </p:nvSpPr>
            <p:spPr>
              <a:xfrm>
                <a:off x="4950254" y="5040598"/>
                <a:ext cx="138117" cy="136515"/>
              </a:xfrm>
              <a:prstGeom prst="rect">
                <a:avLst/>
              </a:prstGeom>
              <a:solidFill>
                <a:schemeClr val="accent1">
                  <a:lumMod val="75000"/>
                </a:schemeClr>
              </a:solidFill>
              <a:ln>
                <a:solidFill>
                  <a:schemeClr val="accent1">
                    <a:lumMod val="5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b="0"/>
              </a:p>
            </p:txBody>
          </p:sp>
          <p:cxnSp>
            <p:nvCxnSpPr>
              <p:cNvPr id="79" name="Straight Arrow Connector 78"/>
              <p:cNvCxnSpPr>
                <a:endCxn id="83" idx="1"/>
              </p:cNvCxnSpPr>
              <p:nvPr/>
            </p:nvCxnSpPr>
            <p:spPr>
              <a:xfrm>
                <a:off x="5099483" y="3653223"/>
                <a:ext cx="652481" cy="0"/>
              </a:xfrm>
              <a:prstGeom prst="straightConnector1">
                <a:avLst/>
              </a:prstGeom>
              <a:ln w="19050" cap="flat" cmpd="sng" algn="ctr">
                <a:solidFill>
                  <a:srgbClr val="92D050"/>
                </a:solidFill>
                <a:prstDash val="solid"/>
                <a:round/>
                <a:headEnd type="none" w="med" len="med"/>
                <a:tailEnd type="arrow" w="sm" len="sm"/>
              </a:ln>
              <a:effectLst/>
            </p:spPr>
            <p:style>
              <a:lnRef idx="2">
                <a:schemeClr val="accent1"/>
              </a:lnRef>
              <a:fillRef idx="0">
                <a:schemeClr val="accent1"/>
              </a:fillRef>
              <a:effectRef idx="1">
                <a:schemeClr val="accent1"/>
              </a:effectRef>
              <a:fontRef idx="minor">
                <a:schemeClr val="tx1"/>
              </a:fontRef>
            </p:style>
          </p:cxnSp>
          <p:cxnSp>
            <p:nvCxnSpPr>
              <p:cNvPr id="80" name="Straight Arrow Connector 79"/>
              <p:cNvCxnSpPr>
                <a:endCxn id="84" idx="1"/>
              </p:cNvCxnSpPr>
              <p:nvPr/>
            </p:nvCxnSpPr>
            <p:spPr>
              <a:xfrm flipV="1">
                <a:off x="5099483" y="4137375"/>
                <a:ext cx="652481" cy="0"/>
              </a:xfrm>
              <a:prstGeom prst="straightConnector1">
                <a:avLst/>
              </a:prstGeom>
              <a:ln w="19050" cap="flat" cmpd="sng" algn="ctr">
                <a:solidFill>
                  <a:srgbClr val="92D050"/>
                </a:solidFill>
                <a:prstDash val="solid"/>
                <a:round/>
                <a:headEnd type="none" w="med" len="med"/>
                <a:tailEnd type="arrow" w="sm" len="sm"/>
              </a:ln>
              <a:effectLst/>
            </p:spPr>
            <p:style>
              <a:lnRef idx="2">
                <a:schemeClr val="accent1"/>
              </a:lnRef>
              <a:fillRef idx="0">
                <a:schemeClr val="accent1"/>
              </a:fillRef>
              <a:effectRef idx="1">
                <a:schemeClr val="accent1"/>
              </a:effectRef>
              <a:fontRef idx="minor">
                <a:schemeClr val="tx1"/>
              </a:fontRef>
            </p:style>
          </p:cxnSp>
          <p:cxnSp>
            <p:nvCxnSpPr>
              <p:cNvPr id="81" name="Straight Arrow Connector 80"/>
              <p:cNvCxnSpPr>
                <a:endCxn id="85" idx="1"/>
              </p:cNvCxnSpPr>
              <p:nvPr/>
            </p:nvCxnSpPr>
            <p:spPr>
              <a:xfrm flipV="1">
                <a:off x="5088371" y="4623115"/>
                <a:ext cx="663594" cy="0"/>
              </a:xfrm>
              <a:prstGeom prst="straightConnector1">
                <a:avLst/>
              </a:prstGeom>
              <a:ln w="19050" cap="flat" cmpd="sng" algn="ctr">
                <a:solidFill>
                  <a:srgbClr val="92D050"/>
                </a:solidFill>
                <a:prstDash val="solid"/>
                <a:round/>
                <a:headEnd type="none" w="med" len="med"/>
                <a:tailEnd type="arrow" w="sm" len="sm"/>
              </a:ln>
              <a:effectLst/>
            </p:spPr>
            <p:style>
              <a:lnRef idx="2">
                <a:schemeClr val="accent1"/>
              </a:lnRef>
              <a:fillRef idx="0">
                <a:schemeClr val="accent1"/>
              </a:fillRef>
              <a:effectRef idx="1">
                <a:schemeClr val="accent1"/>
              </a:effectRef>
              <a:fontRef idx="minor">
                <a:schemeClr val="tx1"/>
              </a:fontRef>
            </p:style>
          </p:cxnSp>
          <p:cxnSp>
            <p:nvCxnSpPr>
              <p:cNvPr id="82" name="Straight Arrow Connector 81"/>
              <p:cNvCxnSpPr>
                <a:endCxn id="86" idx="1"/>
              </p:cNvCxnSpPr>
              <p:nvPr/>
            </p:nvCxnSpPr>
            <p:spPr>
              <a:xfrm flipV="1">
                <a:off x="5088371" y="5108855"/>
                <a:ext cx="658831" cy="0"/>
              </a:xfrm>
              <a:prstGeom prst="straightConnector1">
                <a:avLst/>
              </a:prstGeom>
              <a:ln w="19050" cap="flat" cmpd="sng" algn="ctr">
                <a:solidFill>
                  <a:srgbClr val="92D050"/>
                </a:solidFill>
                <a:prstDash val="solid"/>
                <a:round/>
                <a:headEnd type="none" w="med" len="med"/>
                <a:tailEnd type="arrow" w="sm" len="sm"/>
              </a:ln>
              <a:effectLst/>
            </p:spPr>
            <p:style>
              <a:lnRef idx="2">
                <a:schemeClr val="accent1"/>
              </a:lnRef>
              <a:fillRef idx="0">
                <a:schemeClr val="accent1"/>
              </a:fillRef>
              <a:effectRef idx="1">
                <a:schemeClr val="accent1"/>
              </a:effectRef>
              <a:fontRef idx="minor">
                <a:schemeClr val="tx1"/>
              </a:fontRef>
            </p:style>
          </p:cxnSp>
          <p:sp>
            <p:nvSpPr>
              <p:cNvPr id="83" name="Rectangle 82"/>
              <p:cNvSpPr/>
              <p:nvPr/>
            </p:nvSpPr>
            <p:spPr>
              <a:xfrm>
                <a:off x="5751965" y="3583378"/>
                <a:ext cx="136529" cy="138102"/>
              </a:xfrm>
              <a:prstGeom prst="rect">
                <a:avLst/>
              </a:prstGeom>
              <a:solidFill>
                <a:schemeClr val="accent1">
                  <a:lumMod val="75000"/>
                </a:schemeClr>
              </a:solidFill>
              <a:ln>
                <a:solidFill>
                  <a:schemeClr val="accent1">
                    <a:lumMod val="5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b="0"/>
              </a:p>
            </p:txBody>
          </p:sp>
          <p:sp>
            <p:nvSpPr>
              <p:cNvPr id="84" name="Rectangle 83"/>
              <p:cNvSpPr/>
              <p:nvPr/>
            </p:nvSpPr>
            <p:spPr>
              <a:xfrm>
                <a:off x="5751965" y="4069118"/>
                <a:ext cx="136529" cy="136515"/>
              </a:xfrm>
              <a:prstGeom prst="rect">
                <a:avLst/>
              </a:prstGeom>
              <a:solidFill>
                <a:schemeClr val="accent1">
                  <a:lumMod val="75000"/>
                </a:schemeClr>
              </a:solidFill>
              <a:ln>
                <a:solidFill>
                  <a:schemeClr val="accent1">
                    <a:lumMod val="5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b="0"/>
              </a:p>
            </p:txBody>
          </p:sp>
          <p:sp>
            <p:nvSpPr>
              <p:cNvPr id="85" name="Rectangle 84"/>
              <p:cNvSpPr/>
              <p:nvPr/>
            </p:nvSpPr>
            <p:spPr>
              <a:xfrm>
                <a:off x="5751965" y="4553270"/>
                <a:ext cx="136529" cy="138103"/>
              </a:xfrm>
              <a:prstGeom prst="rect">
                <a:avLst/>
              </a:prstGeom>
              <a:solidFill>
                <a:schemeClr val="accent1">
                  <a:lumMod val="75000"/>
                </a:schemeClr>
              </a:solidFill>
              <a:ln>
                <a:solidFill>
                  <a:schemeClr val="accent1">
                    <a:lumMod val="5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b="0"/>
              </a:p>
            </p:txBody>
          </p:sp>
          <p:sp>
            <p:nvSpPr>
              <p:cNvPr id="86" name="Rectangle 85"/>
              <p:cNvSpPr/>
              <p:nvPr/>
            </p:nvSpPr>
            <p:spPr>
              <a:xfrm>
                <a:off x="5747201" y="5040598"/>
                <a:ext cx="136529" cy="136515"/>
              </a:xfrm>
              <a:prstGeom prst="rect">
                <a:avLst/>
              </a:prstGeom>
              <a:solidFill>
                <a:schemeClr val="accent1">
                  <a:lumMod val="75000"/>
                </a:schemeClr>
              </a:solidFill>
              <a:ln>
                <a:solidFill>
                  <a:schemeClr val="accent1">
                    <a:lumMod val="5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b="0"/>
              </a:p>
            </p:txBody>
          </p:sp>
          <p:grpSp>
            <p:nvGrpSpPr>
              <p:cNvPr id="87" name="Group 107"/>
              <p:cNvGrpSpPr>
                <a:grpSpLocks/>
              </p:cNvGrpSpPr>
              <p:nvPr/>
            </p:nvGrpSpPr>
            <p:grpSpPr bwMode="auto">
              <a:xfrm>
                <a:off x="5804353" y="4319925"/>
                <a:ext cx="26989" cy="157151"/>
                <a:chOff x="5804353" y="4266639"/>
                <a:chExt cx="26989" cy="157151"/>
              </a:xfrm>
            </p:grpSpPr>
            <p:sp>
              <p:nvSpPr>
                <p:cNvPr id="110" name="Rectangle 103"/>
                <p:cNvSpPr>
                  <a:spLocks/>
                </p:cNvSpPr>
                <p:nvPr/>
              </p:nvSpPr>
              <p:spPr>
                <a:xfrm>
                  <a:off x="5804353" y="4266639"/>
                  <a:ext cx="26989" cy="26985"/>
                </a:xfrm>
                <a:prstGeom prst="rect">
                  <a:avLst/>
                </a:prstGeom>
                <a:solidFill>
                  <a:schemeClr val="accent1">
                    <a:lumMod val="75000"/>
                  </a:schemeClr>
                </a:solidFill>
                <a:ln>
                  <a:solidFill>
                    <a:schemeClr val="accent1">
                      <a:lumMod val="5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b="0"/>
                </a:p>
              </p:txBody>
            </p:sp>
            <p:sp>
              <p:nvSpPr>
                <p:cNvPr id="111" name="Rectangle 104"/>
                <p:cNvSpPr>
                  <a:spLocks/>
                </p:cNvSpPr>
                <p:nvPr/>
              </p:nvSpPr>
              <p:spPr>
                <a:xfrm>
                  <a:off x="5804353" y="4331721"/>
                  <a:ext cx="26989" cy="26986"/>
                </a:xfrm>
                <a:prstGeom prst="rect">
                  <a:avLst/>
                </a:prstGeom>
                <a:solidFill>
                  <a:schemeClr val="accent1">
                    <a:lumMod val="75000"/>
                  </a:schemeClr>
                </a:solidFill>
                <a:ln>
                  <a:solidFill>
                    <a:schemeClr val="accent1">
                      <a:lumMod val="5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b="0"/>
                </a:p>
              </p:txBody>
            </p:sp>
            <p:sp>
              <p:nvSpPr>
                <p:cNvPr id="112" name="Rectangle 105"/>
                <p:cNvSpPr>
                  <a:spLocks/>
                </p:cNvSpPr>
                <p:nvPr/>
              </p:nvSpPr>
              <p:spPr>
                <a:xfrm>
                  <a:off x="5804353" y="4396805"/>
                  <a:ext cx="26989" cy="26985"/>
                </a:xfrm>
                <a:prstGeom prst="rect">
                  <a:avLst/>
                </a:prstGeom>
                <a:solidFill>
                  <a:schemeClr val="accent1">
                    <a:lumMod val="75000"/>
                  </a:schemeClr>
                </a:solidFill>
                <a:ln>
                  <a:solidFill>
                    <a:schemeClr val="accent1">
                      <a:lumMod val="5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b="0"/>
                </a:p>
              </p:txBody>
            </p:sp>
          </p:grpSp>
          <p:grpSp>
            <p:nvGrpSpPr>
              <p:cNvPr id="88" name="Group 108"/>
              <p:cNvGrpSpPr>
                <a:grpSpLocks/>
              </p:cNvGrpSpPr>
              <p:nvPr/>
            </p:nvGrpSpPr>
            <p:grpSpPr bwMode="auto">
              <a:xfrm>
                <a:off x="5004230" y="4319925"/>
                <a:ext cx="26989" cy="157151"/>
                <a:chOff x="5804330" y="4266639"/>
                <a:chExt cx="26989" cy="157151"/>
              </a:xfrm>
            </p:grpSpPr>
            <p:sp>
              <p:nvSpPr>
                <p:cNvPr id="107" name="Rectangle 106"/>
                <p:cNvSpPr>
                  <a:spLocks/>
                </p:cNvSpPr>
                <p:nvPr/>
              </p:nvSpPr>
              <p:spPr>
                <a:xfrm>
                  <a:off x="5804330" y="4266639"/>
                  <a:ext cx="26989" cy="26985"/>
                </a:xfrm>
                <a:prstGeom prst="rect">
                  <a:avLst/>
                </a:prstGeom>
                <a:solidFill>
                  <a:schemeClr val="accent1">
                    <a:lumMod val="75000"/>
                  </a:schemeClr>
                </a:solidFill>
                <a:ln>
                  <a:solidFill>
                    <a:schemeClr val="accent1">
                      <a:lumMod val="5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b="0"/>
                </a:p>
              </p:txBody>
            </p:sp>
            <p:sp>
              <p:nvSpPr>
                <p:cNvPr id="108" name="Rectangle 107"/>
                <p:cNvSpPr>
                  <a:spLocks/>
                </p:cNvSpPr>
                <p:nvPr/>
              </p:nvSpPr>
              <p:spPr>
                <a:xfrm>
                  <a:off x="5804330" y="4331721"/>
                  <a:ext cx="26989" cy="26986"/>
                </a:xfrm>
                <a:prstGeom prst="rect">
                  <a:avLst/>
                </a:prstGeom>
                <a:solidFill>
                  <a:schemeClr val="accent1">
                    <a:lumMod val="75000"/>
                  </a:schemeClr>
                </a:solidFill>
                <a:ln>
                  <a:solidFill>
                    <a:schemeClr val="accent1">
                      <a:lumMod val="5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b="0"/>
                </a:p>
              </p:txBody>
            </p:sp>
            <p:sp>
              <p:nvSpPr>
                <p:cNvPr id="109" name="Rectangle 108"/>
                <p:cNvSpPr>
                  <a:spLocks/>
                </p:cNvSpPr>
                <p:nvPr/>
              </p:nvSpPr>
              <p:spPr>
                <a:xfrm>
                  <a:off x="5804330" y="4396805"/>
                  <a:ext cx="26989" cy="26985"/>
                </a:xfrm>
                <a:prstGeom prst="rect">
                  <a:avLst/>
                </a:prstGeom>
                <a:solidFill>
                  <a:schemeClr val="accent1">
                    <a:lumMod val="75000"/>
                  </a:schemeClr>
                </a:solidFill>
                <a:ln>
                  <a:solidFill>
                    <a:schemeClr val="accent1">
                      <a:lumMod val="5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b="0"/>
                </a:p>
              </p:txBody>
            </p:sp>
          </p:grpSp>
          <p:grpSp>
            <p:nvGrpSpPr>
              <p:cNvPr id="89" name="Group 112"/>
              <p:cNvGrpSpPr>
                <a:grpSpLocks/>
              </p:cNvGrpSpPr>
              <p:nvPr/>
            </p:nvGrpSpPr>
            <p:grpSpPr bwMode="auto">
              <a:xfrm>
                <a:off x="4205696" y="4319925"/>
                <a:ext cx="28576" cy="157151"/>
                <a:chOff x="5803695" y="4266639"/>
                <a:chExt cx="28576" cy="157151"/>
              </a:xfrm>
            </p:grpSpPr>
            <p:sp>
              <p:nvSpPr>
                <p:cNvPr id="104" name="Rectangle 103"/>
                <p:cNvSpPr>
                  <a:spLocks/>
                </p:cNvSpPr>
                <p:nvPr/>
              </p:nvSpPr>
              <p:spPr>
                <a:xfrm>
                  <a:off x="5803695" y="4266639"/>
                  <a:ext cx="28576" cy="26985"/>
                </a:xfrm>
                <a:prstGeom prst="rect">
                  <a:avLst/>
                </a:prstGeom>
                <a:solidFill>
                  <a:schemeClr val="accent1">
                    <a:lumMod val="75000"/>
                  </a:schemeClr>
                </a:solidFill>
                <a:ln>
                  <a:solidFill>
                    <a:schemeClr val="accent1">
                      <a:lumMod val="5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b="0"/>
                </a:p>
              </p:txBody>
            </p:sp>
            <p:sp>
              <p:nvSpPr>
                <p:cNvPr id="105" name="Rectangle 104"/>
                <p:cNvSpPr>
                  <a:spLocks/>
                </p:cNvSpPr>
                <p:nvPr/>
              </p:nvSpPr>
              <p:spPr>
                <a:xfrm>
                  <a:off x="5803695" y="4331721"/>
                  <a:ext cx="28576" cy="26986"/>
                </a:xfrm>
                <a:prstGeom prst="rect">
                  <a:avLst/>
                </a:prstGeom>
                <a:solidFill>
                  <a:schemeClr val="accent1">
                    <a:lumMod val="75000"/>
                  </a:schemeClr>
                </a:solidFill>
                <a:ln>
                  <a:solidFill>
                    <a:schemeClr val="accent1">
                      <a:lumMod val="5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b="0"/>
                </a:p>
              </p:txBody>
            </p:sp>
            <p:sp>
              <p:nvSpPr>
                <p:cNvPr id="106" name="Rectangle 105"/>
                <p:cNvSpPr>
                  <a:spLocks/>
                </p:cNvSpPr>
                <p:nvPr/>
              </p:nvSpPr>
              <p:spPr>
                <a:xfrm>
                  <a:off x="5803695" y="4396805"/>
                  <a:ext cx="28576" cy="26985"/>
                </a:xfrm>
                <a:prstGeom prst="rect">
                  <a:avLst/>
                </a:prstGeom>
                <a:solidFill>
                  <a:schemeClr val="accent1">
                    <a:lumMod val="75000"/>
                  </a:schemeClr>
                </a:solidFill>
                <a:ln>
                  <a:solidFill>
                    <a:schemeClr val="accent1">
                      <a:lumMod val="5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b="0"/>
                </a:p>
              </p:txBody>
            </p:sp>
          </p:grpSp>
          <p:grpSp>
            <p:nvGrpSpPr>
              <p:cNvPr id="90" name="Group 116"/>
              <p:cNvGrpSpPr>
                <a:grpSpLocks/>
              </p:cNvGrpSpPr>
              <p:nvPr/>
            </p:nvGrpSpPr>
            <p:grpSpPr bwMode="auto">
              <a:xfrm>
                <a:off x="3405573" y="4319925"/>
                <a:ext cx="28576" cy="157151"/>
                <a:chOff x="5803672" y="4266639"/>
                <a:chExt cx="28576" cy="157151"/>
              </a:xfrm>
            </p:grpSpPr>
            <p:sp>
              <p:nvSpPr>
                <p:cNvPr id="101" name="Rectangle 100"/>
                <p:cNvSpPr>
                  <a:spLocks/>
                </p:cNvSpPr>
                <p:nvPr/>
              </p:nvSpPr>
              <p:spPr>
                <a:xfrm>
                  <a:off x="5803672" y="4266639"/>
                  <a:ext cx="28576" cy="26985"/>
                </a:xfrm>
                <a:prstGeom prst="rect">
                  <a:avLst/>
                </a:prstGeom>
                <a:solidFill>
                  <a:schemeClr val="accent1">
                    <a:lumMod val="75000"/>
                  </a:schemeClr>
                </a:solidFill>
                <a:ln>
                  <a:solidFill>
                    <a:schemeClr val="accent1">
                      <a:lumMod val="5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b="0"/>
                </a:p>
              </p:txBody>
            </p:sp>
            <p:sp>
              <p:nvSpPr>
                <p:cNvPr id="102" name="Rectangle 101"/>
                <p:cNvSpPr>
                  <a:spLocks/>
                </p:cNvSpPr>
                <p:nvPr/>
              </p:nvSpPr>
              <p:spPr>
                <a:xfrm>
                  <a:off x="5803672" y="4331721"/>
                  <a:ext cx="28576" cy="26986"/>
                </a:xfrm>
                <a:prstGeom prst="rect">
                  <a:avLst/>
                </a:prstGeom>
                <a:solidFill>
                  <a:schemeClr val="accent1">
                    <a:lumMod val="75000"/>
                  </a:schemeClr>
                </a:solidFill>
                <a:ln>
                  <a:solidFill>
                    <a:schemeClr val="accent1">
                      <a:lumMod val="5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b="0"/>
                </a:p>
              </p:txBody>
            </p:sp>
            <p:sp>
              <p:nvSpPr>
                <p:cNvPr id="103" name="Rectangle 102"/>
                <p:cNvSpPr>
                  <a:spLocks/>
                </p:cNvSpPr>
                <p:nvPr/>
              </p:nvSpPr>
              <p:spPr>
                <a:xfrm>
                  <a:off x="5803672" y="4396805"/>
                  <a:ext cx="28576" cy="26985"/>
                </a:xfrm>
                <a:prstGeom prst="rect">
                  <a:avLst/>
                </a:prstGeom>
                <a:solidFill>
                  <a:schemeClr val="accent1">
                    <a:lumMod val="75000"/>
                  </a:schemeClr>
                </a:solidFill>
                <a:ln>
                  <a:solidFill>
                    <a:schemeClr val="accent1">
                      <a:lumMod val="5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b="0"/>
                </a:p>
              </p:txBody>
            </p:sp>
          </p:grpSp>
          <p:grpSp>
            <p:nvGrpSpPr>
              <p:cNvPr id="91" name="Group 120"/>
              <p:cNvGrpSpPr>
                <a:grpSpLocks/>
              </p:cNvGrpSpPr>
              <p:nvPr/>
            </p:nvGrpSpPr>
            <p:grpSpPr bwMode="auto">
              <a:xfrm>
                <a:off x="2602275" y="4319925"/>
                <a:ext cx="26988" cy="157151"/>
                <a:chOff x="5804707" y="4266639"/>
                <a:chExt cx="26988" cy="157151"/>
              </a:xfrm>
            </p:grpSpPr>
            <p:sp>
              <p:nvSpPr>
                <p:cNvPr id="98" name="Rectangle 97"/>
                <p:cNvSpPr>
                  <a:spLocks/>
                </p:cNvSpPr>
                <p:nvPr/>
              </p:nvSpPr>
              <p:spPr>
                <a:xfrm>
                  <a:off x="5804707" y="4266639"/>
                  <a:ext cx="26988" cy="26985"/>
                </a:xfrm>
                <a:prstGeom prst="rect">
                  <a:avLst/>
                </a:prstGeom>
                <a:solidFill>
                  <a:schemeClr val="accent1">
                    <a:lumMod val="75000"/>
                  </a:schemeClr>
                </a:solidFill>
                <a:ln>
                  <a:solidFill>
                    <a:schemeClr val="accent1">
                      <a:lumMod val="5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b="0"/>
                </a:p>
              </p:txBody>
            </p:sp>
            <p:sp>
              <p:nvSpPr>
                <p:cNvPr id="99" name="Rectangle 98"/>
                <p:cNvSpPr>
                  <a:spLocks/>
                </p:cNvSpPr>
                <p:nvPr/>
              </p:nvSpPr>
              <p:spPr>
                <a:xfrm>
                  <a:off x="5804707" y="4331721"/>
                  <a:ext cx="26988" cy="26986"/>
                </a:xfrm>
                <a:prstGeom prst="rect">
                  <a:avLst/>
                </a:prstGeom>
                <a:solidFill>
                  <a:schemeClr val="accent1">
                    <a:lumMod val="75000"/>
                  </a:schemeClr>
                </a:solidFill>
                <a:ln>
                  <a:solidFill>
                    <a:schemeClr val="accent1">
                      <a:lumMod val="5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b="0"/>
                </a:p>
              </p:txBody>
            </p:sp>
            <p:sp>
              <p:nvSpPr>
                <p:cNvPr id="100" name="Rectangle 99"/>
                <p:cNvSpPr>
                  <a:spLocks/>
                </p:cNvSpPr>
                <p:nvPr/>
              </p:nvSpPr>
              <p:spPr>
                <a:xfrm>
                  <a:off x="5804707" y="4396805"/>
                  <a:ext cx="26988" cy="26985"/>
                </a:xfrm>
                <a:prstGeom prst="rect">
                  <a:avLst/>
                </a:prstGeom>
                <a:solidFill>
                  <a:schemeClr val="accent1">
                    <a:lumMod val="75000"/>
                  </a:schemeClr>
                </a:solidFill>
                <a:ln>
                  <a:solidFill>
                    <a:schemeClr val="accent1">
                      <a:lumMod val="5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b="0"/>
                </a:p>
              </p:txBody>
            </p:sp>
          </p:grpSp>
          <p:cxnSp>
            <p:nvCxnSpPr>
              <p:cNvPr id="92" name="Straight Arrow Connector 91"/>
              <p:cNvCxnSpPr>
                <a:stCxn id="83" idx="3"/>
                <a:endCxn id="58" idx="1"/>
              </p:cNvCxnSpPr>
              <p:nvPr/>
            </p:nvCxnSpPr>
            <p:spPr>
              <a:xfrm>
                <a:off x="5888493" y="3653223"/>
                <a:ext cx="800123" cy="727023"/>
              </a:xfrm>
              <a:prstGeom prst="straightConnector1">
                <a:avLst/>
              </a:prstGeom>
              <a:ln w="19050" cap="flat" cmpd="sng" algn="ctr">
                <a:solidFill>
                  <a:srgbClr val="849B54"/>
                </a:solidFill>
                <a:prstDash val="sysDash"/>
                <a:round/>
                <a:headEnd type="none" w="med" len="med"/>
                <a:tailEnd type="oval" w="sm" len="sm"/>
              </a:ln>
              <a:effectLst/>
            </p:spPr>
            <p:style>
              <a:lnRef idx="2">
                <a:schemeClr val="accent1"/>
              </a:lnRef>
              <a:fillRef idx="0">
                <a:schemeClr val="accent1"/>
              </a:fillRef>
              <a:effectRef idx="1">
                <a:schemeClr val="accent1"/>
              </a:effectRef>
              <a:fontRef idx="minor">
                <a:schemeClr val="tx1"/>
              </a:fontRef>
            </p:style>
          </p:cxnSp>
          <p:cxnSp>
            <p:nvCxnSpPr>
              <p:cNvPr id="93" name="Straight Arrow Connector 92"/>
              <p:cNvCxnSpPr>
                <a:stCxn id="84" idx="3"/>
                <a:endCxn id="58" idx="1"/>
              </p:cNvCxnSpPr>
              <p:nvPr/>
            </p:nvCxnSpPr>
            <p:spPr>
              <a:xfrm>
                <a:off x="5888493" y="4137375"/>
                <a:ext cx="800123" cy="242870"/>
              </a:xfrm>
              <a:prstGeom prst="straightConnector1">
                <a:avLst/>
              </a:prstGeom>
              <a:ln w="19050" cap="flat" cmpd="sng" algn="ctr">
                <a:solidFill>
                  <a:srgbClr val="849B54"/>
                </a:solidFill>
                <a:prstDash val="sysDash"/>
                <a:round/>
                <a:headEnd type="none" w="med" len="med"/>
                <a:tailEnd type="oval" w="sm" len="sm"/>
              </a:ln>
              <a:effectLst/>
            </p:spPr>
            <p:style>
              <a:lnRef idx="2">
                <a:schemeClr val="accent1"/>
              </a:lnRef>
              <a:fillRef idx="0">
                <a:schemeClr val="accent1"/>
              </a:fillRef>
              <a:effectRef idx="1">
                <a:schemeClr val="accent1"/>
              </a:effectRef>
              <a:fontRef idx="minor">
                <a:schemeClr val="tx1"/>
              </a:fontRef>
            </p:style>
          </p:cxnSp>
          <p:cxnSp>
            <p:nvCxnSpPr>
              <p:cNvPr id="94" name="Straight Arrow Connector 93"/>
              <p:cNvCxnSpPr>
                <a:stCxn id="85" idx="3"/>
                <a:endCxn id="58" idx="1"/>
              </p:cNvCxnSpPr>
              <p:nvPr/>
            </p:nvCxnSpPr>
            <p:spPr>
              <a:xfrm flipV="1">
                <a:off x="5888493" y="4380246"/>
                <a:ext cx="800123" cy="242869"/>
              </a:xfrm>
              <a:prstGeom prst="straightConnector1">
                <a:avLst/>
              </a:prstGeom>
              <a:ln w="19050" cap="flat" cmpd="sng" algn="ctr">
                <a:solidFill>
                  <a:srgbClr val="849B54"/>
                </a:solidFill>
                <a:prstDash val="sysDash"/>
                <a:round/>
                <a:headEnd type="none" w="med" len="med"/>
                <a:tailEnd type="oval" w="sm" len="sm"/>
              </a:ln>
              <a:effectLst/>
            </p:spPr>
            <p:style>
              <a:lnRef idx="2">
                <a:schemeClr val="accent1"/>
              </a:lnRef>
              <a:fillRef idx="0">
                <a:schemeClr val="accent1"/>
              </a:fillRef>
              <a:effectRef idx="1">
                <a:schemeClr val="accent1"/>
              </a:effectRef>
              <a:fontRef idx="minor">
                <a:schemeClr val="tx1"/>
              </a:fontRef>
            </p:style>
          </p:cxnSp>
          <p:cxnSp>
            <p:nvCxnSpPr>
              <p:cNvPr id="95" name="Straight Arrow Connector 94"/>
              <p:cNvCxnSpPr>
                <a:stCxn id="86" idx="3"/>
                <a:endCxn id="58" idx="1"/>
              </p:cNvCxnSpPr>
              <p:nvPr/>
            </p:nvCxnSpPr>
            <p:spPr>
              <a:xfrm flipV="1">
                <a:off x="5883730" y="4380246"/>
                <a:ext cx="804886" cy="728609"/>
              </a:xfrm>
              <a:prstGeom prst="straightConnector1">
                <a:avLst/>
              </a:prstGeom>
              <a:ln w="19050" cap="flat" cmpd="sng" algn="ctr">
                <a:solidFill>
                  <a:srgbClr val="849B54"/>
                </a:solidFill>
                <a:prstDash val="sysDash"/>
                <a:round/>
                <a:headEnd type="none" w="med" len="med"/>
                <a:tailEnd type="oval" w="sm" len="sm"/>
              </a:ln>
              <a:effectLst/>
            </p:spPr>
            <p:style>
              <a:lnRef idx="2">
                <a:schemeClr val="accent1"/>
              </a:lnRef>
              <a:fillRef idx="0">
                <a:schemeClr val="accent1"/>
              </a:fillRef>
              <a:effectRef idx="1">
                <a:schemeClr val="accent1"/>
              </a:effectRef>
              <a:fontRef idx="minor">
                <a:schemeClr val="tx1"/>
              </a:fontRef>
            </p:style>
          </p:cxnSp>
          <p:cxnSp>
            <p:nvCxnSpPr>
              <p:cNvPr id="96" name="Straight Arrow Connector 95"/>
              <p:cNvCxnSpPr>
                <a:endCxn id="97" idx="1"/>
              </p:cNvCxnSpPr>
              <p:nvPr/>
            </p:nvCxnSpPr>
            <p:spPr>
              <a:xfrm>
                <a:off x="6826732" y="4385007"/>
                <a:ext cx="1492292" cy="3175"/>
              </a:xfrm>
              <a:prstGeom prst="straightConnector1">
                <a:avLst/>
              </a:prstGeom>
              <a:ln w="38100" cap="flat" cmpd="sng" algn="ctr">
                <a:solidFill>
                  <a:schemeClr val="accent3">
                    <a:lumMod val="75000"/>
                  </a:schemeClr>
                </a:solidFill>
                <a:prstDash val="solid"/>
                <a:round/>
                <a:headEnd type="none" w="med" len="med"/>
                <a:tailEnd type="arrow" w="sm" len="sm"/>
              </a:ln>
              <a:effectLst/>
            </p:spPr>
            <p:style>
              <a:lnRef idx="2">
                <a:schemeClr val="accent1"/>
              </a:lnRef>
              <a:fillRef idx="0">
                <a:schemeClr val="accent1"/>
              </a:fillRef>
              <a:effectRef idx="1">
                <a:schemeClr val="accent1"/>
              </a:effectRef>
              <a:fontRef idx="minor">
                <a:schemeClr val="tx1"/>
              </a:fontRef>
            </p:style>
          </p:cxnSp>
          <p:sp>
            <p:nvSpPr>
              <p:cNvPr id="97" name="Rectangle 96"/>
              <p:cNvSpPr/>
              <p:nvPr/>
            </p:nvSpPr>
            <p:spPr>
              <a:xfrm>
                <a:off x="8319024" y="4319925"/>
                <a:ext cx="136529" cy="136515"/>
              </a:xfrm>
              <a:prstGeom prst="rect">
                <a:avLst/>
              </a:prstGeom>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fontAlgn="auto">
                  <a:spcBef>
                    <a:spcPts val="0"/>
                  </a:spcBef>
                  <a:spcAft>
                    <a:spcPts val="0"/>
                  </a:spcAft>
                  <a:defRPr/>
                </a:pPr>
                <a:endParaRPr lang="en-US" sz="1800" b="0"/>
              </a:p>
            </p:txBody>
          </p:sp>
        </p:grpSp>
        <p:grpSp>
          <p:nvGrpSpPr>
            <p:cNvPr id="8" name="Group 230"/>
            <p:cNvGrpSpPr>
              <a:grpSpLocks/>
            </p:cNvGrpSpPr>
            <p:nvPr/>
          </p:nvGrpSpPr>
          <p:grpSpPr bwMode="auto">
            <a:xfrm>
              <a:off x="825813" y="2584227"/>
              <a:ext cx="7980588" cy="246045"/>
              <a:chOff x="825813" y="2752966"/>
              <a:chExt cx="7980588" cy="246045"/>
            </a:xfrm>
          </p:grpSpPr>
          <p:sp>
            <p:nvSpPr>
              <p:cNvPr id="40" name="Text Box 36"/>
              <p:cNvSpPr txBox="1">
                <a:spLocks noChangeArrowheads="1"/>
              </p:cNvSpPr>
              <p:nvPr/>
            </p:nvSpPr>
            <p:spPr bwMode="auto">
              <a:xfrm>
                <a:off x="3875487" y="2752966"/>
                <a:ext cx="685819" cy="246045"/>
              </a:xfrm>
              <a:prstGeom prst="rect">
                <a:avLst/>
              </a:prstGeom>
              <a:solidFill>
                <a:schemeClr val="bg1">
                  <a:lumMod val="65000"/>
                </a:schemeClr>
              </a:solidFill>
              <a:ln w="9525">
                <a:solidFill>
                  <a:schemeClr val="tx1"/>
                </a:solidFill>
                <a:miter lim="800000"/>
                <a:headEnd/>
                <a:tailEnd/>
              </a:ln>
            </p:spPr>
            <p:txBody>
              <a:bodyPr lIns="0" rIns="0" anchor="ctr">
                <a:spAutoFit/>
              </a:bodyPr>
              <a:lstStyle/>
              <a:p>
                <a:pPr algn="ctr" fontAlgn="auto">
                  <a:lnSpc>
                    <a:spcPct val="80000"/>
                  </a:lnSpc>
                  <a:spcBef>
                    <a:spcPct val="20000"/>
                  </a:spcBef>
                  <a:spcAft>
                    <a:spcPts val="0"/>
                  </a:spcAft>
                  <a:buClr>
                    <a:schemeClr val="hlink"/>
                  </a:buClr>
                  <a:buSzPct val="120000"/>
                  <a:defRPr/>
                </a:pPr>
                <a:r>
                  <a:rPr lang="en-US" sz="1200" dirty="0">
                    <a:solidFill>
                      <a:schemeClr val="tx1"/>
                    </a:solidFill>
                    <a:latin typeface="Tahoma" charset="0"/>
                  </a:rPr>
                  <a:t>T</a:t>
                </a:r>
                <a:endParaRPr lang="el-GR" sz="1200" dirty="0">
                  <a:solidFill>
                    <a:schemeClr val="tx1"/>
                  </a:solidFill>
                  <a:latin typeface="Tahoma" charset="0"/>
                </a:endParaRPr>
              </a:p>
            </p:txBody>
          </p:sp>
          <p:cxnSp>
            <p:nvCxnSpPr>
              <p:cNvPr id="41" name="Straight Connector 40"/>
              <p:cNvCxnSpPr>
                <a:stCxn id="44" idx="3"/>
              </p:cNvCxnSpPr>
              <p:nvPr/>
            </p:nvCxnSpPr>
            <p:spPr>
              <a:xfrm>
                <a:off x="1511632" y="2876782"/>
                <a:ext cx="2363855" cy="0"/>
              </a:xfrm>
              <a:prstGeom prst="line">
                <a:avLst/>
              </a:prstGeom>
              <a:ln w="12700"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42" name="Straight Connector 41"/>
              <p:cNvCxnSpPr>
                <a:endCxn id="43" idx="1"/>
              </p:cNvCxnSpPr>
              <p:nvPr/>
            </p:nvCxnSpPr>
            <p:spPr>
              <a:xfrm>
                <a:off x="4561306" y="2876782"/>
                <a:ext cx="3405283" cy="0"/>
              </a:xfrm>
              <a:prstGeom prst="line">
                <a:avLst/>
              </a:prstGeom>
              <a:ln w="12700"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43" name="Text Box 36"/>
              <p:cNvSpPr txBox="1">
                <a:spLocks noChangeArrowheads="1"/>
              </p:cNvSpPr>
              <p:nvPr/>
            </p:nvSpPr>
            <p:spPr bwMode="auto">
              <a:xfrm>
                <a:off x="7966589" y="2752966"/>
                <a:ext cx="839812" cy="246045"/>
              </a:xfrm>
              <a:prstGeom prst="rect">
                <a:avLst/>
              </a:prstGeom>
              <a:solidFill>
                <a:schemeClr val="bg1">
                  <a:lumMod val="65000"/>
                </a:schemeClr>
              </a:solidFill>
              <a:ln w="9525">
                <a:solidFill>
                  <a:schemeClr val="tx1"/>
                </a:solidFill>
                <a:miter lim="800000"/>
                <a:headEnd/>
                <a:tailEnd/>
              </a:ln>
            </p:spPr>
            <p:txBody>
              <a:bodyPr lIns="0" rIns="0" anchor="ctr">
                <a:spAutoFit/>
              </a:bodyPr>
              <a:lstStyle/>
              <a:p>
                <a:pPr algn="ctr" fontAlgn="auto">
                  <a:lnSpc>
                    <a:spcPct val="80000"/>
                  </a:lnSpc>
                  <a:spcBef>
                    <a:spcPct val="20000"/>
                  </a:spcBef>
                  <a:spcAft>
                    <a:spcPts val="0"/>
                  </a:spcAft>
                  <a:buClr>
                    <a:schemeClr val="hlink"/>
                  </a:buClr>
                  <a:buSzPct val="120000"/>
                  <a:defRPr/>
                </a:pPr>
                <a:r>
                  <a:rPr lang="en-US" sz="1200" dirty="0">
                    <a:solidFill>
                      <a:schemeClr val="tx1"/>
                    </a:solidFill>
                    <a:latin typeface="Tahoma" charset="0"/>
                  </a:rPr>
                  <a:t>T + 126 </a:t>
                </a:r>
                <a:r>
                  <a:rPr lang="en-US" sz="1200" dirty="0" err="1">
                    <a:solidFill>
                      <a:schemeClr val="tx1"/>
                    </a:solidFill>
                    <a:latin typeface="Tahoma" charset="0"/>
                  </a:rPr>
                  <a:t>h</a:t>
                </a:r>
                <a:endParaRPr lang="el-GR" sz="1200" dirty="0">
                  <a:solidFill>
                    <a:schemeClr val="tx1"/>
                  </a:solidFill>
                  <a:latin typeface="Tahoma" charset="0"/>
                </a:endParaRPr>
              </a:p>
            </p:txBody>
          </p:sp>
          <p:sp>
            <p:nvSpPr>
              <p:cNvPr id="44" name="Text Box 35"/>
              <p:cNvSpPr txBox="1">
                <a:spLocks noChangeArrowheads="1"/>
              </p:cNvSpPr>
              <p:nvPr/>
            </p:nvSpPr>
            <p:spPr bwMode="auto">
              <a:xfrm>
                <a:off x="825813" y="2752966"/>
                <a:ext cx="685819" cy="246045"/>
              </a:xfrm>
              <a:prstGeom prst="rect">
                <a:avLst/>
              </a:prstGeom>
              <a:solidFill>
                <a:schemeClr val="bg1">
                  <a:lumMod val="65000"/>
                </a:schemeClr>
              </a:solidFill>
              <a:ln w="9525">
                <a:solidFill>
                  <a:schemeClr val="tx1"/>
                </a:solidFill>
                <a:miter lim="800000"/>
                <a:headEnd/>
                <a:tailEnd/>
              </a:ln>
            </p:spPr>
            <p:txBody>
              <a:bodyPr lIns="0" rIns="0" anchor="ctr">
                <a:spAutoFit/>
              </a:bodyPr>
              <a:lstStyle/>
              <a:p>
                <a:pPr algn="ctr" fontAlgn="auto">
                  <a:lnSpc>
                    <a:spcPct val="80000"/>
                  </a:lnSpc>
                  <a:spcBef>
                    <a:spcPct val="20000"/>
                  </a:spcBef>
                  <a:spcAft>
                    <a:spcPts val="0"/>
                  </a:spcAft>
                  <a:buClr>
                    <a:schemeClr val="hlink"/>
                  </a:buClr>
                  <a:buSzPct val="120000"/>
                  <a:defRPr/>
                </a:pPr>
                <a:r>
                  <a:rPr lang="en-US" sz="1200" dirty="0">
                    <a:solidFill>
                      <a:schemeClr val="tx1"/>
                    </a:solidFill>
                    <a:latin typeface="Tahoma" charset="0"/>
                  </a:rPr>
                  <a:t>T – 6 </a:t>
                </a:r>
                <a:r>
                  <a:rPr lang="en-US" sz="1200" dirty="0" err="1">
                    <a:solidFill>
                      <a:schemeClr val="tx1"/>
                    </a:solidFill>
                    <a:latin typeface="Tahoma" charset="0"/>
                  </a:rPr>
                  <a:t>h</a:t>
                </a:r>
                <a:endParaRPr lang="en-US" sz="1200" dirty="0">
                  <a:solidFill>
                    <a:schemeClr val="tx1"/>
                  </a:solidFill>
                  <a:latin typeface="Tahoma" charset="0"/>
                </a:endParaRPr>
              </a:p>
            </p:txBody>
          </p:sp>
        </p:grpSp>
        <p:grpSp>
          <p:nvGrpSpPr>
            <p:cNvPr id="9" name="Group 190"/>
            <p:cNvGrpSpPr>
              <a:grpSpLocks/>
            </p:cNvGrpSpPr>
            <p:nvPr/>
          </p:nvGrpSpPr>
          <p:grpSpPr bwMode="auto">
            <a:xfrm>
              <a:off x="1127446" y="2858845"/>
              <a:ext cx="7290006" cy="466691"/>
              <a:chOff x="676116" y="2395027"/>
              <a:chExt cx="7290006" cy="466691"/>
            </a:xfrm>
          </p:grpSpPr>
          <p:cxnSp>
            <p:nvCxnSpPr>
              <p:cNvPr id="30" name="Straight Connector 29"/>
              <p:cNvCxnSpPr>
                <a:stCxn id="36" idx="6"/>
                <a:endCxn id="37" idx="2"/>
              </p:cNvCxnSpPr>
              <p:nvPr/>
            </p:nvCxnSpPr>
            <p:spPr>
              <a:xfrm flipV="1">
                <a:off x="749143" y="2623610"/>
                <a:ext cx="1373227" cy="4762"/>
              </a:xfrm>
              <a:prstGeom prst="line">
                <a:avLst/>
              </a:prstGeom>
              <a:ln w="31750" cap="flat" cmpd="sng" algn="ctr">
                <a:solidFill>
                  <a:srgbClr val="705988"/>
                </a:solidFill>
                <a:prstDash val="solid"/>
                <a:round/>
                <a:headEnd type="arrow" w="sm" len="sm"/>
                <a:tailEnd type="arrow" w="sm" len="sm"/>
              </a:ln>
              <a:effectLst/>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a:stCxn id="37" idx="6"/>
                <a:endCxn id="38" idx="2"/>
              </p:cNvCxnSpPr>
              <p:nvPr/>
            </p:nvCxnSpPr>
            <p:spPr>
              <a:xfrm>
                <a:off x="2195397" y="2623610"/>
                <a:ext cx="3127463" cy="6350"/>
              </a:xfrm>
              <a:prstGeom prst="straightConnector1">
                <a:avLst/>
              </a:prstGeom>
              <a:ln w="31750" cap="flat" cmpd="sng" algn="ctr">
                <a:solidFill>
                  <a:schemeClr val="tx1"/>
                </a:solidFill>
                <a:prstDash val="solid"/>
                <a:round/>
                <a:headEnd type="arrow" w="sm" len="sm"/>
                <a:tailEnd type="arrow" w="sm" len="sm"/>
              </a:ln>
              <a:effectLst/>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a:stCxn id="38" idx="6"/>
                <a:endCxn id="39" idx="2"/>
              </p:cNvCxnSpPr>
              <p:nvPr/>
            </p:nvCxnSpPr>
            <p:spPr>
              <a:xfrm>
                <a:off x="5395887" y="2629960"/>
                <a:ext cx="2497208" cy="1587"/>
              </a:xfrm>
              <a:prstGeom prst="straightConnector1">
                <a:avLst/>
              </a:prstGeom>
              <a:ln w="31750" cap="flat" cmpd="sng" algn="ctr">
                <a:solidFill>
                  <a:srgbClr val="849B54"/>
                </a:solidFill>
                <a:prstDash val="solid"/>
                <a:round/>
                <a:headEnd type="arrow" w="sm" len="sm"/>
                <a:tailEnd type="arrow" w="sm" len="sm"/>
              </a:ln>
              <a:effectLst/>
            </p:spPr>
            <p:style>
              <a:lnRef idx="2">
                <a:schemeClr val="accent1"/>
              </a:lnRef>
              <a:fillRef idx="0">
                <a:schemeClr val="accent1"/>
              </a:fillRef>
              <a:effectRef idx="1">
                <a:schemeClr val="accent1"/>
              </a:effectRef>
              <a:fontRef idx="minor">
                <a:schemeClr val="tx1"/>
              </a:fontRef>
            </p:style>
          </p:cxnSp>
          <p:sp>
            <p:nvSpPr>
              <p:cNvPr id="33" name="Text Box 36"/>
              <p:cNvSpPr txBox="1">
                <a:spLocks noChangeArrowheads="1"/>
              </p:cNvSpPr>
              <p:nvPr/>
            </p:nvSpPr>
            <p:spPr bwMode="auto">
              <a:xfrm>
                <a:off x="1057127" y="2441061"/>
                <a:ext cx="684232" cy="374623"/>
              </a:xfrm>
              <a:prstGeom prst="rect">
                <a:avLst/>
              </a:prstGeom>
              <a:ln>
                <a:headEnd/>
                <a:tailEnd/>
              </a:ln>
            </p:spPr>
            <p:style>
              <a:lnRef idx="2">
                <a:schemeClr val="accent4">
                  <a:shade val="50000"/>
                </a:schemeClr>
              </a:lnRef>
              <a:fillRef idx="1">
                <a:schemeClr val="accent4"/>
              </a:fillRef>
              <a:effectRef idx="0">
                <a:schemeClr val="accent4"/>
              </a:effectRef>
              <a:fontRef idx="minor">
                <a:schemeClr val="lt1"/>
              </a:fontRef>
            </p:style>
            <p:txBody>
              <a:bodyPr lIns="0" rIns="0" anchor="ctr">
                <a:spAutoFit/>
              </a:bodyPr>
              <a:lstStyle/>
              <a:p>
                <a:pPr algn="ctr" fontAlgn="auto">
                  <a:lnSpc>
                    <a:spcPct val="80000"/>
                  </a:lnSpc>
                  <a:spcBef>
                    <a:spcPct val="20000"/>
                  </a:spcBef>
                  <a:spcAft>
                    <a:spcPts val="0"/>
                  </a:spcAft>
                  <a:buClr>
                    <a:schemeClr val="hlink"/>
                  </a:buClr>
                  <a:buSzPct val="120000"/>
                  <a:defRPr/>
                </a:pPr>
                <a:r>
                  <a:rPr lang="en-US" sz="1000" b="0" dirty="0">
                    <a:latin typeface="Tahoma" charset="0"/>
                  </a:rPr>
                  <a:t>Ensemble</a:t>
                </a:r>
              </a:p>
              <a:p>
                <a:pPr algn="ctr" fontAlgn="auto">
                  <a:lnSpc>
                    <a:spcPct val="80000"/>
                  </a:lnSpc>
                  <a:spcBef>
                    <a:spcPct val="20000"/>
                  </a:spcBef>
                  <a:spcAft>
                    <a:spcPts val="0"/>
                  </a:spcAft>
                  <a:buClr>
                    <a:schemeClr val="hlink"/>
                  </a:buClr>
                  <a:buSzPct val="120000"/>
                  <a:defRPr/>
                </a:pPr>
                <a:r>
                  <a:rPr lang="en-US" sz="1000" b="0" dirty="0">
                    <a:latin typeface="Tahoma" charset="0"/>
                  </a:rPr>
                  <a:t>Spin-up</a:t>
                </a:r>
                <a:endParaRPr lang="el-GR" sz="1000" b="0" dirty="0">
                  <a:latin typeface="Tahoma" charset="0"/>
                </a:endParaRPr>
              </a:p>
            </p:txBody>
          </p:sp>
          <p:sp>
            <p:nvSpPr>
              <p:cNvPr id="34" name="Text Box 36"/>
              <p:cNvSpPr txBox="1">
                <a:spLocks noChangeArrowheads="1"/>
              </p:cNvSpPr>
              <p:nvPr/>
            </p:nvSpPr>
            <p:spPr bwMode="auto">
              <a:xfrm>
                <a:off x="3419394" y="2441061"/>
                <a:ext cx="685819" cy="374623"/>
              </a:xfrm>
              <a:prstGeom prst="rect">
                <a:avLst/>
              </a:prstGeom>
              <a:ln>
                <a:headEnd/>
                <a:tailEnd/>
              </a:ln>
            </p:spPr>
            <p:style>
              <a:lnRef idx="2">
                <a:schemeClr val="accent1">
                  <a:shade val="50000"/>
                </a:schemeClr>
              </a:lnRef>
              <a:fillRef idx="1">
                <a:schemeClr val="accent1"/>
              </a:fillRef>
              <a:effectRef idx="0">
                <a:schemeClr val="accent1"/>
              </a:effectRef>
              <a:fontRef idx="minor">
                <a:schemeClr val="lt1"/>
              </a:fontRef>
            </p:style>
            <p:txBody>
              <a:bodyPr lIns="0" rIns="0" anchor="ctr">
                <a:spAutoFit/>
              </a:bodyPr>
              <a:lstStyle/>
              <a:p>
                <a:pPr algn="ctr" fontAlgn="auto">
                  <a:lnSpc>
                    <a:spcPct val="80000"/>
                  </a:lnSpc>
                  <a:spcBef>
                    <a:spcPct val="20000"/>
                  </a:spcBef>
                  <a:spcAft>
                    <a:spcPts val="0"/>
                  </a:spcAft>
                  <a:buClr>
                    <a:schemeClr val="hlink"/>
                  </a:buClr>
                  <a:buSzPct val="120000"/>
                  <a:defRPr/>
                </a:pPr>
                <a:r>
                  <a:rPr lang="en-US" sz="1000" b="0" dirty="0">
                    <a:latin typeface="Tahoma" charset="0"/>
                  </a:rPr>
                  <a:t>DA Cycling</a:t>
                </a:r>
              </a:p>
              <a:p>
                <a:pPr algn="ctr" fontAlgn="auto">
                  <a:lnSpc>
                    <a:spcPct val="80000"/>
                  </a:lnSpc>
                  <a:spcBef>
                    <a:spcPct val="20000"/>
                  </a:spcBef>
                  <a:spcAft>
                    <a:spcPts val="0"/>
                  </a:spcAft>
                  <a:buClr>
                    <a:schemeClr val="hlink"/>
                  </a:buClr>
                  <a:buSzPct val="120000"/>
                  <a:defRPr/>
                </a:pPr>
                <a:r>
                  <a:rPr lang="en-US" sz="1000" b="0" dirty="0">
                    <a:latin typeface="Tahoma" charset="0"/>
                  </a:rPr>
                  <a:t>with EnKF</a:t>
                </a:r>
                <a:endParaRPr lang="el-GR" sz="1000" b="0" dirty="0">
                  <a:latin typeface="Tahoma" charset="0"/>
                </a:endParaRPr>
              </a:p>
            </p:txBody>
          </p:sp>
          <p:sp>
            <p:nvSpPr>
              <p:cNvPr id="35" name="Text Box 36"/>
              <p:cNvSpPr txBox="1">
                <a:spLocks noChangeArrowheads="1"/>
              </p:cNvSpPr>
              <p:nvPr/>
            </p:nvSpPr>
            <p:spPr bwMode="auto">
              <a:xfrm>
                <a:off x="6067418" y="2395027"/>
                <a:ext cx="1120807" cy="466691"/>
              </a:xfrm>
              <a:prstGeom prst="rect">
                <a:avLst/>
              </a:prstGeom>
              <a:ln>
                <a:headEnd/>
                <a:tailEnd/>
              </a:ln>
            </p:spPr>
            <p:style>
              <a:lnRef idx="2">
                <a:schemeClr val="accent3">
                  <a:shade val="50000"/>
                </a:schemeClr>
              </a:lnRef>
              <a:fillRef idx="1">
                <a:schemeClr val="accent3"/>
              </a:fillRef>
              <a:effectRef idx="0">
                <a:schemeClr val="accent3"/>
              </a:effectRef>
              <a:fontRef idx="minor">
                <a:schemeClr val="lt1"/>
              </a:fontRef>
            </p:style>
            <p:txBody>
              <a:bodyPr lIns="0" rIns="0" anchor="ctr">
                <a:spAutoFit/>
              </a:bodyPr>
              <a:lstStyle/>
              <a:p>
                <a:pPr algn="ctr" fontAlgn="auto">
                  <a:lnSpc>
                    <a:spcPct val="80000"/>
                  </a:lnSpc>
                  <a:spcBef>
                    <a:spcPct val="20000"/>
                  </a:spcBef>
                  <a:spcAft>
                    <a:spcPts val="0"/>
                  </a:spcAft>
                  <a:buClr>
                    <a:schemeClr val="hlink"/>
                  </a:buClr>
                  <a:buSzPct val="120000"/>
                  <a:defRPr/>
                </a:pPr>
                <a:r>
                  <a:rPr lang="en-US" sz="1000" b="0" dirty="0">
                    <a:latin typeface="Tahoma" charset="0"/>
                  </a:rPr>
                  <a:t>Deterministic HWRF-X Forecast from Ens. Mean</a:t>
                </a:r>
                <a:endParaRPr lang="el-GR" sz="1000" b="0" dirty="0">
                  <a:latin typeface="Tahoma" charset="0"/>
                </a:endParaRPr>
              </a:p>
            </p:txBody>
          </p:sp>
          <p:sp>
            <p:nvSpPr>
              <p:cNvPr id="36" name="Oval 35"/>
              <p:cNvSpPr/>
              <p:nvPr/>
            </p:nvSpPr>
            <p:spPr>
              <a:xfrm>
                <a:off x="676116" y="2591863"/>
                <a:ext cx="73027" cy="73020"/>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b="0"/>
              </a:p>
            </p:txBody>
          </p:sp>
          <p:sp>
            <p:nvSpPr>
              <p:cNvPr id="37" name="Oval 36"/>
              <p:cNvSpPr/>
              <p:nvPr/>
            </p:nvSpPr>
            <p:spPr>
              <a:xfrm>
                <a:off x="2122370" y="2587100"/>
                <a:ext cx="73027" cy="73020"/>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b="0"/>
              </a:p>
            </p:txBody>
          </p:sp>
          <p:sp>
            <p:nvSpPr>
              <p:cNvPr id="38" name="Oval 37"/>
              <p:cNvSpPr/>
              <p:nvPr/>
            </p:nvSpPr>
            <p:spPr>
              <a:xfrm>
                <a:off x="5322860" y="2593450"/>
                <a:ext cx="73027" cy="73020"/>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b="0"/>
              </a:p>
            </p:txBody>
          </p:sp>
          <p:sp>
            <p:nvSpPr>
              <p:cNvPr id="39" name="Oval 38"/>
              <p:cNvSpPr/>
              <p:nvPr/>
            </p:nvSpPr>
            <p:spPr>
              <a:xfrm>
                <a:off x="7893095" y="2593450"/>
                <a:ext cx="73027" cy="73020"/>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b="0"/>
              </a:p>
            </p:txBody>
          </p:sp>
        </p:grpSp>
        <p:pic>
          <p:nvPicPr>
            <p:cNvPr id="10" name="Picture 5"/>
            <p:cNvPicPr>
              <a:picLocks noChangeAspect="1" noChangeArrowheads="1"/>
            </p:cNvPicPr>
            <p:nvPr/>
          </p:nvPicPr>
          <p:blipFill>
            <a:blip r:embed="rId2" cstate="print"/>
            <a:srcRect/>
            <a:stretch>
              <a:fillRect/>
            </a:stretch>
          </p:blipFill>
          <p:spPr bwMode="auto">
            <a:xfrm flipH="1">
              <a:off x="1955885" y="6304396"/>
              <a:ext cx="980462" cy="365760"/>
            </a:xfrm>
            <a:prstGeom prst="rect">
              <a:avLst/>
            </a:prstGeom>
            <a:noFill/>
            <a:ln w="12700">
              <a:noFill/>
              <a:miter lim="800000"/>
              <a:headEnd/>
              <a:tailEnd/>
            </a:ln>
          </p:spPr>
        </p:pic>
        <p:sp>
          <p:nvSpPr>
            <p:cNvPr id="11" name="Text Box 36"/>
            <p:cNvSpPr txBox="1">
              <a:spLocks noChangeArrowheads="1"/>
            </p:cNvSpPr>
            <p:nvPr/>
          </p:nvSpPr>
          <p:spPr bwMode="auto">
            <a:xfrm>
              <a:off x="3764359" y="5766934"/>
              <a:ext cx="901725" cy="528599"/>
            </a:xfrm>
            <a:prstGeom prst="rect">
              <a:avLst/>
            </a:prstGeom>
            <a:ln w="25400" cap="flat" cmpd="sng" algn="ctr">
              <a:solidFill>
                <a:schemeClr val="accent6">
                  <a:lumMod val="75000"/>
                </a:schemeClr>
              </a:solidFill>
              <a:prstDash val="solid"/>
              <a:round/>
              <a:headEnd type="none" w="med" len="med"/>
              <a:tailEnd type="none" w="med" len="med"/>
            </a:ln>
            <a:effectLst/>
          </p:spPr>
          <p:style>
            <a:lnRef idx="1">
              <a:schemeClr val="accent6"/>
            </a:lnRef>
            <a:fillRef idx="3">
              <a:schemeClr val="accent6"/>
            </a:fillRef>
            <a:effectRef idx="2">
              <a:schemeClr val="accent6"/>
            </a:effectRef>
            <a:fontRef idx="minor">
              <a:schemeClr val="lt1"/>
            </a:fontRef>
          </p:style>
          <p:txBody>
            <a:bodyPr lIns="0" rIns="0" anchor="ctr">
              <a:spAutoFit/>
            </a:bodyPr>
            <a:lstStyle/>
            <a:p>
              <a:pPr algn="ctr" fontAlgn="auto">
                <a:lnSpc>
                  <a:spcPct val="80000"/>
                </a:lnSpc>
                <a:spcBef>
                  <a:spcPct val="20000"/>
                </a:spcBef>
                <a:spcAft>
                  <a:spcPts val="0"/>
                </a:spcAft>
                <a:buClr>
                  <a:schemeClr val="hlink"/>
                </a:buClr>
                <a:buSzPct val="120000"/>
                <a:defRPr/>
              </a:pPr>
              <a:r>
                <a:rPr lang="en-US" sz="1000" b="0" dirty="0">
                  <a:latin typeface="Tahoma" charset="0"/>
                </a:rPr>
                <a:t>Real-Time</a:t>
              </a:r>
            </a:p>
            <a:p>
              <a:pPr algn="ctr" fontAlgn="auto">
                <a:lnSpc>
                  <a:spcPct val="80000"/>
                </a:lnSpc>
                <a:spcBef>
                  <a:spcPct val="20000"/>
                </a:spcBef>
                <a:spcAft>
                  <a:spcPts val="0"/>
                </a:spcAft>
                <a:buClr>
                  <a:schemeClr val="hlink"/>
                </a:buClr>
                <a:buSzPct val="120000"/>
                <a:defRPr/>
              </a:pPr>
              <a:r>
                <a:rPr lang="en-US" sz="1000" b="0" dirty="0">
                  <a:latin typeface="Tahoma" charset="0"/>
                </a:rPr>
                <a:t>Observation</a:t>
              </a:r>
            </a:p>
            <a:p>
              <a:pPr algn="ctr" fontAlgn="auto">
                <a:lnSpc>
                  <a:spcPct val="80000"/>
                </a:lnSpc>
                <a:spcBef>
                  <a:spcPct val="20000"/>
                </a:spcBef>
                <a:spcAft>
                  <a:spcPts val="0"/>
                </a:spcAft>
                <a:buClr>
                  <a:schemeClr val="hlink"/>
                </a:buClr>
                <a:buSzPct val="120000"/>
                <a:defRPr/>
              </a:pPr>
              <a:r>
                <a:rPr lang="en-US" sz="1000" b="0" dirty="0">
                  <a:latin typeface="Tahoma" charset="0"/>
                </a:rPr>
                <a:t>Pre-Processing</a:t>
              </a:r>
            </a:p>
          </p:txBody>
        </p:sp>
        <p:cxnSp>
          <p:nvCxnSpPr>
            <p:cNvPr id="12" name="Straight Arrow Connector 11"/>
            <p:cNvCxnSpPr/>
            <p:nvPr/>
          </p:nvCxnSpPr>
          <p:spPr>
            <a:xfrm flipV="1">
              <a:off x="2935660" y="6305057"/>
              <a:ext cx="828698" cy="182550"/>
            </a:xfrm>
            <a:prstGeom prst="straightConnector1">
              <a:avLst/>
            </a:prstGeom>
            <a:ln w="25400" cap="flat" cmpd="sng" algn="ctr">
              <a:solidFill>
                <a:srgbClr val="E38121"/>
              </a:solidFill>
              <a:prstDash val="sysDash"/>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a:stCxn id="11" idx="0"/>
              <a:endCxn id="52" idx="2"/>
            </p:cNvCxnSpPr>
            <p:nvPr/>
          </p:nvCxnSpPr>
          <p:spPr>
            <a:xfrm rot="16200000" flipV="1">
              <a:off x="3148418" y="4700131"/>
              <a:ext cx="536536" cy="1597070"/>
            </a:xfrm>
            <a:prstGeom prst="straightConnector1">
              <a:avLst/>
            </a:prstGeom>
            <a:ln w="19050" cap="flat" cmpd="sng" algn="ctr">
              <a:solidFill>
                <a:srgbClr val="E38121"/>
              </a:solidFill>
              <a:prstDash val="solid"/>
              <a:round/>
              <a:headEnd type="none" w="med" len="med"/>
              <a:tailEnd type="arrow" w="sm" len="sm"/>
            </a:ln>
            <a:effectLst/>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a:stCxn id="11" idx="0"/>
              <a:endCxn id="62" idx="2"/>
            </p:cNvCxnSpPr>
            <p:nvPr/>
          </p:nvCxnSpPr>
          <p:spPr>
            <a:xfrm rot="16200000" flipV="1">
              <a:off x="3548479" y="5100193"/>
              <a:ext cx="536536" cy="796948"/>
            </a:xfrm>
            <a:prstGeom prst="straightConnector1">
              <a:avLst/>
            </a:prstGeom>
            <a:ln w="19050" cap="flat" cmpd="sng" algn="ctr">
              <a:solidFill>
                <a:srgbClr val="E38121"/>
              </a:solidFill>
              <a:prstDash val="solid"/>
              <a:round/>
              <a:headEnd type="none" w="med" len="med"/>
              <a:tailEnd type="arrow" w="sm" len="sm"/>
            </a:ln>
            <a:effectLst/>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a:stCxn id="11" idx="0"/>
              <a:endCxn id="70" idx="2"/>
            </p:cNvCxnSpPr>
            <p:nvPr/>
          </p:nvCxnSpPr>
          <p:spPr>
            <a:xfrm rot="5400000" flipH="1" flipV="1">
              <a:off x="3947747" y="5499460"/>
              <a:ext cx="536536" cy="1587"/>
            </a:xfrm>
            <a:prstGeom prst="straightConnector1">
              <a:avLst/>
            </a:prstGeom>
            <a:ln w="19050" cap="flat" cmpd="sng" algn="ctr">
              <a:solidFill>
                <a:srgbClr val="E38121"/>
              </a:solidFill>
              <a:prstDash val="solid"/>
              <a:round/>
              <a:headEnd type="none" w="med" len="med"/>
              <a:tailEnd type="arrow" w="sm" len="sm"/>
            </a:ln>
            <a:effectLst/>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a:stCxn id="11" idx="0"/>
              <a:endCxn id="78" idx="2"/>
            </p:cNvCxnSpPr>
            <p:nvPr/>
          </p:nvCxnSpPr>
          <p:spPr>
            <a:xfrm rot="5400000" flipH="1" flipV="1">
              <a:off x="4348602" y="5097018"/>
              <a:ext cx="536536" cy="803298"/>
            </a:xfrm>
            <a:prstGeom prst="straightConnector1">
              <a:avLst/>
            </a:prstGeom>
            <a:ln w="19050" cap="flat" cmpd="sng" algn="ctr">
              <a:solidFill>
                <a:srgbClr val="E38121"/>
              </a:solidFill>
              <a:prstDash val="solid"/>
              <a:round/>
              <a:headEnd type="none" w="med" len="med"/>
              <a:tailEnd type="arrow" w="sm" len="sm"/>
            </a:ln>
            <a:effectLst/>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a:stCxn id="11" idx="0"/>
              <a:endCxn id="86" idx="2"/>
            </p:cNvCxnSpPr>
            <p:nvPr/>
          </p:nvCxnSpPr>
          <p:spPr>
            <a:xfrm rot="5400000" flipH="1" flipV="1">
              <a:off x="4747075" y="4698544"/>
              <a:ext cx="536536" cy="1600245"/>
            </a:xfrm>
            <a:prstGeom prst="straightConnector1">
              <a:avLst/>
            </a:prstGeom>
            <a:ln w="19050" cap="flat" cmpd="sng" algn="ctr">
              <a:solidFill>
                <a:srgbClr val="E38121"/>
              </a:solidFill>
              <a:prstDash val="solid"/>
              <a:round/>
              <a:headEnd type="none" w="med" len="med"/>
              <a:tailEnd type="arrow" w="sm" len="sm"/>
            </a:ln>
            <a:effectLst/>
          </p:spPr>
          <p:style>
            <a:lnRef idx="2">
              <a:schemeClr val="accent1"/>
            </a:lnRef>
            <a:fillRef idx="0">
              <a:schemeClr val="accent1"/>
            </a:fillRef>
            <a:effectRef idx="1">
              <a:schemeClr val="accent1"/>
            </a:effectRef>
            <a:fontRef idx="minor">
              <a:schemeClr val="tx1"/>
            </a:fontRef>
          </p:style>
        </p:cxnSp>
        <p:sp>
          <p:nvSpPr>
            <p:cNvPr id="18" name="Text Box 36"/>
            <p:cNvSpPr txBox="1">
              <a:spLocks noChangeArrowheads="1"/>
            </p:cNvSpPr>
            <p:nvPr/>
          </p:nvSpPr>
          <p:spPr bwMode="auto">
            <a:xfrm>
              <a:off x="630545" y="5782808"/>
              <a:ext cx="1082706" cy="496851"/>
            </a:xfrm>
            <a:prstGeom prst="rect">
              <a:avLst/>
            </a:prstGeom>
            <a:ln>
              <a:headEnd/>
              <a:tailEnd/>
            </a:ln>
          </p:spPr>
          <p:style>
            <a:lnRef idx="2">
              <a:schemeClr val="accent4">
                <a:shade val="50000"/>
              </a:schemeClr>
            </a:lnRef>
            <a:fillRef idx="1">
              <a:schemeClr val="accent4"/>
            </a:fillRef>
            <a:effectRef idx="0">
              <a:schemeClr val="accent4"/>
            </a:effectRef>
            <a:fontRef idx="minor">
              <a:schemeClr val="lt1"/>
            </a:fontRef>
          </p:style>
          <p:txBody>
            <a:bodyPr lIns="0" rIns="0" anchor="ctr">
              <a:spAutoFit/>
            </a:bodyPr>
            <a:lstStyle/>
            <a:p>
              <a:pPr algn="ctr" fontAlgn="auto">
                <a:lnSpc>
                  <a:spcPct val="80000"/>
                </a:lnSpc>
                <a:spcBef>
                  <a:spcPct val="20000"/>
                </a:spcBef>
                <a:spcAft>
                  <a:spcPts val="0"/>
                </a:spcAft>
                <a:buClr>
                  <a:schemeClr val="hlink"/>
                </a:buClr>
                <a:buSzPct val="120000"/>
                <a:defRPr/>
              </a:pPr>
              <a:r>
                <a:rPr lang="en-US" sz="1000" b="0" dirty="0">
                  <a:latin typeface="Tahoma" charset="0"/>
                </a:rPr>
                <a:t>Ensemble</a:t>
              </a:r>
            </a:p>
            <a:p>
              <a:pPr algn="ctr" fontAlgn="auto">
                <a:lnSpc>
                  <a:spcPct val="80000"/>
                </a:lnSpc>
                <a:spcBef>
                  <a:spcPct val="20000"/>
                </a:spcBef>
                <a:spcAft>
                  <a:spcPts val="0"/>
                </a:spcAft>
                <a:buClr>
                  <a:schemeClr val="hlink"/>
                </a:buClr>
                <a:buSzPct val="120000"/>
                <a:defRPr/>
              </a:pPr>
              <a:r>
                <a:rPr lang="en-US" sz="1000" b="0" dirty="0">
                  <a:latin typeface="Tahoma" charset="0"/>
                </a:rPr>
                <a:t>Initialization from T-6h GFS-EnKF </a:t>
              </a:r>
              <a:endParaRPr lang="el-GR" sz="1000" b="0" dirty="0">
                <a:latin typeface="Tahoma" charset="0"/>
              </a:endParaRPr>
            </a:p>
          </p:txBody>
        </p:sp>
        <p:cxnSp>
          <p:nvCxnSpPr>
            <p:cNvPr id="19" name="Straight Arrow Connector 18"/>
            <p:cNvCxnSpPr>
              <a:stCxn id="18" idx="0"/>
            </p:cNvCxnSpPr>
            <p:nvPr/>
          </p:nvCxnSpPr>
          <p:spPr>
            <a:xfrm rot="16200000" flipV="1">
              <a:off x="529800" y="5140711"/>
              <a:ext cx="1281020" cy="3175"/>
            </a:xfrm>
            <a:prstGeom prst="straightConnector1">
              <a:avLst/>
            </a:prstGeom>
            <a:ln w="19050" cap="flat" cmpd="sng" algn="ctr">
              <a:solidFill>
                <a:srgbClr val="705988"/>
              </a:solidFill>
              <a:prstDash val="solid"/>
              <a:round/>
              <a:headEnd type="none" w="med" len="med"/>
              <a:tailEnd type="arrow" w="sm" len="sm"/>
            </a:ln>
            <a:effectLst/>
          </p:spPr>
          <p:style>
            <a:lnRef idx="2">
              <a:schemeClr val="accent1"/>
            </a:lnRef>
            <a:fillRef idx="0">
              <a:schemeClr val="accent1"/>
            </a:fillRef>
            <a:effectRef idx="1">
              <a:schemeClr val="accent1"/>
            </a:effectRef>
            <a:fontRef idx="minor">
              <a:schemeClr val="tx1"/>
            </a:fontRef>
          </p:style>
        </p:cxnSp>
        <p:sp>
          <p:nvSpPr>
            <p:cNvPr id="20" name="Text Box 36"/>
            <p:cNvSpPr txBox="1">
              <a:spLocks noChangeArrowheads="1"/>
            </p:cNvSpPr>
            <p:nvPr/>
          </p:nvSpPr>
          <p:spPr bwMode="auto">
            <a:xfrm>
              <a:off x="6226640" y="5782808"/>
              <a:ext cx="1084294" cy="466691"/>
            </a:xfrm>
            <a:prstGeom prst="rect">
              <a:avLst/>
            </a:prstGeom>
            <a:ln>
              <a:headEnd/>
              <a:tailEnd/>
            </a:ln>
          </p:spPr>
          <p:style>
            <a:lnRef idx="2">
              <a:schemeClr val="accent3">
                <a:shade val="50000"/>
              </a:schemeClr>
            </a:lnRef>
            <a:fillRef idx="1">
              <a:schemeClr val="accent3"/>
            </a:fillRef>
            <a:effectRef idx="0">
              <a:schemeClr val="accent3"/>
            </a:effectRef>
            <a:fontRef idx="minor">
              <a:schemeClr val="lt1"/>
            </a:fontRef>
          </p:style>
          <p:txBody>
            <a:bodyPr lIns="0" rIns="0" anchor="ctr">
              <a:spAutoFit/>
            </a:bodyPr>
            <a:lstStyle/>
            <a:p>
              <a:pPr algn="ctr" fontAlgn="auto">
                <a:lnSpc>
                  <a:spcPct val="80000"/>
                </a:lnSpc>
                <a:spcBef>
                  <a:spcPct val="20000"/>
                </a:spcBef>
                <a:spcAft>
                  <a:spcPts val="0"/>
                </a:spcAft>
                <a:buClr>
                  <a:schemeClr val="hlink"/>
                </a:buClr>
                <a:buSzPct val="120000"/>
                <a:defRPr/>
              </a:pPr>
              <a:r>
                <a:rPr lang="en-US" sz="1000" b="0" dirty="0">
                  <a:latin typeface="Tahoma" charset="0"/>
                </a:rPr>
                <a:t>Mean of Final Analysis Assumed Valid for T</a:t>
              </a:r>
              <a:endParaRPr lang="el-GR" sz="1000" b="0" dirty="0">
                <a:latin typeface="Tahoma" charset="0"/>
              </a:endParaRPr>
            </a:p>
          </p:txBody>
        </p:sp>
        <p:cxnSp>
          <p:nvCxnSpPr>
            <p:cNvPr id="21" name="Straight Arrow Connector 20"/>
            <p:cNvCxnSpPr/>
            <p:nvPr/>
          </p:nvCxnSpPr>
          <p:spPr>
            <a:xfrm rot="16200000" flipV="1">
              <a:off x="6114782" y="5140711"/>
              <a:ext cx="1281020" cy="3175"/>
            </a:xfrm>
            <a:prstGeom prst="straightConnector1">
              <a:avLst/>
            </a:prstGeom>
            <a:ln w="19050" cap="flat" cmpd="sng" algn="ctr">
              <a:solidFill>
                <a:srgbClr val="89A451"/>
              </a:solidFill>
              <a:prstDash val="solid"/>
              <a:round/>
              <a:headEnd type="none" w="med" len="med"/>
              <a:tailEnd type="arrow" w="sm" len="sm"/>
            </a:ln>
            <a:effectLst/>
          </p:spPr>
          <p:style>
            <a:lnRef idx="2">
              <a:schemeClr val="accent1"/>
            </a:lnRef>
            <a:fillRef idx="0">
              <a:schemeClr val="accent1"/>
            </a:fillRef>
            <a:effectRef idx="1">
              <a:schemeClr val="accent1"/>
            </a:effectRef>
            <a:fontRef idx="minor">
              <a:schemeClr val="tx1"/>
            </a:fontRef>
          </p:style>
        </p:cxnSp>
        <p:grpSp>
          <p:nvGrpSpPr>
            <p:cNvPr id="22" name="Group 233"/>
            <p:cNvGrpSpPr>
              <a:grpSpLocks/>
            </p:cNvGrpSpPr>
            <p:nvPr/>
          </p:nvGrpSpPr>
          <p:grpSpPr bwMode="auto">
            <a:xfrm>
              <a:off x="2610213" y="3784290"/>
              <a:ext cx="814411" cy="315890"/>
              <a:chOff x="2610213" y="3295835"/>
              <a:chExt cx="814411" cy="315890"/>
            </a:xfrm>
          </p:grpSpPr>
          <p:sp>
            <p:nvSpPr>
              <p:cNvPr id="28" name="Right Brace 27"/>
              <p:cNvSpPr/>
              <p:nvPr/>
            </p:nvSpPr>
            <p:spPr>
              <a:xfrm rot="16200000">
                <a:off x="2945985" y="3191826"/>
                <a:ext cx="138103" cy="701695"/>
              </a:xfrm>
              <a:prstGeom prst="rightBrace">
                <a:avLst>
                  <a:gd name="adj1" fmla="val 34288"/>
                  <a:gd name="adj2" fmla="val 50000"/>
                </a:avLst>
              </a:prstGeom>
              <a:ln>
                <a:solidFill>
                  <a:srgbClr val="80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fontAlgn="auto">
                  <a:spcBef>
                    <a:spcPts val="0"/>
                  </a:spcBef>
                  <a:spcAft>
                    <a:spcPts val="0"/>
                  </a:spcAft>
                  <a:defRPr/>
                </a:pPr>
                <a:endParaRPr lang="en-US" sz="1800" b="0">
                  <a:solidFill>
                    <a:schemeClr val="accent2">
                      <a:lumMod val="75000"/>
                    </a:schemeClr>
                  </a:solidFill>
                </a:endParaRPr>
              </a:p>
            </p:txBody>
          </p:sp>
          <p:sp>
            <p:nvSpPr>
              <p:cNvPr id="29" name="Text Box 36"/>
              <p:cNvSpPr txBox="1">
                <a:spLocks noChangeArrowheads="1"/>
              </p:cNvSpPr>
              <p:nvPr/>
            </p:nvSpPr>
            <p:spPr bwMode="auto">
              <a:xfrm>
                <a:off x="2610213" y="3295835"/>
                <a:ext cx="814411" cy="220647"/>
              </a:xfrm>
              <a:prstGeom prst="rect">
                <a:avLst/>
              </a:prstGeom>
              <a:solidFill>
                <a:srgbClr val="92D050"/>
              </a:solidFill>
              <a:ln>
                <a:noFill/>
                <a:headEnd/>
                <a:tailEnd/>
              </a:ln>
            </p:spPr>
            <p:style>
              <a:lnRef idx="2">
                <a:schemeClr val="accent1">
                  <a:shade val="50000"/>
                </a:schemeClr>
              </a:lnRef>
              <a:fillRef idx="1">
                <a:schemeClr val="accent1"/>
              </a:fillRef>
              <a:effectRef idx="0">
                <a:schemeClr val="accent1"/>
              </a:effectRef>
              <a:fontRef idx="minor">
                <a:schemeClr val="lt1"/>
              </a:fontRef>
            </p:style>
            <p:txBody>
              <a:bodyPr lIns="0" rIns="0" anchor="ctr">
                <a:spAutoFit/>
              </a:bodyPr>
              <a:lstStyle/>
              <a:p>
                <a:pPr algn="ctr" fontAlgn="auto">
                  <a:lnSpc>
                    <a:spcPct val="80000"/>
                  </a:lnSpc>
                  <a:spcBef>
                    <a:spcPct val="20000"/>
                  </a:spcBef>
                  <a:spcAft>
                    <a:spcPts val="0"/>
                  </a:spcAft>
                  <a:buClr>
                    <a:schemeClr val="hlink"/>
                  </a:buClr>
                  <a:buSzPct val="120000"/>
                  <a:defRPr/>
                </a:pPr>
                <a:r>
                  <a:rPr lang="en-US" sz="1000" b="0" dirty="0">
                    <a:solidFill>
                      <a:schemeClr val="tx1"/>
                    </a:solidFill>
                    <a:latin typeface="Tahoma" charset="0"/>
                  </a:rPr>
                  <a:t>1-hour Cycles</a:t>
                </a:r>
                <a:endParaRPr lang="el-GR" sz="1000" b="0" dirty="0">
                  <a:solidFill>
                    <a:schemeClr val="tx1"/>
                  </a:solidFill>
                  <a:latin typeface="Tahoma" charset="0"/>
                </a:endParaRPr>
              </a:p>
            </p:txBody>
          </p:sp>
        </p:grpSp>
        <p:cxnSp>
          <p:nvCxnSpPr>
            <p:cNvPr id="23" name="Straight Arrow Connector 22"/>
            <p:cNvCxnSpPr/>
            <p:nvPr/>
          </p:nvCxnSpPr>
          <p:spPr>
            <a:xfrm rot="10800000" flipV="1">
              <a:off x="2618151" y="3279502"/>
              <a:ext cx="1587545" cy="357162"/>
            </a:xfrm>
            <a:prstGeom prst="straightConnector1">
              <a:avLst/>
            </a:prstGeom>
            <a:ln w="19050" cap="flat" cmpd="sng" algn="ctr">
              <a:solidFill>
                <a:srgbClr val="FFFF00"/>
              </a:solidFill>
              <a:prstDash val="solid"/>
              <a:round/>
              <a:headEnd type="none" w="med" len="med"/>
              <a:tailEnd type="arrow" w="sm" len="sm"/>
            </a:ln>
            <a:effectLst/>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a:stCxn id="34" idx="2"/>
              <a:endCxn id="59" idx="0"/>
            </p:cNvCxnSpPr>
            <p:nvPr/>
          </p:nvCxnSpPr>
          <p:spPr>
            <a:xfrm rot="5400000">
              <a:off x="3637373" y="3060402"/>
              <a:ext cx="357162" cy="795359"/>
            </a:xfrm>
            <a:prstGeom prst="straightConnector1">
              <a:avLst/>
            </a:prstGeom>
            <a:ln w="19050" cap="flat" cmpd="sng" algn="ctr">
              <a:solidFill>
                <a:srgbClr val="FFFF00"/>
              </a:solidFill>
              <a:prstDash val="solid"/>
              <a:round/>
              <a:headEnd type="none" w="med" len="med"/>
              <a:tailEnd type="arrow" w="sm" len="sm"/>
            </a:ln>
            <a:effectLst/>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a:stCxn id="34" idx="2"/>
              <a:endCxn id="67" idx="0"/>
            </p:cNvCxnSpPr>
            <p:nvPr/>
          </p:nvCxnSpPr>
          <p:spPr>
            <a:xfrm rot="16200000" flipH="1">
              <a:off x="4035846" y="3457289"/>
              <a:ext cx="357162" cy="1588"/>
            </a:xfrm>
            <a:prstGeom prst="straightConnector1">
              <a:avLst/>
            </a:prstGeom>
            <a:ln w="19050" cap="flat" cmpd="sng" algn="ctr">
              <a:solidFill>
                <a:srgbClr val="FFFF00"/>
              </a:solidFill>
              <a:prstDash val="solid"/>
              <a:round/>
              <a:headEnd type="none" w="med" len="med"/>
              <a:tailEnd type="arrow" w="sm" len="sm"/>
            </a:ln>
            <a:effectLst/>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a:stCxn id="34" idx="2"/>
              <a:endCxn id="75" idx="0"/>
            </p:cNvCxnSpPr>
            <p:nvPr/>
          </p:nvCxnSpPr>
          <p:spPr>
            <a:xfrm rot="16200000" flipH="1">
              <a:off x="4443846" y="3049289"/>
              <a:ext cx="357162" cy="817586"/>
            </a:xfrm>
            <a:prstGeom prst="straightConnector1">
              <a:avLst/>
            </a:prstGeom>
            <a:ln w="19050" cap="flat" cmpd="sng" algn="ctr">
              <a:solidFill>
                <a:srgbClr val="FFFF00"/>
              </a:solidFill>
              <a:prstDash val="solid"/>
              <a:round/>
              <a:headEnd type="none" w="med" len="med"/>
              <a:tailEnd type="arrow" w="sm" len="sm"/>
            </a:ln>
            <a:effectLst/>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a:stCxn id="34" idx="2"/>
              <a:endCxn id="83" idx="0"/>
            </p:cNvCxnSpPr>
            <p:nvPr/>
          </p:nvCxnSpPr>
          <p:spPr>
            <a:xfrm rot="16200000" flipH="1">
              <a:off x="4838350" y="2654785"/>
              <a:ext cx="357162" cy="1606595"/>
            </a:xfrm>
            <a:prstGeom prst="straightConnector1">
              <a:avLst/>
            </a:prstGeom>
            <a:ln w="19050" cap="flat" cmpd="sng" algn="ctr">
              <a:solidFill>
                <a:srgbClr val="FFFF00"/>
              </a:solidFill>
              <a:prstDash val="solid"/>
              <a:round/>
              <a:headEnd type="none" w="med" len="med"/>
              <a:tailEnd type="arrow" w="sm" len="sm"/>
            </a:ln>
            <a:effectLst/>
          </p:spPr>
          <p:style>
            <a:lnRef idx="2">
              <a:schemeClr val="accent1"/>
            </a:lnRef>
            <a:fillRef idx="0">
              <a:schemeClr val="accent1"/>
            </a:fillRef>
            <a:effectRef idx="1">
              <a:schemeClr val="accent1"/>
            </a:effectRef>
            <a:fontRef idx="minor">
              <a:schemeClr val="tx1"/>
            </a:fontRef>
          </p:style>
        </p:cxnSp>
      </p:grpSp>
      <p:sp>
        <p:nvSpPr>
          <p:cNvPr id="117" name="TextBox 116"/>
          <p:cNvSpPr txBox="1"/>
          <p:nvPr/>
        </p:nvSpPr>
        <p:spPr>
          <a:xfrm>
            <a:off x="6400800" y="6488668"/>
            <a:ext cx="2743200" cy="369332"/>
          </a:xfrm>
          <a:prstGeom prst="rect">
            <a:avLst/>
          </a:prstGeom>
          <a:noFill/>
        </p:spPr>
        <p:txBody>
          <a:bodyPr wrap="square" rtlCol="0">
            <a:spAutoFit/>
          </a:bodyPr>
          <a:lstStyle/>
          <a:p>
            <a:pPr algn="r"/>
            <a:r>
              <a:rPr lang="en-US" u="sng" dirty="0" smtClean="0">
                <a:solidFill>
                  <a:srgbClr val="C00000"/>
                </a:solidFill>
              </a:rPr>
              <a:t>Credit: A. </a:t>
            </a:r>
            <a:r>
              <a:rPr lang="en-US" u="sng" dirty="0" err="1" smtClean="0">
                <a:solidFill>
                  <a:srgbClr val="C00000"/>
                </a:solidFill>
              </a:rPr>
              <a:t>Aksoy</a:t>
            </a:r>
            <a:endParaRPr lang="en-US" u="sng" dirty="0">
              <a:solidFill>
                <a:srgbClr val="C00000"/>
              </a:solidFill>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Advances in HWRF forecast </a:t>
            </a:r>
            <a:endParaRPr lang="en-U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smtClean="0">
                <a:solidFill>
                  <a:srgbClr val="FFC000"/>
                </a:solidFill>
                <a:uFill>
                  <a:solidFill>
                    <a:srgbClr val="FFFF00"/>
                  </a:solidFill>
                </a:uFill>
              </a:rPr>
              <a:t>Outline</a:t>
            </a:r>
            <a:endParaRPr lang="en-US" u="sng" dirty="0">
              <a:solidFill>
                <a:srgbClr val="FFC000"/>
              </a:solidFill>
              <a:uFill>
                <a:solidFill>
                  <a:srgbClr val="FFFF00"/>
                </a:solidFill>
              </a:uFill>
            </a:endParaRPr>
          </a:p>
        </p:txBody>
      </p:sp>
      <p:sp>
        <p:nvSpPr>
          <p:cNvPr id="3" name="Content Placeholder 2"/>
          <p:cNvSpPr>
            <a:spLocks noGrp="1"/>
          </p:cNvSpPr>
          <p:nvPr>
            <p:ph idx="1"/>
          </p:nvPr>
        </p:nvSpPr>
        <p:spPr/>
        <p:txBody>
          <a:bodyPr>
            <a:normAutofit fontScale="62500" lnSpcReduction="20000"/>
          </a:bodyPr>
          <a:lstStyle/>
          <a:p>
            <a:r>
              <a:rPr lang="en-US" dirty="0" smtClean="0">
                <a:solidFill>
                  <a:srgbClr val="92D050"/>
                </a:solidFill>
              </a:rPr>
              <a:t>Background</a:t>
            </a:r>
          </a:p>
          <a:p>
            <a:pPr lvl="1"/>
            <a:r>
              <a:rPr lang="en-US" dirty="0" smtClean="0"/>
              <a:t>HFIP objectives</a:t>
            </a:r>
          </a:p>
          <a:p>
            <a:pPr lvl="1"/>
            <a:r>
              <a:rPr lang="en-US" dirty="0" smtClean="0"/>
              <a:t>Observations</a:t>
            </a:r>
          </a:p>
          <a:p>
            <a:pPr lvl="1"/>
            <a:r>
              <a:rPr lang="en-US" dirty="0" smtClean="0"/>
              <a:t>Understanding</a:t>
            </a:r>
          </a:p>
          <a:p>
            <a:r>
              <a:rPr lang="en-US" dirty="0" smtClean="0">
                <a:solidFill>
                  <a:srgbClr val="92D050"/>
                </a:solidFill>
              </a:rPr>
              <a:t>HWRF development</a:t>
            </a:r>
          </a:p>
          <a:p>
            <a:pPr lvl="1"/>
            <a:r>
              <a:rPr lang="en-US" dirty="0" smtClean="0"/>
              <a:t>Framework expansion</a:t>
            </a:r>
          </a:p>
          <a:p>
            <a:pPr lvl="1"/>
            <a:r>
              <a:rPr lang="en-US" dirty="0" smtClean="0"/>
              <a:t>Physics improvement</a:t>
            </a:r>
          </a:p>
          <a:p>
            <a:pPr lvl="1"/>
            <a:r>
              <a:rPr lang="en-US" dirty="0" smtClean="0"/>
              <a:t>Ocean coupling</a:t>
            </a:r>
          </a:p>
          <a:p>
            <a:pPr lvl="1"/>
            <a:r>
              <a:rPr lang="en-US" dirty="0" smtClean="0"/>
              <a:t>Vortex initialization &amp; Cycling</a:t>
            </a:r>
          </a:p>
          <a:p>
            <a:pPr lvl="1"/>
            <a:r>
              <a:rPr lang="en-US" dirty="0" smtClean="0"/>
              <a:t>Data Assimilation</a:t>
            </a:r>
          </a:p>
          <a:p>
            <a:r>
              <a:rPr lang="en-US" dirty="0" smtClean="0">
                <a:solidFill>
                  <a:srgbClr val="92D050"/>
                </a:solidFill>
              </a:rPr>
              <a:t>Advances in HWRF forecast</a:t>
            </a:r>
          </a:p>
          <a:p>
            <a:pPr lvl="1"/>
            <a:r>
              <a:rPr lang="en-US" dirty="0" smtClean="0"/>
              <a:t>Model configuration</a:t>
            </a:r>
          </a:p>
          <a:p>
            <a:pPr lvl="1"/>
            <a:r>
              <a:rPr lang="en-US" dirty="0" smtClean="0"/>
              <a:t>Retrospective forecasts</a:t>
            </a:r>
          </a:p>
          <a:p>
            <a:pPr lvl="1"/>
            <a:r>
              <a:rPr lang="en-US" dirty="0" smtClean="0"/>
              <a:t>Real-time parallel forecast effort</a:t>
            </a:r>
          </a:p>
          <a:p>
            <a:pPr lvl="1"/>
            <a:r>
              <a:rPr lang="en-US" dirty="0" smtClean="0"/>
              <a:t>Genesis effort</a:t>
            </a:r>
          </a:p>
          <a:p>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4" name="TextBox 3"/>
          <p:cNvSpPr txBox="1"/>
          <p:nvPr/>
        </p:nvSpPr>
        <p:spPr>
          <a:xfrm>
            <a:off x="6781800" y="457200"/>
            <a:ext cx="2362200" cy="369332"/>
          </a:xfrm>
          <a:prstGeom prst="rect">
            <a:avLst/>
          </a:prstGeom>
          <a:solidFill>
            <a:schemeClr val="bg2">
              <a:lumMod val="60000"/>
              <a:lumOff val="40000"/>
            </a:schemeClr>
          </a:solidFill>
        </p:spPr>
        <p:txBody>
          <a:bodyPr wrap="square" rtlCol="0">
            <a:spAutoFit/>
          </a:bodyPr>
          <a:lstStyle/>
          <a:p>
            <a:pPr algn="r"/>
            <a:r>
              <a:rPr lang="en-US" u="sng" dirty="0" smtClean="0">
                <a:solidFill>
                  <a:srgbClr val="FFC000"/>
                </a:solidFill>
                <a:uFill>
                  <a:solidFill>
                    <a:srgbClr val="FFFF00"/>
                  </a:solidFill>
                </a:uFill>
              </a:rPr>
              <a:t>Credit: V. </a:t>
            </a:r>
            <a:r>
              <a:rPr lang="en-US" u="sng" dirty="0" err="1" smtClean="0">
                <a:solidFill>
                  <a:srgbClr val="FFC000"/>
                </a:solidFill>
                <a:uFill>
                  <a:solidFill>
                    <a:srgbClr val="FFFF00"/>
                  </a:solidFill>
                </a:uFill>
              </a:rPr>
              <a:t>Tallapragada</a:t>
            </a:r>
            <a:endParaRPr lang="en-US" u="sng" dirty="0">
              <a:solidFill>
                <a:srgbClr val="FFC000"/>
              </a:solidFill>
              <a:uFill>
                <a:solidFill>
                  <a:srgbClr val="FFFF00"/>
                </a:solidFill>
              </a:uFill>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229600" cy="838200"/>
          </a:xfrm>
        </p:spPr>
        <p:txBody>
          <a:bodyPr>
            <a:normAutofit/>
          </a:bodyPr>
          <a:lstStyle/>
          <a:p>
            <a:r>
              <a:rPr lang="en-US" sz="2800" dirty="0" smtClean="0"/>
              <a:t>Model Configuration</a:t>
            </a:r>
            <a:endParaRPr lang="en-US" sz="2800" dirty="0"/>
          </a:p>
        </p:txBody>
      </p:sp>
      <p:graphicFrame>
        <p:nvGraphicFramePr>
          <p:cNvPr id="4" name="Content Placeholder 3"/>
          <p:cNvGraphicFramePr>
            <a:graphicFrameLocks noGrp="1"/>
          </p:cNvGraphicFramePr>
          <p:nvPr>
            <p:ph idx="1"/>
          </p:nvPr>
        </p:nvGraphicFramePr>
        <p:xfrm>
          <a:off x="327212" y="756622"/>
          <a:ext cx="8229600" cy="5913120"/>
        </p:xfrm>
        <a:graphic>
          <a:graphicData uri="http://schemas.openxmlformats.org/drawingml/2006/table">
            <a:tbl>
              <a:tblPr firstRow="1" bandRow="1">
                <a:tableStyleId>{5C22544A-7EE6-4342-B048-85BDC9FD1C3A}</a:tableStyleId>
              </a:tblPr>
              <a:tblGrid>
                <a:gridCol w="1645920"/>
                <a:gridCol w="1645920"/>
                <a:gridCol w="1645920"/>
                <a:gridCol w="1645920"/>
                <a:gridCol w="1645920"/>
              </a:tblGrid>
              <a:tr h="305775">
                <a:tc>
                  <a:txBody>
                    <a:bodyPr/>
                    <a:lstStyle/>
                    <a:p>
                      <a:pPr algn="ctr"/>
                      <a:endParaRPr lang="en-US" dirty="0"/>
                    </a:p>
                  </a:txBody>
                  <a:tcPr/>
                </a:tc>
                <a:tc>
                  <a:txBody>
                    <a:bodyPr/>
                    <a:lstStyle/>
                    <a:p>
                      <a:pPr algn="ctr"/>
                      <a:r>
                        <a:rPr lang="en-US" sz="1400" dirty="0" smtClean="0"/>
                        <a:t>Stream</a:t>
                      </a:r>
                      <a:r>
                        <a:rPr lang="en-US" sz="1400" baseline="0" dirty="0" smtClean="0"/>
                        <a:t> 1.5 HWRF</a:t>
                      </a:r>
                      <a:endParaRPr lang="en-US" sz="1400" dirty="0"/>
                    </a:p>
                  </a:txBody>
                  <a:tcPr>
                    <a:solidFill>
                      <a:srgbClr val="FFC000"/>
                    </a:solidFill>
                  </a:tcPr>
                </a:tc>
                <a:tc>
                  <a:txBody>
                    <a:bodyPr/>
                    <a:lstStyle/>
                    <a:p>
                      <a:pPr algn="ctr"/>
                      <a:r>
                        <a:rPr lang="en-US" sz="1400" dirty="0" smtClean="0"/>
                        <a:t>Operational HWRF</a:t>
                      </a:r>
                      <a:endParaRPr lang="en-US" sz="1400" dirty="0"/>
                    </a:p>
                  </a:txBody>
                  <a:tcPr/>
                </a:tc>
                <a:tc>
                  <a:txBody>
                    <a:bodyPr/>
                    <a:lstStyle/>
                    <a:p>
                      <a:pPr algn="ctr"/>
                      <a:r>
                        <a:rPr lang="en-US" sz="1400" dirty="0" err="1" smtClean="0"/>
                        <a:t>HWRFx</a:t>
                      </a:r>
                      <a:endParaRPr lang="en-US" sz="1400" dirty="0"/>
                    </a:p>
                  </a:txBody>
                  <a:tcPr/>
                </a:tc>
                <a:tc>
                  <a:txBody>
                    <a:bodyPr/>
                    <a:lstStyle/>
                    <a:p>
                      <a:pPr algn="ctr"/>
                      <a:r>
                        <a:rPr lang="en-US" sz="1400" dirty="0" smtClean="0"/>
                        <a:t>GFDL</a:t>
                      </a:r>
                      <a:endParaRPr lang="en-US" sz="1400" dirty="0"/>
                    </a:p>
                  </a:txBody>
                  <a:tcPr/>
                </a:tc>
              </a:tr>
              <a:tr h="631958">
                <a:tc>
                  <a:txBody>
                    <a:bodyPr/>
                    <a:lstStyle/>
                    <a:p>
                      <a:pPr algn="ctr"/>
                      <a:r>
                        <a:rPr lang="en-US" sz="1200" dirty="0" smtClean="0"/>
                        <a:t>Domain</a:t>
                      </a:r>
                      <a:endParaRPr lang="en-US" sz="1200" dirty="0"/>
                    </a:p>
                  </a:txBody>
                  <a:tcPr/>
                </a:tc>
                <a:tc>
                  <a:txBody>
                    <a:bodyPr/>
                    <a:lstStyle/>
                    <a:p>
                      <a:pPr algn="ctr"/>
                      <a:r>
                        <a:rPr lang="en-US" sz="1200" dirty="0" smtClean="0"/>
                        <a:t>27 KM: 77.76˚</a:t>
                      </a:r>
                      <a:r>
                        <a:rPr lang="en-US" sz="1200" baseline="0" dirty="0" smtClean="0"/>
                        <a:t> X </a:t>
                      </a:r>
                      <a:r>
                        <a:rPr lang="en-US" sz="1200" dirty="0" smtClean="0"/>
                        <a:t>77.76˚</a:t>
                      </a:r>
                      <a:endParaRPr lang="en-US" sz="1200" baseline="0" dirty="0" smtClean="0"/>
                    </a:p>
                    <a:p>
                      <a:pPr algn="ctr"/>
                      <a:r>
                        <a:rPr lang="en-US" sz="1200" dirty="0" smtClean="0"/>
                        <a:t>9 KM:</a:t>
                      </a:r>
                      <a:r>
                        <a:rPr lang="en-US" sz="1200" baseline="0" dirty="0" smtClean="0"/>
                        <a:t> 10.56</a:t>
                      </a:r>
                      <a:r>
                        <a:rPr lang="en-US" sz="1200" dirty="0" smtClean="0"/>
                        <a:t>˚</a:t>
                      </a:r>
                      <a:r>
                        <a:rPr lang="en-US" sz="1200" baseline="0" dirty="0" smtClean="0"/>
                        <a:t> X 10.2</a:t>
                      </a:r>
                      <a:r>
                        <a:rPr lang="en-US" sz="1200" dirty="0" smtClean="0"/>
                        <a:t>˚</a:t>
                      </a:r>
                      <a:endParaRPr lang="en-US" sz="1200" baseline="0" dirty="0" smtClean="0"/>
                    </a:p>
                    <a:p>
                      <a:pPr algn="ctr"/>
                      <a:r>
                        <a:rPr lang="en-US" sz="1200" baseline="0" dirty="0" smtClean="0"/>
                        <a:t>3 KM: 7.6</a:t>
                      </a:r>
                      <a:r>
                        <a:rPr lang="en-US" sz="1200" dirty="0" smtClean="0"/>
                        <a:t>˚</a:t>
                      </a:r>
                      <a:r>
                        <a:rPr lang="en-US" sz="1200" baseline="0" dirty="0" smtClean="0"/>
                        <a:t> X 6.4</a:t>
                      </a:r>
                      <a:r>
                        <a:rPr lang="en-US" sz="1200" dirty="0" smtClean="0"/>
                        <a:t>˚</a:t>
                      </a:r>
                      <a:r>
                        <a:rPr lang="en-US" sz="1200" baseline="0" dirty="0" smtClean="0"/>
                        <a:t> </a:t>
                      </a:r>
                      <a:endParaRPr lang="en-US" sz="1200" dirty="0"/>
                    </a:p>
                  </a:txBody>
                  <a:tcPr>
                    <a:solidFill>
                      <a:srgbClr val="FFC00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t>27 KM: 77.76˚</a:t>
                      </a:r>
                      <a:r>
                        <a:rPr lang="en-US" sz="1200" baseline="0" dirty="0" smtClean="0"/>
                        <a:t> X </a:t>
                      </a:r>
                      <a:r>
                        <a:rPr lang="en-US" sz="1200" dirty="0" smtClean="0"/>
                        <a:t>77.76˚</a:t>
                      </a:r>
                      <a:r>
                        <a:rPr lang="en-US" sz="1200" baseline="0" dirty="0" smtClean="0"/>
                        <a:t> </a:t>
                      </a:r>
                    </a:p>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t>9 KM:</a:t>
                      </a:r>
                      <a:r>
                        <a:rPr lang="en-US" sz="1200" baseline="0" dirty="0" smtClean="0"/>
                        <a:t> 7.2</a:t>
                      </a:r>
                      <a:r>
                        <a:rPr lang="en-US" sz="1200" dirty="0" smtClean="0"/>
                        <a:t>˚</a:t>
                      </a:r>
                      <a:r>
                        <a:rPr lang="en-US" sz="1200" baseline="0" dirty="0" smtClean="0"/>
                        <a:t> X 6.0</a:t>
                      </a:r>
                      <a:r>
                        <a:rPr lang="en-US" sz="1200" dirty="0" smtClean="0"/>
                        <a:t>˚</a:t>
                      </a:r>
                      <a:r>
                        <a:rPr lang="en-US" sz="1200" baseline="0" dirty="0" smtClean="0"/>
                        <a:t> </a:t>
                      </a:r>
                    </a:p>
                    <a:p>
                      <a:pPr algn="ctr"/>
                      <a:endParaRPr lang="en-US" sz="12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t>9 KM: 57.12˚</a:t>
                      </a:r>
                      <a:r>
                        <a:rPr lang="en-US" sz="1200" baseline="0" dirty="0" smtClean="0"/>
                        <a:t> X 55.56</a:t>
                      </a:r>
                      <a:r>
                        <a:rPr lang="en-US" sz="1200" dirty="0" smtClean="0"/>
                        <a:t>˚</a:t>
                      </a:r>
                      <a:r>
                        <a:rPr lang="en-US" sz="1200" baseline="0" dirty="0" smtClean="0"/>
                        <a:t> </a:t>
                      </a:r>
                    </a:p>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t>3 KM:</a:t>
                      </a:r>
                      <a:r>
                        <a:rPr lang="en-US" sz="1200" baseline="0" dirty="0" smtClean="0"/>
                        <a:t> 5.84</a:t>
                      </a:r>
                      <a:r>
                        <a:rPr lang="en-US" sz="1200" dirty="0" smtClean="0"/>
                        <a:t>˚</a:t>
                      </a:r>
                      <a:r>
                        <a:rPr lang="en-US" sz="1200" baseline="0" dirty="0" smtClean="0"/>
                        <a:t> X 5.8</a:t>
                      </a:r>
                      <a:r>
                        <a:rPr lang="en-US" sz="1200" dirty="0" smtClean="0"/>
                        <a:t>˚</a:t>
                      </a:r>
                      <a:r>
                        <a:rPr lang="en-US" sz="1200" baseline="0" dirty="0" smtClean="0"/>
                        <a:t> </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t>36 KM: ~75˚</a:t>
                      </a:r>
                      <a:r>
                        <a:rPr lang="en-US" sz="1200" baseline="0" dirty="0" smtClean="0"/>
                        <a:t> X ~75</a:t>
                      </a:r>
                      <a:r>
                        <a:rPr lang="en-US" sz="1200" dirty="0" smtClean="0"/>
                        <a:t>˚</a:t>
                      </a:r>
                      <a:r>
                        <a:rPr lang="en-US" sz="1200" baseline="0" dirty="0" smtClean="0"/>
                        <a:t> </a:t>
                      </a:r>
                    </a:p>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t>18 KM:</a:t>
                      </a:r>
                      <a:r>
                        <a:rPr lang="en-US" sz="1200" baseline="0" dirty="0" smtClean="0"/>
                        <a:t> ~11</a:t>
                      </a:r>
                      <a:r>
                        <a:rPr lang="en-US" sz="1200" dirty="0" smtClean="0"/>
                        <a:t>˚</a:t>
                      </a:r>
                      <a:r>
                        <a:rPr lang="en-US" sz="1200" baseline="0" dirty="0" smtClean="0"/>
                        <a:t> X ~11</a:t>
                      </a:r>
                      <a:r>
                        <a:rPr lang="en-US" sz="1200" dirty="0" smtClean="0"/>
                        <a:t>˚</a:t>
                      </a:r>
                      <a:r>
                        <a:rPr lang="en-US" sz="1200" baseline="0" dirty="0" smtClean="0"/>
                        <a:t> </a:t>
                      </a:r>
                    </a:p>
                    <a:p>
                      <a:pPr marL="0" marR="0" indent="0" algn="ctr" defTabSz="914400" rtl="0" eaLnBrk="1" fontAlgn="auto" latinLnBrk="0" hangingPunct="1">
                        <a:lnSpc>
                          <a:spcPct val="100000"/>
                        </a:lnSpc>
                        <a:spcBef>
                          <a:spcPts val="0"/>
                        </a:spcBef>
                        <a:spcAft>
                          <a:spcPts val="0"/>
                        </a:spcAft>
                        <a:buClrTx/>
                        <a:buSzTx/>
                        <a:buFontTx/>
                        <a:buNone/>
                        <a:tabLst/>
                        <a:defRPr/>
                      </a:pPr>
                      <a:r>
                        <a:rPr lang="en-US" sz="1200" baseline="0" dirty="0" smtClean="0"/>
                        <a:t>9KM: ~5</a:t>
                      </a:r>
                      <a:r>
                        <a:rPr lang="en-US" sz="1200" dirty="0" smtClean="0"/>
                        <a:t>˚</a:t>
                      </a:r>
                      <a:r>
                        <a:rPr lang="en-US" sz="1200" baseline="0" dirty="0" smtClean="0"/>
                        <a:t> X ~5</a:t>
                      </a:r>
                      <a:r>
                        <a:rPr lang="en-US" sz="1200" dirty="0" smtClean="0"/>
                        <a:t>˚</a:t>
                      </a:r>
                      <a:r>
                        <a:rPr lang="en-US" sz="1200" baseline="0" dirty="0" smtClean="0"/>
                        <a:t> </a:t>
                      </a:r>
                    </a:p>
                  </a:txBody>
                  <a:tcPr/>
                </a:tc>
              </a:tr>
              <a:tr h="631958">
                <a:tc>
                  <a:txBody>
                    <a:bodyPr/>
                    <a:lstStyle/>
                    <a:p>
                      <a:pPr algn="ctr"/>
                      <a:r>
                        <a:rPr lang="en-US" sz="1200" dirty="0" smtClean="0"/>
                        <a:t>Vortex Initialization</a:t>
                      </a:r>
                      <a:endParaRPr lang="en-US" sz="1200" dirty="0"/>
                    </a:p>
                  </a:txBody>
                  <a:tcPr/>
                </a:tc>
                <a:tc>
                  <a:txBody>
                    <a:bodyPr/>
                    <a:lstStyle/>
                    <a:p>
                      <a:pPr algn="ctr"/>
                      <a:r>
                        <a:rPr lang="en-US" sz="1200" dirty="0" smtClean="0"/>
                        <a:t>27</a:t>
                      </a:r>
                      <a:r>
                        <a:rPr lang="en-US" sz="1200" baseline="0" dirty="0" smtClean="0"/>
                        <a:t>-9 KM: </a:t>
                      </a:r>
                      <a:r>
                        <a:rPr lang="en-US" sz="1200" dirty="0" smtClean="0"/>
                        <a:t>Yes</a:t>
                      </a:r>
                    </a:p>
                    <a:p>
                      <a:pPr algn="ctr"/>
                      <a:r>
                        <a:rPr lang="en-US" sz="1200" baseline="0" dirty="0" smtClean="0"/>
                        <a:t>3 KM: No (Downscaling)</a:t>
                      </a:r>
                      <a:endParaRPr lang="en-US" sz="1200" dirty="0"/>
                    </a:p>
                  </a:txBody>
                  <a:tcPr>
                    <a:solidFill>
                      <a:srgbClr val="FFC000"/>
                    </a:solidFill>
                  </a:tcPr>
                </a:tc>
                <a:tc>
                  <a:txBody>
                    <a:bodyPr/>
                    <a:lstStyle/>
                    <a:p>
                      <a:pPr algn="ctr"/>
                      <a:r>
                        <a:rPr lang="en-US" sz="1200" dirty="0" smtClean="0"/>
                        <a:t>27-9</a:t>
                      </a:r>
                      <a:r>
                        <a:rPr lang="en-US" sz="1200" baseline="0" dirty="0" smtClean="0"/>
                        <a:t> KM: </a:t>
                      </a:r>
                      <a:r>
                        <a:rPr lang="en-US" sz="1200" dirty="0" smtClean="0"/>
                        <a:t>Yes</a:t>
                      </a:r>
                    </a:p>
                    <a:p>
                      <a:pPr algn="ctr"/>
                      <a:endParaRPr lang="en-US" sz="1200" dirty="0"/>
                    </a:p>
                  </a:txBody>
                  <a:tcPr/>
                </a:tc>
                <a:tc>
                  <a:txBody>
                    <a:bodyPr/>
                    <a:lstStyle/>
                    <a:p>
                      <a:pPr algn="ctr"/>
                      <a:r>
                        <a:rPr lang="en-US" sz="1200" baseline="0" dirty="0" smtClean="0"/>
                        <a:t>9KM: </a:t>
                      </a:r>
                      <a:r>
                        <a:rPr lang="en-US" sz="1200" dirty="0" smtClean="0"/>
                        <a:t>Yes</a:t>
                      </a:r>
                    </a:p>
                    <a:p>
                      <a:pPr algn="ctr"/>
                      <a:r>
                        <a:rPr lang="en-US" sz="1200" dirty="0" smtClean="0"/>
                        <a:t>3KM: No (Downscaling)</a:t>
                      </a:r>
                    </a:p>
                  </a:txBody>
                  <a:tcPr/>
                </a:tc>
                <a:tc>
                  <a:txBody>
                    <a:bodyPr/>
                    <a:lstStyle/>
                    <a:p>
                      <a:pPr algn="ctr"/>
                      <a:r>
                        <a:rPr lang="en-US" sz="1200" baseline="0" dirty="0" smtClean="0"/>
                        <a:t>36-18-9KM: </a:t>
                      </a:r>
                      <a:r>
                        <a:rPr lang="en-US" sz="1200" dirty="0" smtClean="0"/>
                        <a:t>Yes</a:t>
                      </a:r>
                    </a:p>
                  </a:txBody>
                  <a:tcPr/>
                </a:tc>
              </a:tr>
              <a:tr h="270840">
                <a:tc>
                  <a:txBody>
                    <a:bodyPr/>
                    <a:lstStyle/>
                    <a:p>
                      <a:pPr algn="ctr"/>
                      <a:r>
                        <a:rPr lang="en-US" sz="1200" dirty="0" smtClean="0"/>
                        <a:t>Cycling</a:t>
                      </a:r>
                      <a:endParaRPr lang="en-US" sz="1200" dirty="0"/>
                    </a:p>
                  </a:txBody>
                  <a:tcPr/>
                </a:tc>
                <a:tc>
                  <a:txBody>
                    <a:bodyPr/>
                    <a:lstStyle/>
                    <a:p>
                      <a:pPr algn="ctr"/>
                      <a:r>
                        <a:rPr lang="en-US" sz="1200" dirty="0" smtClean="0"/>
                        <a:t>Yes</a:t>
                      </a:r>
                      <a:endParaRPr lang="en-US" sz="1200" dirty="0"/>
                    </a:p>
                  </a:txBody>
                  <a:tcPr>
                    <a:solidFill>
                      <a:srgbClr val="FFC000"/>
                    </a:solidFill>
                  </a:tcPr>
                </a:tc>
                <a:tc>
                  <a:txBody>
                    <a:bodyPr/>
                    <a:lstStyle/>
                    <a:p>
                      <a:pPr algn="ctr"/>
                      <a:r>
                        <a:rPr lang="en-US" sz="1200" dirty="0" smtClean="0"/>
                        <a:t>Yes</a:t>
                      </a:r>
                      <a:endParaRPr lang="en-US" sz="1200" dirty="0"/>
                    </a:p>
                  </a:txBody>
                  <a:tcPr/>
                </a:tc>
                <a:tc>
                  <a:txBody>
                    <a:bodyPr/>
                    <a:lstStyle/>
                    <a:p>
                      <a:pPr algn="ctr"/>
                      <a:r>
                        <a:rPr lang="en-US" sz="1200" dirty="0" smtClean="0"/>
                        <a:t>No</a:t>
                      </a:r>
                      <a:endParaRPr lang="en-US" sz="1200" dirty="0"/>
                    </a:p>
                  </a:txBody>
                  <a:tcPr/>
                </a:tc>
                <a:tc>
                  <a:txBody>
                    <a:bodyPr/>
                    <a:lstStyle/>
                    <a:p>
                      <a:pPr algn="ctr"/>
                      <a:r>
                        <a:rPr lang="en-US" sz="1200" dirty="0" smtClean="0"/>
                        <a:t>No</a:t>
                      </a:r>
                      <a:endParaRPr lang="en-US" sz="1200" dirty="0"/>
                    </a:p>
                  </a:txBody>
                  <a:tcPr/>
                </a:tc>
              </a:tr>
              <a:tr h="631958">
                <a:tc>
                  <a:txBody>
                    <a:bodyPr/>
                    <a:lstStyle/>
                    <a:p>
                      <a:pPr algn="ctr"/>
                      <a:r>
                        <a:rPr lang="en-US" sz="1200" dirty="0" smtClean="0"/>
                        <a:t>Ocean Coupling</a:t>
                      </a:r>
                    </a:p>
                    <a:p>
                      <a:pPr algn="ctr"/>
                      <a:r>
                        <a:rPr lang="en-US" sz="1200" dirty="0" smtClean="0"/>
                        <a:t>(Ocean model: POM)</a:t>
                      </a:r>
                      <a:endParaRPr lang="en-US" sz="1200" dirty="0"/>
                    </a:p>
                  </a:txBody>
                  <a:tcPr/>
                </a:tc>
                <a:tc>
                  <a:txBody>
                    <a:bodyPr/>
                    <a:lstStyle/>
                    <a:p>
                      <a:pPr algn="ctr"/>
                      <a:r>
                        <a:rPr lang="en-US" sz="1200" dirty="0" smtClean="0"/>
                        <a:t>27-9</a:t>
                      </a:r>
                      <a:r>
                        <a:rPr lang="en-US" sz="1200" baseline="0" dirty="0" smtClean="0"/>
                        <a:t> KM: </a:t>
                      </a:r>
                      <a:r>
                        <a:rPr lang="en-US" sz="1200" dirty="0" smtClean="0"/>
                        <a:t>Yes</a:t>
                      </a:r>
                    </a:p>
                    <a:p>
                      <a:pPr algn="ctr"/>
                      <a:r>
                        <a:rPr lang="en-US" sz="1200" baseline="0" dirty="0" smtClean="0"/>
                        <a:t>3 KM: No (Downscaling)</a:t>
                      </a:r>
                      <a:endParaRPr lang="en-US" sz="1200" dirty="0"/>
                    </a:p>
                  </a:txBody>
                  <a:tcPr>
                    <a:solidFill>
                      <a:srgbClr val="FFC000"/>
                    </a:solidFill>
                  </a:tcPr>
                </a:tc>
                <a:tc>
                  <a:txBody>
                    <a:bodyPr/>
                    <a:lstStyle/>
                    <a:p>
                      <a:pPr algn="ctr"/>
                      <a:r>
                        <a:rPr lang="en-US" sz="1200" dirty="0" smtClean="0"/>
                        <a:t>27-9</a:t>
                      </a:r>
                      <a:r>
                        <a:rPr lang="en-US" sz="1200" baseline="0" dirty="0" smtClean="0"/>
                        <a:t> KM: </a:t>
                      </a:r>
                      <a:r>
                        <a:rPr lang="en-US" sz="1200" dirty="0" smtClean="0"/>
                        <a:t>Yes</a:t>
                      </a:r>
                    </a:p>
                    <a:p>
                      <a:pPr algn="ctr"/>
                      <a:endParaRPr lang="en-US" sz="1200" dirty="0"/>
                    </a:p>
                  </a:txBody>
                  <a:tcPr/>
                </a:tc>
                <a:tc>
                  <a:txBody>
                    <a:bodyPr/>
                    <a:lstStyle/>
                    <a:p>
                      <a:pPr algn="ctr"/>
                      <a:r>
                        <a:rPr lang="en-US" sz="1200" dirty="0" smtClean="0"/>
                        <a:t>No</a:t>
                      </a:r>
                    </a:p>
                  </a:txBody>
                  <a:tcPr/>
                </a:tc>
                <a:tc>
                  <a:txBody>
                    <a:bodyPr/>
                    <a:lstStyle/>
                    <a:p>
                      <a:pPr algn="ctr"/>
                      <a:r>
                        <a:rPr lang="en-US" sz="1200" dirty="0" smtClean="0"/>
                        <a:t>Yes</a:t>
                      </a:r>
                    </a:p>
                  </a:txBody>
                  <a:tcPr/>
                </a:tc>
              </a:tr>
              <a:tr h="270840">
                <a:tc>
                  <a:txBody>
                    <a:bodyPr/>
                    <a:lstStyle/>
                    <a:p>
                      <a:pPr algn="ctr"/>
                      <a:r>
                        <a:rPr lang="en-US" sz="1200" dirty="0" smtClean="0"/>
                        <a:t>GSI</a:t>
                      </a:r>
                      <a:endParaRPr lang="en-US" sz="1200" dirty="0"/>
                    </a:p>
                  </a:txBody>
                  <a:tcPr/>
                </a:tc>
                <a:tc>
                  <a:txBody>
                    <a:bodyPr/>
                    <a:lstStyle/>
                    <a:p>
                      <a:pPr algn="ctr"/>
                      <a:r>
                        <a:rPr lang="en-US" sz="1200" dirty="0" smtClean="0"/>
                        <a:t>Yes</a:t>
                      </a:r>
                      <a:endParaRPr lang="en-US" sz="1200" dirty="0"/>
                    </a:p>
                  </a:txBody>
                  <a:tcPr>
                    <a:solidFill>
                      <a:srgbClr val="FFC000"/>
                    </a:solidFill>
                  </a:tcPr>
                </a:tc>
                <a:tc>
                  <a:txBody>
                    <a:bodyPr/>
                    <a:lstStyle/>
                    <a:p>
                      <a:pPr algn="ctr"/>
                      <a:r>
                        <a:rPr lang="en-US" sz="1200" dirty="0" smtClean="0"/>
                        <a:t>Yes</a:t>
                      </a:r>
                      <a:endParaRPr lang="en-US" sz="1200" dirty="0"/>
                    </a:p>
                  </a:txBody>
                  <a:tcPr/>
                </a:tc>
                <a:tc>
                  <a:txBody>
                    <a:bodyPr/>
                    <a:lstStyle/>
                    <a:p>
                      <a:pPr algn="ctr"/>
                      <a:r>
                        <a:rPr lang="en-US" sz="1200" dirty="0" smtClean="0"/>
                        <a:t>No</a:t>
                      </a:r>
                      <a:endParaRPr lang="en-US" sz="1200" dirty="0"/>
                    </a:p>
                  </a:txBody>
                  <a:tcPr/>
                </a:tc>
                <a:tc>
                  <a:txBody>
                    <a:bodyPr/>
                    <a:lstStyle/>
                    <a:p>
                      <a:pPr algn="ctr"/>
                      <a:r>
                        <a:rPr lang="en-US" sz="1200" dirty="0" smtClean="0"/>
                        <a:t>No</a:t>
                      </a:r>
                      <a:endParaRPr lang="en-US" sz="1200" dirty="0"/>
                    </a:p>
                  </a:txBody>
                  <a:tcPr/>
                </a:tc>
              </a:tr>
              <a:tr h="270840">
                <a:tc>
                  <a:txBody>
                    <a:bodyPr/>
                    <a:lstStyle/>
                    <a:p>
                      <a:pPr algn="ctr"/>
                      <a:r>
                        <a:rPr lang="en-US" sz="1200" dirty="0" smtClean="0"/>
                        <a:t>Platform</a:t>
                      </a:r>
                      <a:endParaRPr lang="en-US" sz="1200" dirty="0"/>
                    </a:p>
                  </a:txBody>
                  <a:tcPr/>
                </a:tc>
                <a:tc>
                  <a:txBody>
                    <a:bodyPr/>
                    <a:lstStyle/>
                    <a:p>
                      <a:pPr algn="ctr"/>
                      <a:r>
                        <a:rPr lang="en-US" sz="1200" dirty="0" smtClean="0"/>
                        <a:t>JET-Linux</a:t>
                      </a:r>
                      <a:endParaRPr lang="en-US" sz="1200" dirty="0"/>
                    </a:p>
                  </a:txBody>
                  <a:tcPr>
                    <a:solidFill>
                      <a:srgbClr val="FFC000"/>
                    </a:solidFill>
                  </a:tcPr>
                </a:tc>
                <a:tc>
                  <a:txBody>
                    <a:bodyPr/>
                    <a:lstStyle/>
                    <a:p>
                      <a:pPr algn="ctr"/>
                      <a:r>
                        <a:rPr lang="en-US" sz="1200" dirty="0" smtClean="0"/>
                        <a:t>IBM</a:t>
                      </a:r>
                      <a:endParaRPr lang="en-US" sz="1200" dirty="0"/>
                    </a:p>
                  </a:txBody>
                  <a:tcPr/>
                </a:tc>
                <a:tc>
                  <a:txBody>
                    <a:bodyPr/>
                    <a:lstStyle/>
                    <a:p>
                      <a:pPr algn="ctr"/>
                      <a:r>
                        <a:rPr lang="en-US" sz="1200" dirty="0" smtClean="0"/>
                        <a:t>JET-Linux</a:t>
                      </a:r>
                      <a:endParaRPr lang="en-US" sz="1200" dirty="0"/>
                    </a:p>
                  </a:txBody>
                  <a:tcPr/>
                </a:tc>
                <a:tc>
                  <a:txBody>
                    <a:bodyPr/>
                    <a:lstStyle/>
                    <a:p>
                      <a:pPr algn="ctr"/>
                      <a:r>
                        <a:rPr lang="en-US" sz="1200" dirty="0" smtClean="0"/>
                        <a:t>IBM</a:t>
                      </a:r>
                      <a:endParaRPr lang="en-US" sz="1200" dirty="0"/>
                    </a:p>
                  </a:txBody>
                  <a:tcPr/>
                </a:tc>
              </a:tr>
              <a:tr h="331026">
                <a:tc gridSpan="5">
                  <a:txBody>
                    <a:bodyPr/>
                    <a:lstStyle/>
                    <a:p>
                      <a:pPr algn="ctr"/>
                      <a:r>
                        <a:rPr lang="en-US" sz="1600" b="1" dirty="0" smtClean="0"/>
                        <a:t>Physics schemes</a:t>
                      </a:r>
                      <a:endParaRPr lang="en-US" sz="1600" b="1" dirty="0"/>
                    </a:p>
                  </a:txBody>
                  <a:tcPr>
                    <a:solidFill>
                      <a:srgbClr val="FFC000"/>
                    </a:solidFill>
                  </a:tcPr>
                </a:tc>
                <a:tc hMerge="1">
                  <a:txBody>
                    <a:bodyPr/>
                    <a:lstStyle/>
                    <a:p>
                      <a:pPr algn="ctr"/>
                      <a:endParaRPr lang="en-US" sz="1200" dirty="0"/>
                    </a:p>
                  </a:txBody>
                  <a:tcPr/>
                </a:tc>
                <a:tc hMerge="1">
                  <a:txBody>
                    <a:bodyPr/>
                    <a:lstStyle/>
                    <a:p>
                      <a:pPr algn="ctr"/>
                      <a:endParaRPr lang="en-US" sz="1200" dirty="0"/>
                    </a:p>
                  </a:txBody>
                  <a:tcPr/>
                </a:tc>
                <a:tc hMerge="1">
                  <a:txBody>
                    <a:bodyPr/>
                    <a:lstStyle/>
                    <a:p>
                      <a:pPr algn="ctr"/>
                      <a:endParaRPr lang="en-US" sz="1600" b="1" dirty="0"/>
                    </a:p>
                  </a:txBody>
                  <a:tcPr/>
                </a:tc>
                <a:tc hMerge="1">
                  <a:txBody>
                    <a:bodyPr/>
                    <a:lstStyle/>
                    <a:p>
                      <a:pPr algn="ctr"/>
                      <a:endParaRPr lang="en-US" sz="1600" b="1" dirty="0"/>
                    </a:p>
                  </a:txBody>
                  <a:tcPr/>
                </a:tc>
              </a:tr>
              <a:tr h="270840">
                <a:tc>
                  <a:txBody>
                    <a:bodyPr/>
                    <a:lstStyle/>
                    <a:p>
                      <a:pPr algn="ctr"/>
                      <a:r>
                        <a:rPr lang="en-US" sz="1200" dirty="0" smtClean="0"/>
                        <a:t>Microphysics</a:t>
                      </a:r>
                      <a:endParaRPr lang="en-US" sz="1200" dirty="0"/>
                    </a:p>
                  </a:txBody>
                  <a:tcPr/>
                </a:tc>
                <a:tc>
                  <a:txBody>
                    <a:bodyPr/>
                    <a:lstStyle/>
                    <a:p>
                      <a:pPr algn="ctr"/>
                      <a:r>
                        <a:rPr lang="en-US" sz="1200" dirty="0" smtClean="0"/>
                        <a:t>Ferrier</a:t>
                      </a:r>
                      <a:endParaRPr lang="en-US" sz="1200" dirty="0"/>
                    </a:p>
                  </a:txBody>
                  <a:tcPr>
                    <a:solidFill>
                      <a:srgbClr val="FFC000"/>
                    </a:solidFill>
                  </a:tcPr>
                </a:tc>
                <a:tc>
                  <a:txBody>
                    <a:bodyPr/>
                    <a:lstStyle/>
                    <a:p>
                      <a:pPr algn="ctr"/>
                      <a:r>
                        <a:rPr lang="en-US" sz="1200" dirty="0" smtClean="0"/>
                        <a:t>Ferrier</a:t>
                      </a:r>
                      <a:endParaRPr lang="en-US" sz="1200" dirty="0"/>
                    </a:p>
                  </a:txBody>
                  <a:tcPr/>
                </a:tc>
                <a:tc>
                  <a:txBody>
                    <a:bodyPr/>
                    <a:lstStyle/>
                    <a:p>
                      <a:pPr algn="ctr"/>
                      <a:r>
                        <a:rPr lang="en-US" sz="1200" dirty="0" smtClean="0"/>
                        <a:t>Ferrier</a:t>
                      </a:r>
                      <a:endParaRPr lang="en-US" sz="1200" dirty="0"/>
                    </a:p>
                  </a:txBody>
                  <a:tcPr/>
                </a:tc>
                <a:tc>
                  <a:txBody>
                    <a:bodyPr/>
                    <a:lstStyle/>
                    <a:p>
                      <a:pPr algn="ctr"/>
                      <a:r>
                        <a:rPr lang="en-US" sz="1200" dirty="0" smtClean="0"/>
                        <a:t>Ferrier</a:t>
                      </a:r>
                      <a:endParaRPr lang="en-US" sz="1200" dirty="0"/>
                    </a:p>
                  </a:txBody>
                  <a:tcPr/>
                </a:tc>
              </a:tr>
              <a:tr h="270840">
                <a:tc>
                  <a:txBody>
                    <a:bodyPr/>
                    <a:lstStyle/>
                    <a:p>
                      <a:pPr algn="ctr"/>
                      <a:r>
                        <a:rPr lang="en-US" sz="1200" dirty="0" smtClean="0"/>
                        <a:t>Radiation</a:t>
                      </a:r>
                      <a:r>
                        <a:rPr lang="en-US" sz="1200" baseline="0" dirty="0" smtClean="0"/>
                        <a:t> (SW)</a:t>
                      </a:r>
                      <a:endParaRPr lang="en-US" sz="1200" dirty="0"/>
                    </a:p>
                  </a:txBody>
                  <a:tcPr/>
                </a:tc>
                <a:tc>
                  <a:txBody>
                    <a:bodyPr/>
                    <a:lstStyle/>
                    <a:p>
                      <a:pPr algn="ctr"/>
                      <a:r>
                        <a:rPr lang="en-US" sz="1200" dirty="0" smtClean="0"/>
                        <a:t>GFDL</a:t>
                      </a:r>
                      <a:endParaRPr lang="en-US" sz="1200" dirty="0"/>
                    </a:p>
                  </a:txBody>
                  <a:tcPr>
                    <a:solidFill>
                      <a:srgbClr val="FFC000"/>
                    </a:solidFill>
                  </a:tcPr>
                </a:tc>
                <a:tc>
                  <a:txBody>
                    <a:bodyPr/>
                    <a:lstStyle/>
                    <a:p>
                      <a:pPr algn="ctr"/>
                      <a:r>
                        <a:rPr lang="en-US" sz="1200" dirty="0" smtClean="0"/>
                        <a:t>GFDL</a:t>
                      </a:r>
                      <a:endParaRPr lang="en-US" sz="1200" dirty="0"/>
                    </a:p>
                  </a:txBody>
                  <a:tcPr/>
                </a:tc>
                <a:tc>
                  <a:txBody>
                    <a:bodyPr/>
                    <a:lstStyle/>
                    <a:p>
                      <a:pPr algn="ctr"/>
                      <a:r>
                        <a:rPr lang="en-US" sz="1200" dirty="0" smtClean="0"/>
                        <a:t>NCAR SW</a:t>
                      </a:r>
                      <a:endParaRPr lang="en-US" sz="1200" dirty="0"/>
                    </a:p>
                  </a:txBody>
                  <a:tcPr/>
                </a:tc>
                <a:tc>
                  <a:txBody>
                    <a:bodyPr/>
                    <a:lstStyle/>
                    <a:p>
                      <a:pPr algn="ctr"/>
                      <a:r>
                        <a:rPr lang="en-US" sz="1200" dirty="0" smtClean="0"/>
                        <a:t>GFDL</a:t>
                      </a:r>
                      <a:endParaRPr lang="en-US" sz="1200" dirty="0"/>
                    </a:p>
                  </a:txBody>
                  <a:tcPr/>
                </a:tc>
              </a:tr>
              <a:tr h="270840">
                <a:tc>
                  <a:txBody>
                    <a:bodyPr/>
                    <a:lstStyle/>
                    <a:p>
                      <a:pPr algn="ctr"/>
                      <a:r>
                        <a:rPr lang="en-US" sz="1200" dirty="0" smtClean="0"/>
                        <a:t>Radiation (LW)</a:t>
                      </a:r>
                      <a:endParaRPr lang="en-US" sz="1200" dirty="0"/>
                    </a:p>
                  </a:txBody>
                  <a:tcPr/>
                </a:tc>
                <a:tc>
                  <a:txBody>
                    <a:bodyPr/>
                    <a:lstStyle/>
                    <a:p>
                      <a:pPr algn="ctr"/>
                      <a:r>
                        <a:rPr lang="en-US" sz="1200" dirty="0" smtClean="0"/>
                        <a:t>GFDL</a:t>
                      </a:r>
                      <a:endParaRPr lang="en-US" sz="1200" dirty="0"/>
                    </a:p>
                  </a:txBody>
                  <a:tcPr>
                    <a:solidFill>
                      <a:srgbClr val="FFC000"/>
                    </a:solidFill>
                  </a:tcPr>
                </a:tc>
                <a:tc>
                  <a:txBody>
                    <a:bodyPr/>
                    <a:lstStyle/>
                    <a:p>
                      <a:pPr algn="ctr"/>
                      <a:r>
                        <a:rPr lang="en-US" sz="1200" dirty="0" smtClean="0"/>
                        <a:t>GFDL</a:t>
                      </a:r>
                      <a:endParaRPr lang="en-US" sz="1200" dirty="0"/>
                    </a:p>
                  </a:txBody>
                  <a:tcPr/>
                </a:tc>
                <a:tc>
                  <a:txBody>
                    <a:bodyPr/>
                    <a:lstStyle/>
                    <a:p>
                      <a:pPr algn="ctr"/>
                      <a:r>
                        <a:rPr lang="en-US" sz="1200" dirty="0" smtClean="0"/>
                        <a:t>RRTM</a:t>
                      </a:r>
                      <a:endParaRPr lang="en-US" sz="1200" dirty="0"/>
                    </a:p>
                  </a:txBody>
                  <a:tcPr/>
                </a:tc>
                <a:tc>
                  <a:txBody>
                    <a:bodyPr/>
                    <a:lstStyle/>
                    <a:p>
                      <a:pPr algn="ctr"/>
                      <a:r>
                        <a:rPr lang="en-US" sz="1200" dirty="0" smtClean="0"/>
                        <a:t>GFDL</a:t>
                      </a:r>
                      <a:endParaRPr lang="en-US" sz="1200" dirty="0"/>
                    </a:p>
                  </a:txBody>
                  <a:tcPr/>
                </a:tc>
              </a:tr>
              <a:tr h="451399">
                <a:tc>
                  <a:txBody>
                    <a:bodyPr/>
                    <a:lstStyle/>
                    <a:p>
                      <a:pPr algn="ctr"/>
                      <a:r>
                        <a:rPr lang="en-US" sz="1200" dirty="0" smtClean="0"/>
                        <a:t>Surface Scheme</a:t>
                      </a:r>
                      <a:endParaRPr lang="en-US" sz="1200" dirty="0"/>
                    </a:p>
                  </a:txBody>
                  <a:tcPr/>
                </a:tc>
                <a:tc>
                  <a:txBody>
                    <a:bodyPr/>
                    <a:lstStyle/>
                    <a:p>
                      <a:pPr algn="ctr"/>
                      <a:r>
                        <a:rPr lang="en-US" sz="1200" dirty="0" smtClean="0"/>
                        <a:t>GFDL (2010 implementation)</a:t>
                      </a:r>
                      <a:endParaRPr lang="en-US" sz="1200" dirty="0"/>
                    </a:p>
                  </a:txBody>
                  <a:tcPr>
                    <a:solidFill>
                      <a:srgbClr val="FFC000"/>
                    </a:solidFill>
                  </a:tcPr>
                </a:tc>
                <a:tc>
                  <a:txBody>
                    <a:bodyPr/>
                    <a:lstStyle/>
                    <a:p>
                      <a:pPr algn="ctr"/>
                      <a:r>
                        <a:rPr lang="en-US" sz="1200" dirty="0" smtClean="0"/>
                        <a:t>GFDL (2011 implementation)</a:t>
                      </a:r>
                      <a:endParaRPr lang="en-US" sz="1200" dirty="0"/>
                    </a:p>
                  </a:txBody>
                  <a:tcPr/>
                </a:tc>
                <a:tc>
                  <a:txBody>
                    <a:bodyPr/>
                    <a:lstStyle/>
                    <a:p>
                      <a:pPr algn="ctr"/>
                      <a:r>
                        <a:rPr lang="en-US" sz="1200" dirty="0" smtClean="0"/>
                        <a:t>GFDL (2009 implementation)</a:t>
                      </a:r>
                      <a:endParaRPr lang="en-US" sz="1200" dirty="0"/>
                    </a:p>
                  </a:txBody>
                  <a:tcPr/>
                </a:tc>
                <a:tc>
                  <a:txBody>
                    <a:bodyPr/>
                    <a:lstStyle/>
                    <a:p>
                      <a:pPr algn="ctr"/>
                      <a:r>
                        <a:rPr lang="en-US" sz="1200" dirty="0" smtClean="0"/>
                        <a:t>GFDL</a:t>
                      </a:r>
                      <a:endParaRPr lang="en-US" sz="1200" dirty="0"/>
                    </a:p>
                  </a:txBody>
                  <a:tcPr/>
                </a:tc>
              </a:tr>
              <a:tr h="451399">
                <a:tc>
                  <a:txBody>
                    <a:bodyPr/>
                    <a:lstStyle/>
                    <a:p>
                      <a:pPr algn="ctr"/>
                      <a:r>
                        <a:rPr lang="en-US" sz="1200" dirty="0" smtClean="0"/>
                        <a:t>PBL Scheme</a:t>
                      </a:r>
                      <a:endParaRPr lang="en-US" sz="1200" dirty="0"/>
                    </a:p>
                  </a:txBody>
                  <a:tcPr/>
                </a:tc>
                <a:tc>
                  <a:txBody>
                    <a:bodyPr/>
                    <a:lstStyle/>
                    <a:p>
                      <a:pPr algn="ctr"/>
                      <a:r>
                        <a:rPr lang="en-US" sz="1200" dirty="0" smtClean="0"/>
                        <a:t>GFS (Modified</a:t>
                      </a:r>
                      <a:r>
                        <a:rPr lang="en-US" sz="1200" baseline="0" dirty="0" smtClean="0"/>
                        <a:t> for HR implementation)</a:t>
                      </a:r>
                      <a:endParaRPr lang="en-US" sz="1200" dirty="0"/>
                    </a:p>
                  </a:txBody>
                  <a:tcPr>
                    <a:solidFill>
                      <a:srgbClr val="FFC000"/>
                    </a:solidFill>
                  </a:tcPr>
                </a:tc>
                <a:tc>
                  <a:txBody>
                    <a:bodyPr/>
                    <a:lstStyle/>
                    <a:p>
                      <a:pPr algn="ctr"/>
                      <a:r>
                        <a:rPr lang="en-US" sz="1200" dirty="0" smtClean="0"/>
                        <a:t>GFS</a:t>
                      </a:r>
                      <a:endParaRPr lang="en-US" sz="1200" dirty="0"/>
                    </a:p>
                  </a:txBody>
                  <a:tcPr/>
                </a:tc>
                <a:tc>
                  <a:txBody>
                    <a:bodyPr/>
                    <a:lstStyle/>
                    <a:p>
                      <a:pPr algn="ctr"/>
                      <a:r>
                        <a:rPr lang="en-US" sz="1200" dirty="0" smtClean="0"/>
                        <a:t>GFS</a:t>
                      </a:r>
                      <a:endParaRPr lang="en-US" sz="1200" dirty="0"/>
                    </a:p>
                  </a:txBody>
                  <a:tcPr/>
                </a:tc>
                <a:tc>
                  <a:txBody>
                    <a:bodyPr/>
                    <a:lstStyle/>
                    <a:p>
                      <a:pPr algn="ctr"/>
                      <a:r>
                        <a:rPr lang="en-US" sz="1200" dirty="0" smtClean="0"/>
                        <a:t>GFS</a:t>
                      </a:r>
                      <a:endParaRPr lang="en-US" sz="1200" dirty="0"/>
                    </a:p>
                  </a:txBody>
                  <a:tcPr/>
                </a:tc>
              </a:tr>
              <a:tr h="451399">
                <a:tc>
                  <a:txBody>
                    <a:bodyPr/>
                    <a:lstStyle/>
                    <a:p>
                      <a:pPr algn="ctr"/>
                      <a:r>
                        <a:rPr lang="en-US" sz="1200" dirty="0" smtClean="0"/>
                        <a:t>Cumulus Parameterization</a:t>
                      </a:r>
                      <a:endParaRPr lang="en-US" sz="1200" dirty="0"/>
                    </a:p>
                  </a:txBody>
                  <a:tcPr/>
                </a:tc>
                <a:tc>
                  <a:txBody>
                    <a:bodyPr/>
                    <a:lstStyle/>
                    <a:p>
                      <a:pPr algn="ctr"/>
                      <a:r>
                        <a:rPr lang="en-US" sz="1200" dirty="0" smtClean="0"/>
                        <a:t>New</a:t>
                      </a:r>
                      <a:r>
                        <a:rPr lang="en-US" sz="1200" baseline="0" dirty="0" smtClean="0"/>
                        <a:t> SAS (27-9 KM)</a:t>
                      </a:r>
                    </a:p>
                    <a:p>
                      <a:pPr algn="ctr"/>
                      <a:r>
                        <a:rPr lang="en-US" sz="1200" baseline="0" dirty="0" smtClean="0"/>
                        <a:t>no CP (3 KM)</a:t>
                      </a:r>
                      <a:endParaRPr lang="en-US" sz="1200" dirty="0"/>
                    </a:p>
                  </a:txBody>
                  <a:tcPr>
                    <a:solidFill>
                      <a:srgbClr val="FFC000"/>
                    </a:solidFill>
                  </a:tcPr>
                </a:tc>
                <a:tc>
                  <a:txBody>
                    <a:bodyPr/>
                    <a:lstStyle/>
                    <a:p>
                      <a:pPr algn="ctr"/>
                      <a:r>
                        <a:rPr lang="en-US" sz="1200" dirty="0" smtClean="0"/>
                        <a:t>New SAS</a:t>
                      </a:r>
                      <a:endParaRPr lang="en-US" sz="1200" dirty="0"/>
                    </a:p>
                  </a:txBody>
                  <a:tcPr/>
                </a:tc>
                <a:tc>
                  <a:txBody>
                    <a:bodyPr/>
                    <a:lstStyle/>
                    <a:p>
                      <a:pPr algn="ctr"/>
                      <a:r>
                        <a:rPr lang="en-US" sz="1200" dirty="0" smtClean="0"/>
                        <a:t>SAS (9 KM)</a:t>
                      </a:r>
                    </a:p>
                    <a:p>
                      <a:pPr algn="ctr"/>
                      <a:r>
                        <a:rPr lang="en-US" sz="1200" dirty="0" smtClean="0"/>
                        <a:t>no CP (3KM)</a:t>
                      </a:r>
                      <a:endParaRPr lang="en-US" sz="1200" dirty="0"/>
                    </a:p>
                  </a:txBody>
                  <a:tcPr/>
                </a:tc>
                <a:tc>
                  <a:txBody>
                    <a:bodyPr/>
                    <a:lstStyle/>
                    <a:p>
                      <a:pPr algn="ctr"/>
                      <a:r>
                        <a:rPr lang="en-US" sz="1200" dirty="0" smtClean="0"/>
                        <a:t>SAS</a:t>
                      </a:r>
                      <a:endParaRPr lang="en-US" sz="1200" dirty="0"/>
                    </a:p>
                  </a:txBody>
                  <a:tcPr/>
                </a:tc>
              </a:tr>
              <a:tr h="270840">
                <a:tc>
                  <a:txBody>
                    <a:bodyPr/>
                    <a:lstStyle/>
                    <a:p>
                      <a:pPr algn="ctr"/>
                      <a:r>
                        <a:rPr lang="en-US" sz="1200" dirty="0" smtClean="0"/>
                        <a:t>Land</a:t>
                      </a:r>
                      <a:r>
                        <a:rPr lang="en-US" sz="1200" baseline="0" dirty="0" smtClean="0"/>
                        <a:t> Surface</a:t>
                      </a:r>
                      <a:endParaRPr lang="en-US" sz="1200" dirty="0"/>
                    </a:p>
                  </a:txBody>
                  <a:tcPr/>
                </a:tc>
                <a:tc>
                  <a:txBody>
                    <a:bodyPr/>
                    <a:lstStyle/>
                    <a:p>
                      <a:pPr algn="ctr"/>
                      <a:r>
                        <a:rPr lang="en-US" sz="1200" dirty="0" smtClean="0"/>
                        <a:t>GFDL Slab</a:t>
                      </a:r>
                      <a:endParaRPr lang="en-US" sz="1200" dirty="0"/>
                    </a:p>
                  </a:txBody>
                  <a:tcPr>
                    <a:solidFill>
                      <a:srgbClr val="FFC000"/>
                    </a:solidFill>
                  </a:tcPr>
                </a:tc>
                <a:tc>
                  <a:txBody>
                    <a:bodyPr/>
                    <a:lstStyle/>
                    <a:p>
                      <a:pPr algn="ctr"/>
                      <a:r>
                        <a:rPr lang="en-US" sz="1200" dirty="0" smtClean="0"/>
                        <a:t>GFDL Slab</a:t>
                      </a:r>
                      <a:endParaRPr lang="en-US" sz="1200" dirty="0"/>
                    </a:p>
                  </a:txBody>
                  <a:tcPr/>
                </a:tc>
                <a:tc>
                  <a:txBody>
                    <a:bodyPr/>
                    <a:lstStyle/>
                    <a:p>
                      <a:pPr algn="ctr"/>
                      <a:r>
                        <a:rPr lang="en-US" sz="1200" dirty="0" smtClean="0"/>
                        <a:t>GFDL Slab</a:t>
                      </a:r>
                      <a:endParaRPr lang="en-US" sz="1200" dirty="0"/>
                    </a:p>
                  </a:txBody>
                  <a:tcPr/>
                </a:tc>
                <a:tc>
                  <a:txBody>
                    <a:bodyPr/>
                    <a:lstStyle/>
                    <a:p>
                      <a:pPr algn="ctr"/>
                      <a:r>
                        <a:rPr lang="en-US" sz="1200" dirty="0" smtClean="0"/>
                        <a:t>GFDL Slab</a:t>
                      </a:r>
                      <a:endParaRPr lang="en-US" sz="1200" dirty="0"/>
                    </a:p>
                  </a:txBody>
                  <a:tcPr/>
                </a:tc>
              </a:tr>
            </a:tbl>
          </a:graphicData>
        </a:graphic>
      </p:graphicFrame>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0" y="127000"/>
            <a:ext cx="9144000" cy="520700"/>
          </a:xfrm>
        </p:spPr>
        <p:txBody>
          <a:bodyPr>
            <a:normAutofit fontScale="90000"/>
          </a:bodyPr>
          <a:lstStyle/>
          <a:p>
            <a:r>
              <a:rPr lang="en-US" sz="3200" smtClean="0"/>
              <a:t>2008/09/10 &amp; 2010 Verifications -- Sample Sizes</a:t>
            </a:r>
            <a:br>
              <a:rPr lang="en-US" sz="3200" smtClean="0"/>
            </a:br>
            <a:endParaRPr lang="en-US" sz="1800" smtClean="0"/>
          </a:p>
        </p:txBody>
      </p:sp>
      <p:pic>
        <p:nvPicPr>
          <p:cNvPr id="25603" name="Picture 3" descr="CaseNumbersH315_20080910"/>
          <p:cNvPicPr>
            <a:picLocks noChangeAspect="1" noChangeArrowheads="1"/>
          </p:cNvPicPr>
          <p:nvPr/>
        </p:nvPicPr>
        <p:blipFill>
          <a:blip r:embed="rId3" cstate="print"/>
          <a:srcRect l="10008" t="22049" r="12970" b="22159"/>
          <a:stretch>
            <a:fillRect/>
          </a:stretch>
        </p:blipFill>
        <p:spPr bwMode="auto">
          <a:xfrm>
            <a:off x="1450975" y="876300"/>
            <a:ext cx="5986463" cy="5611813"/>
          </a:xfrm>
          <a:prstGeom prst="rect">
            <a:avLst/>
          </a:prstGeom>
          <a:noFill/>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5" descr="TrackStats2010H315_C5f"/>
          <p:cNvPicPr>
            <a:picLocks noChangeAspect="1" noChangeArrowheads="1"/>
          </p:cNvPicPr>
          <p:nvPr/>
        </p:nvPicPr>
        <p:blipFill>
          <a:blip r:embed="rId3" cstate="print"/>
          <a:srcRect l="8582" t="24471" r="10381" b="19482"/>
          <a:stretch>
            <a:fillRect/>
          </a:stretch>
        </p:blipFill>
        <p:spPr bwMode="auto">
          <a:xfrm>
            <a:off x="0" y="1131888"/>
            <a:ext cx="3148013" cy="2817812"/>
          </a:xfrm>
          <a:prstGeom prst="rect">
            <a:avLst/>
          </a:prstGeom>
          <a:noFill/>
        </p:spPr>
      </p:pic>
      <p:pic>
        <p:nvPicPr>
          <p:cNvPr id="5" name="Picture 16" descr="TrkSkill2010H315C5f"/>
          <p:cNvPicPr>
            <a:picLocks noChangeAspect="1" noChangeArrowheads="1"/>
          </p:cNvPicPr>
          <p:nvPr/>
        </p:nvPicPr>
        <p:blipFill>
          <a:blip r:embed="rId4" cstate="print"/>
          <a:srcRect l="11766" t="24913" r="10992" b="19008"/>
          <a:stretch>
            <a:fillRect/>
          </a:stretch>
        </p:blipFill>
        <p:spPr bwMode="auto">
          <a:xfrm>
            <a:off x="3084384" y="1131888"/>
            <a:ext cx="3000504" cy="2819400"/>
          </a:xfrm>
          <a:prstGeom prst="rect">
            <a:avLst/>
          </a:prstGeom>
          <a:noFill/>
        </p:spPr>
      </p:pic>
      <p:pic>
        <p:nvPicPr>
          <p:cNvPr id="6" name="Picture 17" descr="TrkFSP2010H315_C5f"/>
          <p:cNvPicPr>
            <a:picLocks noChangeAspect="1" noChangeArrowheads="1"/>
          </p:cNvPicPr>
          <p:nvPr/>
        </p:nvPicPr>
        <p:blipFill>
          <a:blip r:embed="rId5" cstate="print"/>
          <a:srcRect l="12260" t="25912" r="10590" b="19275"/>
          <a:stretch>
            <a:fillRect/>
          </a:stretch>
        </p:blipFill>
        <p:spPr bwMode="auto">
          <a:xfrm>
            <a:off x="6029325" y="1132621"/>
            <a:ext cx="3057796" cy="2811355"/>
          </a:xfrm>
          <a:prstGeom prst="rect">
            <a:avLst/>
          </a:prstGeom>
          <a:noFill/>
        </p:spPr>
      </p:pic>
      <p:pic>
        <p:nvPicPr>
          <p:cNvPr id="7" name="Picture 18" descr="TrackStats20080910H315f"/>
          <p:cNvPicPr>
            <a:picLocks noChangeAspect="1" noChangeArrowheads="1"/>
          </p:cNvPicPr>
          <p:nvPr/>
        </p:nvPicPr>
        <p:blipFill>
          <a:blip r:embed="rId6" cstate="print"/>
          <a:srcRect l="8745" t="23714" r="10298" b="20002"/>
          <a:stretch>
            <a:fillRect/>
          </a:stretch>
        </p:blipFill>
        <p:spPr bwMode="auto">
          <a:xfrm>
            <a:off x="3175" y="3949700"/>
            <a:ext cx="3144838" cy="2829749"/>
          </a:xfrm>
          <a:prstGeom prst="rect">
            <a:avLst/>
          </a:prstGeom>
          <a:noFill/>
        </p:spPr>
      </p:pic>
      <p:pic>
        <p:nvPicPr>
          <p:cNvPr id="8" name="Picture 19" descr="TrkSkill20080910H315C5f"/>
          <p:cNvPicPr>
            <a:picLocks noChangeAspect="1" noChangeArrowheads="1"/>
          </p:cNvPicPr>
          <p:nvPr/>
        </p:nvPicPr>
        <p:blipFill>
          <a:blip r:embed="rId7" cstate="print"/>
          <a:srcRect l="12943" t="23776" r="10135" b="20002"/>
          <a:stretch>
            <a:fillRect/>
          </a:stretch>
        </p:blipFill>
        <p:spPr bwMode="auto">
          <a:xfrm>
            <a:off x="3125308" y="3951288"/>
            <a:ext cx="2988155" cy="2826628"/>
          </a:xfrm>
          <a:prstGeom prst="rect">
            <a:avLst/>
          </a:prstGeom>
          <a:noFill/>
        </p:spPr>
      </p:pic>
      <p:pic>
        <p:nvPicPr>
          <p:cNvPr id="9" name="Picture 20" descr="TrkFSP20080910H315f"/>
          <p:cNvPicPr>
            <a:picLocks noChangeAspect="1" noChangeArrowheads="1"/>
          </p:cNvPicPr>
          <p:nvPr/>
        </p:nvPicPr>
        <p:blipFill>
          <a:blip r:embed="rId8" cstate="print"/>
          <a:srcRect l="12943" t="24661" r="10590" b="20002"/>
          <a:stretch>
            <a:fillRect/>
          </a:stretch>
        </p:blipFill>
        <p:spPr bwMode="auto">
          <a:xfrm>
            <a:off x="6051905" y="3938552"/>
            <a:ext cx="3030733" cy="2838314"/>
          </a:xfrm>
          <a:prstGeom prst="rect">
            <a:avLst/>
          </a:prstGeom>
          <a:noFill/>
        </p:spPr>
      </p:pic>
      <p:sp>
        <p:nvSpPr>
          <p:cNvPr id="11" name="TextBox 8"/>
          <p:cNvSpPr txBox="1">
            <a:spLocks noChangeArrowheads="1"/>
          </p:cNvSpPr>
          <p:nvPr/>
        </p:nvSpPr>
        <p:spPr bwMode="auto">
          <a:xfrm>
            <a:off x="674688" y="801688"/>
            <a:ext cx="2100262" cy="457200"/>
          </a:xfrm>
          <a:prstGeom prst="rect">
            <a:avLst/>
          </a:prstGeom>
          <a:noFill/>
          <a:ln w="9525">
            <a:noFill/>
            <a:miter lim="800000"/>
            <a:headEnd/>
            <a:tailEnd/>
          </a:ln>
        </p:spPr>
        <p:txBody>
          <a:bodyPr wrap="none">
            <a:spAutoFit/>
          </a:bodyPr>
          <a:lstStyle/>
          <a:p>
            <a:r>
              <a:rPr lang="en-US" sz="2400" dirty="0">
                <a:latin typeface="Calibri" pitchFamily="1" charset="0"/>
              </a:rPr>
              <a:t>Absolute Errors</a:t>
            </a:r>
          </a:p>
        </p:txBody>
      </p:sp>
      <p:sp>
        <p:nvSpPr>
          <p:cNvPr id="12" name="TextBox 9"/>
          <p:cNvSpPr txBox="1">
            <a:spLocks noChangeArrowheads="1"/>
          </p:cNvSpPr>
          <p:nvPr/>
        </p:nvSpPr>
        <p:spPr bwMode="auto">
          <a:xfrm>
            <a:off x="3814763" y="785813"/>
            <a:ext cx="1670050" cy="457200"/>
          </a:xfrm>
          <a:prstGeom prst="rect">
            <a:avLst/>
          </a:prstGeom>
          <a:noFill/>
          <a:ln w="9525">
            <a:noFill/>
            <a:miter lim="800000"/>
            <a:headEnd/>
            <a:tailEnd/>
          </a:ln>
        </p:spPr>
        <p:txBody>
          <a:bodyPr wrap="none">
            <a:spAutoFit/>
          </a:bodyPr>
          <a:lstStyle/>
          <a:p>
            <a:r>
              <a:rPr lang="en-US" sz="2400" dirty="0">
                <a:latin typeface="Calibri" pitchFamily="1" charset="0"/>
              </a:rPr>
              <a:t>Skill </a:t>
            </a:r>
            <a:r>
              <a:rPr lang="en-US" sz="2400" dirty="0" err="1">
                <a:latin typeface="Calibri" pitchFamily="1" charset="0"/>
              </a:rPr>
              <a:t>vs</a:t>
            </a:r>
            <a:r>
              <a:rPr lang="en-US" sz="2400" dirty="0">
                <a:latin typeface="Calibri" pitchFamily="1" charset="0"/>
              </a:rPr>
              <a:t> CLP5</a:t>
            </a:r>
          </a:p>
        </p:txBody>
      </p:sp>
      <p:sp>
        <p:nvSpPr>
          <p:cNvPr id="13" name="TextBox 10"/>
          <p:cNvSpPr txBox="1">
            <a:spLocks noChangeArrowheads="1"/>
          </p:cNvSpPr>
          <p:nvPr/>
        </p:nvSpPr>
        <p:spPr bwMode="auto">
          <a:xfrm>
            <a:off x="7143750" y="801688"/>
            <a:ext cx="622300" cy="457200"/>
          </a:xfrm>
          <a:prstGeom prst="rect">
            <a:avLst/>
          </a:prstGeom>
          <a:noFill/>
          <a:ln w="9525">
            <a:noFill/>
            <a:miter lim="800000"/>
            <a:headEnd/>
            <a:tailEnd/>
          </a:ln>
        </p:spPr>
        <p:txBody>
          <a:bodyPr wrap="none">
            <a:spAutoFit/>
          </a:bodyPr>
          <a:lstStyle/>
          <a:p>
            <a:r>
              <a:rPr lang="en-US" sz="2400" dirty="0">
                <a:latin typeface="Calibri" pitchFamily="1" charset="0"/>
              </a:rPr>
              <a:t>FSP</a:t>
            </a:r>
          </a:p>
        </p:txBody>
      </p:sp>
      <p:sp>
        <p:nvSpPr>
          <p:cNvPr id="14" name="Title 1"/>
          <p:cNvSpPr txBox="1">
            <a:spLocks/>
          </p:cNvSpPr>
          <p:nvPr/>
        </p:nvSpPr>
        <p:spPr>
          <a:xfrm>
            <a:off x="0" y="0"/>
            <a:ext cx="9144000" cy="774700"/>
          </a:xfrm>
          <a:prstGeom prst="rect">
            <a:avLst/>
          </a:prstGeom>
        </p:spPr>
        <p:txBody>
          <a:bodyPr vert="horz" lIns="91440" tIns="45720" rIns="91440" bIns="45720" rtlCol="0" anchor="ctr">
            <a:normAutofit fontScale="675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smtClean="0">
                <a:ln>
                  <a:noFill/>
                </a:ln>
                <a:solidFill>
                  <a:schemeClr val="tx1"/>
                </a:solidFill>
                <a:effectLst/>
                <a:uLnTx/>
                <a:uFillTx/>
                <a:latin typeface="+mj-lt"/>
                <a:ea typeface="+mj-ea"/>
                <a:cs typeface="+mj-cs"/>
              </a:rPr>
              <a:t>Verifications – Track Forecasts</a:t>
            </a:r>
            <a:br>
              <a:rPr kumimoji="0" lang="en-US" sz="4000" b="0" i="0" u="none" strike="noStrike" kern="1200" cap="none" spc="0" normalizeH="0" baseline="0" noProof="0" dirty="0" smtClean="0">
                <a:ln>
                  <a:noFill/>
                </a:ln>
                <a:solidFill>
                  <a:schemeClr val="tx1"/>
                </a:solidFill>
                <a:effectLst/>
                <a:uLnTx/>
                <a:uFillTx/>
                <a:latin typeface="+mj-lt"/>
                <a:ea typeface="+mj-ea"/>
                <a:cs typeface="+mj-cs"/>
              </a:rPr>
            </a:br>
            <a:r>
              <a:rPr kumimoji="0" lang="en-US" sz="1800" b="1" i="0" u="none" strike="noStrike" kern="1200" cap="none" spc="0" normalizeH="0" baseline="0" noProof="0" dirty="0" smtClean="0">
                <a:ln>
                  <a:noFill/>
                </a:ln>
                <a:solidFill>
                  <a:srgbClr val="FF0000"/>
                </a:solidFill>
                <a:effectLst/>
                <a:uLnTx/>
                <a:uFillTx/>
                <a:latin typeface="+mj-lt"/>
                <a:ea typeface="+mj-ea"/>
                <a:cs typeface="+mj-cs"/>
              </a:rPr>
              <a:t>HWRF </a:t>
            </a:r>
            <a:r>
              <a:rPr kumimoji="0" lang="en-US" sz="1800" b="0" i="0" u="none" strike="noStrike" kern="1200" cap="none" spc="0" normalizeH="0" baseline="0" noProof="0" dirty="0" smtClean="0">
                <a:ln>
                  <a:noFill/>
                </a:ln>
                <a:solidFill>
                  <a:schemeClr val="tx1"/>
                </a:solidFill>
                <a:effectLst/>
                <a:uLnTx/>
                <a:uFillTx/>
                <a:latin typeface="+mj-lt"/>
                <a:ea typeface="+mj-ea"/>
                <a:cs typeface="+mj-cs"/>
              </a:rPr>
              <a:t>(operational 27:9km), </a:t>
            </a:r>
            <a:r>
              <a:rPr kumimoji="0" lang="en-US" sz="1800" b="1" i="0" u="none" strike="noStrike" kern="1200" cap="none" spc="0" normalizeH="0" baseline="0" noProof="0" dirty="0" smtClean="0">
                <a:ln>
                  <a:noFill/>
                </a:ln>
                <a:solidFill>
                  <a:srgbClr val="00CBEF"/>
                </a:solidFill>
                <a:effectLst/>
                <a:uLnTx/>
                <a:uFillTx/>
                <a:latin typeface="+mj-lt"/>
                <a:ea typeface="+mj-ea"/>
                <a:cs typeface="+mj-cs"/>
              </a:rPr>
              <a:t>H3C5 </a:t>
            </a:r>
            <a:r>
              <a:rPr kumimoji="0" lang="en-US" sz="1800" b="0" i="0" u="none" strike="noStrike" kern="1200" cap="none" spc="0" normalizeH="0" baseline="0" noProof="0" dirty="0" smtClean="0">
                <a:ln>
                  <a:noFill/>
                </a:ln>
                <a:solidFill>
                  <a:schemeClr val="tx1"/>
                </a:solidFill>
                <a:effectLst/>
                <a:uLnTx/>
                <a:uFillTx/>
                <a:latin typeface="+mj-lt"/>
                <a:ea typeface="+mj-ea"/>
                <a:cs typeface="+mj-cs"/>
              </a:rPr>
              <a:t>(</a:t>
            </a:r>
            <a:r>
              <a:rPr kumimoji="0" lang="en-US" sz="1800" b="0" i="0" u="none" strike="noStrike" kern="1200" cap="none" spc="0" normalizeH="0" baseline="0" noProof="0" dirty="0" err="1" smtClean="0">
                <a:ln>
                  <a:noFill/>
                </a:ln>
                <a:solidFill>
                  <a:schemeClr val="tx1"/>
                </a:solidFill>
                <a:effectLst/>
                <a:uLnTx/>
                <a:uFillTx/>
                <a:latin typeface="+mj-lt"/>
                <a:ea typeface="+mj-ea"/>
                <a:cs typeface="+mj-cs"/>
              </a:rPr>
              <a:t>HWRFx</a:t>
            </a:r>
            <a:r>
              <a:rPr kumimoji="0" lang="en-US" sz="1800" b="0" i="0" u="none" strike="noStrike" kern="1200" cap="none" spc="0" normalizeH="0" baseline="0" noProof="0" dirty="0" smtClean="0">
                <a:ln>
                  <a:noFill/>
                </a:ln>
                <a:solidFill>
                  <a:schemeClr val="tx1"/>
                </a:solidFill>
                <a:effectLst/>
                <a:uLnTx/>
                <a:uFillTx/>
                <a:latin typeface="+mj-lt"/>
                <a:ea typeface="+mj-ea"/>
                <a:cs typeface="+mj-cs"/>
              </a:rPr>
              <a:t> 9:3km), </a:t>
            </a:r>
            <a:r>
              <a:rPr kumimoji="0" lang="en-US" sz="1800" b="1" i="0" u="none" strike="noStrike" kern="1200" cap="none" spc="0" normalizeH="0" baseline="0" noProof="0" dirty="0" smtClean="0">
                <a:ln>
                  <a:noFill/>
                </a:ln>
                <a:solidFill>
                  <a:srgbClr val="0000FF"/>
                </a:solidFill>
                <a:effectLst/>
                <a:uLnTx/>
                <a:uFillTx/>
                <a:latin typeface="+mj-lt"/>
                <a:ea typeface="+mj-ea"/>
                <a:cs typeface="+mj-cs"/>
              </a:rPr>
              <a:t>H315 </a:t>
            </a:r>
            <a:r>
              <a:rPr kumimoji="0" lang="en-US" sz="1800" b="0" i="0" u="none" strike="noStrike" kern="1200" cap="none" spc="0" normalizeH="0" baseline="0" noProof="0" dirty="0" smtClean="0">
                <a:ln>
                  <a:noFill/>
                </a:ln>
                <a:solidFill>
                  <a:schemeClr val="tx1"/>
                </a:solidFill>
                <a:effectLst/>
                <a:uLnTx/>
                <a:uFillTx/>
                <a:latin typeface="+mj-lt"/>
                <a:ea typeface="+mj-ea"/>
                <a:cs typeface="+mj-cs"/>
              </a:rPr>
              <a:t>(27:9:3km), </a:t>
            </a:r>
            <a:r>
              <a:rPr kumimoji="0" lang="en-US" sz="1800" b="1" i="0" u="none" strike="noStrike" kern="1200" cap="none" spc="0" normalizeH="0" noProof="0" dirty="0" smtClean="0">
                <a:ln>
                  <a:noFill/>
                </a:ln>
                <a:solidFill>
                  <a:srgbClr val="008000"/>
                </a:solidFill>
                <a:effectLst/>
                <a:uLnTx/>
                <a:uFillTx/>
                <a:latin typeface="+mj-lt"/>
                <a:ea typeface="+mj-ea"/>
                <a:cs typeface="+mj-cs"/>
              </a:rPr>
              <a:t>GFDL</a:t>
            </a:r>
            <a:r>
              <a:rPr kumimoji="0" lang="en-US" sz="1800" b="1" i="0" u="none" strike="noStrike" kern="1200" cap="none" spc="0" normalizeH="0" baseline="0" noProof="0" dirty="0" smtClean="0">
                <a:ln>
                  <a:noFill/>
                </a:ln>
                <a:solidFill>
                  <a:srgbClr val="0000FF"/>
                </a:solidFill>
                <a:effectLst/>
                <a:uLnTx/>
                <a:uFillTx/>
                <a:latin typeface="+mj-lt"/>
                <a:ea typeface="+mj-ea"/>
                <a:cs typeface="+mj-cs"/>
              </a:rPr>
              <a:t> </a:t>
            </a:r>
            <a:r>
              <a:rPr kumimoji="0" lang="en-US" sz="1800" b="0" i="0" u="none" strike="noStrike" kern="1200" cap="none" spc="0" normalizeH="0" baseline="0" noProof="0" dirty="0" smtClean="0">
                <a:ln>
                  <a:noFill/>
                </a:ln>
                <a:solidFill>
                  <a:schemeClr val="tx1"/>
                </a:solidFill>
                <a:effectLst/>
                <a:uLnTx/>
                <a:uFillTx/>
                <a:latin typeface="+mj-lt"/>
                <a:ea typeface="+mj-ea"/>
                <a:cs typeface="+mj-cs"/>
              </a:rPr>
              <a:t>(operational 54:18:9km)</a:t>
            </a:r>
          </a:p>
          <a:p>
            <a:pPr lvl="0" algn="ctr">
              <a:spcBef>
                <a:spcPct val="0"/>
              </a:spcBef>
            </a:pPr>
            <a:r>
              <a:rPr lang="en-US" dirty="0" smtClean="0">
                <a:solidFill>
                  <a:srgbClr val="FF00FF"/>
                </a:solidFill>
              </a:rPr>
              <a:t>Cliper5(dotted</a:t>
            </a:r>
            <a:r>
              <a:rPr lang="en-US" dirty="0">
                <a:solidFill>
                  <a:srgbClr val="FF00FF"/>
                </a:solidFill>
              </a:rPr>
              <a:t>),</a:t>
            </a:r>
            <a:r>
              <a:rPr lang="en-US" dirty="0"/>
              <a:t> </a:t>
            </a:r>
            <a:r>
              <a:rPr lang="en-US" b="1" dirty="0" smtClean="0">
                <a:solidFill>
                  <a:srgbClr val="FF0000"/>
                </a:solidFill>
              </a:rPr>
              <a:t>AVNO(dashed</a:t>
            </a:r>
            <a:r>
              <a:rPr lang="en-US" b="1" dirty="0">
                <a:solidFill>
                  <a:srgbClr val="FF0000"/>
                </a:solidFill>
              </a:rPr>
              <a:t>)</a:t>
            </a:r>
            <a:endParaRPr kumimoji="0" lang="en-US" sz="1800" b="0" i="0" u="none" strike="noStrike" kern="1200" cap="none" spc="0" normalizeH="0" baseline="0" noProof="0" dirty="0" smtClean="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25" name="TextBox 8"/>
          <p:cNvSpPr txBox="1">
            <a:spLocks noChangeArrowheads="1"/>
          </p:cNvSpPr>
          <p:nvPr/>
        </p:nvSpPr>
        <p:spPr bwMode="auto">
          <a:xfrm>
            <a:off x="674688" y="687388"/>
            <a:ext cx="2100262" cy="457200"/>
          </a:xfrm>
          <a:prstGeom prst="rect">
            <a:avLst/>
          </a:prstGeom>
          <a:noFill/>
          <a:ln w="9525">
            <a:noFill/>
            <a:miter lim="800000"/>
            <a:headEnd/>
            <a:tailEnd/>
          </a:ln>
        </p:spPr>
        <p:txBody>
          <a:bodyPr wrap="none">
            <a:spAutoFit/>
          </a:bodyPr>
          <a:lstStyle/>
          <a:p>
            <a:r>
              <a:rPr lang="en-US" sz="2400">
                <a:latin typeface="Calibri" pitchFamily="1" charset="0"/>
              </a:rPr>
              <a:t>Absolute Errors</a:t>
            </a:r>
          </a:p>
        </p:txBody>
      </p:sp>
      <p:sp>
        <p:nvSpPr>
          <p:cNvPr id="17426" name="TextBox 9"/>
          <p:cNvSpPr txBox="1">
            <a:spLocks noChangeArrowheads="1"/>
          </p:cNvSpPr>
          <p:nvPr/>
        </p:nvSpPr>
        <p:spPr bwMode="auto">
          <a:xfrm>
            <a:off x="3814763" y="671513"/>
            <a:ext cx="1997075" cy="457200"/>
          </a:xfrm>
          <a:prstGeom prst="rect">
            <a:avLst/>
          </a:prstGeom>
          <a:noFill/>
          <a:ln w="9525">
            <a:noFill/>
            <a:miter lim="800000"/>
            <a:headEnd/>
            <a:tailEnd/>
          </a:ln>
        </p:spPr>
        <p:txBody>
          <a:bodyPr wrap="none">
            <a:spAutoFit/>
          </a:bodyPr>
          <a:lstStyle/>
          <a:p>
            <a:r>
              <a:rPr lang="en-US" sz="2400">
                <a:latin typeface="Calibri" pitchFamily="1" charset="0"/>
              </a:rPr>
              <a:t>“Skill” vs DSHP</a:t>
            </a:r>
          </a:p>
        </p:txBody>
      </p:sp>
      <p:sp>
        <p:nvSpPr>
          <p:cNvPr id="17427" name="TextBox 10"/>
          <p:cNvSpPr txBox="1">
            <a:spLocks noChangeArrowheads="1"/>
          </p:cNvSpPr>
          <p:nvPr/>
        </p:nvSpPr>
        <p:spPr bwMode="auto">
          <a:xfrm>
            <a:off x="7143750" y="671513"/>
            <a:ext cx="622300" cy="457200"/>
          </a:xfrm>
          <a:prstGeom prst="rect">
            <a:avLst/>
          </a:prstGeom>
          <a:noFill/>
          <a:ln w="9525">
            <a:noFill/>
            <a:miter lim="800000"/>
            <a:headEnd/>
            <a:tailEnd/>
          </a:ln>
        </p:spPr>
        <p:txBody>
          <a:bodyPr wrap="none">
            <a:spAutoFit/>
          </a:bodyPr>
          <a:lstStyle/>
          <a:p>
            <a:r>
              <a:rPr lang="en-US" sz="2400">
                <a:latin typeface="Calibri" pitchFamily="1" charset="0"/>
              </a:rPr>
              <a:t>FSP</a:t>
            </a:r>
          </a:p>
        </p:txBody>
      </p:sp>
      <p:pic>
        <p:nvPicPr>
          <p:cNvPr id="17428" name="Picture 20" descr="INTStats2010H315_C5LGf"/>
          <p:cNvPicPr>
            <a:picLocks noChangeAspect="1" noChangeArrowheads="1"/>
          </p:cNvPicPr>
          <p:nvPr/>
        </p:nvPicPr>
        <p:blipFill>
          <a:blip r:embed="rId3" cstate="print"/>
          <a:srcRect l="12219" t="25861" r="10257" b="19093"/>
          <a:stretch>
            <a:fillRect/>
          </a:stretch>
        </p:blipFill>
        <p:spPr bwMode="auto">
          <a:xfrm>
            <a:off x="44450" y="1119188"/>
            <a:ext cx="3011488" cy="2767575"/>
          </a:xfrm>
          <a:prstGeom prst="rect">
            <a:avLst/>
          </a:prstGeom>
          <a:noFill/>
        </p:spPr>
      </p:pic>
      <p:pic>
        <p:nvPicPr>
          <p:cNvPr id="17429" name="Picture 21" descr="INTSkill2010H315_C5LGf"/>
          <p:cNvPicPr>
            <a:picLocks noChangeAspect="1" noChangeArrowheads="1"/>
          </p:cNvPicPr>
          <p:nvPr/>
        </p:nvPicPr>
        <p:blipFill>
          <a:blip r:embed="rId4" cstate="print"/>
          <a:srcRect l="10590" t="25798" r="11157" b="19275"/>
          <a:stretch>
            <a:fillRect/>
          </a:stretch>
        </p:blipFill>
        <p:spPr bwMode="auto">
          <a:xfrm>
            <a:off x="3048581" y="1119188"/>
            <a:ext cx="3039870" cy="2761528"/>
          </a:xfrm>
          <a:prstGeom prst="rect">
            <a:avLst/>
          </a:prstGeom>
          <a:noFill/>
        </p:spPr>
      </p:pic>
      <p:pic>
        <p:nvPicPr>
          <p:cNvPr id="17430" name="Picture 22" descr="INTFSP2010H315_C5LGf"/>
          <p:cNvPicPr>
            <a:picLocks noChangeAspect="1" noChangeArrowheads="1"/>
          </p:cNvPicPr>
          <p:nvPr/>
        </p:nvPicPr>
        <p:blipFill>
          <a:blip r:embed="rId5" cstate="print"/>
          <a:srcRect l="11766" t="25821" r="11484" b="19093"/>
          <a:stretch>
            <a:fillRect/>
          </a:stretch>
        </p:blipFill>
        <p:spPr bwMode="auto">
          <a:xfrm>
            <a:off x="6070495" y="1120341"/>
            <a:ext cx="2982286" cy="2770039"/>
          </a:xfrm>
          <a:prstGeom prst="rect">
            <a:avLst/>
          </a:prstGeom>
          <a:noFill/>
        </p:spPr>
      </p:pic>
      <p:pic>
        <p:nvPicPr>
          <p:cNvPr id="17431" name="Picture 23" descr="INTStats20080910H315LGf"/>
          <p:cNvPicPr>
            <a:picLocks noChangeAspect="1" noChangeArrowheads="1"/>
          </p:cNvPicPr>
          <p:nvPr/>
        </p:nvPicPr>
        <p:blipFill>
          <a:blip r:embed="rId6" cstate="print"/>
          <a:srcRect l="12383" t="23997" r="9767" b="19457"/>
          <a:stretch>
            <a:fillRect/>
          </a:stretch>
        </p:blipFill>
        <p:spPr bwMode="auto">
          <a:xfrm>
            <a:off x="50800" y="3883766"/>
            <a:ext cx="3024188" cy="2842820"/>
          </a:xfrm>
          <a:prstGeom prst="rect">
            <a:avLst/>
          </a:prstGeom>
          <a:noFill/>
        </p:spPr>
      </p:pic>
      <p:pic>
        <p:nvPicPr>
          <p:cNvPr id="17432" name="Picture 24" descr="INTSkill20080910H315LGf"/>
          <p:cNvPicPr>
            <a:picLocks noChangeAspect="1" noChangeArrowheads="1"/>
          </p:cNvPicPr>
          <p:nvPr/>
        </p:nvPicPr>
        <p:blipFill>
          <a:blip r:embed="rId7" cstate="print"/>
          <a:srcRect l="9726" t="24062" r="8990" b="19275"/>
          <a:stretch>
            <a:fillRect/>
          </a:stretch>
        </p:blipFill>
        <p:spPr bwMode="auto">
          <a:xfrm>
            <a:off x="3024188" y="3874435"/>
            <a:ext cx="3157537" cy="2848849"/>
          </a:xfrm>
          <a:prstGeom prst="rect">
            <a:avLst/>
          </a:prstGeom>
          <a:noFill/>
        </p:spPr>
      </p:pic>
      <p:pic>
        <p:nvPicPr>
          <p:cNvPr id="17433" name="Picture 25" descr="INTFSP20080910H315LGf"/>
          <p:cNvPicPr>
            <a:picLocks noChangeAspect="1" noChangeArrowheads="1"/>
          </p:cNvPicPr>
          <p:nvPr/>
        </p:nvPicPr>
        <p:blipFill>
          <a:blip r:embed="rId8" cstate="print"/>
          <a:srcRect l="11766" t="25734" r="11296" b="19093"/>
          <a:stretch>
            <a:fillRect/>
          </a:stretch>
        </p:blipFill>
        <p:spPr bwMode="auto">
          <a:xfrm>
            <a:off x="6012868" y="3889886"/>
            <a:ext cx="3049383" cy="2829848"/>
          </a:xfrm>
          <a:prstGeom prst="rect">
            <a:avLst/>
          </a:prstGeom>
          <a:noFill/>
        </p:spPr>
      </p:pic>
      <p:sp>
        <p:nvSpPr>
          <p:cNvPr id="12" name="Title 1"/>
          <p:cNvSpPr txBox="1">
            <a:spLocks/>
          </p:cNvSpPr>
          <p:nvPr/>
        </p:nvSpPr>
        <p:spPr>
          <a:xfrm>
            <a:off x="0" y="0"/>
            <a:ext cx="9144000" cy="774700"/>
          </a:xfrm>
          <a:prstGeom prst="rect">
            <a:avLst/>
          </a:prstGeom>
        </p:spPr>
        <p:txBody>
          <a:bodyPr vert="horz" lIns="91440" tIns="45720" rIns="91440" bIns="45720" rtlCol="0" anchor="ctr">
            <a:normAutofit fontScale="675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smtClean="0">
                <a:ln>
                  <a:noFill/>
                </a:ln>
                <a:solidFill>
                  <a:schemeClr val="tx1"/>
                </a:solidFill>
                <a:effectLst/>
                <a:uLnTx/>
                <a:uFillTx/>
                <a:latin typeface="+mj-lt"/>
                <a:ea typeface="+mj-ea"/>
                <a:cs typeface="+mj-cs"/>
              </a:rPr>
              <a:t>Verifications – Intensity Forecasts</a:t>
            </a:r>
            <a:br>
              <a:rPr kumimoji="0" lang="en-US" sz="4000" b="0" i="0" u="none" strike="noStrike" kern="1200" cap="none" spc="0" normalizeH="0" baseline="0" noProof="0" dirty="0" smtClean="0">
                <a:ln>
                  <a:noFill/>
                </a:ln>
                <a:solidFill>
                  <a:schemeClr val="tx1"/>
                </a:solidFill>
                <a:effectLst/>
                <a:uLnTx/>
                <a:uFillTx/>
                <a:latin typeface="+mj-lt"/>
                <a:ea typeface="+mj-ea"/>
                <a:cs typeface="+mj-cs"/>
              </a:rPr>
            </a:br>
            <a:r>
              <a:rPr kumimoji="0" lang="en-US" sz="1800" b="1" i="0" u="none" strike="noStrike" kern="1200" cap="none" spc="0" normalizeH="0" baseline="0" noProof="0" dirty="0" smtClean="0">
                <a:ln>
                  <a:noFill/>
                </a:ln>
                <a:solidFill>
                  <a:srgbClr val="FF0000"/>
                </a:solidFill>
                <a:effectLst/>
                <a:uLnTx/>
                <a:uFillTx/>
                <a:latin typeface="+mj-lt"/>
                <a:ea typeface="+mj-ea"/>
                <a:cs typeface="+mj-cs"/>
              </a:rPr>
              <a:t>HWRF </a:t>
            </a:r>
            <a:r>
              <a:rPr kumimoji="0" lang="en-US" sz="1800" b="0" i="0" u="none" strike="noStrike" kern="1200" cap="none" spc="0" normalizeH="0" baseline="0" noProof="0" dirty="0" smtClean="0">
                <a:ln>
                  <a:noFill/>
                </a:ln>
                <a:solidFill>
                  <a:schemeClr val="tx1"/>
                </a:solidFill>
                <a:effectLst/>
                <a:uLnTx/>
                <a:uFillTx/>
                <a:latin typeface="+mj-lt"/>
                <a:ea typeface="+mj-ea"/>
                <a:cs typeface="+mj-cs"/>
              </a:rPr>
              <a:t>(operational 27:9km), </a:t>
            </a:r>
            <a:r>
              <a:rPr kumimoji="0" lang="en-US" sz="1800" b="1" i="0" u="none" strike="noStrike" kern="1200" cap="none" spc="0" normalizeH="0" baseline="0" noProof="0" dirty="0" smtClean="0">
                <a:ln>
                  <a:noFill/>
                </a:ln>
                <a:solidFill>
                  <a:srgbClr val="00CBEF"/>
                </a:solidFill>
                <a:effectLst/>
                <a:uLnTx/>
                <a:uFillTx/>
                <a:latin typeface="+mj-lt"/>
                <a:ea typeface="+mj-ea"/>
                <a:cs typeface="+mj-cs"/>
              </a:rPr>
              <a:t>H3C5 </a:t>
            </a:r>
            <a:r>
              <a:rPr kumimoji="0" lang="en-US" sz="1800" b="0" i="0" u="none" strike="noStrike" kern="1200" cap="none" spc="0" normalizeH="0" baseline="0" noProof="0" dirty="0" smtClean="0">
                <a:ln>
                  <a:noFill/>
                </a:ln>
                <a:solidFill>
                  <a:schemeClr val="tx1"/>
                </a:solidFill>
                <a:effectLst/>
                <a:uLnTx/>
                <a:uFillTx/>
                <a:latin typeface="+mj-lt"/>
                <a:ea typeface="+mj-ea"/>
                <a:cs typeface="+mj-cs"/>
              </a:rPr>
              <a:t>(</a:t>
            </a:r>
            <a:r>
              <a:rPr kumimoji="0" lang="en-US" sz="1800" b="0" i="0" u="none" strike="noStrike" kern="1200" cap="none" spc="0" normalizeH="0" baseline="0" noProof="0" dirty="0" err="1" smtClean="0">
                <a:ln>
                  <a:noFill/>
                </a:ln>
                <a:solidFill>
                  <a:schemeClr val="tx1"/>
                </a:solidFill>
                <a:effectLst/>
                <a:uLnTx/>
                <a:uFillTx/>
                <a:latin typeface="+mj-lt"/>
                <a:ea typeface="+mj-ea"/>
                <a:cs typeface="+mj-cs"/>
              </a:rPr>
              <a:t>HWRFx</a:t>
            </a:r>
            <a:r>
              <a:rPr kumimoji="0" lang="en-US" sz="1800" b="0" i="0" u="none" strike="noStrike" kern="1200" cap="none" spc="0" normalizeH="0" baseline="0" noProof="0" dirty="0" smtClean="0">
                <a:ln>
                  <a:noFill/>
                </a:ln>
                <a:solidFill>
                  <a:schemeClr val="tx1"/>
                </a:solidFill>
                <a:effectLst/>
                <a:uLnTx/>
                <a:uFillTx/>
                <a:latin typeface="+mj-lt"/>
                <a:ea typeface="+mj-ea"/>
                <a:cs typeface="+mj-cs"/>
              </a:rPr>
              <a:t> 9:3km), </a:t>
            </a:r>
            <a:r>
              <a:rPr kumimoji="0" lang="en-US" sz="1800" b="1" i="0" u="none" strike="noStrike" kern="1200" cap="none" spc="0" normalizeH="0" baseline="0" noProof="0" dirty="0" smtClean="0">
                <a:ln>
                  <a:noFill/>
                </a:ln>
                <a:solidFill>
                  <a:srgbClr val="0000FF"/>
                </a:solidFill>
                <a:effectLst/>
                <a:uLnTx/>
                <a:uFillTx/>
                <a:latin typeface="+mj-lt"/>
                <a:ea typeface="+mj-ea"/>
                <a:cs typeface="+mj-cs"/>
              </a:rPr>
              <a:t>H315 </a:t>
            </a:r>
            <a:r>
              <a:rPr kumimoji="0" lang="en-US" sz="1800" b="0" i="0" u="none" strike="noStrike" kern="1200" cap="none" spc="0" normalizeH="0" baseline="0" noProof="0" dirty="0" smtClean="0">
                <a:ln>
                  <a:noFill/>
                </a:ln>
                <a:solidFill>
                  <a:schemeClr val="tx1"/>
                </a:solidFill>
                <a:effectLst/>
                <a:uLnTx/>
                <a:uFillTx/>
                <a:latin typeface="+mj-lt"/>
                <a:ea typeface="+mj-ea"/>
                <a:cs typeface="+mj-cs"/>
              </a:rPr>
              <a:t>(27:9:3km), </a:t>
            </a:r>
            <a:r>
              <a:rPr kumimoji="0" lang="en-US" sz="1800" b="1" i="0" u="none" strike="noStrike" kern="1200" cap="none" spc="0" normalizeH="0" noProof="0" dirty="0" smtClean="0">
                <a:ln>
                  <a:noFill/>
                </a:ln>
                <a:solidFill>
                  <a:srgbClr val="008000"/>
                </a:solidFill>
                <a:effectLst/>
                <a:uLnTx/>
                <a:uFillTx/>
                <a:latin typeface="+mj-lt"/>
                <a:ea typeface="+mj-ea"/>
                <a:cs typeface="+mj-cs"/>
              </a:rPr>
              <a:t>GFDL</a:t>
            </a:r>
            <a:r>
              <a:rPr kumimoji="0" lang="en-US" sz="1800" b="1" i="0" u="none" strike="noStrike" kern="1200" cap="none" spc="0" normalizeH="0" baseline="0" noProof="0" dirty="0" smtClean="0">
                <a:ln>
                  <a:noFill/>
                </a:ln>
                <a:solidFill>
                  <a:srgbClr val="0000FF"/>
                </a:solidFill>
                <a:effectLst/>
                <a:uLnTx/>
                <a:uFillTx/>
                <a:latin typeface="+mj-lt"/>
                <a:ea typeface="+mj-ea"/>
                <a:cs typeface="+mj-cs"/>
              </a:rPr>
              <a:t> </a:t>
            </a:r>
            <a:r>
              <a:rPr kumimoji="0" lang="en-US" sz="1800" b="0" i="0" u="none" strike="noStrike" kern="1200" cap="none" spc="0" normalizeH="0" baseline="0" noProof="0" dirty="0" smtClean="0">
                <a:ln>
                  <a:noFill/>
                </a:ln>
                <a:solidFill>
                  <a:schemeClr val="tx1"/>
                </a:solidFill>
                <a:effectLst/>
                <a:uLnTx/>
                <a:uFillTx/>
                <a:latin typeface="+mj-lt"/>
                <a:ea typeface="+mj-ea"/>
                <a:cs typeface="+mj-cs"/>
              </a:rPr>
              <a:t>(operational 54:18:9km)</a:t>
            </a:r>
          </a:p>
          <a:p>
            <a:pPr lvl="0" algn="ctr">
              <a:spcBef>
                <a:spcPct val="0"/>
              </a:spcBef>
            </a:pPr>
            <a:r>
              <a:rPr lang="en-US" dirty="0" smtClean="0">
                <a:solidFill>
                  <a:srgbClr val="FF00FF"/>
                </a:solidFill>
              </a:rPr>
              <a:t>LGEM(solid),</a:t>
            </a:r>
            <a:r>
              <a:rPr lang="en-US" dirty="0" smtClean="0"/>
              <a:t> </a:t>
            </a:r>
            <a:r>
              <a:rPr lang="en-US" dirty="0" smtClean="0">
                <a:solidFill>
                  <a:srgbClr val="FF00FF"/>
                </a:solidFill>
              </a:rPr>
              <a:t>DSHP(dotted)</a:t>
            </a:r>
            <a:endParaRPr kumimoji="0" lang="en-US" sz="1800" b="0" i="0" u="none" strike="noStrike" kern="1200" cap="none" spc="0" normalizeH="0" baseline="0" noProof="0" dirty="0" smtClean="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381000" y="381000"/>
            <a:ext cx="4762500" cy="3571875"/>
          </a:xfrm>
          <a:prstGeom prst="rect">
            <a:avLst/>
          </a:prstGeom>
          <a:noFill/>
          <a:ln w="9525">
            <a:noFill/>
            <a:miter lim="800000"/>
            <a:headEnd/>
            <a:tailEnd/>
          </a:ln>
        </p:spPr>
      </p:pic>
      <p:graphicFrame>
        <p:nvGraphicFramePr>
          <p:cNvPr id="3" name="Chart 2"/>
          <p:cNvGraphicFramePr/>
          <p:nvPr/>
        </p:nvGraphicFramePr>
        <p:xfrm>
          <a:off x="3810000" y="3505200"/>
          <a:ext cx="5181600" cy="3200399"/>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p:cNvSpPr/>
          <p:nvPr/>
        </p:nvSpPr>
        <p:spPr>
          <a:xfrm>
            <a:off x="4797425" y="1341438"/>
            <a:ext cx="4352925" cy="513715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lang="en-US">
              <a:solidFill>
                <a:srgbClr val="FFFFFF"/>
              </a:solidFill>
              <a:ea typeface="Calibri" pitchFamily="34" charset="0"/>
              <a:cs typeface="Calibri" pitchFamily="34" charset="0"/>
            </a:endParaRPr>
          </a:p>
        </p:txBody>
      </p:sp>
      <p:grpSp>
        <p:nvGrpSpPr>
          <p:cNvPr id="3" name="Group 52"/>
          <p:cNvGrpSpPr>
            <a:grpSpLocks/>
          </p:cNvGrpSpPr>
          <p:nvPr/>
        </p:nvGrpSpPr>
        <p:grpSpPr bwMode="auto">
          <a:xfrm>
            <a:off x="152400" y="1184274"/>
            <a:ext cx="8763000" cy="5292722"/>
            <a:chOff x="159095" y="1038299"/>
            <a:chExt cx="8763000" cy="5293529"/>
          </a:xfrm>
        </p:grpSpPr>
        <p:sp>
          <p:nvSpPr>
            <p:cNvPr id="30" name="Rectangle 29"/>
            <p:cNvSpPr/>
            <p:nvPr/>
          </p:nvSpPr>
          <p:spPr bwMode="auto">
            <a:xfrm>
              <a:off x="159095" y="1038299"/>
              <a:ext cx="8763000" cy="5293529"/>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lang="en-US">
                <a:solidFill>
                  <a:srgbClr val="FFFFFF"/>
                </a:solidFill>
              </a:endParaRPr>
            </a:p>
          </p:txBody>
        </p:sp>
        <p:pic>
          <p:nvPicPr>
            <p:cNvPr id="29706" name="Picture 62" descr="mslp_082906.png"/>
            <p:cNvPicPr>
              <a:picLocks noChangeAspect="1"/>
            </p:cNvPicPr>
            <p:nvPr/>
          </p:nvPicPr>
          <p:blipFill>
            <a:blip r:embed="rId3" cstate="print"/>
            <a:srcRect t="16808" b="9338"/>
            <a:stretch>
              <a:fillRect/>
            </a:stretch>
          </p:blipFill>
          <p:spPr bwMode="auto">
            <a:xfrm>
              <a:off x="7023736" y="4576950"/>
              <a:ext cx="1783080" cy="1705204"/>
            </a:xfrm>
            <a:prstGeom prst="rect">
              <a:avLst/>
            </a:prstGeom>
            <a:noFill/>
            <a:ln w="9525">
              <a:noFill/>
              <a:miter lim="800000"/>
              <a:headEnd/>
              <a:tailEnd/>
            </a:ln>
          </p:spPr>
        </p:pic>
        <p:pic>
          <p:nvPicPr>
            <p:cNvPr id="29707" name="Picture 63" descr="mslp_082906.png"/>
            <p:cNvPicPr>
              <a:picLocks noChangeAspect="1"/>
            </p:cNvPicPr>
            <p:nvPr/>
          </p:nvPicPr>
          <p:blipFill>
            <a:blip r:embed="rId4" cstate="print"/>
            <a:srcRect t="16808" b="9338"/>
            <a:stretch>
              <a:fillRect/>
            </a:stretch>
          </p:blipFill>
          <p:spPr bwMode="auto">
            <a:xfrm>
              <a:off x="5186475" y="4576950"/>
              <a:ext cx="1783080" cy="1705204"/>
            </a:xfrm>
            <a:prstGeom prst="rect">
              <a:avLst/>
            </a:prstGeom>
            <a:noFill/>
            <a:ln w="9525">
              <a:noFill/>
              <a:miter lim="800000"/>
              <a:headEnd/>
              <a:tailEnd/>
            </a:ln>
          </p:spPr>
        </p:pic>
        <p:pic>
          <p:nvPicPr>
            <p:cNvPr id="29708" name="Picture 64" descr="mslp_082906.png"/>
            <p:cNvPicPr>
              <a:picLocks noChangeAspect="1"/>
            </p:cNvPicPr>
            <p:nvPr/>
          </p:nvPicPr>
          <p:blipFill>
            <a:blip r:embed="rId5" cstate="print"/>
            <a:srcRect t="16808" b="9338"/>
            <a:stretch>
              <a:fillRect/>
            </a:stretch>
          </p:blipFill>
          <p:spPr bwMode="auto">
            <a:xfrm>
              <a:off x="3345829" y="4576950"/>
              <a:ext cx="1783080" cy="1705204"/>
            </a:xfrm>
            <a:prstGeom prst="rect">
              <a:avLst/>
            </a:prstGeom>
            <a:noFill/>
            <a:ln w="9525">
              <a:noFill/>
              <a:miter lim="800000"/>
              <a:headEnd/>
              <a:tailEnd/>
            </a:ln>
          </p:spPr>
        </p:pic>
        <p:pic>
          <p:nvPicPr>
            <p:cNvPr id="29709" name="Picture 65" descr="mslp_082906.png"/>
            <p:cNvPicPr>
              <a:picLocks noChangeAspect="1"/>
            </p:cNvPicPr>
            <p:nvPr/>
          </p:nvPicPr>
          <p:blipFill>
            <a:blip r:embed="rId6" cstate="print"/>
            <a:srcRect t="16808" b="9338"/>
            <a:stretch>
              <a:fillRect/>
            </a:stretch>
          </p:blipFill>
          <p:spPr bwMode="auto">
            <a:xfrm>
              <a:off x="1532148" y="4576950"/>
              <a:ext cx="1783080" cy="1705204"/>
            </a:xfrm>
            <a:prstGeom prst="rect">
              <a:avLst/>
            </a:prstGeom>
            <a:noFill/>
            <a:ln w="9525">
              <a:noFill/>
              <a:miter lim="800000"/>
              <a:headEnd/>
              <a:tailEnd/>
            </a:ln>
          </p:spPr>
        </p:pic>
        <p:sp>
          <p:nvSpPr>
            <p:cNvPr id="29710" name="TextBox 74"/>
            <p:cNvSpPr txBox="1">
              <a:spLocks noChangeArrowheads="1"/>
            </p:cNvSpPr>
            <p:nvPr/>
          </p:nvSpPr>
          <p:spPr bwMode="auto">
            <a:xfrm>
              <a:off x="272434" y="5025485"/>
              <a:ext cx="1484520" cy="877131"/>
            </a:xfrm>
            <a:prstGeom prst="rect">
              <a:avLst/>
            </a:prstGeom>
            <a:noFill/>
            <a:ln w="9525">
              <a:noFill/>
              <a:miter lim="800000"/>
              <a:headEnd/>
              <a:tailEnd/>
            </a:ln>
          </p:spPr>
          <p:txBody>
            <a:bodyPr wrap="none">
              <a:spAutoFit/>
            </a:bodyPr>
            <a:lstStyle/>
            <a:p>
              <a:r>
                <a:rPr lang="en-US" sz="1700">
                  <a:solidFill>
                    <a:schemeClr val="bg1"/>
                  </a:solidFill>
                  <a:latin typeface="Calibri" pitchFamily="34" charset="0"/>
                </a:rPr>
                <a:t>Corresponding</a:t>
              </a:r>
            </a:p>
            <a:p>
              <a:r>
                <a:rPr lang="en-US" sz="1700">
                  <a:solidFill>
                    <a:schemeClr val="bg1"/>
                  </a:solidFill>
                  <a:latin typeface="Calibri" pitchFamily="34" charset="0"/>
                </a:rPr>
                <a:t>H*Wind</a:t>
              </a:r>
            </a:p>
            <a:p>
              <a:r>
                <a:rPr lang="en-US" sz="1700">
                  <a:solidFill>
                    <a:schemeClr val="bg1"/>
                  </a:solidFill>
                  <a:latin typeface="Calibri" pitchFamily="34" charset="0"/>
                </a:rPr>
                <a:t>Analysis</a:t>
              </a:r>
            </a:p>
          </p:txBody>
        </p:sp>
        <p:pic>
          <p:nvPicPr>
            <p:cNvPr id="29711" name="Picture 77" descr="mslp_082906.png"/>
            <p:cNvPicPr>
              <a:picLocks noChangeAspect="1"/>
            </p:cNvPicPr>
            <p:nvPr/>
          </p:nvPicPr>
          <p:blipFill>
            <a:blip r:embed="rId7" cstate="print"/>
            <a:srcRect b="9532"/>
            <a:stretch>
              <a:fillRect/>
            </a:stretch>
          </p:blipFill>
          <p:spPr bwMode="auto">
            <a:xfrm>
              <a:off x="7023722" y="2566180"/>
              <a:ext cx="1783166" cy="2087318"/>
            </a:xfrm>
            <a:prstGeom prst="rect">
              <a:avLst/>
            </a:prstGeom>
            <a:noFill/>
            <a:ln w="9525">
              <a:noFill/>
              <a:miter lim="800000"/>
              <a:headEnd/>
              <a:tailEnd/>
            </a:ln>
          </p:spPr>
        </p:pic>
        <p:pic>
          <p:nvPicPr>
            <p:cNvPr id="29712" name="Picture 78" descr="mslp_082906.png"/>
            <p:cNvPicPr>
              <a:picLocks noChangeAspect="1"/>
            </p:cNvPicPr>
            <p:nvPr/>
          </p:nvPicPr>
          <p:blipFill>
            <a:blip r:embed="rId8" cstate="print"/>
            <a:srcRect b="9532"/>
            <a:stretch>
              <a:fillRect/>
            </a:stretch>
          </p:blipFill>
          <p:spPr bwMode="auto">
            <a:xfrm>
              <a:off x="5186475" y="2566181"/>
              <a:ext cx="1783080" cy="2088823"/>
            </a:xfrm>
            <a:prstGeom prst="rect">
              <a:avLst/>
            </a:prstGeom>
            <a:noFill/>
            <a:ln w="9525">
              <a:noFill/>
              <a:miter lim="800000"/>
              <a:headEnd/>
              <a:tailEnd/>
            </a:ln>
          </p:spPr>
        </p:pic>
        <p:pic>
          <p:nvPicPr>
            <p:cNvPr id="29713" name="Picture 79" descr="mslp_082906.png"/>
            <p:cNvPicPr>
              <a:picLocks noChangeAspect="1"/>
            </p:cNvPicPr>
            <p:nvPr/>
          </p:nvPicPr>
          <p:blipFill>
            <a:blip r:embed="rId9" cstate="print"/>
            <a:srcRect b="9532"/>
            <a:stretch>
              <a:fillRect/>
            </a:stretch>
          </p:blipFill>
          <p:spPr bwMode="auto">
            <a:xfrm>
              <a:off x="3345829" y="2566181"/>
              <a:ext cx="1783080" cy="2088823"/>
            </a:xfrm>
            <a:prstGeom prst="rect">
              <a:avLst/>
            </a:prstGeom>
            <a:noFill/>
            <a:ln w="9525">
              <a:noFill/>
              <a:miter lim="800000"/>
              <a:headEnd/>
              <a:tailEnd/>
            </a:ln>
          </p:spPr>
        </p:pic>
        <p:pic>
          <p:nvPicPr>
            <p:cNvPr id="29714" name="Picture 80" descr="mslp_082906.png"/>
            <p:cNvPicPr>
              <a:picLocks noChangeAspect="1"/>
            </p:cNvPicPr>
            <p:nvPr/>
          </p:nvPicPr>
          <p:blipFill>
            <a:blip r:embed="rId10" cstate="print"/>
            <a:srcRect b="9532"/>
            <a:stretch>
              <a:fillRect/>
            </a:stretch>
          </p:blipFill>
          <p:spPr bwMode="auto">
            <a:xfrm>
              <a:off x="1537354" y="2566180"/>
              <a:ext cx="1783080" cy="2088824"/>
            </a:xfrm>
            <a:prstGeom prst="rect">
              <a:avLst/>
            </a:prstGeom>
            <a:noFill/>
            <a:ln w="9525">
              <a:noFill/>
              <a:miter lim="800000"/>
              <a:headEnd/>
              <a:tailEnd/>
            </a:ln>
          </p:spPr>
        </p:pic>
        <p:sp>
          <p:nvSpPr>
            <p:cNvPr id="29715" name="TextBox 68"/>
            <p:cNvSpPr txBox="1">
              <a:spLocks noChangeArrowheads="1"/>
            </p:cNvSpPr>
            <p:nvPr/>
          </p:nvSpPr>
          <p:spPr bwMode="auto">
            <a:xfrm>
              <a:off x="1935949" y="1052818"/>
              <a:ext cx="1069524" cy="353930"/>
            </a:xfrm>
            <a:prstGeom prst="rect">
              <a:avLst/>
            </a:prstGeom>
            <a:noFill/>
            <a:ln w="9525">
              <a:noFill/>
              <a:miter lim="800000"/>
              <a:headEnd/>
              <a:tailEnd/>
            </a:ln>
          </p:spPr>
          <p:txBody>
            <a:bodyPr wrap="none">
              <a:spAutoFit/>
            </a:bodyPr>
            <a:lstStyle/>
            <a:p>
              <a:pPr algn="ctr"/>
              <a:r>
                <a:rPr lang="en-US" sz="1700" dirty="0">
                  <a:solidFill>
                    <a:schemeClr val="bg1"/>
                  </a:solidFill>
                  <a:latin typeface="Calibri" pitchFamily="34" charset="0"/>
                </a:rPr>
                <a:t>08-29 12Z</a:t>
              </a:r>
            </a:p>
          </p:txBody>
        </p:sp>
        <p:sp>
          <p:nvSpPr>
            <p:cNvPr id="29716" name="TextBox 69"/>
            <p:cNvSpPr txBox="1">
              <a:spLocks noChangeArrowheads="1"/>
            </p:cNvSpPr>
            <p:nvPr/>
          </p:nvSpPr>
          <p:spPr bwMode="auto">
            <a:xfrm>
              <a:off x="3783836" y="1052818"/>
              <a:ext cx="1069524" cy="353930"/>
            </a:xfrm>
            <a:prstGeom prst="rect">
              <a:avLst/>
            </a:prstGeom>
            <a:noFill/>
            <a:ln w="9525">
              <a:noFill/>
              <a:miter lim="800000"/>
              <a:headEnd/>
              <a:tailEnd/>
            </a:ln>
          </p:spPr>
          <p:txBody>
            <a:bodyPr wrap="none">
              <a:spAutoFit/>
            </a:bodyPr>
            <a:lstStyle/>
            <a:p>
              <a:pPr algn="ctr"/>
              <a:r>
                <a:rPr lang="en-US" sz="1700" dirty="0">
                  <a:solidFill>
                    <a:schemeClr val="bg1"/>
                  </a:solidFill>
                  <a:latin typeface="Calibri" pitchFamily="34" charset="0"/>
                </a:rPr>
                <a:t>08-30 00Z</a:t>
              </a:r>
            </a:p>
          </p:txBody>
        </p:sp>
        <p:sp>
          <p:nvSpPr>
            <p:cNvPr id="29717" name="TextBox 70"/>
            <p:cNvSpPr txBox="1">
              <a:spLocks noChangeArrowheads="1"/>
            </p:cNvSpPr>
            <p:nvPr/>
          </p:nvSpPr>
          <p:spPr bwMode="auto">
            <a:xfrm>
              <a:off x="5564693" y="1052818"/>
              <a:ext cx="1069524" cy="353930"/>
            </a:xfrm>
            <a:prstGeom prst="rect">
              <a:avLst/>
            </a:prstGeom>
            <a:noFill/>
            <a:ln w="9525">
              <a:noFill/>
              <a:miter lim="800000"/>
              <a:headEnd/>
              <a:tailEnd/>
            </a:ln>
          </p:spPr>
          <p:txBody>
            <a:bodyPr wrap="none">
              <a:spAutoFit/>
            </a:bodyPr>
            <a:lstStyle/>
            <a:p>
              <a:pPr algn="ctr"/>
              <a:r>
                <a:rPr lang="en-US" sz="1700" dirty="0">
                  <a:solidFill>
                    <a:schemeClr val="bg1"/>
                  </a:solidFill>
                  <a:latin typeface="Calibri" pitchFamily="34" charset="0"/>
                </a:rPr>
                <a:t>08-30 12Z</a:t>
              </a:r>
            </a:p>
          </p:txBody>
        </p:sp>
        <p:sp>
          <p:nvSpPr>
            <p:cNvPr id="29718" name="TextBox 71"/>
            <p:cNvSpPr txBox="1">
              <a:spLocks noChangeArrowheads="1"/>
            </p:cNvSpPr>
            <p:nvPr/>
          </p:nvSpPr>
          <p:spPr bwMode="auto">
            <a:xfrm>
              <a:off x="7397249" y="1052819"/>
              <a:ext cx="1069524" cy="353930"/>
            </a:xfrm>
            <a:prstGeom prst="rect">
              <a:avLst/>
            </a:prstGeom>
            <a:noFill/>
            <a:ln w="9525">
              <a:noFill/>
              <a:miter lim="800000"/>
              <a:headEnd/>
              <a:tailEnd/>
            </a:ln>
          </p:spPr>
          <p:txBody>
            <a:bodyPr wrap="none">
              <a:spAutoFit/>
            </a:bodyPr>
            <a:lstStyle/>
            <a:p>
              <a:pPr algn="ctr"/>
              <a:r>
                <a:rPr lang="en-US" sz="1700" dirty="0">
                  <a:solidFill>
                    <a:schemeClr val="bg1"/>
                  </a:solidFill>
                  <a:latin typeface="Calibri" pitchFamily="34" charset="0"/>
                </a:rPr>
                <a:t>08-31 00Z</a:t>
              </a:r>
            </a:p>
          </p:txBody>
        </p:sp>
        <p:sp>
          <p:nvSpPr>
            <p:cNvPr id="29719" name="TextBox 73"/>
            <p:cNvSpPr txBox="1">
              <a:spLocks noChangeArrowheads="1"/>
            </p:cNvSpPr>
            <p:nvPr/>
          </p:nvSpPr>
          <p:spPr bwMode="auto">
            <a:xfrm>
              <a:off x="272434" y="3326593"/>
              <a:ext cx="1168897" cy="877162"/>
            </a:xfrm>
            <a:prstGeom prst="rect">
              <a:avLst/>
            </a:prstGeom>
            <a:noFill/>
            <a:ln w="9525">
              <a:noFill/>
              <a:miter lim="800000"/>
              <a:headEnd/>
              <a:tailEnd/>
            </a:ln>
          </p:spPr>
          <p:txBody>
            <a:bodyPr wrap="none">
              <a:spAutoFit/>
            </a:bodyPr>
            <a:lstStyle/>
            <a:p>
              <a:r>
                <a:rPr lang="en-US" sz="1700">
                  <a:solidFill>
                    <a:schemeClr val="bg1"/>
                  </a:solidFill>
                  <a:latin typeface="Calibri" pitchFamily="34" charset="0"/>
                </a:rPr>
                <a:t>HEDAS</a:t>
              </a:r>
            </a:p>
            <a:p>
              <a:r>
                <a:rPr lang="en-US" sz="1700">
                  <a:solidFill>
                    <a:schemeClr val="bg1"/>
                  </a:solidFill>
                  <a:latin typeface="Calibri" pitchFamily="34" charset="0"/>
                </a:rPr>
                <a:t>10-m Wind</a:t>
              </a:r>
            </a:p>
            <a:p>
              <a:r>
                <a:rPr lang="en-US" sz="1700">
                  <a:solidFill>
                    <a:schemeClr val="bg1"/>
                  </a:solidFill>
                  <a:latin typeface="Calibri" pitchFamily="34" charset="0"/>
                </a:rPr>
                <a:t>Speed</a:t>
              </a:r>
            </a:p>
          </p:txBody>
        </p:sp>
        <p:sp>
          <p:nvSpPr>
            <p:cNvPr id="29720" name="TextBox 73"/>
            <p:cNvSpPr txBox="1">
              <a:spLocks noChangeArrowheads="1"/>
            </p:cNvSpPr>
            <p:nvPr/>
          </p:nvSpPr>
          <p:spPr bwMode="auto">
            <a:xfrm>
              <a:off x="272434" y="1731354"/>
              <a:ext cx="1168897" cy="877162"/>
            </a:xfrm>
            <a:prstGeom prst="rect">
              <a:avLst/>
            </a:prstGeom>
            <a:noFill/>
            <a:ln w="9525">
              <a:noFill/>
              <a:miter lim="800000"/>
              <a:headEnd/>
              <a:tailEnd/>
            </a:ln>
          </p:spPr>
          <p:txBody>
            <a:bodyPr wrap="none">
              <a:spAutoFit/>
            </a:bodyPr>
            <a:lstStyle/>
            <a:p>
              <a:r>
                <a:rPr lang="en-US" sz="1700" dirty="0" smtClean="0">
                  <a:solidFill>
                    <a:schemeClr val="bg1"/>
                  </a:solidFill>
                  <a:latin typeface="Calibri" pitchFamily="34" charset="0"/>
                </a:rPr>
                <a:t>HWRF v3.2</a:t>
              </a:r>
              <a:endParaRPr lang="en-US" sz="1700" dirty="0">
                <a:solidFill>
                  <a:schemeClr val="bg1"/>
                </a:solidFill>
                <a:latin typeface="Calibri" pitchFamily="34" charset="0"/>
              </a:endParaRPr>
            </a:p>
            <a:p>
              <a:r>
                <a:rPr lang="en-US" sz="1700" dirty="0">
                  <a:solidFill>
                    <a:schemeClr val="bg1"/>
                  </a:solidFill>
                  <a:latin typeface="Calibri" pitchFamily="34" charset="0"/>
                </a:rPr>
                <a:t>10-m Wind</a:t>
              </a:r>
            </a:p>
            <a:p>
              <a:r>
                <a:rPr lang="en-US" sz="1700" dirty="0">
                  <a:solidFill>
                    <a:schemeClr val="bg1"/>
                  </a:solidFill>
                  <a:latin typeface="Calibri" pitchFamily="34" charset="0"/>
                </a:rPr>
                <a:t>Speed</a:t>
              </a:r>
            </a:p>
          </p:txBody>
        </p:sp>
        <p:cxnSp>
          <p:nvCxnSpPr>
            <p:cNvPr id="48" name="Straight Arrow Connector 47"/>
            <p:cNvCxnSpPr/>
            <p:nvPr/>
          </p:nvCxnSpPr>
          <p:spPr bwMode="auto">
            <a:xfrm rot="16200000" flipH="1">
              <a:off x="295566" y="2962642"/>
              <a:ext cx="717659" cy="9525"/>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pSp>
      <p:sp>
        <p:nvSpPr>
          <p:cNvPr id="36" name="TextBox 35"/>
          <p:cNvSpPr txBox="1"/>
          <p:nvPr/>
        </p:nvSpPr>
        <p:spPr>
          <a:xfrm>
            <a:off x="2590800" y="457200"/>
            <a:ext cx="4307077" cy="646331"/>
          </a:xfrm>
          <a:prstGeom prst="rect">
            <a:avLst/>
          </a:prstGeom>
          <a:noFill/>
        </p:spPr>
        <p:txBody>
          <a:bodyPr wrap="none">
            <a:spAutoFit/>
          </a:bodyPr>
          <a:lstStyle/>
          <a:p>
            <a:pPr>
              <a:defRPr/>
            </a:pPr>
            <a:r>
              <a:rPr lang="en-US" sz="3600" dirty="0" smtClean="0">
                <a:solidFill>
                  <a:srgbClr val="FFFF00"/>
                </a:solidFill>
                <a:latin typeface="+mn-lt"/>
              </a:rPr>
              <a:t>Earl forecast structure</a:t>
            </a:r>
            <a:endParaRPr lang="en-US" sz="3600" dirty="0">
              <a:solidFill>
                <a:srgbClr val="FFFF00"/>
              </a:solidFill>
              <a:latin typeface="+mn-lt"/>
            </a:endParaRPr>
          </a:p>
        </p:txBody>
      </p:sp>
      <p:pic>
        <p:nvPicPr>
          <p:cNvPr id="4098" name="Picture 2"/>
          <p:cNvPicPr>
            <a:picLocks noChangeAspect="1" noChangeArrowheads="1"/>
          </p:cNvPicPr>
          <p:nvPr/>
        </p:nvPicPr>
        <p:blipFill>
          <a:blip r:embed="rId11" cstate="print"/>
          <a:srcRect l="16320" r="16320" b="8960"/>
          <a:stretch>
            <a:fillRect/>
          </a:stretch>
        </p:blipFill>
        <p:spPr bwMode="auto">
          <a:xfrm>
            <a:off x="1939561" y="1828800"/>
            <a:ext cx="1090727" cy="1105624"/>
          </a:xfrm>
          <a:prstGeom prst="rect">
            <a:avLst/>
          </a:prstGeom>
          <a:noFill/>
          <a:ln w="9525">
            <a:noFill/>
            <a:miter lim="800000"/>
            <a:headEnd/>
            <a:tailEnd/>
          </a:ln>
        </p:spPr>
      </p:pic>
      <p:pic>
        <p:nvPicPr>
          <p:cNvPr id="4099" name="Picture 3"/>
          <p:cNvPicPr>
            <a:picLocks noChangeAspect="1" noChangeArrowheads="1"/>
          </p:cNvPicPr>
          <p:nvPr/>
        </p:nvPicPr>
        <p:blipFill>
          <a:blip r:embed="rId12" cstate="print"/>
          <a:srcRect l="16320" r="16320" b="8960"/>
          <a:stretch>
            <a:fillRect/>
          </a:stretch>
        </p:blipFill>
        <p:spPr bwMode="auto">
          <a:xfrm>
            <a:off x="3766409" y="1828800"/>
            <a:ext cx="1090727" cy="1105624"/>
          </a:xfrm>
          <a:prstGeom prst="rect">
            <a:avLst/>
          </a:prstGeom>
          <a:noFill/>
          <a:ln w="9525">
            <a:noFill/>
            <a:miter lim="800000"/>
            <a:headEnd/>
            <a:tailEnd/>
          </a:ln>
        </p:spPr>
      </p:pic>
      <p:pic>
        <p:nvPicPr>
          <p:cNvPr id="4100" name="Picture 4"/>
          <p:cNvPicPr>
            <a:picLocks noChangeAspect="1" noChangeArrowheads="1"/>
          </p:cNvPicPr>
          <p:nvPr/>
        </p:nvPicPr>
        <p:blipFill>
          <a:blip r:embed="rId13" cstate="print"/>
          <a:srcRect l="16320" r="16320" b="8960"/>
          <a:stretch>
            <a:fillRect/>
          </a:stretch>
        </p:blipFill>
        <p:spPr bwMode="auto">
          <a:xfrm>
            <a:off x="5634537" y="1828800"/>
            <a:ext cx="1090727" cy="1105624"/>
          </a:xfrm>
          <a:prstGeom prst="rect">
            <a:avLst/>
          </a:prstGeom>
          <a:noFill/>
          <a:ln w="9525">
            <a:noFill/>
            <a:miter lim="800000"/>
            <a:headEnd/>
            <a:tailEnd/>
          </a:ln>
        </p:spPr>
      </p:pic>
      <p:pic>
        <p:nvPicPr>
          <p:cNvPr id="4101" name="Picture 5"/>
          <p:cNvPicPr>
            <a:picLocks noChangeAspect="1" noChangeArrowheads="1"/>
          </p:cNvPicPr>
          <p:nvPr/>
        </p:nvPicPr>
        <p:blipFill>
          <a:blip r:embed="rId14" cstate="print"/>
          <a:srcRect l="16320" r="3840" b="8960"/>
          <a:stretch>
            <a:fillRect/>
          </a:stretch>
        </p:blipFill>
        <p:spPr bwMode="auto">
          <a:xfrm>
            <a:off x="7492176" y="1816504"/>
            <a:ext cx="1292809" cy="1105624"/>
          </a:xfrm>
          <a:prstGeom prst="rect">
            <a:avLst/>
          </a:prstGeom>
          <a:noFill/>
          <a:ln w="9525">
            <a:noFill/>
            <a:miter lim="800000"/>
            <a:headEnd/>
            <a:tailEnd/>
          </a:ln>
        </p:spPr>
      </p:pic>
      <p:sp>
        <p:nvSpPr>
          <p:cNvPr id="40" name="TextBox 39"/>
          <p:cNvSpPr txBox="1"/>
          <p:nvPr/>
        </p:nvSpPr>
        <p:spPr>
          <a:xfrm>
            <a:off x="3505200" y="914400"/>
            <a:ext cx="2667000" cy="276999"/>
          </a:xfrm>
          <a:prstGeom prst="rect">
            <a:avLst/>
          </a:prstGeom>
          <a:noFill/>
        </p:spPr>
        <p:txBody>
          <a:bodyPr wrap="square" rtlCol="0">
            <a:spAutoFit/>
          </a:bodyPr>
          <a:lstStyle/>
          <a:p>
            <a:pPr algn="ctr"/>
            <a:r>
              <a:rPr lang="en-US" sz="1200" dirty="0" smtClean="0"/>
              <a:t>Initial time: 2010082900</a:t>
            </a:r>
            <a:endParaRPr lang="en-US" sz="1200" dirty="0"/>
          </a:p>
        </p:txBody>
      </p:sp>
      <p:sp>
        <p:nvSpPr>
          <p:cNvPr id="41" name="TextBox 40"/>
          <p:cNvSpPr txBox="1"/>
          <p:nvPr/>
        </p:nvSpPr>
        <p:spPr>
          <a:xfrm>
            <a:off x="4724400" y="6488668"/>
            <a:ext cx="4267200" cy="276999"/>
          </a:xfrm>
          <a:prstGeom prst="rect">
            <a:avLst/>
          </a:prstGeom>
          <a:noFill/>
        </p:spPr>
        <p:txBody>
          <a:bodyPr wrap="square" rtlCol="0">
            <a:spAutoFit/>
          </a:bodyPr>
          <a:lstStyle/>
          <a:p>
            <a:pPr algn="r"/>
            <a:r>
              <a:rPr lang="en-US" sz="1200" dirty="0" smtClean="0"/>
              <a:t>H*wind and HEDAS plots from R. Rogers</a:t>
            </a:r>
            <a:endParaRPr lang="en-US" sz="1200" dirty="0"/>
          </a:p>
        </p:txBody>
      </p:sp>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8" name="AutoShape 4"/>
          <p:cNvSpPr>
            <a:spLocks noGrp="1" noChangeArrowheads="1"/>
          </p:cNvSpPr>
          <p:nvPr>
            <p:ph type="title"/>
          </p:nvPr>
        </p:nvSpPr>
        <p:spPr/>
        <p:txBody>
          <a:bodyPr>
            <a:normAutofit/>
          </a:bodyPr>
          <a:lstStyle/>
          <a:p>
            <a:r>
              <a:rPr lang="en-US" altLang="zh-CN" sz="3200" dirty="0">
                <a:ea typeface="SimSun" pitchFamily="2" charset="-122"/>
              </a:rPr>
              <a:t>Atmospheric circulation </a:t>
            </a:r>
            <a:r>
              <a:rPr lang="en-US" altLang="zh-CN" sz="3200" dirty="0" smtClean="0">
                <a:ea typeface="SimSun" pitchFamily="2" charset="-122"/>
              </a:rPr>
              <a:t>systems</a:t>
            </a:r>
            <a:endParaRPr lang="en-US" altLang="zh-CN" sz="3200" dirty="0">
              <a:ea typeface="SimSun" pitchFamily="2" charset="-122"/>
            </a:endParaRPr>
          </a:p>
        </p:txBody>
      </p:sp>
      <p:pic>
        <p:nvPicPr>
          <p:cNvPr id="108549" name="Picture 5"/>
          <p:cNvPicPr>
            <a:picLocks noChangeAspect="1" noChangeArrowheads="1"/>
          </p:cNvPicPr>
          <p:nvPr/>
        </p:nvPicPr>
        <p:blipFill>
          <a:blip r:embed="rId2" cstate="print"/>
          <a:srcRect/>
          <a:stretch>
            <a:fillRect/>
          </a:stretch>
        </p:blipFill>
        <p:spPr bwMode="auto">
          <a:xfrm>
            <a:off x="1447800" y="1524000"/>
            <a:ext cx="6178868" cy="3070860"/>
          </a:xfrm>
          <a:prstGeom prst="rect">
            <a:avLst/>
          </a:prstGeom>
          <a:noFill/>
          <a:ln w="9525">
            <a:noFill/>
            <a:miter lim="800000"/>
            <a:headEnd/>
            <a:tailEnd/>
          </a:ln>
          <a:effectLst/>
        </p:spPr>
      </p:pic>
      <p:sp>
        <p:nvSpPr>
          <p:cNvPr id="108550" name="Text Box 6"/>
          <p:cNvSpPr txBox="1">
            <a:spLocks noChangeArrowheads="1"/>
          </p:cNvSpPr>
          <p:nvPr/>
        </p:nvSpPr>
        <p:spPr bwMode="auto">
          <a:xfrm>
            <a:off x="990600" y="4648200"/>
            <a:ext cx="6781800" cy="461665"/>
          </a:xfrm>
          <a:prstGeom prst="rect">
            <a:avLst/>
          </a:prstGeom>
          <a:noFill/>
          <a:ln w="9525">
            <a:noFill/>
            <a:miter lim="800000"/>
            <a:headEnd/>
            <a:tailEnd/>
          </a:ln>
          <a:effectLst/>
        </p:spPr>
        <p:txBody>
          <a:bodyPr wrap="square">
            <a:spAutoFit/>
          </a:bodyPr>
          <a:lstStyle/>
          <a:p>
            <a:pPr algn="ctr"/>
            <a:r>
              <a:rPr lang="en-US" altLang="zh-CN" sz="1200" b="1" dirty="0">
                <a:ea typeface="SimSun" pitchFamily="2" charset="-122"/>
              </a:rPr>
              <a:t>Schematic representation of conditions during the peak (Aug.–Oct.) of the above-normal 2003 Atlantic hurricane season. (</a:t>
            </a:r>
            <a:r>
              <a:rPr lang="en-US" altLang="zh-CN" sz="1200" b="1" dirty="0" err="1">
                <a:ea typeface="SimSun" pitchFamily="2" charset="-122"/>
              </a:rPr>
              <a:t>Landsea</a:t>
            </a:r>
            <a:r>
              <a:rPr lang="en-US" altLang="zh-CN" sz="1200" b="1" dirty="0">
                <a:ea typeface="SimSun" pitchFamily="2" charset="-122"/>
              </a:rPr>
              <a:t> et al. 2004, BAMS)</a:t>
            </a:r>
            <a:endParaRPr lang="en-US" altLang="zh-CN" sz="1200" dirty="0">
              <a:ea typeface="SimSun" pitchFamily="2" charset="-122"/>
            </a:endParaRPr>
          </a:p>
        </p:txBody>
      </p:sp>
      <p:sp>
        <p:nvSpPr>
          <p:cNvPr id="108551" name="Text Box 7"/>
          <p:cNvSpPr txBox="1">
            <a:spLocks noChangeArrowheads="1"/>
          </p:cNvSpPr>
          <p:nvPr/>
        </p:nvSpPr>
        <p:spPr bwMode="auto">
          <a:xfrm>
            <a:off x="1524000" y="5029200"/>
            <a:ext cx="2895600" cy="1677988"/>
          </a:xfrm>
          <a:prstGeom prst="rect">
            <a:avLst/>
          </a:prstGeom>
          <a:noFill/>
          <a:ln w="9525">
            <a:noFill/>
            <a:miter lim="800000"/>
            <a:headEnd/>
            <a:tailEnd/>
          </a:ln>
          <a:effectLst/>
        </p:spPr>
        <p:txBody>
          <a:bodyPr>
            <a:spAutoFit/>
          </a:bodyPr>
          <a:lstStyle/>
          <a:p>
            <a:pPr>
              <a:spcBef>
                <a:spcPct val="50000"/>
              </a:spcBef>
            </a:pPr>
            <a:r>
              <a:rPr lang="en-US" altLang="zh-CN" sz="1400" b="1" u="sng" dirty="0">
                <a:solidFill>
                  <a:srgbClr val="92D050"/>
                </a:solidFill>
                <a:uFill>
                  <a:solidFill>
                    <a:srgbClr val="FFFF00"/>
                  </a:solidFill>
                </a:uFill>
                <a:ea typeface="SimSun" pitchFamily="2" charset="-122"/>
              </a:rPr>
              <a:t>Major Circulation Systems:</a:t>
            </a:r>
          </a:p>
          <a:p>
            <a:pPr>
              <a:spcBef>
                <a:spcPct val="50000"/>
              </a:spcBef>
              <a:buFontTx/>
              <a:buChar char="•"/>
            </a:pPr>
            <a:r>
              <a:rPr lang="en-US" altLang="zh-CN" sz="1200" b="1" dirty="0">
                <a:ea typeface="SimSun" pitchFamily="2" charset="-122"/>
              </a:rPr>
              <a:t> Subtropical High/Ridge</a:t>
            </a:r>
          </a:p>
          <a:p>
            <a:pPr>
              <a:spcBef>
                <a:spcPct val="50000"/>
              </a:spcBef>
              <a:buFontTx/>
              <a:buChar char="•"/>
            </a:pPr>
            <a:r>
              <a:rPr lang="en-US" altLang="zh-CN" sz="1200" b="1" dirty="0">
                <a:ea typeface="SimSun" pitchFamily="2" charset="-122"/>
              </a:rPr>
              <a:t> 200hPa Tropical Easterly Jet</a:t>
            </a:r>
          </a:p>
          <a:p>
            <a:pPr>
              <a:spcBef>
                <a:spcPct val="50000"/>
              </a:spcBef>
              <a:buFontTx/>
              <a:buChar char="•"/>
            </a:pPr>
            <a:r>
              <a:rPr lang="en-US" altLang="zh-CN" sz="1200" b="1" dirty="0">
                <a:ea typeface="SimSun" pitchFamily="2" charset="-122"/>
              </a:rPr>
              <a:t> 700hPa AEJ</a:t>
            </a:r>
          </a:p>
          <a:p>
            <a:pPr>
              <a:spcBef>
                <a:spcPct val="50000"/>
              </a:spcBef>
              <a:buFontTx/>
              <a:buChar char="•"/>
            </a:pPr>
            <a:r>
              <a:rPr lang="en-US" altLang="zh-CN" sz="1200" b="1" dirty="0">
                <a:ea typeface="SimSun" pitchFamily="2" charset="-122"/>
              </a:rPr>
              <a:t> 850hPa Easterly Trades </a:t>
            </a:r>
          </a:p>
          <a:p>
            <a:pPr>
              <a:spcBef>
                <a:spcPct val="50000"/>
              </a:spcBef>
              <a:buFontTx/>
              <a:buChar char="•"/>
            </a:pPr>
            <a:r>
              <a:rPr lang="en-US" altLang="zh-CN" sz="1200" b="1" dirty="0">
                <a:ea typeface="SimSun" pitchFamily="2" charset="-122"/>
              </a:rPr>
              <a:t> 200-850hPa Vertical wind shear</a:t>
            </a:r>
          </a:p>
        </p:txBody>
      </p:sp>
      <p:sp>
        <p:nvSpPr>
          <p:cNvPr id="108552" name="Text Box 8"/>
          <p:cNvSpPr txBox="1">
            <a:spLocks noChangeArrowheads="1"/>
          </p:cNvSpPr>
          <p:nvPr/>
        </p:nvSpPr>
        <p:spPr bwMode="auto">
          <a:xfrm>
            <a:off x="4572000" y="5030752"/>
            <a:ext cx="2971800" cy="1128713"/>
          </a:xfrm>
          <a:prstGeom prst="rect">
            <a:avLst/>
          </a:prstGeom>
          <a:noFill/>
          <a:ln w="9525">
            <a:noFill/>
            <a:miter lim="800000"/>
            <a:headEnd/>
            <a:tailEnd/>
          </a:ln>
          <a:effectLst/>
        </p:spPr>
        <p:txBody>
          <a:bodyPr>
            <a:spAutoFit/>
          </a:bodyPr>
          <a:lstStyle/>
          <a:p>
            <a:pPr>
              <a:spcBef>
                <a:spcPct val="50000"/>
              </a:spcBef>
            </a:pPr>
            <a:r>
              <a:rPr lang="en-US" altLang="zh-CN" sz="1400" b="1" u="sng" dirty="0">
                <a:solidFill>
                  <a:srgbClr val="92D050"/>
                </a:solidFill>
                <a:uFill>
                  <a:solidFill>
                    <a:srgbClr val="FFFF00"/>
                  </a:solidFill>
                </a:uFill>
                <a:ea typeface="SimSun" pitchFamily="2" charset="-122"/>
              </a:rPr>
              <a:t>Leading Climate Factors:</a:t>
            </a:r>
          </a:p>
          <a:p>
            <a:pPr>
              <a:spcBef>
                <a:spcPct val="50000"/>
              </a:spcBef>
              <a:buFontTx/>
              <a:buChar char="•"/>
            </a:pPr>
            <a:r>
              <a:rPr lang="en-US" altLang="zh-CN" sz="1200" dirty="0">
                <a:ea typeface="SimSun" pitchFamily="2" charset="-122"/>
              </a:rPr>
              <a:t> </a:t>
            </a:r>
            <a:r>
              <a:rPr lang="en-US" altLang="zh-CN" sz="1200" b="1" dirty="0">
                <a:ea typeface="SimSun" pitchFamily="2" charset="-122"/>
              </a:rPr>
              <a:t>El Nino and Southern Oscillation</a:t>
            </a:r>
          </a:p>
          <a:p>
            <a:pPr>
              <a:spcBef>
                <a:spcPct val="50000"/>
              </a:spcBef>
              <a:buFontTx/>
              <a:buChar char="•"/>
            </a:pPr>
            <a:r>
              <a:rPr lang="en-US" altLang="zh-CN" sz="1200" b="1" dirty="0">
                <a:ea typeface="SimSun" pitchFamily="2" charset="-122"/>
              </a:rPr>
              <a:t> The multi-decadal signal</a:t>
            </a:r>
          </a:p>
          <a:p>
            <a:pPr>
              <a:spcBef>
                <a:spcPct val="50000"/>
              </a:spcBef>
              <a:buFontTx/>
              <a:buChar char="•"/>
            </a:pPr>
            <a:r>
              <a:rPr lang="en-US" altLang="zh-CN" sz="1200" dirty="0">
                <a:ea typeface="SimSun" pitchFamily="2" charset="-122"/>
              </a:rPr>
              <a:t> </a:t>
            </a:r>
            <a:r>
              <a:rPr lang="en-US" altLang="zh-CN" sz="1200" b="1" dirty="0">
                <a:ea typeface="SimSun" pitchFamily="2" charset="-122"/>
              </a:rPr>
              <a:t>Madden-Julian oscillation </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538" name="Picture 2" descr="C:\Users\gopal\Desktop\IHC-2011-Animation.gif"/>
          <p:cNvPicPr>
            <a:picLocks noChangeAspect="1" noChangeArrowheads="1" noCrop="1"/>
          </p:cNvPicPr>
          <p:nvPr/>
        </p:nvPicPr>
        <p:blipFill>
          <a:blip r:embed="rId3" cstate="print"/>
          <a:srcRect/>
          <a:stretch>
            <a:fillRect/>
          </a:stretch>
        </p:blipFill>
        <p:spPr bwMode="auto">
          <a:xfrm>
            <a:off x="0" y="2438400"/>
            <a:ext cx="9144000" cy="4419600"/>
          </a:xfrm>
          <a:prstGeom prst="rect">
            <a:avLst/>
          </a:prstGeom>
          <a:noFill/>
        </p:spPr>
      </p:pic>
      <p:sp>
        <p:nvSpPr>
          <p:cNvPr id="193539" name="Rectangle 3"/>
          <p:cNvSpPr>
            <a:spLocks noGrp="1"/>
          </p:cNvSpPr>
          <p:nvPr>
            <p:ph type="title"/>
          </p:nvPr>
        </p:nvSpPr>
        <p:spPr>
          <a:xfrm>
            <a:off x="457200" y="152400"/>
            <a:ext cx="8229600" cy="1143000"/>
          </a:xfrm>
        </p:spPr>
        <p:txBody>
          <a:bodyPr/>
          <a:lstStyle/>
          <a:p>
            <a:r>
              <a:rPr lang="en-US" sz="4000" dirty="0" smtClean="0"/>
              <a:t>Possible Applications</a:t>
            </a:r>
            <a:endParaRPr lang="en-US" dirty="0"/>
          </a:p>
        </p:txBody>
      </p:sp>
      <p:sp>
        <p:nvSpPr>
          <p:cNvPr id="193540" name="Rectangle 4"/>
          <p:cNvSpPr>
            <a:spLocks noGrp="1"/>
          </p:cNvSpPr>
          <p:nvPr>
            <p:ph type="body" sz="half" idx="1"/>
          </p:nvPr>
        </p:nvSpPr>
        <p:spPr>
          <a:xfrm>
            <a:off x="304800" y="1125714"/>
            <a:ext cx="4191000" cy="1066800"/>
          </a:xfrm>
        </p:spPr>
        <p:txBody>
          <a:bodyPr/>
          <a:lstStyle/>
          <a:p>
            <a:pPr>
              <a:lnSpc>
                <a:spcPct val="90000"/>
              </a:lnSpc>
            </a:pPr>
            <a:r>
              <a:rPr lang="en-US" sz="2000" dirty="0" smtClean="0"/>
              <a:t>Independent DA </a:t>
            </a:r>
            <a:r>
              <a:rPr lang="en-US" sz="2000" dirty="0"/>
              <a:t>and </a:t>
            </a:r>
            <a:r>
              <a:rPr lang="en-US" sz="2000" dirty="0" smtClean="0"/>
              <a:t>cycling system</a:t>
            </a:r>
          </a:p>
          <a:p>
            <a:pPr>
              <a:lnSpc>
                <a:spcPct val="90000"/>
              </a:lnSpc>
            </a:pPr>
            <a:r>
              <a:rPr lang="en-US" sz="2000" dirty="0" smtClean="0"/>
              <a:t>7-day forecast</a:t>
            </a:r>
          </a:p>
          <a:p>
            <a:pPr>
              <a:lnSpc>
                <a:spcPct val="90000"/>
              </a:lnSpc>
            </a:pPr>
            <a:r>
              <a:rPr lang="en-US" sz="2000" dirty="0" smtClean="0"/>
              <a:t>Track forecast</a:t>
            </a:r>
          </a:p>
        </p:txBody>
      </p:sp>
      <p:sp>
        <p:nvSpPr>
          <p:cNvPr id="193541" name="Rectangle 5"/>
          <p:cNvSpPr>
            <a:spLocks noGrp="1"/>
          </p:cNvSpPr>
          <p:nvPr>
            <p:ph type="body" sz="half" idx="2"/>
          </p:nvPr>
        </p:nvSpPr>
        <p:spPr>
          <a:xfrm>
            <a:off x="4495800" y="1144568"/>
            <a:ext cx="3886200" cy="1066800"/>
          </a:xfrm>
        </p:spPr>
        <p:txBody>
          <a:bodyPr>
            <a:normAutofit/>
          </a:bodyPr>
          <a:lstStyle/>
          <a:p>
            <a:pPr>
              <a:lnSpc>
                <a:spcPct val="90000"/>
              </a:lnSpc>
            </a:pPr>
            <a:r>
              <a:rPr lang="en-US" sz="2000" dirty="0" smtClean="0"/>
              <a:t>Local applications</a:t>
            </a:r>
          </a:p>
          <a:p>
            <a:pPr>
              <a:lnSpc>
                <a:spcPct val="90000"/>
              </a:lnSpc>
            </a:pPr>
            <a:r>
              <a:rPr lang="en-US" sz="2000" dirty="0" smtClean="0"/>
              <a:t>Regional </a:t>
            </a:r>
            <a:r>
              <a:rPr lang="en-US" sz="2000" dirty="0"/>
              <a:t>ensembles/products</a:t>
            </a:r>
          </a:p>
          <a:p>
            <a:pPr>
              <a:lnSpc>
                <a:spcPct val="90000"/>
              </a:lnSpc>
            </a:pPr>
            <a:r>
              <a:rPr lang="en-US" sz="2000" dirty="0"/>
              <a:t>Daily Tropical </a:t>
            </a:r>
            <a:r>
              <a:rPr lang="en-US" sz="2000" dirty="0" smtClean="0"/>
              <a:t>Outlook/genesis</a:t>
            </a:r>
            <a:endParaRPr lang="en-US" sz="2000" dirty="0"/>
          </a:p>
        </p:txBody>
      </p:sp>
      <p:sp>
        <p:nvSpPr>
          <p:cNvPr id="6" name="Rectangle 5"/>
          <p:cNvSpPr/>
          <p:nvPr/>
        </p:nvSpPr>
        <p:spPr>
          <a:xfrm>
            <a:off x="2133600" y="2151670"/>
            <a:ext cx="4572000" cy="276999"/>
          </a:xfrm>
          <a:prstGeom prst="rect">
            <a:avLst/>
          </a:prstGeom>
        </p:spPr>
        <p:txBody>
          <a:bodyPr>
            <a:spAutoFit/>
          </a:bodyPr>
          <a:lstStyle/>
          <a:p>
            <a:pPr marL="228600" indent="-228600"/>
            <a:r>
              <a:rPr lang="en-US" sz="1200" dirty="0" smtClean="0">
                <a:latin typeface="Cambria" pitchFamily="18" charset="0"/>
              </a:rPr>
              <a:t>Website at AOML: </a:t>
            </a:r>
            <a:r>
              <a:rPr lang="en-US" sz="1200" u="sng" dirty="0" smtClean="0">
                <a:solidFill>
                  <a:srgbClr val="0000FF"/>
                </a:solidFill>
                <a:latin typeface="Cambria" pitchFamily="18" charset="0"/>
              </a:rPr>
              <a:t>https://storm.aoml.noaa.gov/realtime</a:t>
            </a:r>
            <a:endParaRPr lang="en-US" sz="1200" u="sng" dirty="0">
              <a:solidFill>
                <a:srgbClr val="0000FF"/>
              </a:solidFill>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4" descr="C:\Documents and Settings\kevin.yeh\My Documents\HWRF\operational-tracks.gif"/>
          <p:cNvPicPr>
            <a:picLocks noChangeAspect="1" noChangeArrowheads="1"/>
          </p:cNvPicPr>
          <p:nvPr/>
        </p:nvPicPr>
        <p:blipFill>
          <a:blip r:embed="rId3" cstate="print"/>
          <a:srcRect l="11520" t="7680" r="14400" b="5120"/>
          <a:stretch>
            <a:fillRect/>
          </a:stretch>
        </p:blipFill>
        <p:spPr bwMode="auto">
          <a:xfrm>
            <a:off x="31676" y="3449962"/>
            <a:ext cx="3034137" cy="2678623"/>
          </a:xfrm>
          <a:prstGeom prst="rect">
            <a:avLst/>
          </a:prstGeom>
          <a:noFill/>
          <a:ln w="9525">
            <a:noFill/>
            <a:miter lim="800000"/>
            <a:headEnd/>
            <a:tailEnd/>
          </a:ln>
        </p:spPr>
      </p:pic>
      <p:pic>
        <p:nvPicPr>
          <p:cNvPr id="4" name="Picture 4" descr="C:\Documents and Settings\kevin.yeh\My Documents\HWRF\experimental-tracks.gif"/>
          <p:cNvPicPr>
            <a:picLocks noChangeAspect="1" noChangeArrowheads="1"/>
          </p:cNvPicPr>
          <p:nvPr/>
        </p:nvPicPr>
        <p:blipFill>
          <a:blip r:embed="rId4" cstate="print"/>
          <a:srcRect l="11520" t="7680" r="14400" b="5120"/>
          <a:stretch>
            <a:fillRect/>
          </a:stretch>
        </p:blipFill>
        <p:spPr bwMode="auto">
          <a:xfrm>
            <a:off x="3078696" y="3457922"/>
            <a:ext cx="3034137" cy="2678623"/>
          </a:xfrm>
          <a:prstGeom prst="rect">
            <a:avLst/>
          </a:prstGeom>
          <a:noFill/>
          <a:ln w="9525">
            <a:noFill/>
            <a:miter lim="800000"/>
            <a:headEnd/>
            <a:tailEnd/>
          </a:ln>
        </p:spPr>
      </p:pic>
      <p:pic>
        <p:nvPicPr>
          <p:cNvPr id="5" name="Picture 4" descr="C:\Documents and Settings\kevin.yeh\My Documents\HWRF\genesis-tracks.gif"/>
          <p:cNvPicPr>
            <a:picLocks noChangeAspect="1" noChangeArrowheads="1"/>
          </p:cNvPicPr>
          <p:nvPr/>
        </p:nvPicPr>
        <p:blipFill>
          <a:blip r:embed="rId5" cstate="print"/>
          <a:srcRect l="11520" t="7680" r="14400" b="5120"/>
          <a:stretch>
            <a:fillRect/>
          </a:stretch>
        </p:blipFill>
        <p:spPr bwMode="auto">
          <a:xfrm>
            <a:off x="6113064" y="3457922"/>
            <a:ext cx="3034137" cy="2678623"/>
          </a:xfrm>
          <a:prstGeom prst="rect">
            <a:avLst/>
          </a:prstGeom>
          <a:noFill/>
          <a:ln w="9525">
            <a:noFill/>
            <a:miter lim="800000"/>
            <a:headEnd/>
            <a:tailEnd/>
          </a:ln>
        </p:spPr>
      </p:pic>
      <p:pic>
        <p:nvPicPr>
          <p:cNvPr id="6" name="Picture 5" descr="C:\Documents and Settings\kevin.yeh\My Documents\HWRF\genesis-domain.gif"/>
          <p:cNvPicPr>
            <a:picLocks noChangeAspect="1" noChangeArrowheads="1"/>
          </p:cNvPicPr>
          <p:nvPr/>
        </p:nvPicPr>
        <p:blipFill>
          <a:blip r:embed="rId6" cstate="print"/>
          <a:srcRect t="21760" b="15360"/>
          <a:stretch>
            <a:fillRect/>
          </a:stretch>
        </p:blipFill>
        <p:spPr bwMode="auto">
          <a:xfrm>
            <a:off x="1066800" y="182492"/>
            <a:ext cx="6762750" cy="3189315"/>
          </a:xfrm>
          <a:prstGeom prst="rect">
            <a:avLst/>
          </a:prstGeom>
          <a:noFill/>
          <a:ln w="9525">
            <a:noFill/>
            <a:miter lim="800000"/>
            <a:headEnd/>
            <a:tailEnd/>
          </a:ln>
        </p:spPr>
      </p:pic>
      <p:sp>
        <p:nvSpPr>
          <p:cNvPr id="7" name="TextBox 6"/>
          <p:cNvSpPr txBox="1"/>
          <p:nvPr/>
        </p:nvSpPr>
        <p:spPr>
          <a:xfrm>
            <a:off x="248238" y="6106995"/>
            <a:ext cx="2667000" cy="738664"/>
          </a:xfrm>
          <a:prstGeom prst="rect">
            <a:avLst/>
          </a:prstGeom>
          <a:noFill/>
        </p:spPr>
        <p:txBody>
          <a:bodyPr wrap="square" rtlCol="0">
            <a:spAutoFit/>
          </a:bodyPr>
          <a:lstStyle/>
          <a:p>
            <a:r>
              <a:rPr lang="en-US" sz="1200" b="1" u="sng" dirty="0" smtClean="0">
                <a:solidFill>
                  <a:srgbClr val="92D050"/>
                </a:solidFill>
                <a:uFill>
                  <a:solidFill>
                    <a:srgbClr val="FFFF00"/>
                  </a:solidFill>
                </a:uFill>
              </a:rPr>
              <a:t>Operational forecast initialization</a:t>
            </a:r>
          </a:p>
          <a:p>
            <a:pPr marL="182880" lvl="1">
              <a:buFont typeface="Wingdings" pitchFamily="2" charset="2"/>
              <a:buChar char="Ø"/>
            </a:pPr>
            <a:r>
              <a:rPr lang="en-US" sz="1000" dirty="0" smtClean="0"/>
              <a:t>GFS environmental flows</a:t>
            </a:r>
          </a:p>
          <a:p>
            <a:pPr marL="182880" lvl="1">
              <a:buFont typeface="Wingdings" pitchFamily="2" charset="2"/>
              <a:buChar char="Ø"/>
            </a:pPr>
            <a:r>
              <a:rPr lang="en-US" sz="1000" dirty="0" smtClean="0"/>
              <a:t>Vortex init</a:t>
            </a:r>
          </a:p>
          <a:p>
            <a:pPr marL="182880" lvl="1">
              <a:buFont typeface="Wingdings" pitchFamily="2" charset="2"/>
              <a:buChar char="Ø"/>
            </a:pPr>
            <a:r>
              <a:rPr lang="en-US" sz="1000" dirty="0" smtClean="0"/>
              <a:t>GSI DA for deep cases</a:t>
            </a:r>
            <a:endParaRPr lang="en-US" sz="1200" dirty="0"/>
          </a:p>
        </p:txBody>
      </p:sp>
      <p:sp>
        <p:nvSpPr>
          <p:cNvPr id="8" name="TextBox 7"/>
          <p:cNvSpPr txBox="1"/>
          <p:nvPr/>
        </p:nvSpPr>
        <p:spPr>
          <a:xfrm>
            <a:off x="3314308" y="6108563"/>
            <a:ext cx="2667000" cy="738664"/>
          </a:xfrm>
          <a:prstGeom prst="rect">
            <a:avLst/>
          </a:prstGeom>
          <a:noFill/>
        </p:spPr>
        <p:txBody>
          <a:bodyPr wrap="square" rtlCol="0">
            <a:spAutoFit/>
          </a:bodyPr>
          <a:lstStyle/>
          <a:p>
            <a:r>
              <a:rPr lang="en-US" sz="1200" b="1" u="sng" dirty="0" smtClean="0">
                <a:solidFill>
                  <a:srgbClr val="92D050"/>
                </a:solidFill>
                <a:uFill>
                  <a:solidFill>
                    <a:srgbClr val="FFFF00"/>
                  </a:solidFill>
                </a:uFill>
              </a:rPr>
              <a:t>Experimental forecast initialization</a:t>
            </a:r>
          </a:p>
          <a:p>
            <a:pPr marL="182880" lvl="1">
              <a:buFont typeface="Wingdings" pitchFamily="2" charset="2"/>
              <a:buChar char="Ø"/>
            </a:pPr>
            <a:r>
              <a:rPr lang="en-US" sz="1000" dirty="0" smtClean="0">
                <a:solidFill>
                  <a:srgbClr val="FFC000"/>
                </a:solidFill>
              </a:rPr>
              <a:t>HWRF environmental flows</a:t>
            </a:r>
          </a:p>
          <a:p>
            <a:pPr marL="182880" lvl="1">
              <a:buFont typeface="Wingdings" pitchFamily="2" charset="2"/>
              <a:buChar char="Ø"/>
            </a:pPr>
            <a:r>
              <a:rPr lang="en-US" sz="1000" dirty="0" smtClean="0"/>
              <a:t>Vortex init</a:t>
            </a:r>
          </a:p>
          <a:p>
            <a:pPr marL="182880" lvl="1">
              <a:buFont typeface="Wingdings" pitchFamily="2" charset="2"/>
              <a:buChar char="Ø"/>
            </a:pPr>
            <a:r>
              <a:rPr lang="en-US" sz="1000" dirty="0" smtClean="0"/>
              <a:t>GSI DA for deep cases</a:t>
            </a:r>
            <a:endParaRPr lang="en-US" sz="1200" dirty="0"/>
          </a:p>
        </p:txBody>
      </p:sp>
      <p:sp>
        <p:nvSpPr>
          <p:cNvPr id="9" name="TextBox 8"/>
          <p:cNvSpPr txBox="1"/>
          <p:nvPr/>
        </p:nvSpPr>
        <p:spPr>
          <a:xfrm>
            <a:off x="6334811" y="6110131"/>
            <a:ext cx="2667000" cy="584775"/>
          </a:xfrm>
          <a:prstGeom prst="rect">
            <a:avLst/>
          </a:prstGeom>
          <a:noFill/>
        </p:spPr>
        <p:txBody>
          <a:bodyPr wrap="square" rtlCol="0">
            <a:spAutoFit/>
          </a:bodyPr>
          <a:lstStyle/>
          <a:p>
            <a:r>
              <a:rPr lang="en-US" sz="1200" b="1" u="sng" dirty="0" smtClean="0">
                <a:solidFill>
                  <a:srgbClr val="92D050"/>
                </a:solidFill>
                <a:uFill>
                  <a:solidFill>
                    <a:srgbClr val="FFFF00"/>
                  </a:solidFill>
                </a:uFill>
              </a:rPr>
              <a:t>Genesis Model forecast initialization</a:t>
            </a:r>
          </a:p>
          <a:p>
            <a:pPr marL="182880" lvl="1">
              <a:buFont typeface="Wingdings" pitchFamily="2" charset="2"/>
              <a:buChar char="Ø"/>
            </a:pPr>
            <a:r>
              <a:rPr lang="en-US" sz="1000" dirty="0" smtClean="0">
                <a:solidFill>
                  <a:srgbClr val="FFC000"/>
                </a:solidFill>
              </a:rPr>
              <a:t>HWRF-cycled environmental flows</a:t>
            </a:r>
          </a:p>
          <a:p>
            <a:pPr marL="182880" lvl="1">
              <a:buFont typeface="Wingdings" pitchFamily="2" charset="2"/>
              <a:buChar char="Ø"/>
            </a:pPr>
            <a:r>
              <a:rPr lang="en-US" sz="1000" dirty="0" smtClean="0">
                <a:solidFill>
                  <a:srgbClr val="FFC000"/>
                </a:solidFill>
              </a:rPr>
              <a:t>GSI DA for all cases</a:t>
            </a:r>
            <a:endParaRPr lang="en-US" sz="1200" dirty="0">
              <a:solidFill>
                <a:srgbClr val="FFC000"/>
              </a:solidFill>
            </a:endParaRPr>
          </a:p>
        </p:txBody>
      </p:sp>
      <p:sp>
        <p:nvSpPr>
          <p:cNvPr id="10" name="TextBox 9"/>
          <p:cNvSpPr txBox="1"/>
          <p:nvPr/>
        </p:nvSpPr>
        <p:spPr>
          <a:xfrm>
            <a:off x="6400800" y="6488668"/>
            <a:ext cx="2743200" cy="369332"/>
          </a:xfrm>
          <a:prstGeom prst="rect">
            <a:avLst/>
          </a:prstGeom>
          <a:noFill/>
        </p:spPr>
        <p:txBody>
          <a:bodyPr wrap="square" rtlCol="0">
            <a:spAutoFit/>
          </a:bodyPr>
          <a:lstStyle/>
          <a:p>
            <a:pPr algn="r"/>
            <a:r>
              <a:rPr lang="en-US" u="sng" dirty="0" smtClean="0">
                <a:solidFill>
                  <a:srgbClr val="C00000"/>
                </a:solidFill>
              </a:rPr>
              <a:t>Credit: K. </a:t>
            </a:r>
            <a:r>
              <a:rPr lang="en-US" u="sng" dirty="0" err="1" smtClean="0">
                <a:solidFill>
                  <a:srgbClr val="C00000"/>
                </a:solidFill>
              </a:rPr>
              <a:t>Yeh</a:t>
            </a:r>
            <a:endParaRPr lang="en-US" u="sng" dirty="0">
              <a:solidFill>
                <a:srgbClr val="C00000"/>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Background</a:t>
            </a:r>
            <a:endParaRPr 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b="44000"/>
          <a:stretch>
            <a:fillRect/>
          </a:stretch>
        </p:blipFill>
        <p:spPr bwMode="auto">
          <a:xfrm>
            <a:off x="304795" y="1143000"/>
            <a:ext cx="3000375" cy="2240280"/>
          </a:xfrm>
          <a:prstGeom prst="rect">
            <a:avLst/>
          </a:prstGeom>
          <a:noFill/>
          <a:ln w="9525">
            <a:noFill/>
            <a:miter lim="800000"/>
            <a:headEnd/>
            <a:tailEnd/>
          </a:ln>
        </p:spPr>
      </p:pic>
      <p:pic>
        <p:nvPicPr>
          <p:cNvPr id="2051" name="Picture 3"/>
          <p:cNvPicPr>
            <a:picLocks noChangeAspect="1" noChangeArrowheads="1"/>
          </p:cNvPicPr>
          <p:nvPr/>
        </p:nvPicPr>
        <p:blipFill>
          <a:blip r:embed="rId3" cstate="print"/>
          <a:srcRect b="44000"/>
          <a:stretch>
            <a:fillRect/>
          </a:stretch>
        </p:blipFill>
        <p:spPr bwMode="auto">
          <a:xfrm>
            <a:off x="3299918" y="1143000"/>
            <a:ext cx="3000375" cy="2240280"/>
          </a:xfrm>
          <a:prstGeom prst="rect">
            <a:avLst/>
          </a:prstGeom>
          <a:noFill/>
          <a:ln w="9525">
            <a:noFill/>
            <a:miter lim="800000"/>
            <a:headEnd/>
            <a:tailEnd/>
          </a:ln>
        </p:spPr>
      </p:pic>
      <p:pic>
        <p:nvPicPr>
          <p:cNvPr id="2052" name="Picture 4"/>
          <p:cNvPicPr>
            <a:picLocks noChangeAspect="1" noChangeArrowheads="1"/>
          </p:cNvPicPr>
          <p:nvPr/>
        </p:nvPicPr>
        <p:blipFill>
          <a:blip r:embed="rId4" cstate="print"/>
          <a:srcRect b="44000"/>
          <a:stretch>
            <a:fillRect/>
          </a:stretch>
        </p:blipFill>
        <p:spPr bwMode="auto">
          <a:xfrm>
            <a:off x="293912" y="3932874"/>
            <a:ext cx="3000375" cy="2240280"/>
          </a:xfrm>
          <a:prstGeom prst="rect">
            <a:avLst/>
          </a:prstGeom>
          <a:noFill/>
          <a:ln w="9525">
            <a:noFill/>
            <a:miter lim="800000"/>
            <a:headEnd/>
            <a:tailEnd/>
          </a:ln>
        </p:spPr>
      </p:pic>
      <p:pic>
        <p:nvPicPr>
          <p:cNvPr id="2053" name="Picture 5"/>
          <p:cNvPicPr>
            <a:picLocks noChangeAspect="1" noChangeArrowheads="1"/>
          </p:cNvPicPr>
          <p:nvPr/>
        </p:nvPicPr>
        <p:blipFill>
          <a:blip r:embed="rId5" cstate="print"/>
          <a:srcRect b="44000"/>
          <a:stretch>
            <a:fillRect/>
          </a:stretch>
        </p:blipFill>
        <p:spPr bwMode="auto">
          <a:xfrm>
            <a:off x="3287497" y="3934426"/>
            <a:ext cx="3000375" cy="2240280"/>
          </a:xfrm>
          <a:prstGeom prst="rect">
            <a:avLst/>
          </a:prstGeom>
          <a:noFill/>
          <a:ln w="9525">
            <a:noFill/>
            <a:miter lim="800000"/>
            <a:headEnd/>
            <a:tailEnd/>
          </a:ln>
        </p:spPr>
      </p:pic>
      <p:sp>
        <p:nvSpPr>
          <p:cNvPr id="10" name="Rectangle 2"/>
          <p:cNvSpPr txBox="1">
            <a:spLocks noChangeArrowheads="1"/>
          </p:cNvSpPr>
          <p:nvPr/>
        </p:nvSpPr>
        <p:spPr>
          <a:xfrm>
            <a:off x="457200" y="96414"/>
            <a:ext cx="8229600" cy="994639"/>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0" i="0" u="sng" strike="noStrike" kern="1200" cap="none" spc="0" normalizeH="0" baseline="0" noProof="0" dirty="0" smtClean="0">
                <a:ln>
                  <a:noFill/>
                </a:ln>
                <a:solidFill>
                  <a:srgbClr val="FFC000"/>
                </a:solidFill>
                <a:effectLst/>
                <a:uLnTx/>
                <a:uFill>
                  <a:solidFill>
                    <a:srgbClr val="FFFF00"/>
                  </a:solidFill>
                </a:uFill>
                <a:latin typeface="+mj-lt"/>
                <a:ea typeface="+mj-ea"/>
                <a:cs typeface="+mj-cs"/>
              </a:rPr>
              <a:t>Genesis application</a:t>
            </a:r>
          </a:p>
        </p:txBody>
      </p:sp>
      <p:sp>
        <p:nvSpPr>
          <p:cNvPr id="11" name="TextBox 10"/>
          <p:cNvSpPr txBox="1"/>
          <p:nvPr/>
        </p:nvSpPr>
        <p:spPr>
          <a:xfrm>
            <a:off x="1122786" y="819538"/>
            <a:ext cx="1143000" cy="369332"/>
          </a:xfrm>
          <a:prstGeom prst="rect">
            <a:avLst/>
          </a:prstGeom>
          <a:noFill/>
        </p:spPr>
        <p:txBody>
          <a:bodyPr wrap="square" rtlCol="0">
            <a:spAutoFit/>
          </a:bodyPr>
          <a:lstStyle/>
          <a:p>
            <a:pPr algn="ctr"/>
            <a:r>
              <a:rPr lang="en-US" dirty="0" smtClean="0"/>
              <a:t>GFS</a:t>
            </a:r>
            <a:endParaRPr lang="en-US" dirty="0"/>
          </a:p>
        </p:txBody>
      </p:sp>
      <p:sp>
        <p:nvSpPr>
          <p:cNvPr id="12" name="TextBox 11"/>
          <p:cNvSpPr txBox="1"/>
          <p:nvPr/>
        </p:nvSpPr>
        <p:spPr>
          <a:xfrm>
            <a:off x="4057262" y="808655"/>
            <a:ext cx="1143000" cy="369332"/>
          </a:xfrm>
          <a:prstGeom prst="rect">
            <a:avLst/>
          </a:prstGeom>
          <a:noFill/>
        </p:spPr>
        <p:txBody>
          <a:bodyPr wrap="square" rtlCol="0">
            <a:spAutoFit/>
          </a:bodyPr>
          <a:lstStyle/>
          <a:p>
            <a:pPr algn="ctr"/>
            <a:r>
              <a:rPr lang="en-US" dirty="0" smtClean="0"/>
              <a:t>UKMET</a:t>
            </a:r>
            <a:endParaRPr lang="en-US" dirty="0"/>
          </a:p>
        </p:txBody>
      </p:sp>
      <p:sp>
        <p:nvSpPr>
          <p:cNvPr id="13" name="TextBox 12"/>
          <p:cNvSpPr txBox="1"/>
          <p:nvPr/>
        </p:nvSpPr>
        <p:spPr>
          <a:xfrm>
            <a:off x="1048138" y="3589179"/>
            <a:ext cx="1143000" cy="369332"/>
          </a:xfrm>
          <a:prstGeom prst="rect">
            <a:avLst/>
          </a:prstGeom>
          <a:noFill/>
        </p:spPr>
        <p:txBody>
          <a:bodyPr wrap="square" rtlCol="0">
            <a:spAutoFit/>
          </a:bodyPr>
          <a:lstStyle/>
          <a:p>
            <a:pPr algn="ctr"/>
            <a:r>
              <a:rPr lang="en-US" dirty="0" smtClean="0"/>
              <a:t>NOGAPS</a:t>
            </a:r>
            <a:endParaRPr lang="en-US" dirty="0"/>
          </a:p>
        </p:txBody>
      </p:sp>
      <p:sp>
        <p:nvSpPr>
          <p:cNvPr id="14" name="TextBox 13"/>
          <p:cNvSpPr txBox="1"/>
          <p:nvPr/>
        </p:nvSpPr>
        <p:spPr>
          <a:xfrm>
            <a:off x="3889304" y="3601614"/>
            <a:ext cx="1447800" cy="369332"/>
          </a:xfrm>
          <a:prstGeom prst="rect">
            <a:avLst/>
          </a:prstGeom>
          <a:noFill/>
        </p:spPr>
        <p:txBody>
          <a:bodyPr wrap="square" rtlCol="0">
            <a:spAutoFit/>
          </a:bodyPr>
          <a:lstStyle/>
          <a:p>
            <a:pPr algn="ctr"/>
            <a:r>
              <a:rPr lang="en-US" dirty="0" smtClean="0"/>
              <a:t>HWRF-GEN</a:t>
            </a:r>
            <a:endParaRPr lang="en-US" dirty="0"/>
          </a:p>
        </p:txBody>
      </p:sp>
      <p:sp>
        <p:nvSpPr>
          <p:cNvPr id="15" name="TextBox 14"/>
          <p:cNvSpPr txBox="1"/>
          <p:nvPr/>
        </p:nvSpPr>
        <p:spPr>
          <a:xfrm>
            <a:off x="6400800" y="6488668"/>
            <a:ext cx="2743200" cy="369332"/>
          </a:xfrm>
          <a:prstGeom prst="rect">
            <a:avLst/>
          </a:prstGeom>
          <a:noFill/>
        </p:spPr>
        <p:txBody>
          <a:bodyPr wrap="square" rtlCol="0">
            <a:spAutoFit/>
          </a:bodyPr>
          <a:lstStyle/>
          <a:p>
            <a:pPr algn="r"/>
            <a:r>
              <a:rPr lang="en-US" u="sng" dirty="0" smtClean="0">
                <a:solidFill>
                  <a:srgbClr val="C00000"/>
                </a:solidFill>
              </a:rPr>
              <a:t>Credit: M. </a:t>
            </a:r>
            <a:r>
              <a:rPr lang="en-US" u="sng" dirty="0" err="1" smtClean="0">
                <a:solidFill>
                  <a:srgbClr val="C00000"/>
                </a:solidFill>
              </a:rPr>
              <a:t>Boothe</a:t>
            </a:r>
            <a:endParaRPr lang="en-US" u="sng" dirty="0">
              <a:solidFill>
                <a:srgbClr val="C00000"/>
              </a:solidFill>
            </a:endParaRPr>
          </a:p>
        </p:txBody>
      </p:sp>
      <p:sp>
        <p:nvSpPr>
          <p:cNvPr id="17" name="Content Placeholder 16"/>
          <p:cNvSpPr>
            <a:spLocks noGrp="1"/>
          </p:cNvSpPr>
          <p:nvPr>
            <p:ph idx="1"/>
          </p:nvPr>
        </p:nvSpPr>
        <p:spPr>
          <a:xfrm>
            <a:off x="6324600" y="1143000"/>
            <a:ext cx="2514600" cy="2819400"/>
          </a:xfrm>
        </p:spPr>
        <p:txBody>
          <a:bodyPr>
            <a:normAutofit fontScale="70000" lnSpcReduction="20000"/>
          </a:bodyPr>
          <a:lstStyle/>
          <a:p>
            <a:r>
              <a:rPr lang="en-US" dirty="0" smtClean="0"/>
              <a:t>HWRF-GEN can forecast the pouch coming off the W. Africa coast like global model</a:t>
            </a:r>
          </a:p>
          <a:p>
            <a:r>
              <a:rPr lang="en-US" dirty="0" smtClean="0"/>
              <a:t>Faster than global model forecast</a:t>
            </a:r>
          </a:p>
          <a:p>
            <a:endParaRPr lang="en-US"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4"/>
          <p:cNvSpPr>
            <a:spLocks noGrp="1" noChangeArrowheads="1"/>
          </p:cNvSpPr>
          <p:nvPr>
            <p:ph type="title"/>
          </p:nvPr>
        </p:nvSpPr>
        <p:spPr>
          <a:xfrm>
            <a:off x="44450" y="1265238"/>
            <a:ext cx="4652963" cy="558800"/>
          </a:xfrm>
        </p:spPr>
        <p:txBody>
          <a:bodyPr>
            <a:normAutofit/>
          </a:bodyPr>
          <a:lstStyle/>
          <a:p>
            <a:pPr algn="ctr" eaLnBrk="1" hangingPunct="1">
              <a:defRPr/>
            </a:pPr>
            <a:r>
              <a:rPr lang="en-US" sz="1800" dirty="0" smtClean="0">
                <a:solidFill>
                  <a:schemeClr val="tx1"/>
                </a:solidFill>
                <a:latin typeface="+mj-lt"/>
                <a:ea typeface="ＭＳ Ｐゴシック"/>
                <a:cs typeface="ＭＳ Ｐゴシック"/>
              </a:rPr>
              <a:t>The Good – Track forecast improvements</a:t>
            </a:r>
          </a:p>
        </p:txBody>
      </p:sp>
      <p:pic>
        <p:nvPicPr>
          <p:cNvPr id="18435" name="Content Placeholder 6" descr="AL_tkerr (trend).gif"/>
          <p:cNvPicPr>
            <a:picLocks noGrp="1"/>
          </p:cNvPicPr>
          <p:nvPr>
            <p:ph idx="1"/>
          </p:nvPr>
        </p:nvPicPr>
        <p:blipFill>
          <a:blip r:embed="rId3" cstate="print"/>
          <a:srcRect/>
          <a:stretch>
            <a:fillRect/>
          </a:stretch>
        </p:blipFill>
        <p:spPr>
          <a:xfrm>
            <a:off x="106363" y="1816100"/>
            <a:ext cx="4397375" cy="3657600"/>
          </a:xfrm>
        </p:spPr>
      </p:pic>
      <p:sp>
        <p:nvSpPr>
          <p:cNvPr id="17412" name="Text Box 19"/>
          <p:cNvSpPr txBox="1">
            <a:spLocks noChangeArrowheads="1"/>
          </p:cNvSpPr>
          <p:nvPr/>
        </p:nvSpPr>
        <p:spPr bwMode="auto">
          <a:xfrm>
            <a:off x="183010" y="5419262"/>
            <a:ext cx="4424461" cy="907941"/>
          </a:xfrm>
          <a:prstGeom prst="rect">
            <a:avLst/>
          </a:prstGeom>
          <a:noFill/>
          <a:ln w="9525">
            <a:noFill/>
            <a:miter lim="800000"/>
            <a:headEnd/>
            <a:tailEnd/>
          </a:ln>
        </p:spPr>
        <p:txBody>
          <a:bodyPr>
            <a:spAutoFit/>
          </a:bodyPr>
          <a:lstStyle/>
          <a:p>
            <a:pPr marL="230188" indent="-230188">
              <a:spcBef>
                <a:spcPts val="600"/>
              </a:spcBef>
              <a:buFont typeface="Arial" pitchFamily="34" charset="0"/>
              <a:buChar char="•"/>
              <a:defRPr/>
            </a:pPr>
            <a:r>
              <a:rPr lang="en-US" sz="1600" dirty="0"/>
              <a:t>Errors cut in half over past 15 years</a:t>
            </a:r>
          </a:p>
          <a:p>
            <a:pPr marL="230188" indent="-230188">
              <a:spcBef>
                <a:spcPts val="600"/>
              </a:spcBef>
              <a:buFont typeface="Arial" pitchFamily="34" charset="0"/>
              <a:buChar char="•"/>
              <a:defRPr/>
            </a:pPr>
            <a:r>
              <a:rPr lang="en-US" sz="1600" dirty="0"/>
              <a:t>10-year improvement - As accurate at 48h as we were at 24h in 2000</a:t>
            </a:r>
          </a:p>
        </p:txBody>
      </p:sp>
      <p:pic>
        <p:nvPicPr>
          <p:cNvPr id="18437" name="Content Placeholder 5" descr="AL_inerr (trend).gif"/>
          <p:cNvPicPr>
            <a:picLocks/>
          </p:cNvPicPr>
          <p:nvPr/>
        </p:nvPicPr>
        <p:blipFill>
          <a:blip r:embed="rId4" cstate="print"/>
          <a:srcRect l="-201" r="-201"/>
          <a:stretch>
            <a:fillRect/>
          </a:stretch>
        </p:blipFill>
        <p:spPr bwMode="auto">
          <a:xfrm>
            <a:off x="4494213" y="1816100"/>
            <a:ext cx="4532312" cy="3657600"/>
          </a:xfrm>
          <a:prstGeom prst="rect">
            <a:avLst/>
          </a:prstGeom>
          <a:noFill/>
          <a:ln w="9525">
            <a:noFill/>
            <a:miter lim="800000"/>
            <a:headEnd/>
            <a:tailEnd/>
          </a:ln>
        </p:spPr>
      </p:pic>
      <p:sp>
        <p:nvSpPr>
          <p:cNvPr id="13" name="Text Box 19"/>
          <p:cNvSpPr txBox="1">
            <a:spLocks noChangeArrowheads="1"/>
          </p:cNvSpPr>
          <p:nvPr/>
        </p:nvSpPr>
        <p:spPr bwMode="auto">
          <a:xfrm>
            <a:off x="6238875" y="4471988"/>
            <a:ext cx="2667000" cy="523875"/>
          </a:xfrm>
          <a:prstGeom prst="rect">
            <a:avLst/>
          </a:prstGeom>
          <a:noFill/>
          <a:ln w="9525">
            <a:noFill/>
            <a:miter lim="800000"/>
            <a:headEnd/>
            <a:tailEnd/>
          </a:ln>
        </p:spPr>
        <p:txBody>
          <a:bodyPr>
            <a:spAutoFit/>
          </a:bodyPr>
          <a:lstStyle/>
          <a:p>
            <a:pPr algn="ctr">
              <a:spcBef>
                <a:spcPct val="50000"/>
              </a:spcBef>
              <a:defRPr/>
            </a:pPr>
            <a:r>
              <a:rPr lang="en-US" sz="1400" dirty="0">
                <a:solidFill>
                  <a:prstClr val="black"/>
                </a:solidFill>
                <a:latin typeface="+mj-lt"/>
              </a:rPr>
              <a:t>No progress with intensity in last 15-20 years</a:t>
            </a:r>
          </a:p>
        </p:txBody>
      </p:sp>
      <p:sp>
        <p:nvSpPr>
          <p:cNvPr id="18439" name="Text Box 19"/>
          <p:cNvSpPr txBox="1">
            <a:spLocks noChangeArrowheads="1"/>
          </p:cNvSpPr>
          <p:nvPr/>
        </p:nvSpPr>
        <p:spPr bwMode="auto">
          <a:xfrm>
            <a:off x="4648200" y="5419725"/>
            <a:ext cx="4337050" cy="661720"/>
          </a:xfrm>
          <a:prstGeom prst="rect">
            <a:avLst/>
          </a:prstGeom>
          <a:noFill/>
          <a:ln w="9525">
            <a:noFill/>
            <a:miter lim="800000"/>
            <a:headEnd/>
            <a:tailEnd/>
          </a:ln>
        </p:spPr>
        <p:txBody>
          <a:bodyPr>
            <a:prstTxWarp prst="textNoShape">
              <a:avLst/>
            </a:prstTxWarp>
            <a:spAutoFit/>
          </a:bodyPr>
          <a:lstStyle/>
          <a:p>
            <a:pPr marL="230188" indent="-230188">
              <a:spcBef>
                <a:spcPts val="600"/>
              </a:spcBef>
              <a:buFont typeface="Arial" charset="0"/>
              <a:buChar char="•"/>
            </a:pPr>
            <a:r>
              <a:rPr lang="en-US" sz="1600" dirty="0"/>
              <a:t>24-48h intensity forecast off by </a:t>
            </a:r>
            <a:r>
              <a:rPr lang="en-US" sz="1600" b="1" dirty="0"/>
              <a:t>1</a:t>
            </a:r>
            <a:r>
              <a:rPr lang="en-US" sz="1600" dirty="0"/>
              <a:t> category</a:t>
            </a:r>
          </a:p>
          <a:p>
            <a:pPr marL="230188" indent="-230188">
              <a:spcBef>
                <a:spcPts val="600"/>
              </a:spcBef>
              <a:buFont typeface="Arial" charset="0"/>
              <a:buChar char="•"/>
            </a:pPr>
            <a:r>
              <a:rPr lang="en-US" sz="1600" dirty="0"/>
              <a:t>Off by 2 categories 5-10% of time</a:t>
            </a:r>
          </a:p>
        </p:txBody>
      </p:sp>
      <p:sp>
        <p:nvSpPr>
          <p:cNvPr id="15" name="Rectangle 4"/>
          <p:cNvSpPr txBox="1">
            <a:spLocks noChangeArrowheads="1"/>
          </p:cNvSpPr>
          <p:nvPr/>
        </p:nvSpPr>
        <p:spPr bwMode="auto">
          <a:xfrm>
            <a:off x="4495800" y="1295400"/>
            <a:ext cx="4648200" cy="504825"/>
          </a:xfrm>
          <a:prstGeom prst="rect">
            <a:avLst/>
          </a:prstGeom>
          <a:noFill/>
          <a:ln w="9525">
            <a:noFill/>
            <a:miter lim="800000"/>
            <a:headEnd/>
            <a:tailEnd/>
          </a:ln>
        </p:spPr>
        <p:txBody>
          <a:bodyPr lIns="182880" rIns="182880" anchor="ctr">
            <a:prstTxWarp prst="textNoShape">
              <a:avLst/>
            </a:prstTxWarp>
          </a:bodyPr>
          <a:lstStyle/>
          <a:p>
            <a:pPr algn="ctr">
              <a:lnSpc>
                <a:spcPct val="85000"/>
              </a:lnSpc>
            </a:pPr>
            <a:r>
              <a:rPr lang="en-US" dirty="0">
                <a:latin typeface="+mj-lt"/>
              </a:rPr>
              <a:t>The Bad - Intensity forecasts no real gains</a:t>
            </a:r>
          </a:p>
        </p:txBody>
      </p:sp>
      <p:grpSp>
        <p:nvGrpSpPr>
          <p:cNvPr id="2" name="Group 18"/>
          <p:cNvGrpSpPr>
            <a:grpSpLocks/>
          </p:cNvGrpSpPr>
          <p:nvPr/>
        </p:nvGrpSpPr>
        <p:grpSpPr bwMode="auto">
          <a:xfrm>
            <a:off x="2608263" y="2627313"/>
            <a:ext cx="1855787" cy="2119312"/>
            <a:chOff x="2595563" y="2613813"/>
            <a:chExt cx="1856143" cy="2119313"/>
          </a:xfrm>
        </p:grpSpPr>
        <p:grpSp>
          <p:nvGrpSpPr>
            <p:cNvPr id="3" name="Group 16"/>
            <p:cNvGrpSpPr>
              <a:grpSpLocks/>
            </p:cNvGrpSpPr>
            <p:nvPr/>
          </p:nvGrpSpPr>
          <p:grpSpPr bwMode="auto">
            <a:xfrm>
              <a:off x="2595563" y="2613813"/>
              <a:ext cx="1829956" cy="2119313"/>
              <a:chOff x="2595563" y="2600719"/>
              <a:chExt cx="1829956" cy="2119313"/>
            </a:xfrm>
          </p:grpSpPr>
          <p:cxnSp>
            <p:nvCxnSpPr>
              <p:cNvPr id="7" name="Straight Arrow Connector 6"/>
              <p:cNvCxnSpPr/>
              <p:nvPr/>
            </p:nvCxnSpPr>
            <p:spPr bwMode="auto">
              <a:xfrm flipV="1">
                <a:off x="2595563" y="3588144"/>
                <a:ext cx="1791044" cy="4762"/>
              </a:xfrm>
              <a:prstGeom prst="straightConnector1">
                <a:avLst/>
              </a:prstGeom>
              <a:ln w="57150">
                <a:solidFill>
                  <a:srgbClr val="FF6600"/>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bwMode="auto">
              <a:xfrm>
                <a:off x="2595563" y="4094557"/>
                <a:ext cx="1830738" cy="17463"/>
              </a:xfrm>
              <a:prstGeom prst="straightConnector1">
                <a:avLst/>
              </a:prstGeom>
              <a:ln w="57150">
                <a:solidFill>
                  <a:srgbClr val="008000"/>
                </a:solidFill>
                <a:tailEnd type="arrow"/>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bwMode="auto">
              <a:xfrm rot="5400000" flipH="1" flipV="1">
                <a:off x="1535906" y="3660376"/>
                <a:ext cx="2119313" cy="0"/>
              </a:xfrm>
              <a:prstGeom prst="line">
                <a:avLst/>
              </a:prstGeom>
              <a:ln w="57150">
                <a:solidFill>
                  <a:schemeClr val="bg1"/>
                </a:solidFill>
              </a:ln>
            </p:spPr>
            <p:style>
              <a:lnRef idx="2">
                <a:schemeClr val="accent1"/>
              </a:lnRef>
              <a:fillRef idx="0">
                <a:schemeClr val="accent1"/>
              </a:fillRef>
              <a:effectRef idx="1">
                <a:schemeClr val="accent1"/>
              </a:effectRef>
              <a:fontRef idx="minor">
                <a:schemeClr val="tx1"/>
              </a:fontRef>
            </p:style>
          </p:cxnSp>
        </p:grpSp>
        <p:cxnSp>
          <p:nvCxnSpPr>
            <p:cNvPr id="18" name="Straight Arrow Connector 17"/>
            <p:cNvCxnSpPr/>
            <p:nvPr/>
          </p:nvCxnSpPr>
          <p:spPr bwMode="auto">
            <a:xfrm>
              <a:off x="2603502" y="4469601"/>
              <a:ext cx="1848204" cy="1588"/>
            </a:xfrm>
            <a:prstGeom prst="straightConnector1">
              <a:avLst/>
            </a:prstGeom>
            <a:ln w="57150">
              <a:solidFill>
                <a:srgbClr val="BD0000"/>
              </a:solidFill>
              <a:tailEnd type="arrow"/>
            </a:ln>
          </p:spPr>
          <p:style>
            <a:lnRef idx="2">
              <a:schemeClr val="accent1"/>
            </a:lnRef>
            <a:fillRef idx="0">
              <a:schemeClr val="accent1"/>
            </a:fillRef>
            <a:effectRef idx="1">
              <a:schemeClr val="accent1"/>
            </a:effectRef>
            <a:fontRef idx="minor">
              <a:schemeClr val="tx1"/>
            </a:fontRef>
          </p:style>
        </p:cxnSp>
      </p:grpSp>
      <p:sp>
        <p:nvSpPr>
          <p:cNvPr id="17" name="TextBox 16"/>
          <p:cNvSpPr txBox="1"/>
          <p:nvPr/>
        </p:nvSpPr>
        <p:spPr>
          <a:xfrm>
            <a:off x="6400800" y="6477000"/>
            <a:ext cx="2743200" cy="369332"/>
          </a:xfrm>
          <a:prstGeom prst="rect">
            <a:avLst/>
          </a:prstGeom>
          <a:noFill/>
        </p:spPr>
        <p:txBody>
          <a:bodyPr wrap="square" rtlCol="0">
            <a:spAutoFit/>
          </a:bodyPr>
          <a:lstStyle/>
          <a:p>
            <a:pPr algn="r"/>
            <a:r>
              <a:rPr lang="en-US" u="sng" dirty="0" smtClean="0">
                <a:solidFill>
                  <a:srgbClr val="C00000"/>
                </a:solidFill>
              </a:rPr>
              <a:t>Credit: F. Marks</a:t>
            </a:r>
            <a:endParaRPr lang="en-US" u="sng" dirty="0">
              <a:solidFill>
                <a:srgbClr val="C00000"/>
              </a:solidFill>
            </a:endParaRPr>
          </a:p>
        </p:txBody>
      </p:sp>
      <p:pic>
        <p:nvPicPr>
          <p:cNvPr id="19" name="Picture 4"/>
          <p:cNvPicPr>
            <a:picLocks noChangeAspect="1" noChangeArrowheads="1"/>
          </p:cNvPicPr>
          <p:nvPr/>
        </p:nvPicPr>
        <p:blipFill>
          <a:blip r:embed="rId5" cstate="print"/>
          <a:srcRect/>
          <a:stretch>
            <a:fillRect/>
          </a:stretch>
        </p:blipFill>
        <p:spPr bwMode="auto">
          <a:xfrm>
            <a:off x="1588" y="168275"/>
            <a:ext cx="7432675" cy="993775"/>
          </a:xfrm>
          <a:prstGeom prst="rect">
            <a:avLst/>
          </a:prstGeom>
          <a:noFill/>
          <a:ln w="9525">
            <a:noFill/>
            <a:miter lim="800000"/>
            <a:headEnd/>
            <a:tailEnd/>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lide(fromLeft)">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p:cNvSpPr>
          <p:nvPr>
            <p:ph type="body" idx="1"/>
          </p:nvPr>
        </p:nvSpPr>
        <p:spPr>
          <a:xfrm>
            <a:off x="419100" y="1503363"/>
            <a:ext cx="8258175" cy="4819650"/>
          </a:xfrm>
        </p:spPr>
        <p:txBody>
          <a:bodyPr/>
          <a:lstStyle/>
          <a:p>
            <a:pPr eaLnBrk="1" hangingPunct="1">
              <a:lnSpc>
                <a:spcPct val="90000"/>
              </a:lnSpc>
              <a:spcBef>
                <a:spcPts val="900"/>
              </a:spcBef>
              <a:buFont typeface="Wingdings" pitchFamily="2" charset="2"/>
              <a:buChar char="§"/>
            </a:pPr>
            <a:r>
              <a:rPr lang="en-US" sz="3300" b="1" i="1" u="sng" dirty="0" smtClean="0">
                <a:solidFill>
                  <a:srgbClr val="92D050"/>
                </a:solidFill>
                <a:latin typeface="Calibri" charset="0"/>
                <a:ea typeface="Calibri" charset="0"/>
                <a:cs typeface="Calibri" charset="0"/>
              </a:rPr>
              <a:t>Goals</a:t>
            </a:r>
          </a:p>
          <a:p>
            <a:pPr eaLnBrk="1" hangingPunct="1">
              <a:lnSpc>
                <a:spcPct val="90000"/>
              </a:lnSpc>
              <a:spcBef>
                <a:spcPts val="900"/>
              </a:spcBef>
              <a:buFontTx/>
              <a:buChar char="•"/>
            </a:pPr>
            <a:r>
              <a:rPr lang="en-US" sz="3000" dirty="0" smtClean="0">
                <a:solidFill>
                  <a:srgbClr val="A50021"/>
                </a:solidFill>
                <a:latin typeface="Calibri" charset="0"/>
                <a:ea typeface="Calibri" charset="0"/>
                <a:cs typeface="Calibri" charset="0"/>
              </a:rPr>
              <a:t>Improve</a:t>
            </a:r>
            <a:r>
              <a:rPr lang="en-US" sz="3000" dirty="0" smtClean="0">
                <a:latin typeface="Calibri" charset="0"/>
                <a:ea typeface="Calibri" charset="0"/>
                <a:cs typeface="Calibri" charset="0"/>
              </a:rPr>
              <a:t> Forecast Accuracy</a:t>
            </a:r>
            <a:r>
              <a:rPr lang="en-US" sz="2200" dirty="0" smtClean="0">
                <a:latin typeface="Calibri" charset="0"/>
                <a:ea typeface="Calibri" charset="0"/>
                <a:cs typeface="Calibri" charset="0"/>
              </a:rPr>
              <a:t> </a:t>
            </a:r>
          </a:p>
          <a:p>
            <a:pPr lvl="1" eaLnBrk="1" hangingPunct="1">
              <a:lnSpc>
                <a:spcPct val="90000"/>
              </a:lnSpc>
              <a:spcBef>
                <a:spcPts val="900"/>
              </a:spcBef>
            </a:pPr>
            <a:r>
              <a:rPr lang="en-US" sz="1900" dirty="0" smtClean="0">
                <a:latin typeface="Calibri" charset="0"/>
                <a:ea typeface="Calibri" charset="0"/>
                <a:cs typeface="Calibri" charset="0"/>
              </a:rPr>
              <a:t>Hurricane impact areas (track) – 50% </a:t>
            </a:r>
            <a:br>
              <a:rPr lang="en-US" sz="1900" dirty="0" smtClean="0">
                <a:latin typeface="Calibri" charset="0"/>
                <a:ea typeface="Calibri" charset="0"/>
                <a:cs typeface="Calibri" charset="0"/>
              </a:rPr>
            </a:br>
            <a:r>
              <a:rPr lang="en-US" sz="1900" dirty="0" smtClean="0">
                <a:latin typeface="Calibri" charset="0"/>
                <a:ea typeface="Calibri" charset="0"/>
                <a:cs typeface="Calibri" charset="0"/>
              </a:rPr>
              <a:t>in 10 years</a:t>
            </a:r>
          </a:p>
          <a:p>
            <a:pPr lvl="1" eaLnBrk="1" hangingPunct="1">
              <a:lnSpc>
                <a:spcPct val="90000"/>
              </a:lnSpc>
              <a:spcBef>
                <a:spcPts val="900"/>
              </a:spcBef>
            </a:pPr>
            <a:r>
              <a:rPr lang="en-US" sz="1900" dirty="0" smtClean="0">
                <a:latin typeface="Calibri" charset="0"/>
                <a:ea typeface="Calibri" charset="0"/>
                <a:cs typeface="Calibri" charset="0"/>
              </a:rPr>
              <a:t>Severity (intensity) – 50% in 10 years</a:t>
            </a:r>
          </a:p>
          <a:p>
            <a:pPr lvl="1" eaLnBrk="1" hangingPunct="1">
              <a:lnSpc>
                <a:spcPct val="90000"/>
              </a:lnSpc>
              <a:spcBef>
                <a:spcPts val="900"/>
              </a:spcBef>
            </a:pPr>
            <a:r>
              <a:rPr lang="en-US" sz="1900" dirty="0" smtClean="0">
                <a:latin typeface="Calibri" charset="0"/>
                <a:ea typeface="Calibri" charset="0"/>
                <a:cs typeface="Calibri" charset="0"/>
              </a:rPr>
              <a:t>Special Focus on Rapid Intensity Change (RI)</a:t>
            </a:r>
          </a:p>
          <a:p>
            <a:pPr eaLnBrk="1" hangingPunct="1">
              <a:lnSpc>
                <a:spcPct val="90000"/>
              </a:lnSpc>
              <a:spcBef>
                <a:spcPts val="900"/>
              </a:spcBef>
              <a:buFontTx/>
              <a:buChar char="•"/>
            </a:pPr>
            <a:r>
              <a:rPr lang="en-US" sz="3000" dirty="0" smtClean="0">
                <a:solidFill>
                  <a:srgbClr val="A50021"/>
                </a:solidFill>
                <a:latin typeface="Calibri" charset="0"/>
                <a:ea typeface="Calibri" charset="0"/>
                <a:cs typeface="Calibri" charset="0"/>
              </a:rPr>
              <a:t>Extend</a:t>
            </a:r>
            <a:r>
              <a:rPr lang="en-US" sz="3000" dirty="0" smtClean="0">
                <a:latin typeface="Calibri" charset="0"/>
                <a:ea typeface="Calibri" charset="0"/>
                <a:cs typeface="Calibri" charset="0"/>
              </a:rPr>
              <a:t> forecast reliability out to 7 days</a:t>
            </a:r>
            <a:br>
              <a:rPr lang="en-US" sz="3000" dirty="0" smtClean="0">
                <a:latin typeface="Calibri" charset="0"/>
                <a:ea typeface="Calibri" charset="0"/>
                <a:cs typeface="Calibri" charset="0"/>
              </a:rPr>
            </a:br>
            <a:endParaRPr lang="en-US" sz="1100" dirty="0" smtClean="0">
              <a:latin typeface="Calibri" charset="0"/>
              <a:ea typeface="Calibri" charset="0"/>
              <a:cs typeface="Calibri" charset="0"/>
            </a:endParaRPr>
          </a:p>
          <a:p>
            <a:pPr eaLnBrk="1" hangingPunct="1">
              <a:lnSpc>
                <a:spcPct val="90000"/>
              </a:lnSpc>
              <a:spcBef>
                <a:spcPts val="900"/>
              </a:spcBef>
              <a:buFontTx/>
              <a:buChar char="•"/>
            </a:pPr>
            <a:r>
              <a:rPr lang="en-US" sz="3000" dirty="0" smtClean="0">
                <a:solidFill>
                  <a:srgbClr val="A50021"/>
                </a:solidFill>
                <a:latin typeface="Calibri" charset="0"/>
                <a:ea typeface="Calibri" charset="0"/>
                <a:cs typeface="Calibri" charset="0"/>
              </a:rPr>
              <a:t>Quantify, bound</a:t>
            </a:r>
            <a:r>
              <a:rPr lang="en-US" sz="3000" dirty="0" smtClean="0">
                <a:latin typeface="Calibri" charset="0"/>
                <a:ea typeface="Calibri" charset="0"/>
                <a:cs typeface="Calibri" charset="0"/>
              </a:rPr>
              <a:t> and </a:t>
            </a:r>
            <a:r>
              <a:rPr lang="en-US" sz="3000" dirty="0" smtClean="0">
                <a:solidFill>
                  <a:srgbClr val="A50021"/>
                </a:solidFill>
                <a:latin typeface="Calibri" charset="0"/>
                <a:ea typeface="Calibri" charset="0"/>
                <a:cs typeface="Calibri" charset="0"/>
              </a:rPr>
              <a:t>reduce</a:t>
            </a:r>
            <a:r>
              <a:rPr lang="en-US" sz="3000" dirty="0" smtClean="0">
                <a:latin typeface="Calibri" charset="0"/>
                <a:ea typeface="Calibri" charset="0"/>
                <a:cs typeface="Calibri" charset="0"/>
              </a:rPr>
              <a:t> forecast uncertainty to enable risk management decisions</a:t>
            </a:r>
          </a:p>
          <a:p>
            <a:pPr algn="ctr" eaLnBrk="1" hangingPunct="1">
              <a:lnSpc>
                <a:spcPct val="90000"/>
              </a:lnSpc>
              <a:spcBef>
                <a:spcPts val="900"/>
              </a:spcBef>
              <a:buNone/>
            </a:pPr>
            <a:r>
              <a:rPr lang="en-US" sz="3000" dirty="0" smtClean="0">
                <a:latin typeface="Calibri" charset="0"/>
                <a:ea typeface="Calibri" charset="0"/>
                <a:cs typeface="Calibri" charset="0"/>
                <a:hlinkClick r:id="rId3"/>
              </a:rPr>
              <a:t>http://www.hfip.org/</a:t>
            </a:r>
            <a:endParaRPr lang="en-US" sz="3000" dirty="0" smtClean="0">
              <a:latin typeface="Calibri" charset="0"/>
              <a:ea typeface="Calibri" charset="0"/>
              <a:cs typeface="Calibri" charset="0"/>
            </a:endParaRPr>
          </a:p>
        </p:txBody>
      </p:sp>
      <p:pic>
        <p:nvPicPr>
          <p:cNvPr id="50184" name="Picture 8" descr="http://www.magazine.noaa.gov/stories/images/145135F120_sm.gif"/>
          <p:cNvPicPr>
            <a:picLocks noChangeAspect="1" noChangeArrowheads="1"/>
          </p:cNvPicPr>
          <p:nvPr/>
        </p:nvPicPr>
        <p:blipFill>
          <a:blip r:embed="rId4" cstate="print"/>
          <a:srcRect/>
          <a:stretch>
            <a:fillRect/>
          </a:stretch>
        </p:blipFill>
        <p:spPr bwMode="auto">
          <a:xfrm>
            <a:off x="5646738" y="1473200"/>
            <a:ext cx="3124200" cy="2481263"/>
          </a:xfrm>
          <a:prstGeom prst="rect">
            <a:avLst/>
          </a:prstGeom>
          <a:solidFill>
            <a:schemeClr val="bg2"/>
          </a:solidFill>
          <a:ln w="57150">
            <a:solidFill>
              <a:schemeClr val="bg2"/>
            </a:solidFill>
            <a:miter lim="800000"/>
            <a:headEnd/>
            <a:tailEnd/>
          </a:ln>
          <a:effectLst>
            <a:outerShdw blurRad="63500" dist="99190" dir="2388334" algn="ctr" rotWithShape="0">
              <a:srgbClr val="2E507A">
                <a:alpha val="50000"/>
              </a:srgbClr>
            </a:outerShdw>
          </a:effectLst>
        </p:spPr>
      </p:pic>
      <p:pic>
        <p:nvPicPr>
          <p:cNvPr id="23556" name="Picture 4"/>
          <p:cNvPicPr>
            <a:picLocks noChangeAspect="1" noChangeArrowheads="1"/>
          </p:cNvPicPr>
          <p:nvPr/>
        </p:nvPicPr>
        <p:blipFill>
          <a:blip r:embed="rId5" cstate="print"/>
          <a:srcRect/>
          <a:stretch>
            <a:fillRect/>
          </a:stretch>
        </p:blipFill>
        <p:spPr bwMode="auto">
          <a:xfrm>
            <a:off x="1588" y="168275"/>
            <a:ext cx="7432675" cy="993775"/>
          </a:xfrm>
          <a:prstGeom prst="rect">
            <a:avLst/>
          </a:prstGeom>
          <a:noFill/>
          <a:ln w="9525">
            <a:noFill/>
            <a:miter lim="800000"/>
            <a:headEnd/>
            <a:tailEnd/>
          </a:ln>
        </p:spPr>
      </p:pic>
      <p:sp>
        <p:nvSpPr>
          <p:cNvPr id="5" name="TextBox 4"/>
          <p:cNvSpPr txBox="1"/>
          <p:nvPr/>
        </p:nvSpPr>
        <p:spPr>
          <a:xfrm>
            <a:off x="6400800" y="6477000"/>
            <a:ext cx="2743200" cy="369332"/>
          </a:xfrm>
          <a:prstGeom prst="rect">
            <a:avLst/>
          </a:prstGeom>
          <a:noFill/>
        </p:spPr>
        <p:txBody>
          <a:bodyPr wrap="square" rtlCol="0">
            <a:spAutoFit/>
          </a:bodyPr>
          <a:lstStyle/>
          <a:p>
            <a:pPr algn="r"/>
            <a:r>
              <a:rPr lang="en-US" u="sng" dirty="0" smtClean="0">
                <a:solidFill>
                  <a:srgbClr val="C00000"/>
                </a:solidFill>
              </a:rPr>
              <a:t>Credit: F. Marks</a:t>
            </a:r>
            <a:endParaRPr lang="en-US" u="sng" dirty="0">
              <a:solidFill>
                <a:srgbClr val="C000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50184"/>
                                        </p:tgtEl>
                                        <p:attrNameLst>
                                          <p:attrName>style.visibility</p:attrName>
                                        </p:attrNameLst>
                                      </p:cBhvr>
                                      <p:to>
                                        <p:strVal val="visible"/>
                                      </p:to>
                                    </p:set>
                                    <p:anim calcmode="lin" valueType="num">
                                      <p:cBhvr>
                                        <p:cTn id="7" dur="500" fill="hold"/>
                                        <p:tgtEl>
                                          <p:spTgt spid="50184"/>
                                        </p:tgtEl>
                                        <p:attrNameLst>
                                          <p:attrName>ppt_w</p:attrName>
                                        </p:attrNameLst>
                                      </p:cBhvr>
                                      <p:tavLst>
                                        <p:tav tm="0">
                                          <p:val>
                                            <p:fltVal val="0"/>
                                          </p:val>
                                        </p:tav>
                                        <p:tav tm="100000">
                                          <p:val>
                                            <p:strVal val="#ppt_w"/>
                                          </p:val>
                                        </p:tav>
                                      </p:tavLst>
                                    </p:anim>
                                    <p:anim calcmode="lin" valueType="num">
                                      <p:cBhvr>
                                        <p:cTn id="8" dur="500" fill="hold"/>
                                        <p:tgtEl>
                                          <p:spTgt spid="50184"/>
                                        </p:tgtEl>
                                        <p:attrNameLst>
                                          <p:attrName>ppt_h</p:attrName>
                                        </p:attrNameLst>
                                      </p:cBhvr>
                                      <p:tavLst>
                                        <p:tav tm="0">
                                          <p:val>
                                            <p:fltVal val="0"/>
                                          </p:val>
                                        </p:tav>
                                        <p:tav tm="100000">
                                          <p:val>
                                            <p:strVal val="#ppt_h"/>
                                          </p:val>
                                        </p:tav>
                                      </p:tavLst>
                                    </p:anim>
                                    <p:animEffect transition="in" filter="fade">
                                      <p:cBhvr>
                                        <p:cTn id="9" dur="500"/>
                                        <p:tgtEl>
                                          <p:spTgt spid="501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p:cNvPicPr>
            <a:picLocks noChangeAspect="1" noChangeArrowheads="1"/>
          </p:cNvPicPr>
          <p:nvPr/>
        </p:nvPicPr>
        <p:blipFill>
          <a:blip r:embed="rId3" cstate="print"/>
          <a:srcRect/>
          <a:stretch>
            <a:fillRect/>
          </a:stretch>
        </p:blipFill>
        <p:spPr bwMode="auto">
          <a:xfrm>
            <a:off x="4419600" y="933062"/>
            <a:ext cx="4572000" cy="3048000"/>
          </a:xfrm>
          <a:prstGeom prst="rect">
            <a:avLst/>
          </a:prstGeom>
          <a:noFill/>
        </p:spPr>
      </p:pic>
      <p:sp>
        <p:nvSpPr>
          <p:cNvPr id="68611" name="Text Box 3"/>
          <p:cNvSpPr txBox="1">
            <a:spLocks noChangeArrowheads="1"/>
          </p:cNvSpPr>
          <p:nvPr/>
        </p:nvSpPr>
        <p:spPr bwMode="auto">
          <a:xfrm>
            <a:off x="533400" y="1066800"/>
            <a:ext cx="3505200" cy="1600438"/>
          </a:xfrm>
          <a:prstGeom prst="rect">
            <a:avLst/>
          </a:prstGeom>
          <a:noFill/>
          <a:ln w="9525">
            <a:noFill/>
            <a:miter lim="800000"/>
            <a:headEnd/>
            <a:tailEnd/>
          </a:ln>
          <a:effectLst/>
        </p:spPr>
        <p:txBody>
          <a:bodyPr wrap="square">
            <a:spAutoFit/>
          </a:bodyPr>
          <a:lstStyle/>
          <a:p>
            <a:pPr eaLnBrk="0" hangingPunct="0"/>
            <a:r>
              <a:rPr lang="en-US" sz="2000" b="1" u="sng" dirty="0">
                <a:solidFill>
                  <a:srgbClr val="92D050"/>
                </a:solidFill>
                <a:uFill>
                  <a:solidFill>
                    <a:srgbClr val="FFFF00"/>
                  </a:solidFill>
                </a:uFill>
                <a:latin typeface="Times" charset="0"/>
              </a:rPr>
              <a:t>NOAA Gulfstream-IV </a:t>
            </a:r>
            <a:r>
              <a:rPr lang="en-US" sz="2000" b="1" u="sng" dirty="0" smtClean="0">
                <a:solidFill>
                  <a:srgbClr val="92D050"/>
                </a:solidFill>
                <a:uFill>
                  <a:solidFill>
                    <a:srgbClr val="FFFF00"/>
                  </a:solidFill>
                </a:uFill>
                <a:latin typeface="Times" charset="0"/>
              </a:rPr>
              <a:t>jet:</a:t>
            </a:r>
          </a:p>
          <a:p>
            <a:pPr marL="182880" indent="-182880" eaLnBrk="0" hangingPunct="0">
              <a:buFont typeface="Wingdings" pitchFamily="2" charset="2"/>
              <a:buChar char="§"/>
            </a:pPr>
            <a:r>
              <a:rPr lang="en-US" dirty="0" smtClean="0">
                <a:latin typeface="Times" charset="0"/>
              </a:rPr>
              <a:t>High attitude: ~30,000 ft</a:t>
            </a:r>
          </a:p>
          <a:p>
            <a:pPr marL="182880" indent="-182880" eaLnBrk="0" hangingPunct="0">
              <a:buFont typeface="Wingdings" pitchFamily="2" charset="2"/>
              <a:buChar char="§"/>
            </a:pPr>
            <a:r>
              <a:rPr lang="en-US" dirty="0" smtClean="0">
                <a:latin typeface="Times" charset="0"/>
              </a:rPr>
              <a:t>Purpose</a:t>
            </a:r>
          </a:p>
          <a:p>
            <a:pPr marL="640080" lvl="1" indent="-182880" eaLnBrk="0" hangingPunct="0">
              <a:buFont typeface="Wingdings" pitchFamily="2" charset="2"/>
              <a:buChar char="Ø"/>
            </a:pPr>
            <a:r>
              <a:rPr lang="en-US" sz="1200" dirty="0" smtClean="0">
                <a:latin typeface="Times" charset="0"/>
              </a:rPr>
              <a:t>Hurricane synoptic environment</a:t>
            </a:r>
          </a:p>
          <a:p>
            <a:pPr marL="182880" indent="-182880" eaLnBrk="0" hangingPunct="0">
              <a:buFont typeface="Wingdings" pitchFamily="2" charset="2"/>
              <a:buChar char="§"/>
            </a:pPr>
            <a:r>
              <a:rPr lang="en-US" dirty="0" smtClean="0">
                <a:latin typeface="Times" charset="0"/>
              </a:rPr>
              <a:t>Instruments</a:t>
            </a:r>
          </a:p>
          <a:p>
            <a:pPr marL="640080" lvl="1" indent="-182880" eaLnBrk="0" hangingPunct="0">
              <a:buFont typeface="Wingdings" pitchFamily="2" charset="2"/>
              <a:buChar char="Ø"/>
            </a:pPr>
            <a:r>
              <a:rPr lang="en-US" sz="1200" dirty="0" smtClean="0">
                <a:latin typeface="Times" charset="0"/>
              </a:rPr>
              <a:t>GPS </a:t>
            </a:r>
            <a:r>
              <a:rPr lang="en-US" sz="1200" dirty="0" err="1" smtClean="0">
                <a:latin typeface="Times" charset="0"/>
              </a:rPr>
              <a:t>dropsonde</a:t>
            </a:r>
            <a:endParaRPr lang="en-US" sz="1200" dirty="0">
              <a:latin typeface="Times" charset="0"/>
            </a:endParaRPr>
          </a:p>
        </p:txBody>
      </p:sp>
      <p:pic>
        <p:nvPicPr>
          <p:cNvPr id="4" name="Picture 2" descr="P3side"/>
          <p:cNvPicPr>
            <a:picLocks noChangeAspect="1" noChangeArrowheads="1"/>
          </p:cNvPicPr>
          <p:nvPr/>
        </p:nvPicPr>
        <p:blipFill>
          <a:blip r:embed="rId4" cstate="print"/>
          <a:srcRect/>
          <a:stretch>
            <a:fillRect/>
          </a:stretch>
        </p:blipFill>
        <p:spPr bwMode="auto">
          <a:xfrm>
            <a:off x="163283" y="3581400"/>
            <a:ext cx="4608576" cy="3072384"/>
          </a:xfrm>
          <a:prstGeom prst="rect">
            <a:avLst/>
          </a:prstGeom>
          <a:noFill/>
        </p:spPr>
      </p:pic>
      <p:sp>
        <p:nvSpPr>
          <p:cNvPr id="5" name="Text Box 3"/>
          <p:cNvSpPr txBox="1">
            <a:spLocks noChangeArrowheads="1"/>
          </p:cNvSpPr>
          <p:nvPr/>
        </p:nvSpPr>
        <p:spPr bwMode="auto">
          <a:xfrm>
            <a:off x="4953000" y="4038600"/>
            <a:ext cx="3657600" cy="2154436"/>
          </a:xfrm>
          <a:prstGeom prst="rect">
            <a:avLst/>
          </a:prstGeom>
          <a:noFill/>
          <a:ln w="9525">
            <a:noFill/>
            <a:miter lim="800000"/>
            <a:headEnd/>
            <a:tailEnd/>
          </a:ln>
          <a:effectLst/>
        </p:spPr>
        <p:txBody>
          <a:bodyPr wrap="square">
            <a:spAutoFit/>
          </a:bodyPr>
          <a:lstStyle/>
          <a:p>
            <a:pPr eaLnBrk="0" hangingPunct="0"/>
            <a:r>
              <a:rPr lang="en-US" sz="2000" b="1" u="sng" dirty="0">
                <a:solidFill>
                  <a:srgbClr val="92D050"/>
                </a:solidFill>
                <a:uFill>
                  <a:solidFill>
                    <a:srgbClr val="FFFF00"/>
                  </a:solidFill>
                </a:uFill>
                <a:latin typeface="Times" charset="0"/>
              </a:rPr>
              <a:t>NOAA </a:t>
            </a:r>
            <a:r>
              <a:rPr lang="en-US" sz="2000" b="1" u="sng" dirty="0" smtClean="0">
                <a:solidFill>
                  <a:srgbClr val="92D050"/>
                </a:solidFill>
                <a:uFill>
                  <a:solidFill>
                    <a:srgbClr val="FFFF00"/>
                  </a:solidFill>
                </a:uFill>
                <a:latin typeface="Times" charset="0"/>
              </a:rPr>
              <a:t>P-3:</a:t>
            </a:r>
          </a:p>
          <a:p>
            <a:pPr marL="182880" indent="-182880" eaLnBrk="0" hangingPunct="0">
              <a:buFont typeface="Wingdings" pitchFamily="2" charset="2"/>
              <a:buChar char="§"/>
            </a:pPr>
            <a:r>
              <a:rPr lang="en-US" dirty="0" smtClean="0">
                <a:latin typeface="Times" charset="0"/>
              </a:rPr>
              <a:t>High attitude: ~10,000 ft</a:t>
            </a:r>
          </a:p>
          <a:p>
            <a:pPr marL="182880" indent="-182880" eaLnBrk="0" hangingPunct="0">
              <a:buFont typeface="Wingdings" pitchFamily="2" charset="2"/>
              <a:buChar char="§"/>
            </a:pPr>
            <a:r>
              <a:rPr lang="en-US" dirty="0" smtClean="0">
                <a:latin typeface="Times" charset="0"/>
              </a:rPr>
              <a:t>Purpose</a:t>
            </a:r>
          </a:p>
          <a:p>
            <a:pPr marL="640080" lvl="1" indent="-182880" eaLnBrk="0" hangingPunct="0">
              <a:buFont typeface="Wingdings" pitchFamily="2" charset="2"/>
              <a:buChar char="Ø"/>
            </a:pPr>
            <a:r>
              <a:rPr lang="en-US" sz="1200" dirty="0" smtClean="0">
                <a:latin typeface="Times" charset="0"/>
              </a:rPr>
              <a:t>Hurricane inner core environment</a:t>
            </a:r>
          </a:p>
          <a:p>
            <a:pPr marL="182880" indent="-182880" eaLnBrk="0" hangingPunct="0">
              <a:buFont typeface="Wingdings" pitchFamily="2" charset="2"/>
              <a:buChar char="§"/>
            </a:pPr>
            <a:r>
              <a:rPr lang="en-US" dirty="0" smtClean="0">
                <a:latin typeface="Times" charset="0"/>
              </a:rPr>
              <a:t>Instruments: </a:t>
            </a:r>
          </a:p>
          <a:p>
            <a:pPr marL="640080" lvl="1" indent="-182880" eaLnBrk="0" hangingPunct="0">
              <a:buFont typeface="Wingdings" pitchFamily="2" charset="2"/>
              <a:buChar char="Ø"/>
            </a:pPr>
            <a:r>
              <a:rPr lang="en-US" sz="1200" dirty="0" smtClean="0">
                <a:latin typeface="Times" charset="0"/>
              </a:rPr>
              <a:t>GPS </a:t>
            </a:r>
            <a:r>
              <a:rPr lang="en-US" sz="1200" dirty="0" err="1" smtClean="0">
                <a:latin typeface="Times" charset="0"/>
              </a:rPr>
              <a:t>dropsonde</a:t>
            </a:r>
            <a:endParaRPr lang="en-US" sz="1200" dirty="0" smtClean="0">
              <a:latin typeface="Times" charset="0"/>
            </a:endParaRPr>
          </a:p>
          <a:p>
            <a:pPr marL="640080" lvl="1" indent="-182880" eaLnBrk="0" hangingPunct="0">
              <a:buFont typeface="Wingdings" pitchFamily="2" charset="2"/>
              <a:buChar char="Ø"/>
            </a:pPr>
            <a:r>
              <a:rPr lang="en-US" sz="1200" dirty="0" smtClean="0">
                <a:latin typeface="Times" charset="0"/>
              </a:rPr>
              <a:t>AXBT</a:t>
            </a:r>
          </a:p>
          <a:p>
            <a:pPr marL="640080" lvl="1" indent="-182880" eaLnBrk="0" hangingPunct="0">
              <a:buFont typeface="Wingdings" pitchFamily="2" charset="2"/>
              <a:buChar char="Ø"/>
            </a:pPr>
            <a:r>
              <a:rPr lang="en-US" sz="1200" dirty="0" smtClean="0">
                <a:latin typeface="Times" charset="0"/>
              </a:rPr>
              <a:t>Doppler Radar</a:t>
            </a:r>
          </a:p>
          <a:p>
            <a:pPr marL="640080" lvl="1" indent="-182880" eaLnBrk="0" hangingPunct="0">
              <a:buFont typeface="Wingdings" pitchFamily="2" charset="2"/>
              <a:buChar char="Ø"/>
            </a:pPr>
            <a:r>
              <a:rPr lang="en-US" sz="1200" dirty="0" smtClean="0">
                <a:latin typeface="Times" charset="0"/>
              </a:rPr>
              <a:t>Expandable other instruments</a:t>
            </a:r>
            <a:endParaRPr lang="en-US" sz="1200" dirty="0">
              <a:latin typeface="Times" charset="0"/>
            </a:endParaRPr>
          </a:p>
        </p:txBody>
      </p:sp>
      <p:sp>
        <p:nvSpPr>
          <p:cNvPr id="6" name="TextBox 5"/>
          <p:cNvSpPr txBox="1"/>
          <p:nvPr/>
        </p:nvSpPr>
        <p:spPr>
          <a:xfrm>
            <a:off x="6096000" y="6488668"/>
            <a:ext cx="3048000" cy="369332"/>
          </a:xfrm>
          <a:prstGeom prst="rect">
            <a:avLst/>
          </a:prstGeom>
          <a:noFill/>
        </p:spPr>
        <p:txBody>
          <a:bodyPr wrap="square" rtlCol="0">
            <a:spAutoFit/>
          </a:bodyPr>
          <a:lstStyle/>
          <a:p>
            <a:pPr algn="r"/>
            <a:r>
              <a:rPr lang="en-US" u="sng" dirty="0" smtClean="0">
                <a:solidFill>
                  <a:srgbClr val="C00000"/>
                </a:solidFill>
              </a:rPr>
              <a:t>Credit: R. Rogers &amp; S. Murillo</a:t>
            </a:r>
            <a:endParaRPr lang="en-US" u="sng" dirty="0">
              <a:solidFill>
                <a:srgbClr val="C00000"/>
              </a:solidFill>
            </a:endParaRPr>
          </a:p>
        </p:txBody>
      </p:sp>
      <p:sp>
        <p:nvSpPr>
          <p:cNvPr id="7" name="TextBox 13"/>
          <p:cNvSpPr txBox="1">
            <a:spLocks noChangeArrowheads="1"/>
          </p:cNvSpPr>
          <p:nvPr/>
        </p:nvSpPr>
        <p:spPr bwMode="auto">
          <a:xfrm>
            <a:off x="2133600" y="381000"/>
            <a:ext cx="5371452" cy="646331"/>
          </a:xfrm>
          <a:prstGeom prst="rect">
            <a:avLst/>
          </a:prstGeom>
          <a:noFill/>
          <a:ln w="9525">
            <a:noFill/>
            <a:miter lim="800000"/>
            <a:headEnd/>
            <a:tailEnd/>
          </a:ln>
        </p:spPr>
        <p:txBody>
          <a:bodyPr wrap="square">
            <a:spAutoFit/>
          </a:bodyPr>
          <a:lstStyle/>
          <a:p>
            <a:pPr algn="ctr"/>
            <a:r>
              <a:rPr lang="en-US" sz="3600" u="sng" dirty="0" smtClean="0">
                <a:solidFill>
                  <a:srgbClr val="FFC000"/>
                </a:solidFill>
                <a:uFill>
                  <a:solidFill>
                    <a:srgbClr val="FFFF00"/>
                  </a:solidFill>
                </a:uFill>
                <a:latin typeface="Calibri" pitchFamily="34" charset="0"/>
              </a:rPr>
              <a:t>Airborne Observation</a:t>
            </a:r>
            <a:endParaRPr lang="en-US" sz="3600" u="sng" dirty="0">
              <a:solidFill>
                <a:srgbClr val="FFC000"/>
              </a:solidFill>
              <a:uFill>
                <a:solidFill>
                  <a:srgbClr val="FFFF00"/>
                </a:solidFill>
              </a:uFill>
              <a:latin typeface="Calibri" pitchFamily="34"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GOESCoveragetext2Scale"/>
          <p:cNvPicPr>
            <a:picLocks noChangeAspect="1" noChangeArrowheads="1"/>
          </p:cNvPicPr>
          <p:nvPr/>
        </p:nvPicPr>
        <p:blipFill>
          <a:blip r:embed="rId2" cstate="print"/>
          <a:srcRect/>
          <a:stretch>
            <a:fillRect/>
          </a:stretch>
        </p:blipFill>
        <p:spPr bwMode="auto">
          <a:xfrm>
            <a:off x="1219200" y="2057400"/>
            <a:ext cx="2874963" cy="1828800"/>
          </a:xfrm>
          <a:prstGeom prst="rect">
            <a:avLst/>
          </a:prstGeom>
          <a:noFill/>
          <a:ln w="9525">
            <a:noFill/>
            <a:miter lim="800000"/>
            <a:headEnd/>
            <a:tailEnd/>
          </a:ln>
        </p:spPr>
      </p:pic>
      <p:pic>
        <p:nvPicPr>
          <p:cNvPr id="21507" name="Picture 8" descr="Picture1.png"/>
          <p:cNvPicPr>
            <a:picLocks noChangeAspect="1"/>
          </p:cNvPicPr>
          <p:nvPr/>
        </p:nvPicPr>
        <p:blipFill>
          <a:blip r:embed="rId3" cstate="print"/>
          <a:srcRect/>
          <a:stretch>
            <a:fillRect/>
          </a:stretch>
        </p:blipFill>
        <p:spPr bwMode="auto">
          <a:xfrm>
            <a:off x="3429000" y="4905375"/>
            <a:ext cx="2438400" cy="1800225"/>
          </a:xfrm>
          <a:prstGeom prst="rect">
            <a:avLst/>
          </a:prstGeom>
          <a:noFill/>
          <a:ln w="9525">
            <a:noFill/>
            <a:miter lim="800000"/>
            <a:headEnd/>
            <a:tailEnd/>
          </a:ln>
        </p:spPr>
      </p:pic>
      <p:pic>
        <p:nvPicPr>
          <p:cNvPr id="21508" name="Picture 12" descr="ascat_photo"/>
          <p:cNvPicPr>
            <a:picLocks noChangeAspect="1" noChangeArrowheads="1"/>
          </p:cNvPicPr>
          <p:nvPr/>
        </p:nvPicPr>
        <p:blipFill>
          <a:blip r:embed="rId4" cstate="print"/>
          <a:srcRect/>
          <a:stretch>
            <a:fillRect/>
          </a:stretch>
        </p:blipFill>
        <p:spPr bwMode="auto">
          <a:xfrm>
            <a:off x="6096000" y="2667000"/>
            <a:ext cx="2057400" cy="1985963"/>
          </a:xfrm>
          <a:prstGeom prst="rect">
            <a:avLst/>
          </a:prstGeom>
          <a:noFill/>
          <a:ln w="9525">
            <a:noFill/>
            <a:miter lim="800000"/>
            <a:headEnd/>
            <a:tailEnd/>
          </a:ln>
        </p:spPr>
      </p:pic>
      <p:sp>
        <p:nvSpPr>
          <p:cNvPr id="7" name="Rectangle 7"/>
          <p:cNvSpPr txBox="1">
            <a:spLocks noChangeArrowheads="1"/>
          </p:cNvSpPr>
          <p:nvPr/>
        </p:nvSpPr>
        <p:spPr>
          <a:xfrm>
            <a:off x="0" y="0"/>
            <a:ext cx="9144000" cy="931863"/>
          </a:xfrm>
          <a:prstGeom prst="rect">
            <a:avLst/>
          </a:prstGeom>
        </p:spPr>
        <p:txBody>
          <a:bodyPr>
            <a:normAutofit/>
          </a:bodyPr>
          <a:lstStyle/>
          <a:p>
            <a:pPr algn="ctr">
              <a:lnSpc>
                <a:spcPct val="80000"/>
              </a:lnSpc>
            </a:pPr>
            <a:endParaRPr lang="en-US" sz="2600" dirty="0">
              <a:solidFill>
                <a:srgbClr val="FFFF00"/>
              </a:solidFill>
              <a:latin typeface="Calibri" pitchFamily="34" charset="0"/>
              <a:ea typeface="Calibri" pitchFamily="34" charset="0"/>
              <a:cs typeface="Calibri" pitchFamily="34" charset="0"/>
            </a:endParaRPr>
          </a:p>
        </p:txBody>
      </p:sp>
      <p:sp>
        <p:nvSpPr>
          <p:cNvPr id="21510" name="TextBox 13"/>
          <p:cNvSpPr txBox="1">
            <a:spLocks noChangeArrowheads="1"/>
          </p:cNvSpPr>
          <p:nvPr/>
        </p:nvSpPr>
        <p:spPr bwMode="auto">
          <a:xfrm>
            <a:off x="2133600" y="381000"/>
            <a:ext cx="5371452" cy="646331"/>
          </a:xfrm>
          <a:prstGeom prst="rect">
            <a:avLst/>
          </a:prstGeom>
          <a:noFill/>
          <a:ln w="9525">
            <a:noFill/>
            <a:miter lim="800000"/>
            <a:headEnd/>
            <a:tailEnd/>
          </a:ln>
        </p:spPr>
        <p:txBody>
          <a:bodyPr wrap="square">
            <a:spAutoFit/>
          </a:bodyPr>
          <a:lstStyle/>
          <a:p>
            <a:pPr algn="ctr"/>
            <a:r>
              <a:rPr lang="en-US" sz="3600" u="sng" dirty="0" smtClean="0">
                <a:solidFill>
                  <a:srgbClr val="FFC000"/>
                </a:solidFill>
                <a:uFill>
                  <a:solidFill>
                    <a:srgbClr val="FFFF00"/>
                  </a:solidFill>
                </a:uFill>
                <a:latin typeface="Calibri" pitchFamily="34" charset="0"/>
              </a:rPr>
              <a:t>Satellite Observation</a:t>
            </a:r>
            <a:endParaRPr lang="en-US" sz="3600" u="sng" dirty="0">
              <a:solidFill>
                <a:srgbClr val="FFC000"/>
              </a:solidFill>
              <a:uFill>
                <a:solidFill>
                  <a:srgbClr val="FFFF00"/>
                </a:solidFill>
              </a:uFill>
              <a:latin typeface="Calibri" pitchFamily="34" charset="0"/>
            </a:endParaRPr>
          </a:p>
        </p:txBody>
      </p:sp>
      <p:pic>
        <p:nvPicPr>
          <p:cNvPr id="21511" name="Picture 10" descr="Aqua_instruments.jpg"/>
          <p:cNvPicPr>
            <a:picLocks noChangeAspect="1"/>
          </p:cNvPicPr>
          <p:nvPr/>
        </p:nvPicPr>
        <p:blipFill>
          <a:blip r:embed="rId5" cstate="print"/>
          <a:srcRect/>
          <a:stretch>
            <a:fillRect/>
          </a:stretch>
        </p:blipFill>
        <p:spPr bwMode="auto">
          <a:xfrm>
            <a:off x="228600" y="4913313"/>
            <a:ext cx="2667000" cy="1765300"/>
          </a:xfrm>
          <a:prstGeom prst="rect">
            <a:avLst/>
          </a:prstGeom>
          <a:noFill/>
          <a:ln w="9525">
            <a:noFill/>
            <a:miter lim="800000"/>
            <a:headEnd/>
            <a:tailEnd/>
          </a:ln>
        </p:spPr>
      </p:pic>
      <p:sp>
        <p:nvSpPr>
          <p:cNvPr id="21512" name="TextBox 12"/>
          <p:cNvSpPr txBox="1">
            <a:spLocks noChangeArrowheads="1"/>
          </p:cNvSpPr>
          <p:nvPr/>
        </p:nvSpPr>
        <p:spPr bwMode="auto">
          <a:xfrm>
            <a:off x="304800" y="1066800"/>
            <a:ext cx="4449808" cy="923330"/>
          </a:xfrm>
          <a:prstGeom prst="rect">
            <a:avLst/>
          </a:prstGeom>
          <a:noFill/>
          <a:ln w="9525">
            <a:noFill/>
            <a:miter lim="800000"/>
            <a:headEnd/>
            <a:tailEnd/>
          </a:ln>
        </p:spPr>
        <p:txBody>
          <a:bodyPr wrap="none">
            <a:spAutoFit/>
          </a:bodyPr>
          <a:lstStyle/>
          <a:p>
            <a:pPr>
              <a:buFont typeface="Arial" pitchFamily="34" charset="0"/>
              <a:buChar char="•"/>
            </a:pPr>
            <a:r>
              <a:rPr lang="en-US" dirty="0">
                <a:solidFill>
                  <a:srgbClr val="92D050"/>
                </a:solidFill>
              </a:rPr>
              <a:t> </a:t>
            </a:r>
            <a:r>
              <a:rPr lang="en-US" b="1" u="sng" dirty="0">
                <a:solidFill>
                  <a:srgbClr val="92D050"/>
                </a:solidFill>
                <a:uFill>
                  <a:solidFill>
                    <a:srgbClr val="FFFF00"/>
                  </a:solidFill>
                </a:uFill>
              </a:rPr>
              <a:t>Geostationary</a:t>
            </a:r>
          </a:p>
          <a:p>
            <a:pPr lvl="1">
              <a:buFont typeface="Wingdings" pitchFamily="2" charset="2"/>
              <a:buChar char="ü"/>
            </a:pPr>
            <a:r>
              <a:rPr lang="en-US" dirty="0"/>
              <a:t> visible, infrared, water vapor channels</a:t>
            </a:r>
          </a:p>
          <a:p>
            <a:pPr lvl="1">
              <a:buFont typeface="Wingdings" pitchFamily="2" charset="2"/>
              <a:buChar char="ü"/>
            </a:pPr>
            <a:r>
              <a:rPr lang="en-US" dirty="0"/>
              <a:t> cloud structure, cloud-drift winds</a:t>
            </a:r>
          </a:p>
        </p:txBody>
      </p:sp>
      <p:sp>
        <p:nvSpPr>
          <p:cNvPr id="21513" name="TextBox 13"/>
          <p:cNvSpPr txBox="1">
            <a:spLocks noChangeArrowheads="1"/>
          </p:cNvSpPr>
          <p:nvPr/>
        </p:nvSpPr>
        <p:spPr bwMode="auto">
          <a:xfrm>
            <a:off x="304800" y="4038600"/>
            <a:ext cx="4495800" cy="923925"/>
          </a:xfrm>
          <a:prstGeom prst="rect">
            <a:avLst/>
          </a:prstGeom>
          <a:noFill/>
          <a:ln w="9525">
            <a:noFill/>
            <a:miter lim="800000"/>
            <a:headEnd/>
            <a:tailEnd/>
          </a:ln>
        </p:spPr>
        <p:txBody>
          <a:bodyPr>
            <a:spAutoFit/>
          </a:bodyPr>
          <a:lstStyle/>
          <a:p>
            <a:pPr>
              <a:buFont typeface="Arial" pitchFamily="34" charset="0"/>
              <a:buChar char="•"/>
            </a:pPr>
            <a:r>
              <a:rPr lang="en-US" dirty="0">
                <a:solidFill>
                  <a:srgbClr val="92D050"/>
                </a:solidFill>
              </a:rPr>
              <a:t> </a:t>
            </a:r>
            <a:r>
              <a:rPr lang="en-US" b="1" u="sng" dirty="0">
                <a:solidFill>
                  <a:srgbClr val="92D050"/>
                </a:solidFill>
                <a:uFill>
                  <a:solidFill>
                    <a:srgbClr val="FFFF00"/>
                  </a:solidFill>
                </a:uFill>
              </a:rPr>
              <a:t>Polar-orbiting</a:t>
            </a:r>
          </a:p>
          <a:p>
            <a:pPr lvl="1">
              <a:buFont typeface="Wingdings" pitchFamily="2" charset="2"/>
              <a:buChar char="ü"/>
            </a:pPr>
            <a:r>
              <a:rPr lang="en-US" dirty="0"/>
              <a:t> passive microwave channels</a:t>
            </a:r>
          </a:p>
          <a:p>
            <a:pPr lvl="1">
              <a:buFont typeface="Wingdings" pitchFamily="2" charset="2"/>
              <a:buChar char="ü"/>
            </a:pPr>
            <a:r>
              <a:rPr lang="en-US" dirty="0"/>
              <a:t> precipitation structure, ice scattering</a:t>
            </a:r>
          </a:p>
        </p:txBody>
      </p:sp>
      <p:sp>
        <p:nvSpPr>
          <p:cNvPr id="21514" name="TextBox 15"/>
          <p:cNvSpPr txBox="1">
            <a:spLocks noChangeArrowheads="1"/>
          </p:cNvSpPr>
          <p:nvPr/>
        </p:nvSpPr>
        <p:spPr bwMode="auto">
          <a:xfrm>
            <a:off x="5029200" y="1676400"/>
            <a:ext cx="4267200" cy="923925"/>
          </a:xfrm>
          <a:prstGeom prst="rect">
            <a:avLst/>
          </a:prstGeom>
          <a:noFill/>
          <a:ln w="9525">
            <a:noFill/>
            <a:miter lim="800000"/>
            <a:headEnd/>
            <a:tailEnd/>
          </a:ln>
        </p:spPr>
        <p:txBody>
          <a:bodyPr>
            <a:spAutoFit/>
          </a:bodyPr>
          <a:lstStyle/>
          <a:p>
            <a:pPr>
              <a:buFont typeface="Arial" pitchFamily="34" charset="0"/>
              <a:buChar char="•"/>
            </a:pPr>
            <a:r>
              <a:rPr lang="en-US" dirty="0">
                <a:solidFill>
                  <a:srgbClr val="92D050"/>
                </a:solidFill>
              </a:rPr>
              <a:t> </a:t>
            </a:r>
            <a:r>
              <a:rPr lang="en-US" b="1" u="sng" dirty="0">
                <a:solidFill>
                  <a:srgbClr val="92D050"/>
                </a:solidFill>
                <a:uFill>
                  <a:solidFill>
                    <a:srgbClr val="FFFF00"/>
                  </a:solidFill>
                </a:uFill>
              </a:rPr>
              <a:t>Polar-orbiting</a:t>
            </a:r>
          </a:p>
          <a:p>
            <a:pPr lvl="1">
              <a:buFont typeface="Wingdings" pitchFamily="2" charset="2"/>
              <a:buChar char="ü"/>
            </a:pPr>
            <a:r>
              <a:rPr lang="en-US" dirty="0"/>
              <a:t> active </a:t>
            </a:r>
            <a:r>
              <a:rPr lang="en-US" dirty="0" err="1"/>
              <a:t>scatterometer</a:t>
            </a:r>
            <a:endParaRPr lang="en-US" dirty="0"/>
          </a:p>
          <a:p>
            <a:pPr lvl="1">
              <a:buFont typeface="Wingdings" pitchFamily="2" charset="2"/>
              <a:buChar char="ü"/>
            </a:pPr>
            <a:r>
              <a:rPr lang="en-US" dirty="0"/>
              <a:t> surface wind speed and direction</a:t>
            </a:r>
          </a:p>
        </p:txBody>
      </p:sp>
      <p:sp>
        <p:nvSpPr>
          <p:cNvPr id="12" name="TextBox 11"/>
          <p:cNvSpPr txBox="1"/>
          <p:nvPr/>
        </p:nvSpPr>
        <p:spPr>
          <a:xfrm>
            <a:off x="6400800" y="6488668"/>
            <a:ext cx="2743200" cy="369332"/>
          </a:xfrm>
          <a:prstGeom prst="rect">
            <a:avLst/>
          </a:prstGeom>
          <a:noFill/>
        </p:spPr>
        <p:txBody>
          <a:bodyPr wrap="square" rtlCol="0">
            <a:spAutoFit/>
          </a:bodyPr>
          <a:lstStyle/>
          <a:p>
            <a:pPr algn="r"/>
            <a:r>
              <a:rPr lang="en-US" u="sng" dirty="0" smtClean="0">
                <a:solidFill>
                  <a:srgbClr val="C00000"/>
                </a:solidFill>
              </a:rPr>
              <a:t>Credit: R. Rogers</a:t>
            </a:r>
            <a:endParaRPr lang="en-US" u="sng" dirty="0">
              <a:solidFill>
                <a:srgbClr val="C00000"/>
              </a:solidFil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r>
              <a:rPr lang="en-US" dirty="0" smtClean="0"/>
              <a:t>Synoptic environment</a:t>
            </a:r>
          </a:p>
          <a:p>
            <a:r>
              <a:rPr lang="en-US" dirty="0" smtClean="0"/>
              <a:t>Vortex structure</a:t>
            </a:r>
          </a:p>
          <a:p>
            <a:r>
              <a:rPr lang="en-US" dirty="0" smtClean="0"/>
              <a:t>Convective structure</a:t>
            </a:r>
          </a:p>
          <a:p>
            <a:r>
              <a:rPr lang="en-US" dirty="0" smtClean="0"/>
              <a:t>PBL structure</a:t>
            </a:r>
          </a:p>
          <a:p>
            <a:r>
              <a:rPr lang="en-US" dirty="0" smtClean="0"/>
              <a:t>Microphysical structure</a:t>
            </a:r>
          </a:p>
          <a:p>
            <a:r>
              <a:rPr lang="en-US" dirty="0" smtClean="0"/>
              <a:t>3D storm structure</a:t>
            </a:r>
          </a:p>
          <a:p>
            <a:r>
              <a:rPr lang="en-US" dirty="0" smtClean="0"/>
              <a:t>Important parameters for model </a:t>
            </a:r>
            <a:r>
              <a:rPr lang="en-US" dirty="0" smtClean="0"/>
              <a:t>input</a:t>
            </a:r>
            <a:endParaRPr lang="en-US" dirty="0" smtClean="0"/>
          </a:p>
        </p:txBody>
      </p:sp>
      <p:sp>
        <p:nvSpPr>
          <p:cNvPr id="5" name="TextBox 13"/>
          <p:cNvSpPr txBox="1">
            <a:spLocks noChangeArrowheads="1"/>
          </p:cNvSpPr>
          <p:nvPr/>
        </p:nvSpPr>
        <p:spPr bwMode="auto">
          <a:xfrm>
            <a:off x="1219200" y="381000"/>
            <a:ext cx="6553200" cy="646331"/>
          </a:xfrm>
          <a:prstGeom prst="rect">
            <a:avLst/>
          </a:prstGeom>
          <a:noFill/>
          <a:ln w="9525">
            <a:noFill/>
            <a:miter lim="800000"/>
            <a:headEnd/>
            <a:tailEnd/>
          </a:ln>
        </p:spPr>
        <p:txBody>
          <a:bodyPr wrap="square">
            <a:spAutoFit/>
          </a:bodyPr>
          <a:lstStyle/>
          <a:p>
            <a:pPr algn="ctr"/>
            <a:r>
              <a:rPr lang="en-US" sz="3600" u="sng" dirty="0" smtClean="0">
                <a:solidFill>
                  <a:srgbClr val="FFC000"/>
                </a:solidFill>
                <a:uFill>
                  <a:solidFill>
                    <a:srgbClr val="FFFF00"/>
                  </a:solidFill>
                </a:uFill>
                <a:latin typeface="Calibri" pitchFamily="34" charset="0"/>
              </a:rPr>
              <a:t>Understanding from </a:t>
            </a:r>
            <a:r>
              <a:rPr lang="en-US" sz="3600" u="sng" dirty="0" smtClean="0">
                <a:solidFill>
                  <a:srgbClr val="FFC000"/>
                </a:solidFill>
                <a:uFill>
                  <a:solidFill>
                    <a:srgbClr val="FFFF00"/>
                  </a:solidFill>
                </a:uFill>
                <a:latin typeface="Calibri" pitchFamily="34" charset="0"/>
              </a:rPr>
              <a:t>Observations</a:t>
            </a:r>
            <a:endParaRPr lang="en-US" sz="3600" u="sng" dirty="0">
              <a:solidFill>
                <a:srgbClr val="FFC000"/>
              </a:solidFill>
              <a:uFill>
                <a:solidFill>
                  <a:srgbClr val="FFFF00"/>
                </a:solidFill>
              </a:uFill>
              <a:latin typeface="Calibri" pitchFamily="34"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3"/>
          <p:cNvSpPr txBox="1">
            <a:spLocks noChangeArrowheads="1"/>
          </p:cNvSpPr>
          <p:nvPr/>
        </p:nvSpPr>
        <p:spPr bwMode="auto">
          <a:xfrm>
            <a:off x="1371600" y="381000"/>
            <a:ext cx="6400800" cy="646331"/>
          </a:xfrm>
          <a:prstGeom prst="rect">
            <a:avLst/>
          </a:prstGeom>
          <a:noFill/>
          <a:ln w="9525">
            <a:noFill/>
            <a:miter lim="800000"/>
            <a:headEnd/>
            <a:tailEnd/>
          </a:ln>
        </p:spPr>
        <p:txBody>
          <a:bodyPr wrap="square">
            <a:spAutoFit/>
          </a:bodyPr>
          <a:lstStyle/>
          <a:p>
            <a:pPr algn="ctr"/>
            <a:r>
              <a:rPr lang="en-US" sz="3600" u="sng" dirty="0" smtClean="0">
                <a:solidFill>
                  <a:srgbClr val="FFC000"/>
                </a:solidFill>
                <a:uFill>
                  <a:solidFill>
                    <a:srgbClr val="FFFF00"/>
                  </a:solidFill>
                </a:uFill>
                <a:latin typeface="Calibri" pitchFamily="34" charset="0"/>
              </a:rPr>
              <a:t>Understanding from Observation</a:t>
            </a:r>
            <a:endParaRPr lang="en-US" sz="3600" u="sng" dirty="0">
              <a:solidFill>
                <a:srgbClr val="FFC000"/>
              </a:solidFill>
              <a:uFill>
                <a:solidFill>
                  <a:srgbClr val="FFFF00"/>
                </a:solidFill>
              </a:uFill>
              <a:latin typeface="Calibri" pitchFamily="34" charset="0"/>
            </a:endParaRPr>
          </a:p>
        </p:txBody>
      </p:sp>
      <p:pic>
        <p:nvPicPr>
          <p:cNvPr id="3" name="Picture 5" descr="100829n1_tpw.jpg"/>
          <p:cNvPicPr>
            <a:picLocks noChangeAspect="1"/>
          </p:cNvPicPr>
          <p:nvPr/>
        </p:nvPicPr>
        <p:blipFill>
          <a:blip r:embed="rId2" cstate="print"/>
          <a:srcRect/>
          <a:stretch>
            <a:fillRect/>
          </a:stretch>
        </p:blipFill>
        <p:spPr bwMode="auto">
          <a:xfrm>
            <a:off x="65318" y="1667069"/>
            <a:ext cx="3246120" cy="3596640"/>
          </a:xfrm>
          <a:prstGeom prst="rect">
            <a:avLst/>
          </a:prstGeom>
          <a:noFill/>
          <a:ln w="9525">
            <a:noFill/>
            <a:miter lim="800000"/>
            <a:headEnd/>
            <a:tailEnd/>
          </a:ln>
        </p:spPr>
      </p:pic>
      <p:grpSp>
        <p:nvGrpSpPr>
          <p:cNvPr id="4" name="Group 34"/>
          <p:cNvGrpSpPr>
            <a:grpSpLocks noChangeAspect="1"/>
          </p:cNvGrpSpPr>
          <p:nvPr/>
        </p:nvGrpSpPr>
        <p:grpSpPr bwMode="auto">
          <a:xfrm>
            <a:off x="3280982" y="1667069"/>
            <a:ext cx="5835025" cy="3596527"/>
            <a:chOff x="844550" y="1470025"/>
            <a:chExt cx="7564438" cy="4662488"/>
          </a:xfrm>
        </p:grpSpPr>
        <p:pic>
          <p:nvPicPr>
            <p:cNvPr id="8" name="Picture 2" descr="Untitled"/>
            <p:cNvPicPr>
              <a:picLocks noChangeAspect="1" noChangeArrowheads="1"/>
            </p:cNvPicPr>
            <p:nvPr/>
          </p:nvPicPr>
          <p:blipFill>
            <a:blip r:embed="rId3" cstate="print"/>
            <a:srcRect t="3056" b="4999"/>
            <a:stretch>
              <a:fillRect/>
            </a:stretch>
          </p:blipFill>
          <p:spPr bwMode="auto">
            <a:xfrm>
              <a:off x="844550" y="1470025"/>
              <a:ext cx="7564438" cy="4662488"/>
            </a:xfrm>
            <a:prstGeom prst="rect">
              <a:avLst/>
            </a:prstGeom>
            <a:noFill/>
            <a:ln w="9525">
              <a:noFill/>
              <a:miter lim="800000"/>
              <a:headEnd/>
              <a:tailEnd/>
            </a:ln>
          </p:spPr>
        </p:pic>
        <p:sp>
          <p:nvSpPr>
            <p:cNvPr id="6" name="TextBox 32"/>
            <p:cNvSpPr txBox="1">
              <a:spLocks noChangeArrowheads="1"/>
            </p:cNvSpPr>
            <p:nvPr/>
          </p:nvSpPr>
          <p:spPr bwMode="auto">
            <a:xfrm>
              <a:off x="6340464" y="1589554"/>
              <a:ext cx="2031998" cy="434508"/>
            </a:xfrm>
            <a:prstGeom prst="rect">
              <a:avLst/>
            </a:prstGeom>
            <a:solidFill>
              <a:schemeClr val="tx1"/>
            </a:solidFill>
            <a:ln w="9525">
              <a:noFill/>
              <a:miter lim="800000"/>
              <a:headEnd/>
              <a:tailEnd/>
            </a:ln>
          </p:spPr>
          <p:txBody>
            <a:bodyPr wrap="square">
              <a:spAutoFit/>
            </a:bodyPr>
            <a:lstStyle/>
            <a:p>
              <a:pPr algn="r"/>
              <a:r>
                <a:rPr lang="en-US" sz="1200" dirty="0">
                  <a:solidFill>
                    <a:schemeClr val="bg1"/>
                  </a:solidFill>
                  <a:latin typeface="Calibri" pitchFamily="34" charset="0"/>
                </a:rPr>
                <a:t>Tangential </a:t>
              </a:r>
              <a:r>
                <a:rPr lang="en-US" sz="1200" dirty="0" smtClean="0">
                  <a:solidFill>
                    <a:schemeClr val="bg1"/>
                  </a:solidFill>
                  <a:latin typeface="Calibri" pitchFamily="34" charset="0"/>
                </a:rPr>
                <a:t>wind</a:t>
              </a:r>
              <a:endParaRPr lang="en-US" sz="1200" dirty="0">
                <a:solidFill>
                  <a:schemeClr val="bg1"/>
                </a:solidFill>
                <a:latin typeface="Calibri" pitchFamily="34" charset="0"/>
              </a:endParaRPr>
            </a:p>
          </p:txBody>
        </p:sp>
        <p:sp>
          <p:nvSpPr>
            <p:cNvPr id="7" name="TextBox 33"/>
            <p:cNvSpPr txBox="1">
              <a:spLocks noChangeArrowheads="1"/>
            </p:cNvSpPr>
            <p:nvPr/>
          </p:nvSpPr>
          <p:spPr bwMode="auto">
            <a:xfrm>
              <a:off x="5611086" y="3994133"/>
              <a:ext cx="2749175" cy="434508"/>
            </a:xfrm>
            <a:prstGeom prst="rect">
              <a:avLst/>
            </a:prstGeom>
            <a:solidFill>
              <a:schemeClr val="tx1"/>
            </a:solidFill>
            <a:ln w="9525">
              <a:noFill/>
              <a:miter lim="800000"/>
              <a:headEnd/>
              <a:tailEnd/>
            </a:ln>
          </p:spPr>
          <p:txBody>
            <a:bodyPr wrap="square">
              <a:spAutoFit/>
            </a:bodyPr>
            <a:lstStyle/>
            <a:p>
              <a:pPr algn="r"/>
              <a:r>
                <a:rPr lang="en-US" sz="1200" dirty="0">
                  <a:solidFill>
                    <a:schemeClr val="bg1"/>
                  </a:solidFill>
                  <a:latin typeface="Calibri" pitchFamily="34" charset="0"/>
                </a:rPr>
                <a:t>Radial and vertical wind</a:t>
              </a:r>
            </a:p>
          </p:txBody>
        </p:sp>
      </p:grpSp>
      <p:sp>
        <p:nvSpPr>
          <p:cNvPr id="11" name="TextBox 10"/>
          <p:cNvSpPr txBox="1"/>
          <p:nvPr/>
        </p:nvSpPr>
        <p:spPr>
          <a:xfrm>
            <a:off x="381000" y="1219200"/>
            <a:ext cx="2286000" cy="369332"/>
          </a:xfrm>
          <a:prstGeom prst="rect">
            <a:avLst/>
          </a:prstGeom>
          <a:noFill/>
        </p:spPr>
        <p:txBody>
          <a:bodyPr wrap="square" rtlCol="0">
            <a:spAutoFit/>
          </a:bodyPr>
          <a:lstStyle/>
          <a:p>
            <a:pPr algn="ctr"/>
            <a:r>
              <a:rPr lang="en-US" u="sng" dirty="0" smtClean="0"/>
              <a:t>Synoptic environment</a:t>
            </a:r>
            <a:endParaRPr lang="en-US" u="sng" dirty="0"/>
          </a:p>
        </p:txBody>
      </p:sp>
      <p:sp>
        <p:nvSpPr>
          <p:cNvPr id="12" name="TextBox 11"/>
          <p:cNvSpPr txBox="1"/>
          <p:nvPr/>
        </p:nvSpPr>
        <p:spPr>
          <a:xfrm>
            <a:off x="5029200" y="1209869"/>
            <a:ext cx="2286000" cy="369332"/>
          </a:xfrm>
          <a:prstGeom prst="rect">
            <a:avLst/>
          </a:prstGeom>
          <a:noFill/>
        </p:spPr>
        <p:txBody>
          <a:bodyPr wrap="square" rtlCol="0">
            <a:spAutoFit/>
          </a:bodyPr>
          <a:lstStyle/>
          <a:p>
            <a:pPr algn="ctr"/>
            <a:r>
              <a:rPr lang="en-US" u="sng" dirty="0" smtClean="0"/>
              <a:t>Vortex Structure</a:t>
            </a:r>
            <a:endParaRPr lang="en-US" u="sng" dirty="0"/>
          </a:p>
        </p:txBody>
      </p:sp>
      <p:sp>
        <p:nvSpPr>
          <p:cNvPr id="13" name="TextBox 12"/>
          <p:cNvSpPr txBox="1"/>
          <p:nvPr/>
        </p:nvSpPr>
        <p:spPr>
          <a:xfrm>
            <a:off x="6400800" y="6488668"/>
            <a:ext cx="2743200" cy="369332"/>
          </a:xfrm>
          <a:prstGeom prst="rect">
            <a:avLst/>
          </a:prstGeom>
          <a:noFill/>
        </p:spPr>
        <p:txBody>
          <a:bodyPr wrap="square" rtlCol="0">
            <a:spAutoFit/>
          </a:bodyPr>
          <a:lstStyle/>
          <a:p>
            <a:pPr algn="r"/>
            <a:r>
              <a:rPr lang="en-US" u="sng" dirty="0" smtClean="0">
                <a:solidFill>
                  <a:srgbClr val="C00000"/>
                </a:solidFill>
              </a:rPr>
              <a:t>Credit: R. Rogers</a:t>
            </a:r>
            <a:endParaRPr lang="en-US" u="sng" dirty="0">
              <a:solidFill>
                <a:srgbClr val="C00000"/>
              </a:solidFill>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862</TotalTime>
  <Words>1635</Words>
  <Application>Microsoft Office PowerPoint</Application>
  <PresentationFormat>On-screen Show (4:3)</PresentationFormat>
  <Paragraphs>400</Paragraphs>
  <Slides>30</Slides>
  <Notes>12</Notes>
  <HiddenSlides>0</HiddenSlides>
  <MMClips>0</MMClips>
  <ScaleCrop>false</ScaleCrop>
  <HeadingPairs>
    <vt:vector size="4" baseType="variant">
      <vt:variant>
        <vt:lpstr>Theme</vt:lpstr>
      </vt:variant>
      <vt:variant>
        <vt:i4>1</vt:i4>
      </vt:variant>
      <vt:variant>
        <vt:lpstr>Slide Titles</vt:lpstr>
      </vt:variant>
      <vt:variant>
        <vt:i4>30</vt:i4>
      </vt:variant>
    </vt:vector>
  </HeadingPairs>
  <TitlesOfParts>
    <vt:vector size="31" baseType="lpstr">
      <vt:lpstr>Office Theme</vt:lpstr>
      <vt:lpstr>Toward Improving Hurricane Intensity Forecast: the Operational Regional Model Perspective</vt:lpstr>
      <vt:lpstr>Outline</vt:lpstr>
      <vt:lpstr>Background</vt:lpstr>
      <vt:lpstr>The Good – Track forecast improvements</vt:lpstr>
      <vt:lpstr>Slide 5</vt:lpstr>
      <vt:lpstr>Slide 6</vt:lpstr>
      <vt:lpstr>Slide 7</vt:lpstr>
      <vt:lpstr>Slide 8</vt:lpstr>
      <vt:lpstr>Slide 9</vt:lpstr>
      <vt:lpstr>Slide 10</vt:lpstr>
      <vt:lpstr>HWRF Development</vt:lpstr>
      <vt:lpstr>Major HWRF active developments</vt:lpstr>
      <vt:lpstr>Moving Nest</vt:lpstr>
      <vt:lpstr>Slide 14</vt:lpstr>
      <vt:lpstr>High-Resolution HWRF Upgrades and Bug-fixes</vt:lpstr>
      <vt:lpstr>Coupling processes</vt:lpstr>
      <vt:lpstr>Slide 17</vt:lpstr>
      <vt:lpstr>Slide 18</vt:lpstr>
      <vt:lpstr>Advances in HWRF forecast </vt:lpstr>
      <vt:lpstr>Slide 20</vt:lpstr>
      <vt:lpstr>Model Configuration</vt:lpstr>
      <vt:lpstr>2008/09/10 &amp; 2010 Verifications -- Sample Sizes </vt:lpstr>
      <vt:lpstr>Slide 23</vt:lpstr>
      <vt:lpstr>Slide 24</vt:lpstr>
      <vt:lpstr>Slide 25</vt:lpstr>
      <vt:lpstr>Slide 26</vt:lpstr>
      <vt:lpstr>Atmospheric circulation systems</vt:lpstr>
      <vt:lpstr>Possible Applications</vt:lpstr>
      <vt:lpstr>Slide 29</vt:lpstr>
      <vt:lpstr>Slide 30</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Operational Hurricane WRF System (HWRF)</dc:title>
  <dc:creator>azhang</dc:creator>
  <cp:lastModifiedBy>xzhang</cp:lastModifiedBy>
  <cp:revision>91</cp:revision>
  <dcterms:created xsi:type="dcterms:W3CDTF">2011-08-12T04:51:23Z</dcterms:created>
  <dcterms:modified xsi:type="dcterms:W3CDTF">2011-08-15T22:03:55Z</dcterms:modified>
</cp:coreProperties>
</file>