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61" r:id="rId2"/>
    <p:sldId id="259" r:id="rId3"/>
    <p:sldId id="257" r:id="rId4"/>
    <p:sldId id="258" r:id="rId5"/>
    <p:sldId id="260" r:id="rId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CEB66-6EF4-414B-941C-F7DF9FC01827}" type="datetimeFigureOut">
              <a:rPr kumimoji="1" lang="zh-CN" altLang="en-US" smtClean="0"/>
              <a:t>2014/9/19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F1244-7647-9D4A-803C-683AB3E45D1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305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AOML’s contribution to HWRF model improvements: Emphasis on resolution, high resolution, TC supportive physics advanced by extensive use of observations, Idealized framework for testing physics as well as for understanding processes. The merger framework; i.e., 3km operational HWRF and the next generation Tropical Prediction system is due to the sustained interactions between NOAA operations and Research. Noteworthy: Operations use idealized framework for rapid testing before running a suite of cases.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800" b="0" i="0" u="none" strike="noStrike" cap="none" baseline="0"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5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3" y="3886202"/>
            <a:ext cx="6400799" cy="17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lt1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chemeClr val="lt1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chemeClr val="lt1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chemeClr val="lt1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chemeClr val="lt1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chemeClr val="lt1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chemeClr val="lt1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chemeClr val="lt1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chemeClr val="lt1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94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37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6"/>
            <a:ext cx="585152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39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67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4"/>
            <a:ext cx="77724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22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2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26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3" y="1535114"/>
            <a:ext cx="4040187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3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4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50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62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36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5" y="1435103"/>
            <a:ext cx="3008313" cy="4691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5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91" y="4800602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91" y="612777"/>
            <a:ext cx="5486399" cy="4114799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91" y="5367339"/>
            <a:ext cx="5486399" cy="804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9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A9DEB"/>
            </a:gs>
            <a:gs pos="100000">
              <a:srgbClr val="00285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lt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lt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lt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3" y="6356354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58123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sz="4400" b="1" dirty="0" smtClean="0">
                <a:solidFill>
                  <a:schemeClr val="bg1"/>
                </a:solidFill>
              </a:rPr>
              <a:t>Model Development and R2O Transition</a:t>
            </a:r>
            <a:endParaRPr kumimoji="1"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3" y="3886202"/>
            <a:ext cx="6400799" cy="1254627"/>
          </a:xfrm>
        </p:spPr>
        <p:txBody>
          <a:bodyPr/>
          <a:lstStyle/>
          <a:p>
            <a:r>
              <a:rPr kumimoji="1" lang="en-US" altLang="zh-CN" sz="2400" dirty="0" smtClean="0">
                <a:solidFill>
                  <a:srgbClr val="FFFF00"/>
                </a:solidFill>
              </a:rPr>
              <a:t>Xuejin Zhang</a:t>
            </a:r>
          </a:p>
          <a:p>
            <a:r>
              <a:rPr kumimoji="1" lang="en-US" altLang="zh-CN" sz="2400" dirty="0" smtClean="0">
                <a:solidFill>
                  <a:srgbClr val="FFFF00"/>
                </a:solidFill>
              </a:rPr>
              <a:t>UM/CIMAS &amp; AOML/HRD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9819" y="6264240"/>
            <a:ext cx="595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CCFFCC"/>
                </a:solidFill>
              </a:rPr>
              <a:t>CIMAS program review, 18-19 September 2014</a:t>
            </a:r>
            <a:endParaRPr kumimoji="1" lang="zh-CN" altLang="en-US" dirty="0" smtClean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3" descr="IMG_01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5838"/>
            <a:ext cx="5083175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 descr="IMG_05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/>
          <a:stretch>
            <a:fillRect/>
          </a:stretch>
        </p:blipFill>
        <p:spPr bwMode="auto">
          <a:xfrm>
            <a:off x="152400" y="1185863"/>
            <a:ext cx="5094288" cy="36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AutoShape 6"/>
          <p:cNvSpPr>
            <a:spLocks/>
          </p:cNvSpPr>
          <p:nvPr/>
        </p:nvSpPr>
        <p:spPr bwMode="auto">
          <a:xfrm>
            <a:off x="176213" y="4937125"/>
            <a:ext cx="8789987" cy="170565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 algn="just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defRPr/>
            </a:pPr>
            <a:r>
              <a:rPr lang="en-US" sz="1500" b="1" u="sng" dirty="0">
                <a:solidFill>
                  <a:srgbClr val="FFFFFF"/>
                </a:solidFill>
                <a:latin typeface="Helvetica" charset="0"/>
                <a:sym typeface="Helvetica" charset="0"/>
              </a:rPr>
              <a:t>HIGHLIGHTS</a:t>
            </a:r>
            <a:endParaRPr lang="en-US" sz="1500" u="sng" dirty="0">
              <a:solidFill>
                <a:srgbClr val="FFFFFF"/>
              </a:solidFill>
              <a:latin typeface="Helvetica" charset="0"/>
              <a:sym typeface="Helvetica" charset="0"/>
            </a:endParaRPr>
          </a:p>
          <a:p>
            <a:pPr marL="608013" lvl="1" indent="-150813" algn="just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FontTx/>
              <a:buChar char="•"/>
              <a:defRPr/>
            </a:pPr>
            <a:r>
              <a:rPr lang="en-US" sz="1400" b="1" dirty="0">
                <a:solidFill>
                  <a:srgbClr val="FFFFFF"/>
                </a:solidFill>
                <a:latin typeface="Helvetica" charset="0"/>
                <a:sym typeface="Helvetica" charset="0"/>
              </a:rPr>
              <a:t>2011: First cloud resolving operational TC forecasting system for Atlantic and East Pacific basins</a:t>
            </a:r>
          </a:p>
          <a:p>
            <a:pPr marL="608013" lvl="1" indent="-150813" algn="just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FontTx/>
              <a:buChar char="•"/>
              <a:defRPr/>
            </a:pPr>
            <a:r>
              <a:rPr lang="en-US" sz="1400" b="1" dirty="0">
                <a:solidFill>
                  <a:srgbClr val="FFFFFF"/>
                </a:solidFill>
                <a:latin typeface="Helvetica" charset="0"/>
                <a:sym typeface="Helvetica" charset="0"/>
              </a:rPr>
              <a:t>2012: Official guidance model for JTWC and India Meteorological Department </a:t>
            </a:r>
          </a:p>
          <a:p>
            <a:pPr marL="608013" lvl="1" indent="-150813" algn="just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FontTx/>
              <a:buChar char="•"/>
              <a:defRPr/>
            </a:pPr>
            <a:r>
              <a:rPr lang="en-US" sz="1400" b="1" dirty="0">
                <a:solidFill>
                  <a:srgbClr val="FFFFFF"/>
                </a:solidFill>
                <a:latin typeface="Helvetica" charset="0"/>
                <a:sym typeface="Helvetica" charset="0"/>
              </a:rPr>
              <a:t>2013: Significant progress in TC structure, intensity and RI predictions over all basins</a:t>
            </a:r>
          </a:p>
          <a:p>
            <a:pPr marL="608013" lvl="1" indent="-150813" algn="just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FontTx/>
              <a:buChar char="•"/>
              <a:defRPr/>
            </a:pPr>
            <a:r>
              <a:rPr lang="en-US" sz="1400" b="1" dirty="0">
                <a:solidFill>
                  <a:srgbClr val="FFFFFF"/>
                </a:solidFill>
                <a:latin typeface="Helvetica" charset="0"/>
                <a:sym typeface="Helvetica" charset="0"/>
              </a:rPr>
              <a:t>2013: 11 Peer Reviewed publications, 4 in preparation/review, 1 text book chapter, 12 R2O transitions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1268602" y="363538"/>
            <a:ext cx="7289800" cy="4746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248" tIns="72248" rIns="72248" bIns="72248" anchor="ctr"/>
          <a:lstStyle/>
          <a:p>
            <a:pPr algn="ctr" defTabSz="1300163">
              <a:lnSpc>
                <a:spcPct val="80000"/>
              </a:lnSpc>
              <a:defRPr/>
            </a:pPr>
            <a:r>
              <a:rPr lang="en-US" sz="2200" b="1" smtClean="0">
                <a:solidFill>
                  <a:srgbClr val="FFFFFF"/>
                </a:solidFill>
                <a:latin typeface="Helvetica" charset="0"/>
                <a:sym typeface="Helvetica" charset="0"/>
              </a:rPr>
              <a:t>HWRF Development and Transition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52" name="Picture 4" descr="IMG_05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2413"/>
            <a:ext cx="3557588" cy="26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52" name="TextBox 1"/>
          <p:cNvSpPr txBox="1">
            <a:spLocks noChangeArrowheads="1"/>
          </p:cNvSpPr>
          <p:nvPr/>
        </p:nvSpPr>
        <p:spPr bwMode="auto">
          <a:xfrm>
            <a:off x="5349526" y="1175922"/>
            <a:ext cx="3650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Helvetica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9pPr>
          </a:lstStyle>
          <a:p>
            <a:pPr eaLnBrk="1"/>
            <a:r>
              <a:rPr lang="en-US" altLang="zh-CN" sz="1600" b="1" dirty="0" smtClean="0">
                <a:solidFill>
                  <a:srgbClr val="FFFFFF"/>
                </a:solidFill>
              </a:rPr>
              <a:t>AOML-CIMAS </a:t>
            </a:r>
            <a:r>
              <a:rPr lang="en-US" altLang="zh-CN" sz="1600" b="1" dirty="0">
                <a:solidFill>
                  <a:srgbClr val="FFFFFF"/>
                </a:solidFill>
              </a:rPr>
              <a:t>Research Transitions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693988" y="2286000"/>
            <a:ext cx="1427162" cy="1524000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BBE0E3"/>
            </a:solidFill>
            <a:round/>
            <a:headEnd/>
            <a:tailEnd/>
          </a:ln>
          <a:effectLst>
            <a:outerShdw blurRad="38100" dist="23000" dir="5400000" algn="ctr" rotWithShape="0">
              <a:srgbClr val="000000">
                <a:alpha val="34998"/>
              </a:srgbClr>
            </a:outerShdw>
          </a:effectLst>
        </p:spPr>
        <p:txBody>
          <a:bodyPr lIns="45719" tIns="45719" rIns="45719" bIns="45719" anchor="ctr"/>
          <a:lstStyle/>
          <a:p>
            <a:pPr marL="457200">
              <a:defRPr/>
            </a:pPr>
            <a:endParaRPr lang="zh-CN" altLang="en-US"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14800" y="2781300"/>
            <a:ext cx="1150938" cy="495300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BBE0E3"/>
            </a:solidFill>
            <a:round/>
            <a:headEnd/>
            <a:tailEnd/>
          </a:ln>
          <a:effectLst>
            <a:outerShdw blurRad="38100" dist="23000" dir="5400000" algn="ctr" rotWithShape="0">
              <a:srgbClr val="000000">
                <a:alpha val="34998"/>
              </a:srgbClr>
            </a:outerShdw>
          </a:effectLst>
        </p:spPr>
        <p:txBody>
          <a:bodyPr lIns="45719" tIns="45719" rIns="45719" bIns="45719" anchor="ctr"/>
          <a:lstStyle/>
          <a:p>
            <a:pPr marL="457200">
              <a:defRPr/>
            </a:pPr>
            <a:endParaRPr lang="zh-C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22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019805" y="6429931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Credit to NCEP/EMC</a:t>
            </a:r>
          </a:p>
        </p:txBody>
      </p:sp>
      <p:pic>
        <p:nvPicPr>
          <p:cNvPr id="95" name="Shape 9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2773" y="934113"/>
            <a:ext cx="5788664" cy="4515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1446754" y="223134"/>
            <a:ext cx="6556692" cy="7911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Clr>
                <a:srgbClr val="B6DDE7"/>
              </a:buClr>
              <a:buSzPct val="25000"/>
              <a:buFont typeface="Calibri"/>
              <a:buNone/>
            </a:pP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Operational HWRF: State-of-the-Art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2773" y="5401779"/>
            <a:ext cx="5788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SzPct val="25000"/>
            </a:pPr>
            <a:r>
              <a:rPr lang="en-US" altLang="zh-CN" sz="1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Steep-step progress in intensity and track predictions with operational HWRF, largely due to improved resolution (3-km nest) and physics carefully calibrated using  NOAA P3 aircraft observation</a:t>
            </a:r>
            <a:endParaRPr kumimoji="1" lang="zh-CN" altLang="en-US"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3615621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291152" y="279401"/>
            <a:ext cx="8325621" cy="7911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B6DDE7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Basin-Scale HWRF: Next Operational System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2884" y="1779650"/>
            <a:ext cx="3941094" cy="2868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152" y="4918584"/>
            <a:ext cx="8248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FFFFFF"/>
                </a:solidFill>
              </a:rPr>
              <a:t>Basin-scale HWRF with multiple movable nests is expected to improve the predictions of TC-TC interactions and land-TC interactions. It is a </a:t>
            </a:r>
            <a:r>
              <a:rPr kumimoji="1" lang="en-US" altLang="zh-CN" dirty="0" err="1" smtClean="0">
                <a:solidFill>
                  <a:srgbClr val="FFFFFF"/>
                </a:solidFill>
              </a:rPr>
              <a:t>testbed</a:t>
            </a:r>
            <a:r>
              <a:rPr kumimoji="1" lang="en-US" altLang="zh-CN" dirty="0" smtClean="0">
                <a:solidFill>
                  <a:srgbClr val="FFFFFF"/>
                </a:solidFill>
              </a:rPr>
              <a:t> of NOAA’s next-generation tropical prediction system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5559" y="6264240"/>
            <a:ext cx="3121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400" dirty="0" smtClean="0">
                <a:solidFill>
                  <a:srgbClr val="FFFFFF"/>
                </a:solidFill>
              </a:rPr>
              <a:t>Sponsored by HFIP</a:t>
            </a:r>
            <a:endParaRPr kumimoji="1" lang="zh-CN" alt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2" descr="HWRF-Basinscale_2012-08-27-18Z_ISAAC09L-KIRK11L-ILEANA09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2" y="1657825"/>
            <a:ext cx="4450556" cy="299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3689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68" y="246845"/>
            <a:ext cx="7430993" cy="760066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A Global Tropical Prediction System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9" y="1496360"/>
            <a:ext cx="6750637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5559" y="6264240"/>
            <a:ext cx="3121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400" dirty="0" smtClean="0">
                <a:solidFill>
                  <a:srgbClr val="FFFFFF"/>
                </a:solidFill>
              </a:rPr>
              <a:t>Sponsored by HIWPP</a:t>
            </a:r>
            <a:endParaRPr kumimoji="1"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249</Words>
  <Application>Microsoft Office PowerPoint</Application>
  <PresentationFormat>On-screen Show (4:3)</PresentationFormat>
  <Paragraphs>22</Paragraphs>
  <Slides>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1_Office Theme</vt:lpstr>
      <vt:lpstr>Model Development and R2O Transition</vt:lpstr>
      <vt:lpstr>PowerPoint Presentation</vt:lpstr>
      <vt:lpstr>PowerPoint Presentation</vt:lpstr>
      <vt:lpstr>Basin-Scale HWRF: Next Operational System</vt:lpstr>
      <vt:lpstr>A Global Tropical Prediction System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Xuejin</dc:creator>
  <cp:lastModifiedBy>Xuejin Zhang</cp:lastModifiedBy>
  <cp:revision>6</cp:revision>
  <dcterms:created xsi:type="dcterms:W3CDTF">2014-09-19T15:36:21Z</dcterms:created>
  <dcterms:modified xsi:type="dcterms:W3CDTF">2014-09-19T16:04:40Z</dcterms:modified>
</cp:coreProperties>
</file>