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83" r:id="rId4"/>
    <p:sldId id="257" r:id="rId5"/>
    <p:sldId id="293" r:id="rId6"/>
    <p:sldId id="286" r:id="rId7"/>
    <p:sldId id="288" r:id="rId8"/>
    <p:sldId id="290" r:id="rId9"/>
    <p:sldId id="287" r:id="rId10"/>
    <p:sldId id="294" r:id="rId11"/>
    <p:sldId id="291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7D45-1A37-47B9-9F59-8387878D168E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D3059-517F-4883-8151-6CC4A61E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1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4ACBB55A-9353-4E58-91D5-DDC38A8C1721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8A420388-4E1C-46DA-99D2-EB24BF742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3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9BCE-F352-4112-ABC0-36074453173D}" type="datetime1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4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5E12-6DAC-434C-B5EE-F48B8F3A87CA}" type="datetime1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FF83-9FB5-41D9-9648-823702D3204A}" type="datetime1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8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D432-2274-4F3E-ABD3-E4A2F885DB0F}" type="datetime1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4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678B-CFCB-4F65-BC61-EBE3F58A1C77}" type="datetime1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6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2132-3242-41DE-A459-7CAEA720C4C5}" type="datetime1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6385-9DF3-4D9D-BFA0-C76CFEA88571}" type="datetime1">
              <a:rPr lang="en-US" smtClean="0"/>
              <a:t>12/7/2011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1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A24-FF73-4AF3-BC58-F66CACE814F4}" type="datetime1">
              <a:rPr lang="en-US" smtClean="0"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9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1EF8-7237-4FC1-B9D3-96D2A9C2B425}" type="datetime1">
              <a:rPr lang="en-US" smtClean="0"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646D-0825-4D2C-A5BD-54383CA5994D}" type="datetime1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7F09-843E-4849-ABC9-A6BB1A247287}" type="datetime1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9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AB10-047D-4A71-BB56-05A5CC9A0476}" type="datetime1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93CA-2910-4795-B03B-C9DC433A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01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70104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Wallace </a:t>
            </a:r>
            <a:r>
              <a:rPr lang="en-US" sz="2400" dirty="0" err="1" smtClean="0"/>
              <a:t>Hogsett</a:t>
            </a:r>
            <a:r>
              <a:rPr lang="en-US" sz="2400" dirty="0" smtClean="0"/>
              <a:t> and David </a:t>
            </a:r>
            <a:r>
              <a:rPr lang="en-US" sz="2400" dirty="0" err="1" smtClean="0"/>
              <a:t>Zelinsky</a:t>
            </a:r>
            <a:endParaRPr lang="en-US" sz="2400" dirty="0" smtClean="0"/>
          </a:p>
          <a:p>
            <a:r>
              <a:rPr lang="en-US" sz="2400" dirty="0" smtClean="0"/>
              <a:t>National Hurricane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685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/>
              <a:t>Composite Structure of </a:t>
            </a:r>
            <a:r>
              <a:rPr lang="en-US" sz="4000" dirty="0" smtClean="0"/>
              <a:t>Rapidly Deepening HWRF </a:t>
            </a:r>
            <a:r>
              <a:rPr lang="en-US" sz="4000" dirty="0"/>
              <a:t>TCs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648200" cy="914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Clockwise-turning Hodographs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724400" cy="4038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Many previous studies show that intensifying TCs are characterized by clockwise-turning inner core hodographs, similar to that shown in the composite.</a:t>
            </a:r>
          </a:p>
          <a:p>
            <a:r>
              <a:rPr lang="en-US" sz="1800" dirty="0" smtClean="0"/>
              <a:t>Convective dynamics within this helical environment are the focus of ongoing study.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" name="Picture 14" descr="C:\Users\wallace.a.hogsett\Desktop\RI study\hodo_fig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5" b="67409"/>
          <a:stretch/>
        </p:blipFill>
        <p:spPr bwMode="auto">
          <a:xfrm>
            <a:off x="5562600" y="152400"/>
            <a:ext cx="2689234" cy="26874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7" t="20930" r="29476" b="6793"/>
          <a:stretch/>
        </p:blipFill>
        <p:spPr bwMode="auto">
          <a:xfrm>
            <a:off x="5577907" y="4741214"/>
            <a:ext cx="1965893" cy="191648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wallace.a.hogsett\Desktop\Part_III\hodo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1"/>
          <a:stretch/>
        </p:blipFill>
        <p:spPr bwMode="auto">
          <a:xfrm>
            <a:off x="5562600" y="3024051"/>
            <a:ext cx="2085774" cy="151571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60113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Right: clockwise-curved hodographs from (top) the current study, (middle) </a:t>
            </a:r>
            <a:r>
              <a:rPr lang="en-US" sz="1200" dirty="0" err="1" smtClean="0"/>
              <a:t>Hogsett</a:t>
            </a:r>
            <a:r>
              <a:rPr lang="en-US" sz="1200" dirty="0" smtClean="0"/>
              <a:t> and Zhang (in prep), and (bottom) </a:t>
            </a:r>
            <a:r>
              <a:rPr lang="en-US" sz="1200" dirty="0" err="1" smtClean="0"/>
              <a:t>Reasor</a:t>
            </a:r>
            <a:r>
              <a:rPr lang="en-US" sz="1200" dirty="0" smtClean="0"/>
              <a:t> and </a:t>
            </a:r>
            <a:r>
              <a:rPr lang="en-US" sz="1200" dirty="0" err="1" smtClean="0"/>
              <a:t>Eastin</a:t>
            </a:r>
            <a:r>
              <a:rPr lang="en-US" sz="1200" dirty="0" smtClean="0"/>
              <a:t> (2011). Many other examples exist.</a:t>
            </a:r>
            <a:endParaRPr lang="en-US" sz="1200" dirty="0"/>
          </a:p>
        </p:txBody>
      </p:sp>
      <p:sp>
        <p:nvSpPr>
          <p:cNvPr id="6" name="Bent Arrow 5"/>
          <p:cNvSpPr/>
          <p:nvPr/>
        </p:nvSpPr>
        <p:spPr>
          <a:xfrm rot="3245124">
            <a:off x="6190085" y="594817"/>
            <a:ext cx="749902" cy="803311"/>
          </a:xfrm>
          <a:prstGeom prst="bentArrow">
            <a:avLst>
              <a:gd name="adj1" fmla="val 7635"/>
              <a:gd name="adj2" fmla="val 9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58"/>
            <a:ext cx="8229600" cy="741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3885029"/>
          </a:xfrm>
        </p:spPr>
        <p:txBody>
          <a:bodyPr>
            <a:noAutofit/>
          </a:bodyPr>
          <a:lstStyle/>
          <a:p>
            <a:r>
              <a:rPr lang="en-US" sz="2200" dirty="0" smtClean="0"/>
              <a:t>Rapid deepening in this study appears to be a primarily asymmetric process occurring without significant </a:t>
            </a:r>
            <a:r>
              <a:rPr lang="en-US" sz="2200" i="1" dirty="0" smtClean="0"/>
              <a:t>deep layer</a:t>
            </a:r>
            <a:r>
              <a:rPr lang="en-US" sz="2200" dirty="0" smtClean="0"/>
              <a:t> vertical shear.  </a:t>
            </a:r>
            <a:endParaRPr lang="en-US" sz="2200" dirty="0" smtClean="0"/>
          </a:p>
          <a:p>
            <a:r>
              <a:rPr lang="en-US" sz="2200" dirty="0" smtClean="0"/>
              <a:t>Composite inner core hodographs reveal 7-9kts </a:t>
            </a:r>
            <a:r>
              <a:rPr lang="en-US" sz="2200" dirty="0" smtClean="0"/>
              <a:t>of </a:t>
            </a:r>
            <a:r>
              <a:rPr lang="en-US" sz="2200" dirty="0" smtClean="0"/>
              <a:t>northwesterly </a:t>
            </a:r>
            <a:r>
              <a:rPr lang="en-US" sz="2200" dirty="0" smtClean="0"/>
              <a:t>shear </a:t>
            </a:r>
            <a:r>
              <a:rPr lang="en-US" sz="2200" dirty="0" smtClean="0"/>
              <a:t>in 900-400-hPa layer, within which the composite hodograph </a:t>
            </a:r>
            <a:r>
              <a:rPr lang="en-US" sz="2200" dirty="0" smtClean="0"/>
              <a:t>turns clockwise with height</a:t>
            </a:r>
            <a:r>
              <a:rPr lang="en-US" sz="2200" i="1" dirty="0" smtClean="0"/>
              <a:t>.</a:t>
            </a:r>
            <a:endParaRPr lang="en-US" sz="2200" i="1" dirty="0" smtClean="0"/>
          </a:p>
          <a:p>
            <a:r>
              <a:rPr lang="en-US" sz="2200" dirty="0" smtClean="0"/>
              <a:t>HWRF RD TCs remain asymmetric throughout RD.</a:t>
            </a:r>
          </a:p>
          <a:p>
            <a:r>
              <a:rPr lang="en-US" sz="2200" dirty="0" smtClean="0"/>
              <a:t>The relationship between shear, tilt, and convective asymmetries appears consistent with theory and observations. E.g. the left-of-shear tilt. </a:t>
            </a:r>
          </a:p>
          <a:p>
            <a:pPr lvl="1"/>
            <a:r>
              <a:rPr lang="en-US" sz="1800" dirty="0" smtClean="0"/>
              <a:t>Are the models able to capture this structure at t=0?</a:t>
            </a:r>
          </a:p>
          <a:p>
            <a:pPr marL="0" indent="0">
              <a:buNone/>
            </a:pPr>
            <a:endParaRPr lang="en-US" sz="2200" u="sng" dirty="0" smtClean="0"/>
          </a:p>
          <a:p>
            <a:pPr marL="0" indent="0">
              <a:buNone/>
            </a:pPr>
            <a:r>
              <a:rPr lang="en-US" sz="2200" u="sng" dirty="0" smtClean="0"/>
              <a:t>Next step</a:t>
            </a:r>
            <a:r>
              <a:rPr lang="en-US" sz="2200" dirty="0" smtClean="0"/>
              <a:t>: Understand how these asymmetric convective elements interact locally with vertical shear. </a:t>
            </a:r>
            <a:endParaRPr lang="en-US" sz="22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** Thanks </a:t>
            </a:r>
            <a:r>
              <a:rPr lang="en-US" sz="2000" dirty="0"/>
              <a:t>to Vijay and </a:t>
            </a:r>
            <a:r>
              <a:rPr lang="en-US" sz="2000" dirty="0" smtClean="0"/>
              <a:t>the EMC HWRF </a:t>
            </a:r>
            <a:r>
              <a:rPr lang="en-US" sz="2000" dirty="0"/>
              <a:t>team for archiving the operational </a:t>
            </a:r>
            <a:r>
              <a:rPr lang="en-US" sz="2000" dirty="0" smtClean="0"/>
              <a:t>data!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C1DF93CA-2910-4795-B03B-C9DC433A255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Data and Methodology</a:t>
            </a:r>
          </a:p>
          <a:p>
            <a:r>
              <a:rPr lang="en-US" sz="2800" dirty="0" smtClean="0"/>
              <a:t>Horizontal composite structure</a:t>
            </a:r>
          </a:p>
          <a:p>
            <a:r>
              <a:rPr lang="en-US" sz="2800" dirty="0"/>
              <a:t>Composite </a:t>
            </a:r>
            <a:r>
              <a:rPr lang="en-US" sz="2800" dirty="0" smtClean="0"/>
              <a:t>hodographs</a:t>
            </a:r>
          </a:p>
          <a:p>
            <a:r>
              <a:rPr lang="en-US" sz="2800" dirty="0" smtClean="0"/>
              <a:t>Vertical composite structure (not today)</a:t>
            </a:r>
            <a:endParaRPr lang="en-US" sz="2800" dirty="0"/>
          </a:p>
          <a:p>
            <a:r>
              <a:rPr lang="en-US" sz="2800" dirty="0" smtClean="0"/>
              <a:t>Composite w</a:t>
            </a:r>
            <a:r>
              <a:rPr lang="en-US" sz="2800" dirty="0" smtClean="0"/>
              <a:t>arm core structure (not today)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Background and Objectives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29" y="1143000"/>
            <a:ext cx="9088950" cy="3810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TC intensification (TS-to-HU) </a:t>
            </a:r>
            <a:r>
              <a:rPr lang="en-US" sz="2400" dirty="0" smtClean="0"/>
              <a:t>remains a </a:t>
            </a:r>
            <a:r>
              <a:rPr lang="en-US" sz="2400" dirty="0" smtClean="0"/>
              <a:t>mysterious process, particularly the roles of axisymmetric/asymmetric processes and vertical shear.</a:t>
            </a:r>
          </a:p>
          <a:p>
            <a:r>
              <a:rPr lang="en-US" sz="2400" dirty="0" err="1" smtClean="0"/>
              <a:t>Mesoscale</a:t>
            </a:r>
            <a:r>
              <a:rPr lang="en-US" sz="2400" dirty="0" smtClean="0"/>
              <a:t> models provide dynamically consistent datasets, and much can be </a:t>
            </a:r>
            <a:r>
              <a:rPr lang="en-US" sz="2400" dirty="0" smtClean="0"/>
              <a:t>learned </a:t>
            </a:r>
            <a:r>
              <a:rPr lang="en-US" sz="2400" dirty="0" smtClean="0"/>
              <a:t>from analysis of their 4-D output.</a:t>
            </a:r>
          </a:p>
          <a:p>
            <a:r>
              <a:rPr lang="en-US" sz="2400" dirty="0" smtClean="0"/>
              <a:t>In this study, we choose cases of rapidly deepening (RD) HWRF TCs, regardless of track/intensity errors, and create a composite RD TC.</a:t>
            </a:r>
          </a:p>
          <a:p>
            <a:r>
              <a:rPr lang="en-US" sz="2400" u="sng" dirty="0" smtClean="0"/>
              <a:t>Goal</a:t>
            </a:r>
            <a:r>
              <a:rPr lang="en-US" sz="2400" dirty="0" smtClean="0"/>
              <a:t>: Obtain hints </a:t>
            </a:r>
            <a:r>
              <a:rPr lang="en-US" sz="2400" dirty="0" smtClean="0"/>
              <a:t>about the </a:t>
            </a:r>
            <a:r>
              <a:rPr lang="en-US" sz="2400" dirty="0" smtClean="0"/>
              <a:t>general </a:t>
            </a:r>
            <a:r>
              <a:rPr lang="en-US" sz="2400" dirty="0" err="1" smtClean="0"/>
              <a:t>mesoscale</a:t>
            </a:r>
            <a:r>
              <a:rPr lang="en-US" sz="2400" dirty="0" smtClean="0"/>
              <a:t> processes that may </a:t>
            </a:r>
            <a:r>
              <a:rPr lang="en-US" sz="2400" dirty="0" smtClean="0"/>
              <a:t>lead to and operate </a:t>
            </a:r>
            <a:r>
              <a:rPr lang="en-US" sz="2400" dirty="0" smtClean="0"/>
              <a:t>during RD.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65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Composite TC - Case Selection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055844"/>
            <a:ext cx="37505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Criteria: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Operational HWRF nest </a:t>
            </a:r>
            <a:r>
              <a:rPr lang="en-US" sz="2000" dirty="0" smtClean="0"/>
              <a:t>(9km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2011 only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≥ 20mb/24hrs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TS to HU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No land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“RD onset” marks a pressure fall acceleration.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“RD onset” f24h or after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“</a:t>
            </a:r>
            <a:r>
              <a:rPr lang="en-US" sz="2000" dirty="0" smtClean="0"/>
              <a:t>RD-12h” and “RD+12h” bound the RD </a:t>
            </a:r>
            <a:r>
              <a:rPr lang="en-US" sz="2000" dirty="0" smtClean="0"/>
              <a:t>onset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Total cases: 20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Mean intensity:  49kts at RD onset, 74kts at RD+24h (meets SHIPS RI threshold)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79127" y="4800600"/>
            <a:ext cx="50429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Above: Example time series from one case of RD, demonstrating how </a:t>
            </a:r>
            <a:r>
              <a:rPr lang="en-US" sz="1200" dirty="0" smtClean="0"/>
              <a:t>the relevant </a:t>
            </a:r>
            <a:r>
              <a:rPr lang="en-US" sz="1200" dirty="0" smtClean="0"/>
              <a:t>data points are chosen.</a:t>
            </a:r>
            <a:endParaRPr lang="en-US" sz="1200" dirty="0"/>
          </a:p>
          <a:p>
            <a:endParaRPr lang="en-US" sz="1400" dirty="0"/>
          </a:p>
        </p:txBody>
      </p:sp>
      <p:pic>
        <p:nvPicPr>
          <p:cNvPr id="2050" name="Picture 2" descr="C:\Users\wallace.a.hogsett\Desktop\RI study\intensity_fig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27" y="1264914"/>
            <a:ext cx="4909426" cy="353568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140" y="3276600"/>
            <a:ext cx="78486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65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Composite TC Caveats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" y="16002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Caveats are too many to list, </a:t>
            </a:r>
            <a:r>
              <a:rPr lang="en-US" sz="2800" dirty="0" smtClean="0"/>
              <a:t>but include: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Storm size differences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Storm motion </a:t>
            </a:r>
            <a:r>
              <a:rPr lang="en-US" sz="2000" dirty="0" smtClean="0"/>
              <a:t>differences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Sample </a:t>
            </a:r>
            <a:r>
              <a:rPr lang="en-US" sz="2000" dirty="0" smtClean="0"/>
              <a:t>size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Latitude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Contamination by </a:t>
            </a:r>
            <a:r>
              <a:rPr lang="en-US" sz="2000" dirty="0" smtClean="0"/>
              <a:t>localized convective processes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Synoptic environment differences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wallace.a.hogsett\Desktop\RI study\ri_fig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10" y="76200"/>
            <a:ext cx="2599690" cy="66960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58"/>
            <a:ext cx="5638800" cy="741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Composite TC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36637"/>
            <a:ext cx="57150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Consistent with an intensifying TC, </a:t>
            </a:r>
          </a:p>
          <a:p>
            <a:pPr lvl="1"/>
            <a:r>
              <a:rPr lang="en-US" sz="2000" dirty="0" smtClean="0"/>
              <a:t>850mb RMW decreases, </a:t>
            </a:r>
          </a:p>
          <a:p>
            <a:pPr lvl="1"/>
            <a:r>
              <a:rPr lang="en-US" sz="2000" dirty="0" err="1" smtClean="0"/>
              <a:t>P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 decreases and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increases,</a:t>
            </a:r>
          </a:p>
          <a:p>
            <a:pPr lvl="1"/>
            <a:r>
              <a:rPr lang="en-US" sz="2000" dirty="0" smtClean="0"/>
              <a:t>Upper-level </a:t>
            </a:r>
            <a:r>
              <a:rPr lang="en-US" sz="2000" dirty="0" err="1" smtClean="0"/>
              <a:t>warmcore</a:t>
            </a:r>
            <a:r>
              <a:rPr lang="en-US" sz="2000" dirty="0" smtClean="0"/>
              <a:t>… warms.</a:t>
            </a:r>
          </a:p>
          <a:p>
            <a:r>
              <a:rPr lang="en-US" sz="2400" dirty="0" smtClean="0"/>
              <a:t>More i</a:t>
            </a:r>
            <a:r>
              <a:rPr lang="en-US" sz="2400" dirty="0" smtClean="0"/>
              <a:t>nterestingly</a:t>
            </a:r>
            <a:r>
              <a:rPr lang="en-US" sz="2400" dirty="0" smtClean="0"/>
              <a:t>, </a:t>
            </a:r>
          </a:p>
          <a:p>
            <a:pPr lvl="1"/>
            <a:r>
              <a:rPr lang="en-US" sz="2000" dirty="0" smtClean="0"/>
              <a:t>Storm-relative wind asymmetry occurs in northern half of circulation,</a:t>
            </a:r>
          </a:p>
          <a:p>
            <a:pPr lvl="1"/>
            <a:r>
              <a:rPr lang="en-US" sz="2000" dirty="0" smtClean="0"/>
              <a:t>Midlevel circulation center and UL warm core are tilted NE of low-level </a:t>
            </a:r>
            <a:r>
              <a:rPr lang="en-US" sz="2000" dirty="0" smtClean="0"/>
              <a:t>center at RD-12h,</a:t>
            </a:r>
            <a:endParaRPr lang="en-US" sz="2000" dirty="0" smtClean="0"/>
          </a:p>
          <a:p>
            <a:pPr lvl="1"/>
            <a:r>
              <a:rPr lang="en-US" sz="2000" dirty="0" smtClean="0"/>
              <a:t>Composite TC </a:t>
            </a:r>
            <a:r>
              <a:rPr lang="en-US" sz="2000" dirty="0" smtClean="0"/>
              <a:t>appears to be sheared.</a:t>
            </a:r>
          </a:p>
          <a:p>
            <a:pPr lvl="1"/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" y="6407150"/>
            <a:ext cx="2133600" cy="365125"/>
          </a:xfrm>
        </p:spPr>
        <p:txBody>
          <a:bodyPr/>
          <a:lstStyle/>
          <a:p>
            <a:pPr algn="l"/>
            <a:fld id="{C1DF93CA-2910-4795-B03B-C9DC433A255E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800215"/>
            <a:ext cx="55537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Right: </a:t>
            </a:r>
            <a:r>
              <a:rPr lang="en-US" sz="1000" dirty="0"/>
              <a:t>20-member HWRF “RD evolution composite” of 850-hPa storm-relative wind (shaded, </a:t>
            </a:r>
            <a:r>
              <a:rPr lang="en-US" sz="1000" dirty="0" err="1"/>
              <a:t>kts</a:t>
            </a:r>
            <a:r>
              <a:rPr lang="en-US" sz="1000" dirty="0"/>
              <a:t>) and MSLP (black contours at 2 </a:t>
            </a:r>
            <a:r>
              <a:rPr lang="en-US" sz="1000" dirty="0" err="1"/>
              <a:t>hPa</a:t>
            </a:r>
            <a:r>
              <a:rPr lang="en-US" sz="1000" dirty="0"/>
              <a:t> intervals) from (a) 12-h prior to the onset of RD, (b) at the onset of RD, and (c) 12-h after the onset of RD.  300 </a:t>
            </a:r>
            <a:r>
              <a:rPr lang="en-US" sz="1000" dirty="0" err="1"/>
              <a:t>hPa</a:t>
            </a:r>
            <a:r>
              <a:rPr lang="en-US" sz="1000" dirty="0"/>
              <a:t> T' (dashed red contours at 0.5 K intervals), as well as 400-hPa streamlines, are superposed.  T’ is calculated with respect to the Jordan (1958) mean hurricane season sounding.  Note: 300 </a:t>
            </a:r>
            <a:r>
              <a:rPr lang="en-US" sz="1000" dirty="0" err="1"/>
              <a:t>hPa</a:t>
            </a:r>
            <a:r>
              <a:rPr lang="en-US" sz="1000" dirty="0"/>
              <a:t> is the level of the strongest warm core.</a:t>
            </a:r>
          </a:p>
        </p:txBody>
      </p:sp>
    </p:spTree>
    <p:extLst>
      <p:ext uri="{BB962C8B-B14F-4D97-AF65-F5344CB8AC3E}">
        <p14:creationId xmlns:p14="http://schemas.microsoft.com/office/powerpoint/2010/main" val="13782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allace.a.hogsett\Desktop\RI study\vector_fig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990"/>
            <a:ext cx="2596896" cy="669340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58"/>
            <a:ext cx="5638800" cy="741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Composite TC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" y="1143000"/>
            <a:ext cx="6248400" cy="388502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Reflectivity and vertical motion fields also suggest a </a:t>
            </a:r>
            <a:r>
              <a:rPr lang="en-US" sz="2400" dirty="0" smtClean="0"/>
              <a:t>northwesterly-sheared </a:t>
            </a:r>
            <a:r>
              <a:rPr lang="en-US" sz="2400" dirty="0" smtClean="0"/>
              <a:t>composite </a:t>
            </a:r>
            <a:r>
              <a:rPr lang="en-US" sz="2400" dirty="0" smtClean="0"/>
              <a:t>TC.</a:t>
            </a:r>
            <a:endParaRPr lang="en-US" sz="2400" dirty="0" smtClean="0"/>
          </a:p>
          <a:p>
            <a:r>
              <a:rPr lang="en-US" sz="2400" dirty="0" smtClean="0"/>
              <a:t>Precipitation and upward motion are mostly confined to the northeastern half of the storm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local shear is strongest in vicinity of strongest convection.</a:t>
            </a:r>
            <a:endParaRPr lang="en-US" sz="2400" dirty="0" smtClean="0"/>
          </a:p>
          <a:p>
            <a:endParaRPr lang="en-US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435273"/>
            <a:ext cx="381000" cy="365125"/>
          </a:xfrm>
        </p:spPr>
        <p:txBody>
          <a:bodyPr/>
          <a:lstStyle/>
          <a:p>
            <a:pPr algn="ctr"/>
            <a:fld id="{C1DF93CA-2910-4795-B03B-C9DC433A255E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4446" y="61540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Right: </a:t>
            </a:r>
            <a:r>
              <a:rPr lang="en-US" sz="1200" dirty="0"/>
              <a:t>As in Fig. 2, but with 850-hPa radar reflectivity (shaded, </a:t>
            </a:r>
            <a:r>
              <a:rPr lang="en-US" sz="1200" dirty="0" err="1"/>
              <a:t>dBZ</a:t>
            </a:r>
            <a:r>
              <a:rPr lang="en-US" sz="1200" dirty="0"/>
              <a:t>) and 850-hPa vertical motion (black contours at 0.5 </a:t>
            </a:r>
            <a:r>
              <a:rPr lang="en-US" sz="1200" dirty="0" err="1"/>
              <a:t>hPa</a:t>
            </a:r>
            <a:r>
              <a:rPr lang="en-US" sz="1200" dirty="0"/>
              <a:t> s</a:t>
            </a:r>
            <a:r>
              <a:rPr lang="en-US" sz="1200" baseline="30000" dirty="0"/>
              <a:t>-1</a:t>
            </a:r>
            <a:r>
              <a:rPr lang="en-US" sz="1200" dirty="0"/>
              <a:t> intervals).  Local 850 – 400 </a:t>
            </a:r>
            <a:r>
              <a:rPr lang="en-US" sz="1200" dirty="0" err="1"/>
              <a:t>hPa</a:t>
            </a:r>
            <a:r>
              <a:rPr lang="en-US" sz="1200" dirty="0"/>
              <a:t> vertical shear vectors are superposed.</a:t>
            </a:r>
          </a:p>
        </p:txBody>
      </p:sp>
    </p:spTree>
    <p:extLst>
      <p:ext uri="{BB962C8B-B14F-4D97-AF65-F5344CB8AC3E}">
        <p14:creationId xmlns:p14="http://schemas.microsoft.com/office/powerpoint/2010/main" val="22543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558"/>
            <a:ext cx="4495800" cy="81804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Composite HWRF </a:t>
            </a:r>
            <a:br>
              <a:rPr lang="en-US" sz="3200" dirty="0" smtClean="0"/>
            </a:br>
            <a:r>
              <a:rPr lang="en-US" sz="3200" dirty="0" smtClean="0"/>
              <a:t>Satellite Imagery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39162"/>
            <a:ext cx="4495799" cy="2723238"/>
          </a:xfrm>
        </p:spPr>
        <p:txBody>
          <a:bodyPr>
            <a:noAutofit/>
          </a:bodyPr>
          <a:lstStyle/>
          <a:p>
            <a:r>
              <a:rPr lang="en-US" sz="2000" dirty="0" smtClean="0"/>
              <a:t>From a satellite point of view, the TC also takes on a </a:t>
            </a:r>
            <a:r>
              <a:rPr lang="en-US" sz="2000" dirty="0" smtClean="0"/>
              <a:t>WN-1 </a:t>
            </a:r>
            <a:r>
              <a:rPr lang="en-US" sz="2000" dirty="0" smtClean="0"/>
              <a:t>appearance initially and evolves to near-</a:t>
            </a:r>
            <a:r>
              <a:rPr lang="en-US" sz="2000" dirty="0" err="1" smtClean="0"/>
              <a:t>axisymmetry</a:t>
            </a:r>
            <a:r>
              <a:rPr lang="en-US" sz="2000" dirty="0" smtClean="0"/>
              <a:t> by RD+12h.  </a:t>
            </a:r>
          </a:p>
          <a:p>
            <a:r>
              <a:rPr lang="en-US" sz="2000" dirty="0" smtClean="0"/>
              <a:t>The </a:t>
            </a:r>
            <a:r>
              <a:rPr lang="en-US" sz="2000" dirty="0" smtClean="0"/>
              <a:t>satellite </a:t>
            </a:r>
            <a:r>
              <a:rPr lang="en-US" sz="2000" dirty="0" smtClean="0"/>
              <a:t>presentation at RD+12h is </a:t>
            </a:r>
            <a:r>
              <a:rPr lang="en-US" sz="2000" dirty="0"/>
              <a:t>noticeably more asymmetric than </a:t>
            </a:r>
            <a:r>
              <a:rPr lang="en-US" sz="2000" dirty="0" smtClean="0"/>
              <a:t>the vertical </a:t>
            </a:r>
            <a:r>
              <a:rPr lang="en-US" sz="2000" dirty="0"/>
              <a:t>motion and precipitation </a:t>
            </a:r>
            <a:r>
              <a:rPr lang="en-US" sz="2000" dirty="0" smtClean="0"/>
              <a:t>fields (</a:t>
            </a:r>
            <a:r>
              <a:rPr lang="en-US" sz="2000" dirty="0" err="1" smtClean="0"/>
              <a:t>prev</a:t>
            </a:r>
            <a:r>
              <a:rPr lang="en-US" sz="2000" dirty="0" smtClean="0"/>
              <a:t> slide).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200" y="1371600"/>
            <a:ext cx="4419600" cy="5029200"/>
            <a:chOff x="1447800" y="609600"/>
            <a:chExt cx="4419600" cy="5029200"/>
          </a:xfrm>
        </p:grpSpPr>
        <p:grpSp>
          <p:nvGrpSpPr>
            <p:cNvPr id="14" name="Group 13"/>
            <p:cNvGrpSpPr/>
            <p:nvPr/>
          </p:nvGrpSpPr>
          <p:grpSpPr>
            <a:xfrm>
              <a:off x="1447800" y="3368831"/>
              <a:ext cx="3823026" cy="2269969"/>
              <a:chOff x="3428998" y="2133600"/>
              <a:chExt cx="2253785" cy="1313372"/>
            </a:xfrm>
          </p:grpSpPr>
          <p:pic>
            <p:nvPicPr>
              <p:cNvPr id="18" name="Picture 17" descr="C:\Users\wallace.a.hogsett\Desktop\RI study\hodo_fig.tif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05" r="7046" b="96500"/>
              <a:stretch/>
            </p:blipFill>
            <p:spPr bwMode="auto">
              <a:xfrm>
                <a:off x="3429000" y="2133600"/>
                <a:ext cx="1922930" cy="23582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pic>
            <p:nvPicPr>
              <p:cNvPr id="19" name="Picture 18" descr="C:\Users\wallace.a.hogsett\Desktop\RI study\hodo_fig.tif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05" t="23657" b="72750"/>
              <a:stretch/>
            </p:blipFill>
            <p:spPr bwMode="auto">
              <a:xfrm>
                <a:off x="3429000" y="2514600"/>
                <a:ext cx="2253783" cy="24204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pic>
            <p:nvPicPr>
              <p:cNvPr id="20" name="Picture 19" descr="C:\Users\wallace.a.hogsett\Desktop\RI study\hodo_fig.tif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05" t="57584" b="39223"/>
              <a:stretch/>
            </p:blipFill>
            <p:spPr bwMode="auto">
              <a:xfrm>
                <a:off x="3428999" y="2895600"/>
                <a:ext cx="2253783" cy="21515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pic>
            <p:nvPicPr>
              <p:cNvPr id="21" name="Picture 20" descr="C:\Users\wallace.a.hogsett\Desktop\RI study\hodo_fig.tif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05" t="90114" b="6893"/>
              <a:stretch/>
            </p:blipFill>
            <p:spPr bwMode="auto">
              <a:xfrm>
                <a:off x="3428998" y="3245266"/>
                <a:ext cx="2253783" cy="20170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cxnSp>
          <p:nvCxnSpPr>
            <p:cNvPr id="15" name="Straight Connector 14"/>
            <p:cNvCxnSpPr>
              <a:stCxn id="19" idx="3"/>
            </p:cNvCxnSpPr>
            <p:nvPr/>
          </p:nvCxnSpPr>
          <p:spPr>
            <a:xfrm flipV="1">
              <a:off x="5270826" y="609600"/>
              <a:ext cx="596574" cy="362690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257800" y="2626678"/>
              <a:ext cx="609600" cy="225012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257800" y="4572000"/>
              <a:ext cx="609600" cy="91440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922520" y="269557"/>
            <a:ext cx="483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GOES Water Vapor                                        GOES IR </a:t>
            </a:r>
            <a:endParaRPr lang="en-US" sz="1200" dirty="0"/>
          </a:p>
          <a:p>
            <a:endParaRPr lang="en-US" sz="1400" dirty="0"/>
          </a:p>
        </p:txBody>
      </p:sp>
      <p:pic>
        <p:nvPicPr>
          <p:cNvPr id="1026" name="Picture 2" descr="C:\Users\wallace.a.hogsett\Desktop\RI study\satellite_fig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4572000" cy="570245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799" y="6248401"/>
            <a:ext cx="39754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Above: </a:t>
            </a:r>
            <a:r>
              <a:rPr lang="en-US" sz="1000" dirty="0"/>
              <a:t>As in Fig. 2, but for the simulated GOES channel 3 water vapor (left panel) with NRL WV enhancement and simulated GOES channel 4 infrared imagery (right panel) with Dvorak enhancement. </a:t>
            </a:r>
          </a:p>
        </p:txBody>
      </p:sp>
    </p:spTree>
    <p:extLst>
      <p:ext uri="{BB962C8B-B14F-4D97-AF65-F5344CB8AC3E}">
        <p14:creationId xmlns:p14="http://schemas.microsoft.com/office/powerpoint/2010/main" val="33795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810000" cy="838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Composite Hodographs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191000" cy="3992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Non-negligible westerly shear is present throughout the RD process, but it is confined below 200mb</a:t>
            </a:r>
            <a:r>
              <a:rPr lang="en-US" sz="1800" dirty="0" smtClean="0"/>
              <a:t>.</a:t>
            </a:r>
          </a:p>
          <a:p>
            <a:r>
              <a:rPr lang="en-US" sz="1800" b="1" dirty="0" smtClean="0"/>
              <a:t>Shear is maximized in the 900-400-hPa layer.</a:t>
            </a:r>
            <a:endParaRPr lang="en-US" sz="1800" b="1" dirty="0" smtClean="0"/>
          </a:p>
          <a:p>
            <a:r>
              <a:rPr lang="en-US" sz="1800" dirty="0" smtClean="0"/>
              <a:t>This is consistent with the vortex structure shown previously, with a vortex tilt and convective asymmetry to left of the 900-400mb shear vector.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93CA-2910-4795-B03B-C9DC433A255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" name="Picture 14" descr="C:\Users\wallace.a.hogsett\Desktop\RI study\hodo_fig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78" y="333432"/>
            <a:ext cx="4175355" cy="5991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" name="Picture 5" descr="C:\Users\wallace.a.hogsett\Desktop\RI study\ri_fig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08"/>
          <a:stretch/>
        </p:blipFill>
        <p:spPr bwMode="auto">
          <a:xfrm>
            <a:off x="914400" y="3886200"/>
            <a:ext cx="2599690" cy="217568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105400" y="990600"/>
            <a:ext cx="609600" cy="22079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798106" y="4546094"/>
            <a:ext cx="702436" cy="872686"/>
            <a:chOff x="1798106" y="4546094"/>
            <a:chExt cx="702436" cy="872686"/>
          </a:xfrm>
        </p:grpSpPr>
        <p:sp>
          <p:nvSpPr>
            <p:cNvPr id="8" name="TextBox 7"/>
            <p:cNvSpPr txBox="1"/>
            <p:nvPr/>
          </p:nvSpPr>
          <p:spPr>
            <a:xfrm rot="1118487">
              <a:off x="1798106" y="5049448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shear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209800" y="4820647"/>
              <a:ext cx="190500" cy="181257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8977017">
              <a:off x="2028483" y="4546094"/>
              <a:ext cx="457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tilt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514600" y="6324598"/>
            <a:ext cx="6019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Above right: </a:t>
            </a:r>
            <a:r>
              <a:rPr lang="en-US" sz="1000" dirty="0"/>
              <a:t>As in Fig. 2, but for the area-averaged hodographs within the 250 x 250 km area bounded by Fig. 2. </a:t>
            </a:r>
            <a:r>
              <a:rPr lang="en-US" sz="1000" dirty="0" smtClean="0"/>
              <a:t>Shear </a:t>
            </a:r>
            <a:r>
              <a:rPr lang="en-US" sz="1000" dirty="0"/>
              <a:t>magnitude between each level and 900 </a:t>
            </a:r>
            <a:r>
              <a:rPr lang="en-US" sz="1000" dirty="0" err="1"/>
              <a:t>hPa</a:t>
            </a:r>
            <a:r>
              <a:rPr lang="en-US" sz="1000" dirty="0"/>
              <a:t> is denoted on the right panel.  The heavy black dot on each hodograph denotes the approximate storm motion (SM), calculated as a mean wind in the 950 – 400 </a:t>
            </a:r>
            <a:r>
              <a:rPr lang="en-US" sz="1000" dirty="0" err="1"/>
              <a:t>hPa</a:t>
            </a:r>
            <a:r>
              <a:rPr lang="en-US" sz="1000" dirty="0"/>
              <a:t> layer.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20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35 0.572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868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Outline</vt:lpstr>
      <vt:lpstr>Background and Objectives</vt:lpstr>
      <vt:lpstr>PowerPoint Presentation</vt:lpstr>
      <vt:lpstr>PowerPoint Presentation</vt:lpstr>
      <vt:lpstr>Composite TC Structure</vt:lpstr>
      <vt:lpstr>Composite TC Structure</vt:lpstr>
      <vt:lpstr>Composite HWRF  Satellite Imagery</vt:lpstr>
      <vt:lpstr>Composite Hodographs</vt:lpstr>
      <vt:lpstr>Clockwise-turning Hodographs</vt:lpstr>
      <vt:lpstr>Conclusions</vt:lpstr>
    </vt:vector>
  </TitlesOfParts>
  <Company>National Hurricane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csisko</dc:creator>
  <cp:lastModifiedBy>Wallace Hogsett</cp:lastModifiedBy>
  <cp:revision>151</cp:revision>
  <cp:lastPrinted>2011-12-07T20:43:52Z</cp:lastPrinted>
  <dcterms:created xsi:type="dcterms:W3CDTF">2010-09-14T21:58:32Z</dcterms:created>
  <dcterms:modified xsi:type="dcterms:W3CDTF">2011-12-07T21:55:55Z</dcterms:modified>
</cp:coreProperties>
</file>