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7" r:id="rId9"/>
    <p:sldId id="266" r:id="rId10"/>
    <p:sldId id="268" r:id="rId11"/>
    <p:sldId id="270" r:id="rId12"/>
    <p:sldId id="269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ylvie/Dropbox/Research/Current%20research/Software_evaluation/No_error_from_02_model/Model_W_1000m.jpg" TargetMode="External"/><Relationship Id="rId4" Type="http://schemas.openxmlformats.org/officeDocument/2006/relationships/image" Target="../media/image20.jpg"/><Relationship Id="rId5" Type="http://schemas.openxmlformats.org/officeDocument/2006/relationships/image" Target="file://localhost/Users/sylvie/Dropbox/Research/Current%20research/Software_evaluation/No_error_from_02_model/Model_W_4000m.jpg" TargetMode="External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</a:t>
            </a:r>
            <a:r>
              <a:rPr lang="en-US" dirty="0" smtClean="0"/>
              <a:t>the HRD </a:t>
            </a:r>
            <a:r>
              <a:rPr lang="en-US" dirty="0" smtClean="0"/>
              <a:t>Radar Software Analysis </a:t>
            </a:r>
            <a:r>
              <a:rPr lang="en-US" dirty="0" smtClean="0"/>
              <a:t>using </a:t>
            </a:r>
            <a:r>
              <a:rPr lang="en-US" dirty="0" smtClean="0"/>
              <a:t>Synthetic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924" y="3790778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Sylvie Lorsolo, John </a:t>
            </a:r>
            <a:r>
              <a:rPr lang="en-US" sz="1600" dirty="0" err="1" smtClean="0"/>
              <a:t>Gamache</a:t>
            </a:r>
            <a:r>
              <a:rPr lang="en-US" sz="1600" dirty="0" smtClean="0"/>
              <a:t>, </a:t>
            </a:r>
            <a:r>
              <a:rPr lang="en-US" sz="1600" dirty="0" err="1"/>
              <a:t>Altuğ</a:t>
            </a:r>
            <a:r>
              <a:rPr lang="en-US" sz="1600" dirty="0"/>
              <a:t> </a:t>
            </a:r>
            <a:r>
              <a:rPr lang="en-US" sz="1600" dirty="0" err="1" smtClean="0"/>
              <a:t>Aksoy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488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7" y="67482"/>
            <a:ext cx="8229600" cy="4525963"/>
          </a:xfrm>
        </p:spPr>
        <p:txBody>
          <a:bodyPr/>
          <a:lstStyle/>
          <a:p>
            <a:r>
              <a:rPr lang="en-US" dirty="0" smtClean="0"/>
              <a:t>Mean Error and RMSE</a:t>
            </a:r>
            <a:endParaRPr lang="en-US" dirty="0"/>
          </a:p>
        </p:txBody>
      </p:sp>
      <p:pic>
        <p:nvPicPr>
          <p:cNvPr id="8" name="Picture 7" descr="mean_error_ws_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" y="643187"/>
            <a:ext cx="7415928" cy="3144816"/>
          </a:xfrm>
          <a:prstGeom prst="rect">
            <a:avLst/>
          </a:prstGeom>
        </p:spPr>
      </p:pic>
      <p:pic>
        <p:nvPicPr>
          <p:cNvPr id="13" name="Picture 12" descr="RMSE_ws_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" y="3663926"/>
            <a:ext cx="7415928" cy="310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2698328"/>
            <a:ext cx="4793711" cy="4159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2698328"/>
            <a:ext cx="4793711" cy="4159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2698328"/>
            <a:ext cx="4793711" cy="4159673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7062"/>
            <a:ext cx="4751741" cy="3868908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7062"/>
            <a:ext cx="4751740" cy="3868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062"/>
            <a:ext cx="4751741" cy="3941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94" y="0"/>
            <a:ext cx="8229600" cy="6863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Vertical Wind Speed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9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" y="658672"/>
            <a:ext cx="7977473" cy="59831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7" y="658672"/>
            <a:ext cx="8065109" cy="6048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7" y="658672"/>
            <a:ext cx="8065109" cy="604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34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Error Field:  </a:t>
            </a:r>
            <a:r>
              <a:rPr lang="en-US" sz="2800" dirty="0" err="1" smtClean="0"/>
              <a:t>W_model</a:t>
            </a:r>
            <a:r>
              <a:rPr lang="en-US" sz="2800" dirty="0" smtClean="0"/>
              <a:t> – </a:t>
            </a:r>
            <a:r>
              <a:rPr lang="en-US" sz="2800" dirty="0" err="1" smtClean="0"/>
              <a:t>W_analysis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26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9" y="82081"/>
            <a:ext cx="8229600" cy="704408"/>
          </a:xfrm>
        </p:spPr>
        <p:txBody>
          <a:bodyPr/>
          <a:lstStyle/>
          <a:p>
            <a:r>
              <a:rPr lang="en-US" dirty="0" smtClean="0"/>
              <a:t>Error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5" y="786488"/>
            <a:ext cx="7968838" cy="5976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0886" y="3269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%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172" y="112378"/>
            <a:ext cx="232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Accuracy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89743" y="1919547"/>
            <a:ext cx="5357570" cy="14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MSE_w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7" y="839450"/>
            <a:ext cx="7041847" cy="5281385"/>
          </a:xfrm>
          <a:prstGeom prst="rect">
            <a:avLst/>
          </a:prstGeom>
        </p:spPr>
      </p:pic>
      <p:pic>
        <p:nvPicPr>
          <p:cNvPr id="16" name="Picture 15" descr="Comparison of normalized RM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4" y="719031"/>
            <a:ext cx="7333812" cy="55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6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Vertical/azimuthal structure diagnosis</a:t>
            </a:r>
          </a:p>
          <a:p>
            <a:r>
              <a:rPr lang="en-US" dirty="0" smtClean="0"/>
              <a:t>Updraft/downdraft diagnosis</a:t>
            </a:r>
          </a:p>
          <a:p>
            <a:r>
              <a:rPr lang="en-US" dirty="0" smtClean="0"/>
              <a:t>Gradient diagnosis</a:t>
            </a:r>
          </a:p>
          <a:p>
            <a:r>
              <a:rPr lang="en-US" dirty="0" smtClean="0"/>
              <a:t>Max and min diagnosis (position, magnitude)</a:t>
            </a:r>
          </a:p>
          <a:p>
            <a:r>
              <a:rPr lang="en-US" dirty="0" smtClean="0"/>
              <a:t>Sensitivity analysis to processing parameters (interpolation scheme, background weight)</a:t>
            </a:r>
          </a:p>
          <a:p>
            <a:r>
              <a:rPr lang="en-US" dirty="0" smtClean="0"/>
              <a:t>U and V sensitivity to track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HRD radar software analysis</a:t>
            </a:r>
          </a:p>
          <a:p>
            <a:r>
              <a:rPr lang="en-US" dirty="0" smtClean="0"/>
              <a:t> Improve the software</a:t>
            </a:r>
          </a:p>
          <a:p>
            <a:r>
              <a:rPr lang="en-US" dirty="0"/>
              <a:t> </a:t>
            </a:r>
            <a:r>
              <a:rPr lang="en-US" dirty="0" smtClean="0"/>
              <a:t>Evaluate the pressure retrieval method derived from the wind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8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Synthetic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876"/>
            <a:ext cx="8229600" cy="2745260"/>
          </a:xfrm>
        </p:spPr>
        <p:txBody>
          <a:bodyPr>
            <a:normAutofit/>
          </a:bodyPr>
          <a:lstStyle/>
          <a:p>
            <a:r>
              <a:rPr lang="en-US" dirty="0" smtClean="0"/>
              <a:t>Simulated flight: </a:t>
            </a:r>
          </a:p>
          <a:p>
            <a:pPr lvl="2"/>
            <a:r>
              <a:rPr lang="en-US" dirty="0" smtClean="0"/>
              <a:t>Flight level : 3 km</a:t>
            </a:r>
          </a:p>
          <a:p>
            <a:pPr lvl="2"/>
            <a:r>
              <a:rPr lang="en-US" dirty="0" smtClean="0"/>
              <a:t>Attitude : No crab angle, no pitch, roll or drift</a:t>
            </a:r>
          </a:p>
          <a:p>
            <a:pPr lvl="2"/>
            <a:r>
              <a:rPr lang="en-US" dirty="0" smtClean="0"/>
              <a:t>Horizontal </a:t>
            </a:r>
            <a:r>
              <a:rPr lang="en-US" dirty="0" smtClean="0"/>
              <a:t>Resolution : ~700 m between plane </a:t>
            </a:r>
            <a:r>
              <a:rPr lang="en-US" dirty="0" smtClean="0"/>
              <a:t>position</a:t>
            </a:r>
            <a:endParaRPr lang="en-US" dirty="0" smtClean="0"/>
          </a:p>
          <a:p>
            <a:pPr lvl="2"/>
            <a:r>
              <a:rPr lang="en-US" dirty="0" smtClean="0"/>
              <a:t>Track: 90 </a:t>
            </a:r>
            <a:r>
              <a:rPr lang="en-US" dirty="0" err="1" smtClean="0"/>
              <a:t>deg</a:t>
            </a:r>
            <a:r>
              <a:rPr lang="en-US" dirty="0" smtClean="0"/>
              <a:t> (Due East)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646" y="4194432"/>
            <a:ext cx="74346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Model Data: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err="1" smtClean="0"/>
              <a:t>Paloma</a:t>
            </a:r>
            <a:r>
              <a:rPr lang="en-US" sz="2400" dirty="0" smtClean="0"/>
              <a:t> Nature Run (</a:t>
            </a:r>
            <a:r>
              <a:rPr lang="en-US" sz="2400" dirty="0" err="1" smtClean="0"/>
              <a:t>Aksoy</a:t>
            </a:r>
            <a:r>
              <a:rPr lang="en-US" sz="2400" dirty="0" smtClean="0"/>
              <a:t> et al. 2010)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Horizontal </a:t>
            </a:r>
            <a:r>
              <a:rPr lang="en-US" sz="2400" dirty="0" smtClean="0"/>
              <a:t>Resolution(km): </a:t>
            </a:r>
            <a:r>
              <a:rPr lang="en-US" sz="2400" dirty="0" smtClean="0"/>
              <a:t>4.5/</a:t>
            </a:r>
            <a:r>
              <a:rPr lang="en-US" sz="2400" b="1" dirty="0" smtClean="0"/>
              <a:t>1.5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1200150" lvl="2" indent="-28575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hreshold </a:t>
            </a:r>
            <a:r>
              <a:rPr lang="en-US" sz="2400" dirty="0"/>
              <a:t>on </a:t>
            </a:r>
            <a:r>
              <a:rPr lang="en-US" sz="2400" dirty="0" smtClean="0"/>
              <a:t>CWC : 7.5</a:t>
            </a:r>
            <a:r>
              <a:rPr lang="en-US" sz="2400" dirty="0"/>
              <a:t>×10</a:t>
            </a:r>
            <a:r>
              <a:rPr lang="en-US" sz="2400" baseline="30000" dirty="0"/>
              <a:t>-5</a:t>
            </a:r>
            <a:r>
              <a:rPr lang="en-US" sz="2400" dirty="0"/>
              <a:t> g kg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1</a:t>
            </a:r>
            <a:endParaRPr lang="en-US" sz="2400" dirty="0"/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Data </a:t>
            </a:r>
            <a:r>
              <a:rPr lang="en-US" sz="2400" dirty="0" smtClean="0"/>
              <a:t>simulated at one single time for better comparison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2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Parameters:</a:t>
            </a:r>
          </a:p>
          <a:p>
            <a:pPr lvl="2"/>
            <a:r>
              <a:rPr lang="en-US" dirty="0" smtClean="0"/>
              <a:t>Resolution: 2km/0.5km</a:t>
            </a:r>
          </a:p>
          <a:p>
            <a:pPr lvl="2"/>
            <a:r>
              <a:rPr lang="en-US" dirty="0" smtClean="0"/>
              <a:t>Interpolation Scheme: Gaussian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E-folding distance :  2 km/0.5km</a:t>
            </a:r>
          </a:p>
          <a:p>
            <a:pPr lvl="2"/>
            <a:r>
              <a:rPr lang="en-US" dirty="0" smtClean="0"/>
              <a:t>Radius of influence : 4km/1km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dBZ</a:t>
            </a:r>
            <a:endParaRPr lang="en-US" dirty="0" smtClean="0"/>
          </a:p>
          <a:p>
            <a:pPr lvl="2"/>
            <a:r>
              <a:rPr lang="en-US" dirty="0"/>
              <a:t>Melting level height and width: 5.5 km/2 km</a:t>
            </a:r>
            <a:endParaRPr lang="en-US" dirty="0" smtClean="0"/>
          </a:p>
          <a:p>
            <a:pPr lvl="2"/>
            <a:r>
              <a:rPr lang="en-US" dirty="0" smtClean="0"/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92283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99" y="3101929"/>
            <a:ext cx="4669802" cy="375607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4" y="569294"/>
            <a:ext cx="4865029" cy="383909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99" y="3101929"/>
            <a:ext cx="4669802" cy="375607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" y="569295"/>
            <a:ext cx="4865029" cy="38390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794" y="72724"/>
            <a:ext cx="8229600" cy="57685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Horizontal Wind Speed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7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nalysis_WS_1000m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" y="627061"/>
            <a:ext cx="4751741" cy="4058675"/>
          </a:xfrm>
        </p:spPr>
      </p:pic>
      <p:pic>
        <p:nvPicPr>
          <p:cNvPr id="15" name="Picture 14" descr="Model_WS_1000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2693204"/>
            <a:ext cx="4793711" cy="4164796"/>
          </a:xfrm>
          <a:prstGeom prst="rect">
            <a:avLst/>
          </a:prstGeom>
        </p:spPr>
      </p:pic>
      <p:pic>
        <p:nvPicPr>
          <p:cNvPr id="17" name="Picture 16" descr="Analysis_WS_4000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7061"/>
            <a:ext cx="4751740" cy="4153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2744404"/>
            <a:ext cx="4793711" cy="4113596"/>
          </a:xfrm>
          <a:prstGeom prst="rect">
            <a:avLst/>
          </a:prstGeom>
        </p:spPr>
      </p:pic>
      <p:pic>
        <p:nvPicPr>
          <p:cNvPr id="18" name="Picture 17" descr="Analysis_ws_8000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14"/>
            <a:ext cx="4751741" cy="4153559"/>
          </a:xfrm>
          <a:prstGeom prst="rect">
            <a:avLst/>
          </a:prstGeom>
        </p:spPr>
      </p:pic>
      <p:pic>
        <p:nvPicPr>
          <p:cNvPr id="20" name="Picture 19" descr="Model_ws_8000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2698222"/>
            <a:ext cx="4793711" cy="4164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94" y="0"/>
            <a:ext cx="8229600" cy="6863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Horizontal Wind Speed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03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7" y="658672"/>
            <a:ext cx="7429646" cy="54357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7" y="658672"/>
            <a:ext cx="8065111" cy="604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34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Error Field:  </a:t>
            </a:r>
            <a:r>
              <a:rPr lang="en-US" sz="2800" dirty="0" err="1" smtClean="0"/>
              <a:t>WS_model</a:t>
            </a:r>
            <a:r>
              <a:rPr lang="en-US" sz="2800" dirty="0" smtClean="0"/>
              <a:t> – </a:t>
            </a:r>
            <a:r>
              <a:rPr lang="en-US" sz="2800" dirty="0" err="1" smtClean="0"/>
              <a:t>WS_analysis</a:t>
            </a:r>
            <a:endParaRPr lang="en-US" sz="2800" dirty="0"/>
          </a:p>
        </p:txBody>
      </p:sp>
      <p:pic>
        <p:nvPicPr>
          <p:cNvPr id="7" name="Picture 6" descr="Diff_ws_8000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" y="658672"/>
            <a:ext cx="8065111" cy="6048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8292803" y="3422801"/>
            <a:ext cx="61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m/s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9" y="82081"/>
            <a:ext cx="8229600" cy="704408"/>
          </a:xfrm>
        </p:spPr>
        <p:txBody>
          <a:bodyPr/>
          <a:lstStyle/>
          <a:p>
            <a:r>
              <a:rPr lang="en-US" dirty="0" smtClean="0"/>
              <a:t>Error Distribution</a:t>
            </a:r>
            <a:endParaRPr lang="en-US" dirty="0"/>
          </a:p>
        </p:txBody>
      </p:sp>
      <p:pic>
        <p:nvPicPr>
          <p:cNvPr id="4" name="Picture 3" descr="cfad_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5" y="786488"/>
            <a:ext cx="7968838" cy="5976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0886" y="3269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%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5" y="315636"/>
            <a:ext cx="8229600" cy="4525963"/>
          </a:xfrm>
        </p:spPr>
        <p:txBody>
          <a:bodyPr/>
          <a:lstStyle/>
          <a:p>
            <a:r>
              <a:rPr lang="en-US" dirty="0" smtClean="0"/>
              <a:t>Error Distribution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8637" y="1208150"/>
            <a:ext cx="6660943" cy="4995707"/>
            <a:chOff x="1698637" y="1208150"/>
            <a:chExt cx="6660943" cy="4995707"/>
          </a:xfrm>
        </p:grpSpPr>
        <p:pic>
          <p:nvPicPr>
            <p:cNvPr id="11" name="Picture 10" descr="Distri_WS_1000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637" y="1208150"/>
              <a:ext cx="6660943" cy="4995707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5145895" y="1695878"/>
              <a:ext cx="1" cy="3909490"/>
            </a:xfrm>
            <a:prstGeom prst="line">
              <a:avLst/>
            </a:prstGeom>
            <a:ln w="57150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698638" y="1208150"/>
            <a:ext cx="6660942" cy="4995707"/>
            <a:chOff x="1698638" y="1208150"/>
            <a:chExt cx="6660942" cy="4995707"/>
          </a:xfrm>
        </p:grpSpPr>
        <p:pic>
          <p:nvPicPr>
            <p:cNvPr id="15" name="Picture 14" descr="Distri_ws_8000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638" y="1208150"/>
              <a:ext cx="6660942" cy="4995707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145896" y="1695878"/>
              <a:ext cx="0" cy="3909490"/>
            </a:xfrm>
            <a:prstGeom prst="line">
              <a:avLst/>
            </a:prstGeom>
            <a:ln w="38100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51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2114</TotalTime>
  <Words>242</Words>
  <Application>Microsoft Macintosh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Evaluation of the HRD Radar Software Analysis using Synthetic Data</vt:lpstr>
      <vt:lpstr>Goals</vt:lpstr>
      <vt:lpstr>Synthetic Data</vt:lpstr>
      <vt:lpstr>Analysis</vt:lpstr>
      <vt:lpstr>Horizontal Wind Speed</vt:lpstr>
      <vt:lpstr>Horizontal Wind Speed</vt:lpstr>
      <vt:lpstr>PowerPoint Presentation</vt:lpstr>
      <vt:lpstr>PowerPoint Presentation</vt:lpstr>
      <vt:lpstr>PowerPoint Presentation</vt:lpstr>
      <vt:lpstr>PowerPoint Presentation</vt:lpstr>
      <vt:lpstr>Vertical Wind Speed</vt:lpstr>
      <vt:lpstr>PowerPoint Presentation</vt:lpstr>
      <vt:lpstr>PowerPoint Presentation</vt:lpstr>
      <vt:lpstr>PowerPoint Presentation</vt:lpstr>
      <vt:lpstr>Future Work</vt:lpstr>
    </vt:vector>
  </TitlesOfParts>
  <Company>usdc/noaa/aoml/hrd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HRD Radar Software Analysis Using Synthetic data</dc:title>
  <dc:creator>Sylvie Lorsolo</dc:creator>
  <cp:lastModifiedBy>Sylvie Lorsolo</cp:lastModifiedBy>
  <cp:revision>59</cp:revision>
  <dcterms:created xsi:type="dcterms:W3CDTF">2011-10-06T12:35:02Z</dcterms:created>
  <dcterms:modified xsi:type="dcterms:W3CDTF">2011-12-08T13:22:28Z</dcterms:modified>
</cp:coreProperties>
</file>