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24"/>
  </p:notesMasterIdLst>
  <p:sldIdLst>
    <p:sldId id="256" r:id="rId4"/>
    <p:sldId id="257" r:id="rId5"/>
    <p:sldId id="274" r:id="rId6"/>
    <p:sldId id="275" r:id="rId7"/>
    <p:sldId id="276" r:id="rId8"/>
    <p:sldId id="277" r:id="rId9"/>
    <p:sldId id="264" r:id="rId10"/>
    <p:sldId id="262" r:id="rId11"/>
    <p:sldId id="259" r:id="rId12"/>
    <p:sldId id="258" r:id="rId13"/>
    <p:sldId id="260" r:id="rId14"/>
    <p:sldId id="261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3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89" d="100"/>
          <a:sy n="89" d="100"/>
        </p:scale>
        <p:origin x="-432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337321C-628B-4632-B5EC-E082572D2718}" type="datetimeFigureOut">
              <a:rPr lang="en-US"/>
              <a:pPr>
                <a:defRPr/>
              </a:pPr>
              <a:t>12/8/11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31E9452-1D02-48FC-A323-5F7C490644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7956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Placeholder 1026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Placeholder 1027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latin typeface="Times New Roman" charset="0"/>
                <a:ea typeface="Times New Roman" charset="0"/>
                <a:cs typeface="Times New Roman" charset="0"/>
              </a:rPr>
              <a:t>1. Different scale</a:t>
            </a:r>
          </a:p>
        </p:txBody>
      </p:sp>
      <p:sp>
        <p:nvSpPr>
          <p:cNvPr id="3379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11114AAC-987B-4515-933F-6B0DFF5F9813}" type="slidenum">
              <a:rPr lang="en-US" sz="1200">
                <a:latin typeface="Times New Roman" charset="0"/>
                <a:ea typeface="Times New Roman" charset="0"/>
                <a:cs typeface="Times New Roman" charset="0"/>
              </a:rPr>
              <a:pPr algn="r"/>
              <a:t>10</a:t>
            </a:fld>
            <a:endParaRPr lang="en-US" sz="120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>
              <a:spcBef>
                <a:spcPct val="0"/>
              </a:spcBef>
              <a:buFontTx/>
              <a:buAutoNum type="arabicPeriod"/>
            </a:pPr>
            <a:r>
              <a:rPr lang="en-US" smtClean="0">
                <a:latin typeface="Cambria" charset="0"/>
              </a:rPr>
              <a:t>Independent DA system including vortex scale DA</a:t>
            </a:r>
          </a:p>
          <a:p>
            <a:pPr marL="228600" indent="-228600">
              <a:spcBef>
                <a:spcPct val="0"/>
              </a:spcBef>
              <a:buFontTx/>
              <a:buAutoNum type="arabicPeriod"/>
            </a:pPr>
            <a:r>
              <a:rPr lang="en-US" smtClean="0">
                <a:latin typeface="Cambria" charset="0"/>
              </a:rPr>
              <a:t>Genesis</a:t>
            </a:r>
          </a:p>
          <a:p>
            <a:pPr marL="228600" indent="-228600">
              <a:spcBef>
                <a:spcPct val="0"/>
              </a:spcBef>
              <a:buFontTx/>
              <a:buAutoNum type="arabicPeriod"/>
            </a:pPr>
            <a:r>
              <a:rPr lang="en-US" smtClean="0">
                <a:latin typeface="Cambria" charset="0"/>
              </a:rPr>
              <a:t>Track forecast</a:t>
            </a:r>
          </a:p>
          <a:p>
            <a:pPr marL="228600" indent="-228600">
              <a:spcBef>
                <a:spcPct val="0"/>
              </a:spcBef>
              <a:buFontTx/>
              <a:buAutoNum type="arabicPeriod"/>
            </a:pPr>
            <a:r>
              <a:rPr lang="en-US" smtClean="0">
                <a:latin typeface="Cambria" charset="0"/>
              </a:rPr>
              <a:t>Local application</a:t>
            </a:r>
          </a:p>
          <a:p>
            <a:pPr marL="228600" indent="-228600">
              <a:spcBef>
                <a:spcPct val="0"/>
              </a:spcBef>
              <a:buFontTx/>
              <a:buAutoNum type="arabicPeriod"/>
            </a:pPr>
            <a:r>
              <a:rPr lang="en-US" smtClean="0">
                <a:latin typeface="Cambria" charset="0"/>
              </a:rPr>
              <a:t>Drive local-scale model</a:t>
            </a:r>
          </a:p>
          <a:p>
            <a:pPr marL="228600" indent="-228600">
              <a:spcBef>
                <a:spcPct val="0"/>
              </a:spcBef>
              <a:buFontTx/>
              <a:buAutoNum type="arabicPeriod"/>
            </a:pPr>
            <a:r>
              <a:rPr lang="en-US" smtClean="0">
                <a:latin typeface="Cambria" charset="0"/>
              </a:rPr>
              <a:t>Website at AOML: https://storm.aoml.noaa.gov/realtime</a:t>
            </a:r>
            <a:endParaRPr lang="en-US"/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DE25B90-B72A-4D83-83C6-2E147C170002}" type="slidenum">
              <a:rPr lang="en-US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1. Okubo-Weiss (hereafter OW) parameter is a frame-independent measure of the tendency for a rotational flow to be shape preserving</a:t>
            </a:r>
          </a:p>
          <a:p>
            <a:pPr>
              <a:spcBef>
                <a:spcPct val="0"/>
              </a:spcBef>
            </a:pPr>
            <a:r>
              <a:rPr lang="en-US" smtClean="0"/>
              <a:t>2. A positive values of OW indicate that the flow is vorticity dominant and shape preserving, whereas negative values of OW indicate a strain-rate dominated flow susceptible to rapid filamentation. A negative OW region is unfavorable for rotational organization of deep convection and aggregation of vortical remnants of prior convective activity.</a:t>
            </a:r>
          </a:p>
          <a:p>
            <a:pPr>
              <a:spcBef>
                <a:spcPct val="0"/>
              </a:spcBef>
            </a:pPr>
            <a:r>
              <a:rPr lang="en-US" smtClean="0"/>
              <a:t>3. OW is defined here as </a:t>
            </a:r>
            <a:r>
              <a:rPr lang="en-US" i="1" smtClean="0"/>
              <a:t>OW = ζ^2 – S1^2 – S2^2 = (Vx – Uy)^2 – (Ux – Vy)^2 – (Vx + Uy)^2, </a:t>
            </a:r>
            <a:r>
              <a:rPr lang="en-US" smtClean="0"/>
              <a:t>where </a:t>
            </a:r>
            <a:r>
              <a:rPr lang="en-US" i="1" smtClean="0"/>
              <a:t>S1 and S2 denotes strain deformation, denotes vertical vorticity, (U, V) denotes </a:t>
            </a:r>
            <a:r>
              <a:rPr lang="en-US" smtClean="0"/>
              <a:t>zonal and meridional velocity, respectively, and subscripts x and y denote partial differentiation in the zonal or meridional directions.</a:t>
            </a: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0570A8C-E021-4B98-B63E-1487011855D3}" type="slidenum">
              <a:rPr lang="en-US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/>
              <a:t>Same rules as NHC verification -- tropical or subtropical --- at initial and verification </a:t>
            </a:r>
          </a:p>
          <a:p>
            <a:pPr>
              <a:spcBef>
                <a:spcPct val="0"/>
              </a:spcBef>
            </a:pPr>
            <a:r>
              <a:rPr lang="en-US"/>
              <a:t>Wish I had looked at EPAC</a:t>
            </a:r>
          </a:p>
          <a:p>
            <a:pPr>
              <a:spcBef>
                <a:spcPct val="0"/>
              </a:spcBef>
            </a:pPr>
            <a:r>
              <a:rPr lang="en-US"/>
              <a:t>Interpolation -- Early vs Late models -- Not just showing operational performance -- want to show model comparison and improvement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/>
              <a:t>Same rules as NHC verification -- tropical or subtropical --- at initial and verification </a:t>
            </a:r>
          </a:p>
          <a:p>
            <a:pPr>
              <a:spcBef>
                <a:spcPct val="0"/>
              </a:spcBef>
            </a:pPr>
            <a:r>
              <a:rPr lang="en-US"/>
              <a:t>Wish I had looked at EPAC</a:t>
            </a:r>
          </a:p>
          <a:p>
            <a:pPr>
              <a:spcBef>
                <a:spcPct val="0"/>
              </a:spcBef>
            </a:pPr>
            <a:r>
              <a:rPr lang="en-US"/>
              <a:t>Interpolation -- Early vs Late models -- Not just showing operational performance -- want to show model comparison and improvement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/>
              <a:t>Morris is running new version of GFDL (in parallel) that is showing some promising results --  we will update with those later.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91965E2-F10B-4F21-9C7A-D296ED54C96C}" type="slidenum">
              <a:rPr lang="en-US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/>
              <a:t>Note -- 2011 for Complete Season</a:t>
            </a:r>
          </a:p>
          <a:p>
            <a:pPr>
              <a:spcBef>
                <a:spcPct val="0"/>
              </a:spcBef>
            </a:pPr>
            <a:r>
              <a:rPr lang="en-US"/>
              <a:t>2008/09/10 for selected cases each season (total of over 500 cases at 12 hr)</a:t>
            </a:r>
          </a:p>
          <a:p>
            <a:pPr>
              <a:spcBef>
                <a:spcPct val="0"/>
              </a:spcBef>
            </a:pPr>
            <a:r>
              <a:rPr lang="en-US"/>
              <a:t>Verification rules same as for NHC  -- only verified if system Tropical (Dep, TS, HR) or Subtropical (SD, SS)  for initial and verification times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Placeholder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Note -- 2011 for Complete Season</a:t>
            </a:r>
          </a:p>
          <a:p>
            <a:r>
              <a:rPr lang="en-US"/>
              <a:t>2008/09/10 for selected cases each season (total of over 500 cases at 12 hr)</a:t>
            </a:r>
          </a:p>
          <a:p>
            <a:r>
              <a:rPr lang="en-US"/>
              <a:t>Verification rules same as for NHC  -- only verified if system Tropical (Dep, TS, HR) or Subtropical (SD, SS)  for initial and verification times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Placeholder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Note -- 2011 for Complete Season</a:t>
            </a:r>
          </a:p>
          <a:p>
            <a:r>
              <a:rPr lang="en-US"/>
              <a:t>2008/09/10 for selected cases each season (total of over 500 cases at 12 hr)</a:t>
            </a:r>
          </a:p>
          <a:p>
            <a:r>
              <a:rPr lang="en-US"/>
              <a:t>Verification rules same as for NHC  -- only verified if system Tropical (Dep, TS, HR) or Subtropical (SD, SS)  for initial and verification times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Placeholder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Note -- 2011 for Complete Season</a:t>
            </a:r>
          </a:p>
          <a:p>
            <a:r>
              <a:rPr lang="en-US"/>
              <a:t>2008/09/10 for selected cases each season (total of over 500 cases at 12 hr)</a:t>
            </a:r>
          </a:p>
          <a:p>
            <a:r>
              <a:rPr lang="en-US"/>
              <a:t>Verification rules same as for NHC  -- only verified if system Tropical (Dep, TS, HR) or Subtropical (SD, SS)  for initial and verification times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Placeholder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FSP gives an idea of the CONSISTENCEY of model performance without regard for impact of major bombs.  Paired FSP’s -- shows percent of times one model better than another (if equal for a forecast, then each gets 1/2) -- but ONLY those two models are compared.  So H3GI vs. HWFI =58% at 60 hr means H3GI was better than HWRI 58% of the time at 60 hr.   When FSP “hugs” 50% line it signifies overall performance equivalent. </a:t>
            </a:r>
          </a:p>
          <a:p>
            <a:r>
              <a:rPr lang="en-US"/>
              <a:t>Note -- 2011 for Complete Season</a:t>
            </a:r>
          </a:p>
          <a:p>
            <a:r>
              <a:rPr lang="en-US"/>
              <a:t>2008/09/10 for selected cases each season (total of over 500 cases at 12 hr)</a:t>
            </a:r>
          </a:p>
          <a:p>
            <a:r>
              <a:rPr lang="en-US"/>
              <a:t>Verification rules same as for NHC  -- only verified if system Tropical (Dep, TS, HR) or Subtropical (SD, SS)  for initial and verification times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Placeholder 1026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Placeholder 1027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63063-2141-4201-B0AB-08668C20FD0E}" type="datetimeFigureOut">
              <a:rPr lang="en-US"/>
              <a:pPr>
                <a:defRPr/>
              </a:pPr>
              <a:t>12/8/11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A33FF-7369-4F1D-89A5-764712ADE9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249A9-E789-4009-876F-B5DC7E287AC5}" type="datetimeFigureOut">
              <a:rPr lang="en-US"/>
              <a:pPr>
                <a:defRPr/>
              </a:pPr>
              <a:t>12/8/11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9833E-8258-4F74-91E0-95A941036D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DE768-E2F0-4263-A748-DED473920516}" type="datetimeFigureOut">
              <a:rPr lang="en-US"/>
              <a:pPr>
                <a:defRPr/>
              </a:pPr>
              <a:t>12/8/11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35E09-0C0D-4847-9050-6D479E4C0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21744-B359-4CE4-8E89-96868CF158E6}" type="datetimeFigureOut">
              <a:rPr lang="en-US"/>
              <a:pPr>
                <a:defRPr/>
              </a:pPr>
              <a:t>12/8/11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1A232-44BC-4A30-8247-B2A40AEDD6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C7716-1799-4760-A8BC-C63DA24ACAF8}" type="datetimeFigureOut">
              <a:rPr lang="en-US"/>
              <a:pPr>
                <a:defRPr/>
              </a:pPr>
              <a:t>12/8/11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FA05F-ED88-436F-86EC-D9C24087D1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3A3AE-ADB4-413F-BAB7-8B1379172E13}" type="datetimeFigureOut">
              <a:rPr lang="en-US"/>
              <a:pPr>
                <a:defRPr/>
              </a:pPr>
              <a:t>12/8/11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46D8B-A5CA-43A4-9C13-CDDF06ED9B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768D0-CA78-4597-949F-C918B120CB7F}" type="datetimeFigureOut">
              <a:rPr lang="en-US"/>
              <a:pPr>
                <a:defRPr/>
              </a:pPr>
              <a:t>12/8/11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9CFB2-BF61-44C7-A208-5AEA309C6A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EC289-4207-4160-BDAA-A259DCDF84DB}" type="datetimeFigureOut">
              <a:rPr lang="en-US"/>
              <a:pPr>
                <a:defRPr/>
              </a:pPr>
              <a:t>12/8/11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DF9C6-E386-4820-B8DB-674899560D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0F8C1-2CC2-47DF-B889-AB25DC99A513}" type="datetimeFigureOut">
              <a:rPr lang="en-US"/>
              <a:pPr>
                <a:defRPr/>
              </a:pPr>
              <a:t>12/8/11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DC8E7-64DB-43CE-B57D-A42EBF81C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FA2E0-02CE-44AC-AE54-525D3371BC62}" type="datetimeFigureOut">
              <a:rPr lang="en-US"/>
              <a:pPr>
                <a:defRPr/>
              </a:pPr>
              <a:t>12/8/11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4C410-F2C0-4957-A26A-B4DA8A00DC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27B02-3104-4BC2-B6E9-C9FADAE0A58C}" type="datetimeFigureOut">
              <a:rPr lang="en-US"/>
              <a:pPr>
                <a:defRPr/>
              </a:pPr>
              <a:t>12/8/11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A5C14-6E81-4017-AEC6-42BC7B5491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9F5E1-DDED-4399-81DB-9B5267039B10}" type="datetimeFigureOut">
              <a:rPr lang="en-US"/>
              <a:pPr>
                <a:defRPr/>
              </a:pPr>
              <a:t>12/8/11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E074D-932B-40CA-B84E-76E7114B9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908F1-F603-411E-9A1D-E2C18F242928}" type="datetimeFigureOut">
              <a:rPr lang="en-US"/>
              <a:pPr>
                <a:defRPr/>
              </a:pPr>
              <a:t>12/8/11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37E77-648D-4044-9C6C-37CA06C115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353B3-789B-470C-AA0C-0954CB7EEBFC}" type="datetimeFigureOut">
              <a:rPr lang="en-US"/>
              <a:pPr>
                <a:defRPr/>
              </a:pPr>
              <a:t>12/8/11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C676A-9BD4-461C-A796-CDC95D0F61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C5E7E-FD15-4AF5-A3B6-0A69EAA7C69B}" type="datetimeFigureOut">
              <a:rPr lang="en-US"/>
              <a:pPr>
                <a:defRPr/>
              </a:pPr>
              <a:t>12/8/11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1948E-97EB-4892-A379-74EAD29420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D63063-2141-4201-B0AB-08668C20FD0E}" type="datetimeFigureOut">
              <a:rPr lang="en-US" smtClean="0"/>
              <a:pPr>
                <a:defRPr/>
              </a:pPr>
              <a:t>12/8/11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CA33FF-7369-4F1D-89A5-764712ADE93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2124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E9F5E1-DDED-4399-81DB-9B5267039B10}" type="datetimeFigureOut">
              <a:rPr lang="en-US" smtClean="0"/>
              <a:pPr>
                <a:defRPr/>
              </a:pPr>
              <a:t>12/8/11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E074D-932B-40CA-B84E-76E7114B9F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874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C15610-ACAD-430F-B54B-70C10C723767}" type="datetimeFigureOut">
              <a:rPr lang="en-US" smtClean="0"/>
              <a:pPr>
                <a:defRPr/>
              </a:pPr>
              <a:t>12/8/11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447ABE-FACB-4A22-AF11-7A99BFC6F92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363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99CA9C-3FCD-46A2-95AC-6A76CFF63102}" type="datetimeFigureOut">
              <a:rPr lang="en-US" smtClean="0"/>
              <a:pPr>
                <a:defRPr/>
              </a:pPr>
              <a:t>12/8/11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A6F655-429C-45CF-BA9E-AE58131639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571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E6495B-F5EC-4648-B89B-D36ED80FC09C}" type="datetimeFigureOut">
              <a:rPr lang="en-US" smtClean="0"/>
              <a:pPr>
                <a:defRPr/>
              </a:pPr>
              <a:t>12/8/11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C42B8-7E61-4F40-8E3C-BBAA437E34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677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1C4923-21C7-4F95-A083-394AF24447A3}" type="datetimeFigureOut">
              <a:rPr lang="en-US" smtClean="0"/>
              <a:pPr>
                <a:defRPr/>
              </a:pPr>
              <a:t>12/8/11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BD758C-65C7-4253-92AC-03B008F0D3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7811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FF74C9-63D1-4501-B338-20F51373C7DD}" type="datetimeFigureOut">
              <a:rPr lang="en-US" smtClean="0"/>
              <a:pPr>
                <a:defRPr/>
              </a:pPr>
              <a:t>12/8/11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512C4D-F61E-4BFD-B0AC-C0CB7DB083C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94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15610-ACAD-430F-B54B-70C10C723767}" type="datetimeFigureOut">
              <a:rPr lang="en-US"/>
              <a:pPr>
                <a:defRPr/>
              </a:pPr>
              <a:t>12/8/11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47ABE-FACB-4A22-AF11-7A99BFC6F9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F72C0E-0391-4198-8A8E-62D0077F1F5B}" type="datetimeFigureOut">
              <a:rPr lang="en-US" smtClean="0"/>
              <a:pPr>
                <a:defRPr/>
              </a:pPr>
              <a:t>12/8/11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4605DB-024F-4BEC-A951-E0F5C7BAE5C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0668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1759D6-0144-49F1-A5AC-0BD8292A8B0A}" type="datetimeFigureOut">
              <a:rPr lang="en-US" smtClean="0"/>
              <a:pPr>
                <a:defRPr/>
              </a:pPr>
              <a:t>12/8/11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A05248-9554-4D83-BB5B-7434D395B7E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6741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D249A9-E789-4009-876F-B5DC7E287AC5}" type="datetimeFigureOut">
              <a:rPr lang="en-US" smtClean="0"/>
              <a:pPr>
                <a:defRPr/>
              </a:pPr>
              <a:t>12/8/11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9833E-8258-4F74-91E0-95A941036D9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4424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9DE768-E2F0-4263-A748-DED473920516}" type="datetimeFigureOut">
              <a:rPr lang="en-US" smtClean="0"/>
              <a:pPr>
                <a:defRPr/>
              </a:pPr>
              <a:t>12/8/11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735E09-0C0D-4847-9050-6D479E4C01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088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9CA9C-3FCD-46A2-95AC-6A76CFF63102}" type="datetimeFigureOut">
              <a:rPr lang="en-US"/>
              <a:pPr>
                <a:defRPr/>
              </a:pPr>
              <a:t>12/8/11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6F655-429C-45CF-BA9E-AE58131639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6495B-F5EC-4648-B89B-D36ED80FC09C}" type="datetimeFigureOut">
              <a:rPr lang="en-US"/>
              <a:pPr>
                <a:defRPr/>
              </a:pPr>
              <a:t>12/8/11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C42B8-7E61-4F40-8E3C-BBAA437E34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C4923-21C7-4F95-A083-394AF24447A3}" type="datetimeFigureOut">
              <a:rPr lang="en-US"/>
              <a:pPr>
                <a:defRPr/>
              </a:pPr>
              <a:t>12/8/11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D758C-65C7-4253-92AC-03B008F0D3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F74C9-63D1-4501-B338-20F51373C7DD}" type="datetimeFigureOut">
              <a:rPr lang="en-US"/>
              <a:pPr>
                <a:defRPr/>
              </a:pPr>
              <a:t>12/8/11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12C4D-F61E-4BFD-B0AC-C0CB7DB083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72C0E-0391-4198-8A8E-62D0077F1F5B}" type="datetimeFigureOut">
              <a:rPr lang="en-US"/>
              <a:pPr>
                <a:defRPr/>
              </a:pPr>
              <a:t>12/8/11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605DB-024F-4BEC-A951-E0F5C7BAE5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759D6-0144-49F1-A5AC-0BD8292A8B0A}" type="datetimeFigureOut">
              <a:rPr lang="en-US"/>
              <a:pPr>
                <a:defRPr/>
              </a:pPr>
              <a:t>12/8/11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05248-9554-4D83-BB5B-7434D395B7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319B981-3FCB-4258-AE60-5E1ADC46377A}" type="datetimeFigureOut">
              <a:rPr lang="en-US"/>
              <a:pPr>
                <a:defRPr/>
              </a:pPr>
              <a:t>12/8/11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023754-A6C4-437E-A48A-6C35837D68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42FD56C-E785-48B7-851D-9AEE56206389}" type="datetimeFigureOut">
              <a:rPr lang="en-US"/>
              <a:pPr>
                <a:defRPr/>
              </a:pPr>
              <a:t>12/8/11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40695E3-8E2B-43C4-9F50-D1C54B25E7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1" r:id="rId2"/>
    <p:sldLayoutId id="2147483680" r:id="rId3"/>
    <p:sldLayoutId id="2147483679" r:id="rId4"/>
    <p:sldLayoutId id="2147483678" r:id="rId5"/>
    <p:sldLayoutId id="2147483677" r:id="rId6"/>
    <p:sldLayoutId id="2147483676" r:id="rId7"/>
    <p:sldLayoutId id="2147483675" r:id="rId8"/>
    <p:sldLayoutId id="2147483674" r:id="rId9"/>
    <p:sldLayoutId id="2147483673" r:id="rId10"/>
    <p:sldLayoutId id="2147483672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319B981-3FCB-4258-AE60-5E1ADC46377A}" type="datetimeFigureOut">
              <a:rPr lang="en-US" smtClean="0"/>
              <a:pPr>
                <a:defRPr/>
              </a:pPr>
              <a:t>12/8/11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2023754-A6C4-437E-A48A-6C35837D68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62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905000"/>
          </a:xfrm>
        </p:spPr>
        <p:txBody>
          <a:bodyPr/>
          <a:lstStyle/>
          <a:p>
            <a:r>
              <a:rPr lang="en-US" sz="3200" b="1" smtClean="0"/>
              <a:t>High-Resolution Hurricane Weather Research and Forecasting System (HWRF):  Stream 1.5:  4-Year Verification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124200"/>
            <a:ext cx="6858000" cy="32004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100" b="1" u="sng" smtClean="0">
                <a:solidFill>
                  <a:srgbClr val="FFFF00"/>
                </a:solidFill>
              </a:rPr>
              <a:t>Presented by</a:t>
            </a:r>
            <a:endParaRPr lang="en-US" sz="2100" b="1" smtClean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100" b="1" smtClean="0">
                <a:solidFill>
                  <a:srgbClr val="FFFFFF"/>
                </a:solidFill>
              </a:rPr>
              <a:t>Stanley Goldenberg (AOML/HRD)</a:t>
            </a:r>
          </a:p>
          <a:p>
            <a:pPr>
              <a:lnSpc>
                <a:spcPct val="80000"/>
              </a:lnSpc>
            </a:pPr>
            <a:endParaRPr lang="en-US" sz="2100" b="1" smtClean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100" b="1" u="sng" smtClean="0">
                <a:solidFill>
                  <a:srgbClr val="FFFF00"/>
                </a:solidFill>
              </a:rPr>
              <a:t>Contributors</a:t>
            </a:r>
          </a:p>
          <a:p>
            <a:pPr>
              <a:lnSpc>
                <a:spcPct val="80000"/>
              </a:lnSpc>
            </a:pPr>
            <a:r>
              <a:rPr lang="en-US" sz="2100" b="1" i="1" smtClean="0">
                <a:solidFill>
                  <a:srgbClr val="FFFFFF"/>
                </a:solidFill>
              </a:rPr>
              <a:t>S. G. Gopalakrishnan &amp; the modeling group at AOML/HRD</a:t>
            </a:r>
          </a:p>
          <a:p>
            <a:pPr>
              <a:lnSpc>
                <a:spcPct val="80000"/>
              </a:lnSpc>
            </a:pPr>
            <a:r>
              <a:rPr lang="en-US" sz="2100" b="1" i="1" smtClean="0">
                <a:solidFill>
                  <a:srgbClr val="FFFFFF"/>
                </a:solidFill>
              </a:rPr>
              <a:t>Vijay Tallapragada  &amp; the HWRF team at NCEP/EMC</a:t>
            </a:r>
          </a:p>
          <a:p>
            <a:pPr>
              <a:lnSpc>
                <a:spcPct val="80000"/>
              </a:lnSpc>
            </a:pPr>
            <a:r>
              <a:rPr lang="en-US" sz="2100" b="1" i="1" smtClean="0">
                <a:solidFill>
                  <a:srgbClr val="FFFFFF"/>
                </a:solidFill>
              </a:rPr>
              <a:t>Jian-Wen Bao at ESRL/PSD</a:t>
            </a:r>
          </a:p>
          <a:p>
            <a:pPr>
              <a:lnSpc>
                <a:spcPct val="80000"/>
              </a:lnSpc>
            </a:pPr>
            <a:r>
              <a:rPr lang="en-US" sz="2100" b="1" i="1" smtClean="0">
                <a:solidFill>
                  <a:srgbClr val="FFFFFF"/>
                </a:solidFill>
              </a:rPr>
              <a:t>DTC</a:t>
            </a:r>
          </a:p>
        </p:txBody>
      </p:sp>
      <p:pic>
        <p:nvPicPr>
          <p:cNvPr id="26627" name="Picture 3" descr="Big NOAA logo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88" y="5781675"/>
            <a:ext cx="1042987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2743200" y="6324600"/>
            <a:ext cx="556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28600" indent="-228600"/>
            <a:r>
              <a:rPr lang="en-US" sz="1400" b="1">
                <a:latin typeface="Calibri" charset="0"/>
              </a:rPr>
              <a:t>HRD Science Meeting 8 December 2011</a:t>
            </a:r>
            <a:endParaRPr lang="en-US" sz="1400" b="1" u="sng">
              <a:solidFill>
                <a:srgbClr val="FFFF00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8"/>
          <p:cNvSpPr txBox="1">
            <a:spLocks noChangeArrowheads="1"/>
          </p:cNvSpPr>
          <p:nvPr/>
        </p:nvSpPr>
        <p:spPr bwMode="auto">
          <a:xfrm>
            <a:off x="5946775" y="6461125"/>
            <a:ext cx="312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>
                <a:latin typeface="Calibri" charset="0"/>
              </a:rPr>
              <a:t>Gopalakrishnan et al. 2011</a:t>
            </a:r>
          </a:p>
        </p:txBody>
      </p:sp>
      <p:grpSp>
        <p:nvGrpSpPr>
          <p:cNvPr id="32770" name="Group 11"/>
          <p:cNvGrpSpPr>
            <a:grpSpLocks/>
          </p:cNvGrpSpPr>
          <p:nvPr/>
        </p:nvGrpSpPr>
        <p:grpSpPr bwMode="auto">
          <a:xfrm>
            <a:off x="533400" y="1057275"/>
            <a:ext cx="7620000" cy="5294313"/>
            <a:chOff x="533400" y="1219200"/>
            <a:chExt cx="7620000" cy="5294375"/>
          </a:xfrm>
        </p:grpSpPr>
        <p:pic>
          <p:nvPicPr>
            <p:cNvPr id="32783" name="Picture 4" descr="Km_Uz_control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33400" y="3861815"/>
              <a:ext cx="3520440" cy="2651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4" name="Picture 2" descr="Cd_Uz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33400" y="1219200"/>
              <a:ext cx="3519488" cy="2647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5" name="Picture 3" descr="Ck_Uz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648200" y="1219200"/>
              <a:ext cx="3502152" cy="2649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6" name="Picture 5" descr="Km_Uz_pfile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648200" y="3859403"/>
              <a:ext cx="3505200" cy="265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87" name="TextBox 19"/>
            <p:cNvSpPr txBox="1">
              <a:spLocks noChangeArrowheads="1"/>
            </p:cNvSpPr>
            <p:nvPr/>
          </p:nvSpPr>
          <p:spPr bwMode="auto">
            <a:xfrm>
              <a:off x="5537508" y="4572000"/>
              <a:ext cx="1143000" cy="461963"/>
            </a:xfrm>
            <a:prstGeom prst="rect">
              <a:avLst/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>
                  <a:solidFill>
                    <a:srgbClr val="C00000"/>
                  </a:solidFill>
                  <a:latin typeface="Calibri" charset="0"/>
                </a:rPr>
                <a:t>Modified GFS Scheme</a:t>
              </a:r>
            </a:p>
          </p:txBody>
        </p:sp>
        <p:sp>
          <p:nvSpPr>
            <p:cNvPr id="32788" name="TextBox 22"/>
            <p:cNvSpPr txBox="1">
              <a:spLocks noChangeArrowheads="1"/>
            </p:cNvSpPr>
            <p:nvPr/>
          </p:nvSpPr>
          <p:spPr bwMode="auto">
            <a:xfrm>
              <a:off x="1143000" y="4732353"/>
              <a:ext cx="1143000" cy="461963"/>
            </a:xfrm>
            <a:prstGeom prst="rect">
              <a:avLst/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>
                  <a:solidFill>
                    <a:srgbClr val="C00000"/>
                  </a:solidFill>
                  <a:latin typeface="Calibri" charset="0"/>
                </a:rPr>
                <a:t>Original GFS Scheme</a:t>
              </a:r>
            </a:p>
          </p:txBody>
        </p:sp>
        <p:sp>
          <p:nvSpPr>
            <p:cNvPr id="32789" name="Line 16"/>
            <p:cNvSpPr>
              <a:spLocks noChangeShapeType="1"/>
            </p:cNvSpPr>
            <p:nvPr/>
          </p:nvSpPr>
          <p:spPr bwMode="auto">
            <a:xfrm>
              <a:off x="2286000" y="4953000"/>
              <a:ext cx="533400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90" name="Line 17"/>
            <p:cNvSpPr>
              <a:spLocks noChangeShapeType="1"/>
            </p:cNvSpPr>
            <p:nvPr/>
          </p:nvSpPr>
          <p:spPr bwMode="auto">
            <a:xfrm>
              <a:off x="6096000" y="5029200"/>
              <a:ext cx="0" cy="46617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131" name="Rectangle 4"/>
          <p:cNvSpPr>
            <a:spLocks noChangeArrowheads="1"/>
          </p:cNvSpPr>
          <p:nvPr/>
        </p:nvSpPr>
        <p:spPr bwMode="auto">
          <a:xfrm>
            <a:off x="304800" y="304800"/>
            <a:ext cx="83708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+mj-lt"/>
                <a:ea typeface="+mn-ea"/>
                <a:cs typeface="+mn-cs"/>
              </a:rPr>
              <a:t>High Resolution PBL Physics</a:t>
            </a:r>
          </a:p>
          <a:p>
            <a:pPr algn="ct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+mj-lt"/>
                <a:ea typeface="+mn-ea"/>
                <a:cs typeface="+mn-cs"/>
              </a:rPr>
              <a:t> (AOML/EMC/ESRL)</a:t>
            </a:r>
            <a:endParaRPr lang="en-US" sz="2400" dirty="0"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32772" name="TextBox 12"/>
          <p:cNvSpPr txBox="1">
            <a:spLocks noChangeArrowheads="1"/>
          </p:cNvSpPr>
          <p:nvPr/>
        </p:nvSpPr>
        <p:spPr bwMode="auto">
          <a:xfrm>
            <a:off x="544513" y="6270625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" charset="0"/>
              </a:rPr>
              <a:t>Adjusted to be consistent with observations in hurricane wind regime </a:t>
            </a:r>
            <a:endParaRPr lang="en-US">
              <a:latin typeface="Calibri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33600" y="1295400"/>
            <a:ext cx="1905000" cy="43088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C</a:t>
            </a:r>
            <a:r>
              <a:rPr lang="en-US" sz="1100" b="1" baseline="-250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d</a:t>
            </a:r>
            <a:r>
              <a:rPr lang="en-US" sz="1100" b="1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: Surface exchange coefficient for momentum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05400" y="1294506"/>
            <a:ext cx="1905000" cy="60016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C</a:t>
            </a:r>
            <a:r>
              <a:rPr lang="en-US" sz="1100" b="1" baseline="-250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k</a:t>
            </a:r>
            <a:r>
              <a:rPr lang="en-US" sz="1100" b="1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: Surface exchange coefficient for moisture &amp; heat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66204" y="3896958"/>
            <a:ext cx="1448694" cy="43088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K</a:t>
            </a:r>
            <a:r>
              <a:rPr lang="en-US" sz="1100" b="1" baseline="-250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US" sz="1100" b="1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: Eddy diffusivity for momentum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92656" y="3896958"/>
            <a:ext cx="1339326" cy="43088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K</a:t>
            </a:r>
            <a:r>
              <a:rPr lang="en-US" sz="1100" b="1" baseline="-250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US" sz="1100" b="1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: Eddy diffusivity for momentum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3722688" y="4495800"/>
            <a:ext cx="1371600" cy="1219200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722688" y="6051550"/>
            <a:ext cx="1390650" cy="0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733800" y="5715000"/>
            <a:ext cx="0" cy="328613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105400" y="4495800"/>
            <a:ext cx="0" cy="1554163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81" name="TextBox 19"/>
          <p:cNvSpPr txBox="1">
            <a:spLocks noChangeArrowheads="1"/>
          </p:cNvSpPr>
          <p:nvPr/>
        </p:nvSpPr>
        <p:spPr bwMode="auto">
          <a:xfrm>
            <a:off x="6781800" y="5411788"/>
            <a:ext cx="1066800" cy="46037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rgbClr val="C00000"/>
                </a:solidFill>
                <a:latin typeface="Calibri" charset="0"/>
              </a:rPr>
              <a:t>Same Observations</a:t>
            </a:r>
          </a:p>
        </p:txBody>
      </p:sp>
      <p:sp>
        <p:nvSpPr>
          <p:cNvPr id="32782" name="Line 16"/>
          <p:cNvSpPr>
            <a:spLocks noChangeShapeType="1"/>
          </p:cNvSpPr>
          <p:nvPr/>
        </p:nvSpPr>
        <p:spPr bwMode="auto">
          <a:xfrm>
            <a:off x="6507163" y="5637213"/>
            <a:ext cx="27305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C:\Users\gopal\Desktop\IHC-2011-Animation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38400"/>
            <a:ext cx="9144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Rectang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sz="4000" b="1" u="sng" smtClean="0">
                <a:solidFill>
                  <a:srgbClr val="FFC000"/>
                </a:solidFill>
              </a:rPr>
              <a:t>Research Applications (HWRF-GEN)</a:t>
            </a:r>
            <a:endParaRPr lang="en-US" b="1" u="sng" smtClean="0">
              <a:solidFill>
                <a:srgbClr val="FFC000"/>
              </a:solidFill>
            </a:endParaRPr>
          </a:p>
        </p:txBody>
      </p:sp>
      <p:sp>
        <p:nvSpPr>
          <p:cNvPr id="34819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149350"/>
            <a:ext cx="4343400" cy="106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b="1" smtClean="0"/>
              <a:t>Independent DA and cycling system</a:t>
            </a:r>
          </a:p>
          <a:p>
            <a:pPr>
              <a:lnSpc>
                <a:spcPct val="90000"/>
              </a:lnSpc>
            </a:pPr>
            <a:r>
              <a:rPr lang="en-US" sz="2000" b="1" smtClean="0"/>
              <a:t>7-day forecast</a:t>
            </a:r>
          </a:p>
          <a:p>
            <a:pPr>
              <a:lnSpc>
                <a:spcPct val="90000"/>
              </a:lnSpc>
            </a:pPr>
            <a:r>
              <a:rPr lang="en-US" sz="2000" b="1" smtClean="0"/>
              <a:t>Track/intensity forecast</a:t>
            </a:r>
          </a:p>
        </p:txBody>
      </p:sp>
      <p:sp>
        <p:nvSpPr>
          <p:cNvPr id="34820" name="Rectangle 5"/>
          <p:cNvSpPr>
            <a:spLocks noGrp="1"/>
          </p:cNvSpPr>
          <p:nvPr>
            <p:ph type="body" sz="half" idx="2"/>
          </p:nvPr>
        </p:nvSpPr>
        <p:spPr>
          <a:xfrm>
            <a:off x="4849813" y="1152525"/>
            <a:ext cx="3886200" cy="106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b="1" smtClean="0"/>
              <a:t>Local applications</a:t>
            </a:r>
          </a:p>
          <a:p>
            <a:pPr>
              <a:lnSpc>
                <a:spcPct val="90000"/>
              </a:lnSpc>
            </a:pPr>
            <a:r>
              <a:rPr lang="en-US" sz="2000" b="1" smtClean="0"/>
              <a:t>Regional ensembles</a:t>
            </a:r>
          </a:p>
          <a:p>
            <a:pPr>
              <a:lnSpc>
                <a:spcPct val="90000"/>
              </a:lnSpc>
            </a:pPr>
            <a:r>
              <a:rPr lang="en-US" sz="2000" b="1" smtClean="0"/>
              <a:t>Daily Tropical Outlook/genesis</a:t>
            </a: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2133600" y="2151063"/>
            <a:ext cx="45720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28600" indent="-228600"/>
            <a:r>
              <a:rPr lang="en-US" sz="1200" b="1">
                <a:latin typeface="Calibri" charset="0"/>
              </a:rPr>
              <a:t>Website at AOML: </a:t>
            </a:r>
            <a:r>
              <a:rPr lang="en-US" sz="1200" b="1" u="sng">
                <a:solidFill>
                  <a:srgbClr val="FFFF00"/>
                </a:solidFill>
                <a:latin typeface="Calibri" charset="0"/>
              </a:rPr>
              <a:t>https://storm.aoml.noaa.gov/realtime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532063" y="6216650"/>
            <a:ext cx="40195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>
                <a:solidFill>
                  <a:srgbClr val="FFC000"/>
                </a:solidFill>
                <a:latin typeface="Calibri" charset="0"/>
              </a:rPr>
              <a:t>Multiple Moving Nests Forecast System</a:t>
            </a:r>
          </a:p>
          <a:p>
            <a:pPr algn="ctr"/>
            <a:r>
              <a:rPr lang="en-US" b="1" u="sng">
                <a:solidFill>
                  <a:srgbClr val="FFFF00"/>
                </a:solidFill>
                <a:latin typeface="Calibri" charset="0"/>
              </a:rPr>
              <a:t>WFO Miami/Melbourne domain</a:t>
            </a:r>
          </a:p>
        </p:txBody>
      </p:sp>
      <p:sp>
        <p:nvSpPr>
          <p:cNvPr id="8" name="Rectangle 7"/>
          <p:cNvSpPr/>
          <p:nvPr/>
        </p:nvSpPr>
        <p:spPr>
          <a:xfrm>
            <a:off x="2819400" y="4419600"/>
            <a:ext cx="685800" cy="5334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24600" y="2633663"/>
            <a:ext cx="2819400" cy="73818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+mn-lt"/>
                <a:ea typeface="+mn-ea"/>
                <a:cs typeface="+mn-cs"/>
              </a:rPr>
              <a:t>Basin-scale domain size: 200˚ × 90˚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+mn-lt"/>
                <a:ea typeface="+mn-ea"/>
                <a:cs typeface="+mn-cs"/>
              </a:rPr>
              <a:t>vs.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+mn-lt"/>
                <a:ea typeface="+mn-ea"/>
                <a:cs typeface="+mn-cs"/>
              </a:rPr>
              <a:t>Operational domain: 75</a:t>
            </a:r>
            <a:r>
              <a:rPr lang="en-US" sz="1400" dirty="0">
                <a:latin typeface="+mn-lt"/>
                <a:ea typeface="+mn-ea"/>
                <a:cs typeface="+mn-cs"/>
              </a:rPr>
              <a:t> ˚ </a:t>
            </a:r>
            <a:r>
              <a:rPr lang="en-US" sz="1400" b="1" dirty="0">
                <a:latin typeface="+mn-lt"/>
                <a:ea typeface="+mn-ea"/>
                <a:cs typeface="+mn-cs"/>
              </a:rPr>
              <a:t>× 75˚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57200" y="96838"/>
            <a:ext cx="8229600" cy="99377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u="sng" dirty="0">
                <a:solidFill>
                  <a:srgbClr val="FFC000"/>
                </a:solidFill>
                <a:uFill>
                  <a:solidFill>
                    <a:srgbClr val="FFFF00"/>
                  </a:solidFill>
                </a:uFill>
                <a:latin typeface="+mj-lt"/>
                <a:ea typeface="+mj-ea"/>
                <a:cs typeface="+mj-cs"/>
              </a:rPr>
              <a:t>Research Applications (HWRF-GEN)</a:t>
            </a:r>
          </a:p>
        </p:txBody>
      </p:sp>
      <p:sp>
        <p:nvSpPr>
          <p:cNvPr id="36866" name="TextBox 10"/>
          <p:cNvSpPr txBox="1">
            <a:spLocks noChangeArrowheads="1"/>
          </p:cNvSpPr>
          <p:nvPr/>
        </p:nvSpPr>
        <p:spPr bwMode="auto">
          <a:xfrm>
            <a:off x="1122363" y="819150"/>
            <a:ext cx="1143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" charset="0"/>
              </a:rPr>
              <a:t>GFS</a:t>
            </a:r>
          </a:p>
        </p:txBody>
      </p:sp>
      <p:sp>
        <p:nvSpPr>
          <p:cNvPr id="36867" name="TextBox 13"/>
          <p:cNvSpPr txBox="1">
            <a:spLocks noChangeArrowheads="1"/>
          </p:cNvSpPr>
          <p:nvPr/>
        </p:nvSpPr>
        <p:spPr bwMode="auto">
          <a:xfrm>
            <a:off x="3284538" y="814388"/>
            <a:ext cx="1447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" charset="0"/>
              </a:rPr>
              <a:t>ECMWF</a:t>
            </a:r>
          </a:p>
        </p:txBody>
      </p:sp>
      <p:sp>
        <p:nvSpPr>
          <p:cNvPr id="36868" name="TextBox 14"/>
          <p:cNvSpPr txBox="1">
            <a:spLocks noChangeArrowheads="1"/>
          </p:cNvSpPr>
          <p:nvPr/>
        </p:nvSpPr>
        <p:spPr bwMode="auto">
          <a:xfrm>
            <a:off x="55563" y="6407150"/>
            <a:ext cx="4953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u="sng">
                <a:solidFill>
                  <a:srgbClr val="FFFF00"/>
                </a:solidFill>
                <a:latin typeface="Calibri" charset="0"/>
              </a:rPr>
              <a:t>Figures Credit to Boothe and Montgomery 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182563" y="3505200"/>
            <a:ext cx="7775575" cy="960438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u="sng" dirty="0" smtClean="0">
                <a:solidFill>
                  <a:srgbClr val="92D050"/>
                </a:solidFill>
                <a:ea typeface="+mn-ea"/>
                <a:cs typeface="+mn-cs"/>
              </a:rPr>
              <a:t>Basin-scale Genesis Forecast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ea typeface="+mn-ea"/>
                <a:cs typeface="+mn-cs"/>
              </a:rPr>
              <a:t>Forecast the pouch coming off the W. Africa coast like global model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ea typeface="+mn-ea"/>
                <a:cs typeface="+mn-cs"/>
              </a:rPr>
              <a:t>Forecast a turn at 50W similar to what GFS/ECMWF forecast</a:t>
            </a:r>
            <a:endParaRPr lang="en-US" sz="2400" b="1" dirty="0">
              <a:ea typeface="+mn-ea"/>
              <a:cs typeface="+mn-cs"/>
            </a:endParaRPr>
          </a:p>
        </p:txBody>
      </p:sp>
      <p:pic>
        <p:nvPicPr>
          <p:cNvPr id="36870" name="Picture 2"/>
          <p:cNvPicPr>
            <a:picLocks noChangeAspect="1" noChangeArrowheads="1"/>
          </p:cNvPicPr>
          <p:nvPr/>
        </p:nvPicPr>
        <p:blipFill>
          <a:blip r:embed="rId3"/>
          <a:srcRect l="8533" r="10667" b="44000"/>
          <a:stretch>
            <a:fillRect/>
          </a:stretch>
        </p:blipFill>
        <p:spPr bwMode="auto">
          <a:xfrm>
            <a:off x="2981325" y="1152525"/>
            <a:ext cx="242411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3"/>
          <p:cNvPicPr>
            <a:picLocks noChangeAspect="1" noChangeArrowheads="1"/>
          </p:cNvPicPr>
          <p:nvPr/>
        </p:nvPicPr>
        <p:blipFill>
          <a:blip r:embed="rId4"/>
          <a:srcRect r="10667" b="44000"/>
          <a:stretch>
            <a:fillRect/>
          </a:stretch>
        </p:blipFill>
        <p:spPr bwMode="auto">
          <a:xfrm>
            <a:off x="304800" y="1152525"/>
            <a:ext cx="26797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6"/>
          <p:cNvPicPr>
            <a:picLocks noChangeAspect="1" noChangeArrowheads="1"/>
          </p:cNvPicPr>
          <p:nvPr/>
        </p:nvPicPr>
        <p:blipFill>
          <a:blip r:embed="rId5"/>
          <a:srcRect l="8533" b="44000"/>
          <a:stretch>
            <a:fillRect/>
          </a:stretch>
        </p:blipFill>
        <p:spPr bwMode="auto">
          <a:xfrm>
            <a:off x="5397500" y="1152525"/>
            <a:ext cx="274478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3" name="TextBox 15"/>
          <p:cNvSpPr txBox="1">
            <a:spLocks noChangeArrowheads="1"/>
          </p:cNvSpPr>
          <p:nvPr/>
        </p:nvSpPr>
        <p:spPr bwMode="auto">
          <a:xfrm>
            <a:off x="6010275" y="809625"/>
            <a:ext cx="14954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" charset="0"/>
              </a:rPr>
              <a:t>HWRF-GEN</a:t>
            </a:r>
          </a:p>
        </p:txBody>
      </p:sp>
      <p:sp>
        <p:nvSpPr>
          <p:cNvPr id="36874" name="TextBox 17"/>
          <p:cNvSpPr txBox="1">
            <a:spLocks noChangeArrowheads="1"/>
          </p:cNvSpPr>
          <p:nvPr/>
        </p:nvSpPr>
        <p:spPr bwMode="auto">
          <a:xfrm>
            <a:off x="152400" y="4849813"/>
            <a:ext cx="8991600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b="1">
                <a:latin typeface="Calibri" charset="0"/>
              </a:rPr>
              <a:t>Montgomery’s group starts tracking system 08/13 00Z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>
                <a:latin typeface="Calibri" charset="0"/>
              </a:rPr>
              <a:t>GFS &amp; HWRF-GEN clearly show genesis at end of 08/16 00Z forecast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>
                <a:latin typeface="Calibri" charset="0"/>
              </a:rPr>
              <a:t>NHC first issues Invest 97L 08/18 12Z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>
                <a:latin typeface="Calibri" charset="0"/>
              </a:rPr>
              <a:t>NHC issues first advisory 08/20 23Z</a:t>
            </a:r>
          </a:p>
        </p:txBody>
      </p:sp>
      <p:sp>
        <p:nvSpPr>
          <p:cNvPr id="36875" name="TextBox 18"/>
          <p:cNvSpPr txBox="1">
            <a:spLocks noChangeArrowheads="1"/>
          </p:cNvSpPr>
          <p:nvPr/>
        </p:nvSpPr>
        <p:spPr bwMode="auto">
          <a:xfrm>
            <a:off x="161925" y="4516438"/>
            <a:ext cx="5638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u="sng">
                <a:solidFill>
                  <a:srgbClr val="92D050"/>
                </a:solidFill>
                <a:latin typeface="Calibri" charset="0"/>
              </a:rPr>
              <a:t>Invest 97L genesis (Irene 2011)</a:t>
            </a:r>
            <a:endParaRPr lang="en-US" sz="2000">
              <a:latin typeface="Calibri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95275"/>
            <a:ext cx="9144000" cy="7747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>
                <a:ea typeface="+mj-ea"/>
                <a:cs typeface="+mj-cs"/>
              </a:rPr>
              <a:t>Track &amp; Intensity Forecast Skill: H3GP </a:t>
            </a:r>
            <a:r>
              <a:rPr lang="en-US" sz="2400" b="1">
                <a:ea typeface="+mj-ea"/>
                <a:cs typeface="+mj-cs"/>
              </a:rPr>
              <a:t>(31 storms: 2008/09/10</a:t>
            </a:r>
            <a:r>
              <a:rPr lang="en-US" sz="2800" b="1">
                <a:ea typeface="+mj-ea"/>
                <a:cs typeface="+mj-cs"/>
              </a:rPr>
              <a:t>)</a:t>
            </a:r>
            <a:br>
              <a:rPr lang="en-US" sz="2800" b="1">
                <a:ea typeface="+mj-ea"/>
                <a:cs typeface="+mj-cs"/>
              </a:rPr>
            </a:br>
            <a:r>
              <a:rPr lang="en-US" sz="2800" b="1">
                <a:solidFill>
                  <a:srgbClr val="FF0000"/>
                </a:solidFill>
                <a:ea typeface="+mj-ea"/>
                <a:cs typeface="+mj-cs"/>
              </a:rPr>
              <a:t>Retrospective Runs to test Stream 1.5 (27:9:3 km)</a:t>
            </a:r>
            <a:br>
              <a:rPr lang="en-US" sz="2800" b="1">
                <a:solidFill>
                  <a:srgbClr val="FF0000"/>
                </a:solidFill>
                <a:ea typeface="+mj-ea"/>
                <a:cs typeface="+mj-cs"/>
              </a:rPr>
            </a:br>
            <a:r>
              <a:rPr lang="en-US" sz="2800" b="1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2400" b="1">
                <a:solidFill>
                  <a:srgbClr val="FF0000"/>
                </a:solidFill>
                <a:ea typeface="+mj-ea"/>
                <a:cs typeface="+mj-cs"/>
              </a:rPr>
              <a:t>(Pre-2011 Season)</a:t>
            </a:r>
            <a:r>
              <a:rPr lang="en-US" sz="2800" b="1">
                <a:solidFill>
                  <a:srgbClr val="FF0000"/>
                </a:solidFill>
                <a:ea typeface="+mj-ea"/>
                <a:cs typeface="+mj-cs"/>
              </a:rPr>
              <a:t> </a:t>
            </a:r>
          </a:p>
        </p:txBody>
      </p:sp>
      <p:sp>
        <p:nvSpPr>
          <p:cNvPr id="38914" name="TextBox 9"/>
          <p:cNvSpPr txBox="1">
            <a:spLocks noChangeArrowheads="1"/>
          </p:cNvSpPr>
          <p:nvPr/>
        </p:nvSpPr>
        <p:spPr bwMode="auto">
          <a:xfrm>
            <a:off x="920750" y="1379538"/>
            <a:ext cx="311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 charset="0"/>
              </a:rPr>
              <a:t>TRACK FORECAST SKILL</a:t>
            </a:r>
          </a:p>
        </p:txBody>
      </p:sp>
      <p:sp>
        <p:nvSpPr>
          <p:cNvPr id="38915" name="TextBox 10"/>
          <p:cNvSpPr txBox="1">
            <a:spLocks noChangeArrowheads="1"/>
          </p:cNvSpPr>
          <p:nvPr/>
        </p:nvSpPr>
        <p:spPr bwMode="auto">
          <a:xfrm>
            <a:off x="5248275" y="1395413"/>
            <a:ext cx="3595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 charset="0"/>
              </a:rPr>
              <a:t>INTENSITY FORECAST SKILL</a:t>
            </a: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5207000" y="6189663"/>
            <a:ext cx="34242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1">
                <a:solidFill>
                  <a:schemeClr val="folHlink"/>
                </a:solidFill>
                <a:latin typeface="Calibri" charset="0"/>
              </a:rPr>
              <a:t>Intensity</a:t>
            </a:r>
            <a:r>
              <a:rPr lang="en-US" b="1" i="1">
                <a:solidFill>
                  <a:schemeClr val="hlink"/>
                </a:solidFill>
                <a:latin typeface="Calibri" charset="0"/>
              </a:rPr>
              <a:t> forecast skill about same</a:t>
            </a:r>
          </a:p>
          <a:p>
            <a:pPr algn="ctr"/>
            <a:r>
              <a:rPr lang="en-US" b="1" i="1">
                <a:solidFill>
                  <a:schemeClr val="hlink"/>
                </a:solidFill>
                <a:latin typeface="Calibri" charset="0"/>
              </a:rPr>
              <a:t>(But MUCH better at 12 h)</a:t>
            </a: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354013" y="6278563"/>
            <a:ext cx="3892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1">
                <a:solidFill>
                  <a:schemeClr val="hlink"/>
                </a:solidFill>
                <a:latin typeface="Calibri" charset="0"/>
              </a:rPr>
              <a:t>Degrades </a:t>
            </a:r>
            <a:r>
              <a:rPr lang="en-US" b="1" i="1">
                <a:solidFill>
                  <a:srgbClr val="3FAA22"/>
                </a:solidFill>
                <a:latin typeface="Calibri" charset="0"/>
              </a:rPr>
              <a:t>Track</a:t>
            </a:r>
            <a:r>
              <a:rPr lang="en-US" b="1" i="1">
                <a:solidFill>
                  <a:schemeClr val="hlink"/>
                </a:solidFill>
                <a:latin typeface="Calibri" charset="0"/>
              </a:rPr>
              <a:t> forecast skill --all times</a:t>
            </a:r>
            <a:endParaRPr lang="en-US" sz="2100" b="1" i="1">
              <a:solidFill>
                <a:srgbClr val="FF0000"/>
              </a:solidFill>
              <a:latin typeface="Calibri" charset="0"/>
            </a:endParaRPr>
          </a:p>
        </p:txBody>
      </p:sp>
      <p:pic>
        <p:nvPicPr>
          <p:cNvPr id="38918" name="Picture 7" descr="TrkSkill20080910H3GPIAV"/>
          <p:cNvPicPr>
            <a:picLocks noChangeAspect="1" noChangeArrowheads="1"/>
          </p:cNvPicPr>
          <p:nvPr/>
        </p:nvPicPr>
        <p:blipFill>
          <a:blip r:embed="rId3"/>
          <a:srcRect l="9799" t="25110" r="10207" b="19537"/>
          <a:stretch>
            <a:fillRect/>
          </a:stretch>
        </p:blipFill>
        <p:spPr bwMode="auto">
          <a:xfrm>
            <a:off x="-63500" y="1811338"/>
            <a:ext cx="4665663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8" descr="INTSkill20080910H3GISH_numI"/>
          <p:cNvPicPr>
            <a:picLocks noChangeAspect="1" noChangeArrowheads="1"/>
          </p:cNvPicPr>
          <p:nvPr/>
        </p:nvPicPr>
        <p:blipFill>
          <a:blip r:embed="rId4"/>
          <a:srcRect l="9799" t="25110" r="10452" b="19537"/>
          <a:stretch>
            <a:fillRect/>
          </a:stretch>
        </p:blipFill>
        <p:spPr bwMode="auto">
          <a:xfrm>
            <a:off x="4511675" y="1817688"/>
            <a:ext cx="4651375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7" name="Text Box 13"/>
          <p:cNvSpPr txBox="1">
            <a:spLocks noChangeArrowheads="1"/>
          </p:cNvSpPr>
          <p:nvPr/>
        </p:nvSpPr>
        <p:spPr bwMode="auto">
          <a:xfrm>
            <a:off x="509588" y="5921375"/>
            <a:ext cx="83931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i="1">
                <a:solidFill>
                  <a:srgbClr val="FF0000"/>
                </a:solidFill>
                <a:latin typeface="Calibri" charset="0"/>
              </a:rPr>
              <a:t>EARLY</a:t>
            </a:r>
            <a:r>
              <a:rPr lang="en-US" sz="2000" b="1" i="1">
                <a:solidFill>
                  <a:schemeClr val="hlink"/>
                </a:solidFill>
                <a:latin typeface="Calibri" charset="0"/>
              </a:rPr>
              <a:t> vs LATE Versions of Numerical Models:  Use of </a:t>
            </a:r>
            <a:r>
              <a:rPr lang="en-US" sz="2000" b="1" i="1">
                <a:solidFill>
                  <a:srgbClr val="FF0000"/>
                </a:solidFill>
                <a:latin typeface="Calibri" charset="0"/>
              </a:rPr>
              <a:t>interpolated</a:t>
            </a:r>
            <a:r>
              <a:rPr lang="en-US" sz="2000" b="1" i="1">
                <a:solidFill>
                  <a:schemeClr val="hlink"/>
                </a:solidFill>
                <a:latin typeface="Calibri" charset="0"/>
              </a:rPr>
              <a:t> 6-hr old run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/>
      <p:bldP spid="72710" grpId="0"/>
      <p:bldP spid="727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95275"/>
            <a:ext cx="9144000" cy="7747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>
                <a:ea typeface="+mj-ea"/>
                <a:cs typeface="+mj-cs"/>
              </a:rPr>
              <a:t>Track &amp; Intensity Forecast Skill: H3GP </a:t>
            </a:r>
            <a:r>
              <a:rPr lang="en-US" sz="2400" b="1">
                <a:ea typeface="+mj-ea"/>
                <a:cs typeface="+mj-cs"/>
              </a:rPr>
              <a:t>(31 storms: 2008/09/10</a:t>
            </a:r>
            <a:r>
              <a:rPr lang="en-US" sz="2800" b="1">
                <a:ea typeface="+mj-ea"/>
                <a:cs typeface="+mj-cs"/>
              </a:rPr>
              <a:t>)</a:t>
            </a:r>
            <a:br>
              <a:rPr lang="en-US" sz="2800" b="1">
                <a:ea typeface="+mj-ea"/>
                <a:cs typeface="+mj-cs"/>
              </a:rPr>
            </a:br>
            <a:r>
              <a:rPr lang="en-US" sz="2800" b="1">
                <a:solidFill>
                  <a:srgbClr val="FF0000"/>
                </a:solidFill>
                <a:ea typeface="+mj-ea"/>
                <a:cs typeface="+mj-cs"/>
              </a:rPr>
              <a:t>Retrospective Runs to test Stream 1.5 (27:9:3 km)</a:t>
            </a:r>
            <a:br>
              <a:rPr lang="en-US" sz="2800" b="1">
                <a:solidFill>
                  <a:srgbClr val="FF0000"/>
                </a:solidFill>
                <a:ea typeface="+mj-ea"/>
                <a:cs typeface="+mj-cs"/>
              </a:rPr>
            </a:br>
            <a:r>
              <a:rPr lang="en-US" sz="2800" b="1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2400" b="1">
                <a:solidFill>
                  <a:srgbClr val="FF0000"/>
                </a:solidFill>
                <a:ea typeface="+mj-ea"/>
                <a:cs typeface="+mj-cs"/>
              </a:rPr>
              <a:t>(Pre-2011 Season)</a:t>
            </a:r>
            <a:r>
              <a:rPr lang="en-US" sz="2800" b="1">
                <a:solidFill>
                  <a:srgbClr val="FF0000"/>
                </a:solidFill>
                <a:ea typeface="+mj-ea"/>
                <a:cs typeface="+mj-cs"/>
              </a:rPr>
              <a:t> </a:t>
            </a:r>
          </a:p>
        </p:txBody>
      </p:sp>
      <p:sp>
        <p:nvSpPr>
          <p:cNvPr id="40962" name="TextBox 9"/>
          <p:cNvSpPr txBox="1">
            <a:spLocks noChangeArrowheads="1"/>
          </p:cNvSpPr>
          <p:nvPr/>
        </p:nvSpPr>
        <p:spPr bwMode="auto">
          <a:xfrm>
            <a:off x="920750" y="1379538"/>
            <a:ext cx="311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 charset="0"/>
              </a:rPr>
              <a:t>TRACK FORECAST SKILL</a:t>
            </a:r>
          </a:p>
        </p:txBody>
      </p:sp>
      <p:sp>
        <p:nvSpPr>
          <p:cNvPr id="40963" name="TextBox 10"/>
          <p:cNvSpPr txBox="1">
            <a:spLocks noChangeArrowheads="1"/>
          </p:cNvSpPr>
          <p:nvPr/>
        </p:nvSpPr>
        <p:spPr bwMode="auto">
          <a:xfrm>
            <a:off x="5248275" y="1395413"/>
            <a:ext cx="3595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 charset="0"/>
              </a:rPr>
              <a:t>INTENSITY FORECAST SKILL</a:t>
            </a:r>
          </a:p>
        </p:txBody>
      </p:sp>
      <p:pic>
        <p:nvPicPr>
          <p:cNvPr id="40964" name="Picture 33" descr="TrkSkill20080910H3GPAV"/>
          <p:cNvPicPr>
            <a:picLocks noChangeAspect="1" noChangeArrowheads="1"/>
          </p:cNvPicPr>
          <p:nvPr/>
        </p:nvPicPr>
        <p:blipFill>
          <a:blip r:embed="rId3"/>
          <a:srcRect l="9825" t="24774" r="10669" b="19769"/>
          <a:stretch>
            <a:fillRect/>
          </a:stretch>
        </p:blipFill>
        <p:spPr bwMode="auto">
          <a:xfrm>
            <a:off x="-44450" y="1789113"/>
            <a:ext cx="4637088" cy="418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34" descr="INTSkill20080910H3GSH"/>
          <p:cNvPicPr>
            <a:picLocks noChangeAspect="1" noChangeArrowheads="1"/>
          </p:cNvPicPr>
          <p:nvPr/>
        </p:nvPicPr>
        <p:blipFill>
          <a:blip r:embed="rId4"/>
          <a:srcRect l="10207" t="26141" r="10669" b="19600"/>
          <a:stretch>
            <a:fillRect/>
          </a:stretch>
        </p:blipFill>
        <p:spPr bwMode="auto">
          <a:xfrm>
            <a:off x="4525963" y="1889125"/>
            <a:ext cx="4614862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20" name="Text Box 24"/>
          <p:cNvSpPr txBox="1">
            <a:spLocks noChangeArrowheads="1"/>
          </p:cNvSpPr>
          <p:nvPr/>
        </p:nvSpPr>
        <p:spPr bwMode="auto">
          <a:xfrm>
            <a:off x="682625" y="5819775"/>
            <a:ext cx="3284538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b="1" i="1">
                <a:solidFill>
                  <a:schemeClr val="hlink"/>
                </a:solidFill>
                <a:latin typeface="Calibri" charset="0"/>
              </a:rPr>
              <a:t>H3GP</a:t>
            </a:r>
            <a:r>
              <a:rPr lang="en-US" sz="2100" b="1" i="1">
                <a:latin typeface="Calibri" charset="0"/>
              </a:rPr>
              <a:t>: Improved over </a:t>
            </a:r>
            <a:r>
              <a:rPr lang="en-US" sz="2100" b="1" i="1">
                <a:solidFill>
                  <a:srgbClr val="FF0000"/>
                </a:solidFill>
                <a:latin typeface="Calibri" charset="0"/>
              </a:rPr>
              <a:t>HWRF</a:t>
            </a:r>
            <a:endParaRPr lang="en-US" sz="2100" b="1" i="1">
              <a:latin typeface="Calibri" charset="0"/>
            </a:endParaRPr>
          </a:p>
          <a:p>
            <a:pPr algn="ctr"/>
            <a:r>
              <a:rPr lang="en-US" sz="2100" b="1" i="1">
                <a:latin typeface="Calibri" charset="0"/>
              </a:rPr>
              <a:t>Comparable to 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GFDL</a:t>
            </a:r>
          </a:p>
          <a:p>
            <a:pPr algn="ctr"/>
            <a:r>
              <a:rPr lang="en-US" sz="2100" b="1" i="1">
                <a:solidFill>
                  <a:srgbClr val="FF00FF"/>
                </a:solidFill>
                <a:latin typeface="Calibri" charset="0"/>
              </a:rPr>
              <a:t>AVN0 (GFS)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 </a:t>
            </a:r>
            <a:r>
              <a:rPr lang="en-US" sz="2100" b="1" i="1">
                <a:latin typeface="Calibri" charset="0"/>
              </a:rPr>
              <a:t>Best</a:t>
            </a:r>
            <a:endParaRPr lang="en-US" sz="2100" b="1" i="1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29711" name="Text Box 15"/>
          <p:cNvSpPr txBox="1">
            <a:spLocks noChangeArrowheads="1"/>
          </p:cNvSpPr>
          <p:nvPr/>
        </p:nvSpPr>
        <p:spPr bwMode="auto">
          <a:xfrm>
            <a:off x="4697413" y="5815013"/>
            <a:ext cx="4437062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b="1" i="1">
                <a:solidFill>
                  <a:schemeClr val="hlink"/>
                </a:solidFill>
                <a:latin typeface="Calibri" charset="0"/>
              </a:rPr>
              <a:t>H3GP</a:t>
            </a:r>
            <a:r>
              <a:rPr lang="en-US" sz="2100" b="1" i="1">
                <a:latin typeface="Calibri" charset="0"/>
              </a:rPr>
              <a:t>: Improved over </a:t>
            </a:r>
            <a:r>
              <a:rPr lang="en-US" sz="2100" b="1" i="1">
                <a:solidFill>
                  <a:srgbClr val="FF0000"/>
                </a:solidFill>
                <a:latin typeface="Calibri" charset="0"/>
              </a:rPr>
              <a:t>HWRF</a:t>
            </a:r>
            <a:endParaRPr lang="en-US" sz="2100" b="1" i="1">
              <a:latin typeface="Calibri" charset="0"/>
            </a:endParaRPr>
          </a:p>
          <a:p>
            <a:pPr algn="ctr"/>
            <a:r>
              <a:rPr lang="en-US" sz="2100" b="1" i="1">
                <a:latin typeface="Calibri" charset="0"/>
              </a:rPr>
              <a:t>Comparable/better than 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GFDL </a:t>
            </a:r>
            <a:r>
              <a:rPr lang="en-US" sz="2100" b="1" i="1">
                <a:latin typeface="Calibri" charset="0"/>
              </a:rPr>
              <a:t>&amp;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 </a:t>
            </a:r>
            <a:r>
              <a:rPr lang="en-US" sz="2100" b="1" i="1">
                <a:solidFill>
                  <a:srgbClr val="FF00FF"/>
                </a:solidFill>
                <a:latin typeface="Calibri" charset="0"/>
              </a:rPr>
              <a:t>DSHP</a:t>
            </a:r>
          </a:p>
          <a:p>
            <a:pPr algn="ctr"/>
            <a:r>
              <a:rPr lang="en-US" sz="2100" b="1" i="1">
                <a:solidFill>
                  <a:srgbClr val="00CBEF"/>
                </a:solidFill>
                <a:latin typeface="Calibri" charset="0"/>
              </a:rPr>
              <a:t>LGEM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 </a:t>
            </a:r>
            <a:r>
              <a:rPr lang="en-US" sz="2100" b="1" i="1">
                <a:latin typeface="Calibri" charset="0"/>
              </a:rPr>
              <a:t>Best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20" grpId="0"/>
      <p:bldP spid="297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15900"/>
            <a:ext cx="9144000" cy="7747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>
                <a:ea typeface="+mj-ea"/>
                <a:cs typeface="+mj-cs"/>
              </a:rPr>
              <a:t>Stratified Intensity Forecast Skill: H3GP </a:t>
            </a:r>
            <a:r>
              <a:rPr lang="en-US" sz="2400" b="1">
                <a:ea typeface="+mj-ea"/>
                <a:cs typeface="+mj-cs"/>
              </a:rPr>
              <a:t>(31 storms: 2008/09/10</a:t>
            </a:r>
            <a:r>
              <a:rPr lang="en-US" sz="2800" b="1">
                <a:ea typeface="+mj-ea"/>
                <a:cs typeface="+mj-cs"/>
              </a:rPr>
              <a:t>)</a:t>
            </a:r>
            <a:br>
              <a:rPr lang="en-US" sz="2800" b="1">
                <a:ea typeface="+mj-ea"/>
                <a:cs typeface="+mj-cs"/>
              </a:rPr>
            </a:br>
            <a:r>
              <a:rPr lang="en-US" sz="2300" b="1">
                <a:solidFill>
                  <a:srgbClr val="FF0000"/>
                </a:solidFill>
                <a:ea typeface="+mj-ea"/>
                <a:cs typeface="+mj-cs"/>
              </a:rPr>
              <a:t>Pre-2011 Season Retrospective Runs to test Stream 1.5 (27:9:3 km)</a:t>
            </a:r>
          </a:p>
        </p:txBody>
      </p:sp>
      <p:sp>
        <p:nvSpPr>
          <p:cNvPr id="43010" name="TextBox 9"/>
          <p:cNvSpPr txBox="1">
            <a:spLocks noChangeArrowheads="1"/>
          </p:cNvSpPr>
          <p:nvPr/>
        </p:nvSpPr>
        <p:spPr bwMode="auto">
          <a:xfrm>
            <a:off x="442913" y="1379538"/>
            <a:ext cx="3595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 charset="0"/>
              </a:rPr>
              <a:t>Initially Hurricane Strength</a:t>
            </a:r>
          </a:p>
        </p:txBody>
      </p:sp>
      <p:sp>
        <p:nvSpPr>
          <p:cNvPr id="43011" name="TextBox 10"/>
          <p:cNvSpPr txBox="1">
            <a:spLocks noChangeArrowheads="1"/>
          </p:cNvSpPr>
          <p:nvPr/>
        </p:nvSpPr>
        <p:spPr bwMode="auto">
          <a:xfrm>
            <a:off x="4870450" y="1395413"/>
            <a:ext cx="3748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 charset="0"/>
              </a:rPr>
              <a:t>Initially &lt;Hurricane Strength</a:t>
            </a:r>
          </a:p>
        </p:txBody>
      </p:sp>
      <p:sp>
        <p:nvSpPr>
          <p:cNvPr id="43012" name="Rectangle 13"/>
          <p:cNvSpPr>
            <a:spLocks noChangeArrowheads="1"/>
          </p:cNvSpPr>
          <p:nvPr/>
        </p:nvSpPr>
        <p:spPr bwMode="auto">
          <a:xfrm>
            <a:off x="950913" y="1803400"/>
            <a:ext cx="3216275" cy="1412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37914" name="Text Box 26"/>
          <p:cNvSpPr txBox="1">
            <a:spLocks noChangeArrowheads="1"/>
          </p:cNvSpPr>
          <p:nvPr/>
        </p:nvSpPr>
        <p:spPr bwMode="auto">
          <a:xfrm>
            <a:off x="185738" y="5892800"/>
            <a:ext cx="4195762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b="1" i="1">
                <a:solidFill>
                  <a:schemeClr val="hlink"/>
                </a:solidFill>
                <a:latin typeface="Calibri" charset="0"/>
              </a:rPr>
              <a:t>H3GP</a:t>
            </a:r>
            <a:r>
              <a:rPr lang="en-US" sz="2100" b="1" i="1">
                <a:latin typeface="Calibri" charset="0"/>
              </a:rPr>
              <a:t>: Improved over </a:t>
            </a:r>
            <a:r>
              <a:rPr lang="en-US" sz="2100" b="1" i="1">
                <a:solidFill>
                  <a:srgbClr val="FF0000"/>
                </a:solidFill>
                <a:latin typeface="Calibri" charset="0"/>
              </a:rPr>
              <a:t>HWRF </a:t>
            </a:r>
            <a:r>
              <a:rPr lang="en-US" sz="2100" b="1" i="1">
                <a:latin typeface="Calibri" charset="0"/>
              </a:rPr>
              <a:t>&amp;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 </a:t>
            </a:r>
            <a:r>
              <a:rPr lang="en-US" sz="2100" b="1" i="1">
                <a:solidFill>
                  <a:srgbClr val="FF00FF"/>
                </a:solidFill>
                <a:latin typeface="Calibri" charset="0"/>
              </a:rPr>
              <a:t>DSHP</a:t>
            </a:r>
            <a:endParaRPr lang="en-US" sz="2100" b="1" i="1">
              <a:latin typeface="Calibri" charset="0"/>
            </a:endParaRPr>
          </a:p>
          <a:p>
            <a:pPr algn="ctr"/>
            <a:r>
              <a:rPr lang="en-US" sz="2100" b="1" i="1">
                <a:latin typeface="Calibri" charset="0"/>
              </a:rPr>
              <a:t>&amp; Mixed with 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GFDL </a:t>
            </a:r>
            <a:r>
              <a:rPr lang="en-US" sz="2100" b="1" i="1">
                <a:latin typeface="Calibri" charset="0"/>
              </a:rPr>
              <a:t>&amp;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 </a:t>
            </a:r>
            <a:r>
              <a:rPr lang="en-US" sz="2100" b="1" i="1">
                <a:solidFill>
                  <a:srgbClr val="00CBEF"/>
                </a:solidFill>
                <a:latin typeface="Calibri" charset="0"/>
              </a:rPr>
              <a:t>LGEM</a:t>
            </a:r>
            <a:endParaRPr lang="en-US" sz="2100" b="1" i="1">
              <a:solidFill>
                <a:srgbClr val="3FAA22"/>
              </a:solidFill>
              <a:latin typeface="Calibri" charset="0"/>
            </a:endParaRPr>
          </a:p>
          <a:p>
            <a:pPr algn="ctr"/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GFDL </a:t>
            </a:r>
            <a:r>
              <a:rPr lang="en-US" sz="2100" b="1" i="1">
                <a:latin typeface="Calibri" charset="0"/>
              </a:rPr>
              <a:t>&amp;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 </a:t>
            </a:r>
            <a:r>
              <a:rPr lang="en-US" sz="2100" b="1" i="1">
                <a:solidFill>
                  <a:srgbClr val="00CBEF"/>
                </a:solidFill>
                <a:latin typeface="Calibri" charset="0"/>
              </a:rPr>
              <a:t>LGEM </a:t>
            </a:r>
            <a:r>
              <a:rPr lang="en-US" sz="2100" b="1" i="1">
                <a:latin typeface="Calibri" charset="0"/>
              </a:rPr>
              <a:t>Best &gt;72h</a:t>
            </a:r>
            <a:endParaRPr lang="en-US" sz="2100" b="1" i="1">
              <a:solidFill>
                <a:srgbClr val="3FAA22"/>
              </a:solidFill>
              <a:latin typeface="Calibri" charset="0"/>
            </a:endParaRPr>
          </a:p>
        </p:txBody>
      </p:sp>
      <p:sp>
        <p:nvSpPr>
          <p:cNvPr id="37915" name="Text Box 27"/>
          <p:cNvSpPr txBox="1">
            <a:spLocks noChangeArrowheads="1"/>
          </p:cNvSpPr>
          <p:nvPr/>
        </p:nvSpPr>
        <p:spPr bwMode="auto">
          <a:xfrm>
            <a:off x="4787900" y="6026150"/>
            <a:ext cx="42560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b="1" i="1">
                <a:solidFill>
                  <a:schemeClr val="hlink"/>
                </a:solidFill>
                <a:latin typeface="Calibri" charset="0"/>
              </a:rPr>
              <a:t>H3GP</a:t>
            </a:r>
            <a:r>
              <a:rPr lang="en-US" sz="2100" b="1" i="1">
                <a:latin typeface="Calibri" charset="0"/>
              </a:rPr>
              <a:t>: Improved over </a:t>
            </a:r>
            <a:r>
              <a:rPr lang="en-US" sz="2100" b="1" i="1">
                <a:solidFill>
                  <a:srgbClr val="FF0000"/>
                </a:solidFill>
                <a:latin typeface="Calibri" charset="0"/>
              </a:rPr>
              <a:t>HWRF</a:t>
            </a:r>
            <a:r>
              <a:rPr lang="en-US" sz="2100" b="1" i="1">
                <a:latin typeface="Calibri" charset="0"/>
              </a:rPr>
              <a:t> &amp; 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GFDL</a:t>
            </a:r>
          </a:p>
          <a:p>
            <a:pPr algn="ctr"/>
            <a:r>
              <a:rPr lang="en-US" sz="1900" b="1" i="1">
                <a:solidFill>
                  <a:srgbClr val="FF00FF"/>
                </a:solidFill>
                <a:latin typeface="Calibri" charset="0"/>
              </a:rPr>
              <a:t>DSHP</a:t>
            </a:r>
            <a:r>
              <a:rPr lang="en-US" sz="1900" b="1" i="1">
                <a:latin typeface="Calibri" charset="0"/>
              </a:rPr>
              <a:t> &amp;</a:t>
            </a:r>
            <a:r>
              <a:rPr lang="en-US" sz="1900" b="1" i="1">
                <a:solidFill>
                  <a:srgbClr val="3FAA22"/>
                </a:solidFill>
                <a:latin typeface="Calibri" charset="0"/>
              </a:rPr>
              <a:t> </a:t>
            </a:r>
            <a:r>
              <a:rPr lang="en-US" sz="1900" b="1" i="1">
                <a:solidFill>
                  <a:srgbClr val="00CBEF"/>
                </a:solidFill>
                <a:latin typeface="Calibri" charset="0"/>
              </a:rPr>
              <a:t>LGEM</a:t>
            </a:r>
            <a:r>
              <a:rPr lang="en-US" sz="1700" b="1" i="1">
                <a:latin typeface="Calibri" charset="0"/>
              </a:rPr>
              <a:t> Comparable &amp; Better Overall</a:t>
            </a:r>
            <a:endParaRPr lang="en-US" sz="1900" b="1" i="1">
              <a:latin typeface="Calibri" charset="0"/>
            </a:endParaRPr>
          </a:p>
        </p:txBody>
      </p:sp>
      <p:pic>
        <p:nvPicPr>
          <p:cNvPr id="43015" name="Picture 34" descr="INTSkill20080910H3GSHge64"/>
          <p:cNvPicPr>
            <a:picLocks noChangeAspect="1" noChangeArrowheads="1"/>
          </p:cNvPicPr>
          <p:nvPr/>
        </p:nvPicPr>
        <p:blipFill>
          <a:blip r:embed="rId3"/>
          <a:srcRect l="10397" t="26772" r="12221" b="19600"/>
          <a:stretch>
            <a:fillRect/>
          </a:stretch>
        </p:blipFill>
        <p:spPr bwMode="auto">
          <a:xfrm>
            <a:off x="-11113" y="1944688"/>
            <a:ext cx="4513263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39" descr="INTSkill20080910H3GSHlt64"/>
          <p:cNvPicPr>
            <a:picLocks noChangeAspect="1" noChangeArrowheads="1"/>
          </p:cNvPicPr>
          <p:nvPr/>
        </p:nvPicPr>
        <p:blipFill>
          <a:blip r:embed="rId4"/>
          <a:srcRect l="10588" t="26204" r="10452" b="19916"/>
          <a:stretch>
            <a:fillRect/>
          </a:stretch>
        </p:blipFill>
        <p:spPr bwMode="auto">
          <a:xfrm>
            <a:off x="4557713" y="1903413"/>
            <a:ext cx="4605337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4" grpId="0"/>
      <p:bldP spid="379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15900"/>
            <a:ext cx="9144000" cy="7747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>
                <a:ea typeface="+mj-ea"/>
                <a:cs typeface="+mj-cs"/>
              </a:rPr>
              <a:t>Stratified Intensity Forecast Skill: H3GP </a:t>
            </a:r>
            <a:r>
              <a:rPr lang="en-US" sz="2400" b="1">
                <a:ea typeface="+mj-ea"/>
                <a:cs typeface="+mj-cs"/>
              </a:rPr>
              <a:t>(31 storms: 2008/09/10</a:t>
            </a:r>
            <a:r>
              <a:rPr lang="en-US" sz="2800" b="1">
                <a:ea typeface="+mj-ea"/>
                <a:cs typeface="+mj-cs"/>
              </a:rPr>
              <a:t>)</a:t>
            </a:r>
            <a:br>
              <a:rPr lang="en-US" sz="2800" b="1">
                <a:ea typeface="+mj-ea"/>
                <a:cs typeface="+mj-cs"/>
              </a:rPr>
            </a:br>
            <a:r>
              <a:rPr lang="en-US" sz="2300" b="1">
                <a:solidFill>
                  <a:srgbClr val="FF0000"/>
                </a:solidFill>
                <a:ea typeface="+mj-ea"/>
                <a:cs typeface="+mj-cs"/>
              </a:rPr>
              <a:t>Pre-2011 Season Retrospective Runs to test Stream 1.5 (27:9:3 km)</a:t>
            </a:r>
          </a:p>
        </p:txBody>
      </p:sp>
      <p:sp>
        <p:nvSpPr>
          <p:cNvPr id="45058" name="TextBox 9"/>
          <p:cNvSpPr txBox="1">
            <a:spLocks noChangeArrowheads="1"/>
          </p:cNvSpPr>
          <p:nvPr/>
        </p:nvSpPr>
        <p:spPr bwMode="auto">
          <a:xfrm>
            <a:off x="442913" y="1379538"/>
            <a:ext cx="2822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 charset="0"/>
              </a:rPr>
              <a:t>SHIFOR Actual Errors</a:t>
            </a:r>
          </a:p>
        </p:txBody>
      </p:sp>
      <p:sp>
        <p:nvSpPr>
          <p:cNvPr id="45059" name="Rectangle 5"/>
          <p:cNvSpPr>
            <a:spLocks noChangeArrowheads="1"/>
          </p:cNvSpPr>
          <p:nvPr/>
        </p:nvSpPr>
        <p:spPr bwMode="auto">
          <a:xfrm>
            <a:off x="950913" y="1803400"/>
            <a:ext cx="3216275" cy="1412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5060" name="Text Box 6"/>
          <p:cNvSpPr txBox="1">
            <a:spLocks noChangeArrowheads="1"/>
          </p:cNvSpPr>
          <p:nvPr/>
        </p:nvSpPr>
        <p:spPr bwMode="auto">
          <a:xfrm>
            <a:off x="387350" y="5892800"/>
            <a:ext cx="3843338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b="1" i="1">
                <a:solidFill>
                  <a:schemeClr val="hlink"/>
                </a:solidFill>
                <a:latin typeface="Calibri" charset="0"/>
              </a:rPr>
              <a:t>Larger Errors for Stronger Storms</a:t>
            </a:r>
          </a:p>
          <a:p>
            <a:pPr algn="ctr"/>
            <a:r>
              <a:rPr lang="en-US" sz="2100" b="1" i="1">
                <a:solidFill>
                  <a:schemeClr val="hlink"/>
                </a:solidFill>
                <a:latin typeface="Calibri" charset="0"/>
              </a:rPr>
              <a:t>EXCEPT ≥84 h</a:t>
            </a:r>
            <a:endParaRPr lang="en-US" sz="2100" b="1" i="1">
              <a:solidFill>
                <a:srgbClr val="3FAA22"/>
              </a:solidFill>
              <a:latin typeface="Calibri" charset="0"/>
            </a:endParaRPr>
          </a:p>
        </p:txBody>
      </p:sp>
      <p:pic>
        <p:nvPicPr>
          <p:cNvPr id="45061" name="Picture 14" descr="INTStats20080910_SHFregltge"/>
          <p:cNvPicPr>
            <a:picLocks noChangeAspect="1" noChangeArrowheads="1"/>
          </p:cNvPicPr>
          <p:nvPr/>
        </p:nvPicPr>
        <p:blipFill>
          <a:blip r:embed="rId3"/>
          <a:srcRect l="11758" t="25383" r="12411" b="21999"/>
          <a:stretch>
            <a:fillRect/>
          </a:stretch>
        </p:blipFill>
        <p:spPr bwMode="auto">
          <a:xfrm>
            <a:off x="66675" y="1825625"/>
            <a:ext cx="4422775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15900"/>
            <a:ext cx="9144000" cy="7747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>
                <a:ea typeface="+mj-ea"/>
                <a:cs typeface="+mj-cs"/>
              </a:rPr>
              <a:t>Track &amp; Intensity Forecast Skill H3GP (2011)</a:t>
            </a:r>
            <a:br>
              <a:rPr lang="en-US" sz="2800" b="1">
                <a:ea typeface="+mj-ea"/>
                <a:cs typeface="+mj-cs"/>
              </a:rPr>
            </a:br>
            <a:r>
              <a:rPr lang="en-US" sz="2300" b="1">
                <a:solidFill>
                  <a:srgbClr val="FF0000"/>
                </a:solidFill>
                <a:ea typeface="+mj-ea"/>
                <a:cs typeface="+mj-cs"/>
              </a:rPr>
              <a:t>2011 Real-Time Season Runs to test Stream 1.5 (27:9:3 km)</a:t>
            </a:r>
          </a:p>
        </p:txBody>
      </p:sp>
      <p:sp>
        <p:nvSpPr>
          <p:cNvPr id="47106" name="TextBox 9"/>
          <p:cNvSpPr txBox="1">
            <a:spLocks noChangeArrowheads="1"/>
          </p:cNvSpPr>
          <p:nvPr/>
        </p:nvSpPr>
        <p:spPr bwMode="auto">
          <a:xfrm>
            <a:off x="920750" y="1379538"/>
            <a:ext cx="311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 charset="0"/>
              </a:rPr>
              <a:t>TRACK FORECAST SKILL</a:t>
            </a:r>
          </a:p>
        </p:txBody>
      </p:sp>
      <p:sp>
        <p:nvSpPr>
          <p:cNvPr id="47107" name="TextBox 10"/>
          <p:cNvSpPr txBox="1">
            <a:spLocks noChangeArrowheads="1"/>
          </p:cNvSpPr>
          <p:nvPr/>
        </p:nvSpPr>
        <p:spPr bwMode="auto">
          <a:xfrm>
            <a:off x="5248275" y="1395413"/>
            <a:ext cx="3595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 charset="0"/>
              </a:rPr>
              <a:t>INTENSITY FORECAST SKILL</a:t>
            </a:r>
          </a:p>
        </p:txBody>
      </p:sp>
      <p:pic>
        <p:nvPicPr>
          <p:cNvPr id="47108" name="Picture 21" descr="TrkSkillALL2011H3GAll"/>
          <p:cNvPicPr>
            <a:picLocks noChangeAspect="1" noChangeArrowheads="1"/>
          </p:cNvPicPr>
          <p:nvPr/>
        </p:nvPicPr>
        <p:blipFill>
          <a:blip r:embed="rId3"/>
          <a:srcRect l="10207" t="26204" r="10262" b="19516"/>
          <a:stretch>
            <a:fillRect/>
          </a:stretch>
        </p:blipFill>
        <p:spPr bwMode="auto">
          <a:xfrm>
            <a:off x="-22225" y="1889125"/>
            <a:ext cx="4638675" cy="409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22" descr="INTSkillALL2011H3GSHRAll"/>
          <p:cNvPicPr>
            <a:picLocks noChangeAspect="1" noChangeArrowheads="1"/>
          </p:cNvPicPr>
          <p:nvPr/>
        </p:nvPicPr>
        <p:blipFill>
          <a:blip r:embed="rId4"/>
          <a:srcRect l="10234" t="25552" r="10832" b="19769"/>
          <a:stretch>
            <a:fillRect/>
          </a:stretch>
        </p:blipFill>
        <p:spPr bwMode="auto">
          <a:xfrm>
            <a:off x="4533900" y="1841500"/>
            <a:ext cx="4603750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30" name="Text Box 14"/>
          <p:cNvSpPr txBox="1">
            <a:spLocks noChangeArrowheads="1"/>
          </p:cNvSpPr>
          <p:nvPr/>
        </p:nvSpPr>
        <p:spPr bwMode="auto">
          <a:xfrm>
            <a:off x="180975" y="5842000"/>
            <a:ext cx="441007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b="1" i="1">
                <a:solidFill>
                  <a:schemeClr val="hlink"/>
                </a:solidFill>
                <a:latin typeface="Calibri" charset="0"/>
              </a:rPr>
              <a:t>H3GP</a:t>
            </a:r>
            <a:r>
              <a:rPr lang="en-US" sz="2100" b="1" i="1">
                <a:latin typeface="Calibri" charset="0"/>
              </a:rPr>
              <a:t>: Comparable with </a:t>
            </a:r>
            <a:r>
              <a:rPr lang="en-US" sz="2100" b="1" i="1">
                <a:solidFill>
                  <a:srgbClr val="FF0000"/>
                </a:solidFill>
                <a:latin typeface="Calibri" charset="0"/>
              </a:rPr>
              <a:t>HWRF</a:t>
            </a:r>
            <a:endParaRPr lang="en-US" sz="2100" b="1" i="1">
              <a:latin typeface="Calibri" charset="0"/>
            </a:endParaRPr>
          </a:p>
          <a:p>
            <a:pPr algn="ctr"/>
            <a:r>
              <a:rPr lang="en-US" sz="2100" b="1" i="1">
                <a:latin typeface="Calibri" charset="0"/>
              </a:rPr>
              <a:t>Slightly Worse (some times)than 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GFDL</a:t>
            </a:r>
          </a:p>
          <a:p>
            <a:pPr algn="ctr"/>
            <a:r>
              <a:rPr lang="en-US" sz="2100" b="1" i="1">
                <a:solidFill>
                  <a:srgbClr val="FF00FF"/>
                </a:solidFill>
                <a:latin typeface="Calibri" charset="0"/>
              </a:rPr>
              <a:t>AVN0 (GFS)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 </a:t>
            </a:r>
            <a:r>
              <a:rPr lang="en-US" sz="2100" b="1" i="1">
                <a:latin typeface="Calibri" charset="0"/>
              </a:rPr>
              <a:t>Best</a:t>
            </a: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5297488" y="5816600"/>
            <a:ext cx="3462337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i="1">
                <a:solidFill>
                  <a:schemeClr val="hlink"/>
                </a:solidFill>
                <a:latin typeface="Calibri" charset="0"/>
              </a:rPr>
              <a:t>H3GP</a:t>
            </a:r>
            <a:r>
              <a:rPr lang="en-US" sz="1600" b="1" i="1">
                <a:latin typeface="Calibri" charset="0"/>
              </a:rPr>
              <a:t>: Mixed vs. </a:t>
            </a:r>
            <a:r>
              <a:rPr lang="en-US" sz="1600" b="1" i="1">
                <a:solidFill>
                  <a:srgbClr val="FF0000"/>
                </a:solidFill>
                <a:latin typeface="Calibri" charset="0"/>
              </a:rPr>
              <a:t>HWRF</a:t>
            </a:r>
            <a:endParaRPr lang="en-US" sz="1600" b="1" i="1">
              <a:latin typeface="Calibri" charset="0"/>
            </a:endParaRPr>
          </a:p>
          <a:p>
            <a:pPr algn="ctr"/>
            <a:r>
              <a:rPr lang="en-US" sz="1600" b="1" i="1">
                <a:latin typeface="Calibri" charset="0"/>
              </a:rPr>
              <a:t>Better than </a:t>
            </a:r>
            <a:r>
              <a:rPr lang="en-US" sz="1600" b="1" i="1">
                <a:solidFill>
                  <a:srgbClr val="3FAA22"/>
                </a:solidFill>
                <a:latin typeface="Calibri" charset="0"/>
              </a:rPr>
              <a:t>GFDL </a:t>
            </a:r>
            <a:r>
              <a:rPr lang="en-US" sz="1600" b="1" i="1">
                <a:latin typeface="Calibri" charset="0"/>
              </a:rPr>
              <a:t>after 48 hr</a:t>
            </a:r>
          </a:p>
          <a:p>
            <a:pPr algn="ctr"/>
            <a:r>
              <a:rPr lang="en-US" sz="1600" b="1" i="1">
                <a:solidFill>
                  <a:srgbClr val="FF00FF"/>
                </a:solidFill>
                <a:latin typeface="Calibri" charset="0"/>
              </a:rPr>
              <a:t>DSHP</a:t>
            </a:r>
            <a:r>
              <a:rPr lang="en-US" sz="1600" b="1" i="1">
                <a:latin typeface="Calibri" charset="0"/>
              </a:rPr>
              <a:t> &amp;</a:t>
            </a:r>
            <a:r>
              <a:rPr lang="en-US" sz="1600" b="1" i="1">
                <a:solidFill>
                  <a:srgbClr val="3FAA22"/>
                </a:solidFill>
                <a:latin typeface="Calibri" charset="0"/>
              </a:rPr>
              <a:t> </a:t>
            </a:r>
            <a:r>
              <a:rPr lang="en-US" sz="1600" b="1" i="1">
                <a:solidFill>
                  <a:srgbClr val="00CBEF"/>
                </a:solidFill>
                <a:latin typeface="Calibri" charset="0"/>
              </a:rPr>
              <a:t>LGEM</a:t>
            </a:r>
            <a:r>
              <a:rPr lang="en-US" sz="1600" b="1" i="1">
                <a:latin typeface="Calibri" charset="0"/>
              </a:rPr>
              <a:t> Best</a:t>
            </a:r>
          </a:p>
          <a:p>
            <a:pPr algn="ctr"/>
            <a:r>
              <a:rPr lang="en-US" sz="1600" b="1" i="1">
                <a:latin typeface="Calibri" charset="0"/>
              </a:rPr>
              <a:t>(But No Significant skill for any model)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30" grpId="0"/>
      <p:bldP spid="604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4"/>
          <p:cNvSpPr>
            <a:spLocks noChangeArrowheads="1"/>
          </p:cNvSpPr>
          <p:nvPr/>
        </p:nvSpPr>
        <p:spPr bwMode="auto">
          <a:xfrm>
            <a:off x="950913" y="1803400"/>
            <a:ext cx="3216275" cy="1412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9154" name="Title 1"/>
          <p:cNvSpPr>
            <a:spLocks/>
          </p:cNvSpPr>
          <p:nvPr/>
        </p:nvSpPr>
        <p:spPr bwMode="auto">
          <a:xfrm>
            <a:off x="0" y="-77788"/>
            <a:ext cx="9144000" cy="77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 u="sng">
                <a:solidFill>
                  <a:srgbClr val="0000FF"/>
                </a:solidFill>
                <a:latin typeface="Calibri" charset="0"/>
              </a:rPr>
              <a:t>SHIFOR 2008/09/10 vs 2011</a:t>
            </a:r>
            <a:endParaRPr lang="en-US" sz="2300" b="1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49155" name="Rectangle 14"/>
          <p:cNvSpPr>
            <a:spLocks noChangeArrowheads="1"/>
          </p:cNvSpPr>
          <p:nvPr/>
        </p:nvSpPr>
        <p:spPr bwMode="auto">
          <a:xfrm>
            <a:off x="4522788" y="12128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Calibri" charset="0"/>
            </a:endParaRPr>
          </a:p>
        </p:txBody>
      </p:sp>
      <p:pic>
        <p:nvPicPr>
          <p:cNvPr id="49156" name="Picture 16" descr="INTStats20080910_3models"/>
          <p:cNvPicPr>
            <a:picLocks noChangeAspect="1" noChangeArrowheads="1"/>
          </p:cNvPicPr>
          <p:nvPr/>
        </p:nvPicPr>
        <p:blipFill>
          <a:blip r:embed="rId3"/>
          <a:srcRect l="12738" t="25383" r="10071" b="19453"/>
          <a:stretch>
            <a:fillRect/>
          </a:stretch>
        </p:blipFill>
        <p:spPr bwMode="auto">
          <a:xfrm>
            <a:off x="130175" y="1825625"/>
            <a:ext cx="4502150" cy="416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17" descr="INTStats2011_3models"/>
          <p:cNvPicPr>
            <a:picLocks noChangeAspect="1" noChangeArrowheads="1"/>
          </p:cNvPicPr>
          <p:nvPr/>
        </p:nvPicPr>
        <p:blipFill>
          <a:blip r:embed="rId4"/>
          <a:srcRect l="12738" t="25826" r="10452" b="19769"/>
          <a:stretch>
            <a:fillRect/>
          </a:stretch>
        </p:blipFill>
        <p:spPr bwMode="auto">
          <a:xfrm>
            <a:off x="4676775" y="1860550"/>
            <a:ext cx="4479925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Text Box 9"/>
          <p:cNvSpPr txBox="1">
            <a:spLocks noChangeArrowheads="1"/>
          </p:cNvSpPr>
          <p:nvPr/>
        </p:nvSpPr>
        <p:spPr bwMode="auto">
          <a:xfrm>
            <a:off x="1684338" y="574675"/>
            <a:ext cx="567848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i="1">
                <a:solidFill>
                  <a:schemeClr val="hlink"/>
                </a:solidFill>
                <a:latin typeface="Calibri" charset="0"/>
              </a:rPr>
              <a:t>H3GP</a:t>
            </a:r>
            <a:r>
              <a:rPr lang="en-US" sz="2400" b="1" i="1">
                <a:latin typeface="Calibri" charset="0"/>
              </a:rPr>
              <a:t> &amp; </a:t>
            </a:r>
            <a:r>
              <a:rPr lang="en-US" sz="2400" b="1" i="1">
                <a:solidFill>
                  <a:srgbClr val="FF0000"/>
                </a:solidFill>
                <a:latin typeface="Calibri" charset="0"/>
              </a:rPr>
              <a:t>HWRF</a:t>
            </a:r>
            <a:r>
              <a:rPr lang="en-US" sz="2400" b="1" i="1">
                <a:latin typeface="Calibri" charset="0"/>
              </a:rPr>
              <a:t> about same for two samples</a:t>
            </a:r>
            <a:endParaRPr lang="en-US" sz="2400" b="1" i="1">
              <a:solidFill>
                <a:srgbClr val="3FAA22"/>
              </a:solidFill>
              <a:latin typeface="Calibri" charset="0"/>
            </a:endParaRPr>
          </a:p>
          <a:p>
            <a:pPr algn="ctr"/>
            <a:r>
              <a:rPr lang="en-US" sz="2400" b="1" i="1">
                <a:solidFill>
                  <a:srgbClr val="00CBEF"/>
                </a:solidFill>
                <a:latin typeface="Calibri" charset="0"/>
              </a:rPr>
              <a:t>SHIFOR </a:t>
            </a:r>
            <a:r>
              <a:rPr lang="en-US" sz="2400" b="1" i="1">
                <a:latin typeface="Calibri" charset="0"/>
              </a:rPr>
              <a:t>MUCH better for 2011 </a:t>
            </a:r>
          </a:p>
          <a:p>
            <a:pPr algn="ctr"/>
            <a:r>
              <a:rPr lang="en-US" sz="2400" b="1" i="1">
                <a:solidFill>
                  <a:srgbClr val="3FAA22"/>
                </a:solidFill>
                <a:latin typeface="Calibri" charset="0"/>
              </a:rPr>
              <a:t>GFDL </a:t>
            </a:r>
            <a:r>
              <a:rPr lang="en-US" sz="2400" b="1" i="1">
                <a:latin typeface="Calibri" charset="0"/>
              </a:rPr>
              <a:t>MUCH worse for 2011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Box 9"/>
          <p:cNvSpPr txBox="1">
            <a:spLocks noChangeArrowheads="1"/>
          </p:cNvSpPr>
          <p:nvPr/>
        </p:nvSpPr>
        <p:spPr bwMode="auto">
          <a:xfrm>
            <a:off x="442913" y="1379538"/>
            <a:ext cx="3595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 charset="0"/>
              </a:rPr>
              <a:t>Initially Hurricane Strength</a:t>
            </a:r>
          </a:p>
        </p:txBody>
      </p:sp>
      <p:sp>
        <p:nvSpPr>
          <p:cNvPr id="51202" name="TextBox 10"/>
          <p:cNvSpPr txBox="1">
            <a:spLocks noChangeArrowheads="1"/>
          </p:cNvSpPr>
          <p:nvPr/>
        </p:nvSpPr>
        <p:spPr bwMode="auto">
          <a:xfrm>
            <a:off x="4870450" y="1395413"/>
            <a:ext cx="3748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 charset="0"/>
              </a:rPr>
              <a:t>Initially &lt;Hurricane Strength</a:t>
            </a:r>
          </a:p>
        </p:txBody>
      </p:sp>
      <p:sp>
        <p:nvSpPr>
          <p:cNvPr id="51203" name="Rectangle 5"/>
          <p:cNvSpPr>
            <a:spLocks noChangeArrowheads="1"/>
          </p:cNvSpPr>
          <p:nvPr/>
        </p:nvSpPr>
        <p:spPr bwMode="auto">
          <a:xfrm>
            <a:off x="950913" y="1803400"/>
            <a:ext cx="3216275" cy="1412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2479" name="Text Box 15"/>
          <p:cNvSpPr txBox="1">
            <a:spLocks noChangeArrowheads="1"/>
          </p:cNvSpPr>
          <p:nvPr/>
        </p:nvSpPr>
        <p:spPr bwMode="auto">
          <a:xfrm>
            <a:off x="4610100" y="6026150"/>
            <a:ext cx="4256088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b="1" i="1">
                <a:solidFill>
                  <a:schemeClr val="hlink"/>
                </a:solidFill>
                <a:latin typeface="Calibri" charset="0"/>
              </a:rPr>
              <a:t>H3GP</a:t>
            </a:r>
            <a:r>
              <a:rPr lang="en-US" sz="2100" b="1" i="1">
                <a:latin typeface="Calibri" charset="0"/>
              </a:rPr>
              <a:t>: Mixed vs. </a:t>
            </a:r>
            <a:r>
              <a:rPr lang="en-US" sz="2100" b="1" i="1">
                <a:solidFill>
                  <a:srgbClr val="FF0000"/>
                </a:solidFill>
                <a:latin typeface="Calibri" charset="0"/>
              </a:rPr>
              <a:t>HWRF</a:t>
            </a:r>
            <a:r>
              <a:rPr lang="en-US" sz="2100" b="1" i="1">
                <a:latin typeface="Calibri" charset="0"/>
              </a:rPr>
              <a:t> &amp; 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GFDL</a:t>
            </a:r>
          </a:p>
          <a:p>
            <a:pPr algn="ctr"/>
            <a:r>
              <a:rPr lang="en-US" b="1" i="1">
                <a:solidFill>
                  <a:srgbClr val="FF00FF"/>
                </a:solidFill>
                <a:latin typeface="Calibri" charset="0"/>
              </a:rPr>
              <a:t>DSHP</a:t>
            </a:r>
            <a:r>
              <a:rPr lang="en-US" b="1" i="1">
                <a:latin typeface="Calibri" charset="0"/>
              </a:rPr>
              <a:t> &amp;</a:t>
            </a:r>
            <a:r>
              <a:rPr lang="en-US" b="1" i="1">
                <a:solidFill>
                  <a:srgbClr val="3FAA22"/>
                </a:solidFill>
                <a:latin typeface="Calibri" charset="0"/>
              </a:rPr>
              <a:t> </a:t>
            </a:r>
            <a:r>
              <a:rPr lang="en-US" b="1" i="1">
                <a:solidFill>
                  <a:srgbClr val="00CBEF"/>
                </a:solidFill>
                <a:latin typeface="Calibri" charset="0"/>
              </a:rPr>
              <a:t>LGEM</a:t>
            </a:r>
            <a:r>
              <a:rPr lang="en-US" b="1" i="1">
                <a:latin typeface="Calibri" charset="0"/>
              </a:rPr>
              <a:t> Best</a:t>
            </a:r>
          </a:p>
        </p:txBody>
      </p:sp>
      <p:sp>
        <p:nvSpPr>
          <p:cNvPr id="51205" name="Title 1"/>
          <p:cNvSpPr>
            <a:spLocks/>
          </p:cNvSpPr>
          <p:nvPr/>
        </p:nvSpPr>
        <p:spPr bwMode="auto">
          <a:xfrm>
            <a:off x="0" y="215900"/>
            <a:ext cx="91440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b="1">
                <a:latin typeface="Calibri" charset="0"/>
              </a:rPr>
              <a:t>Stratified Intensity Forecast Skill H3GP </a:t>
            </a:r>
            <a:r>
              <a:rPr lang="en-US" sz="2400" b="1">
                <a:latin typeface="Calibri" charset="0"/>
              </a:rPr>
              <a:t>(17 storms(A to P): 2011</a:t>
            </a:r>
            <a:r>
              <a:rPr lang="en-US" sz="2800" b="1">
                <a:latin typeface="Calibri" charset="0"/>
              </a:rPr>
              <a:t>)</a:t>
            </a:r>
            <a:br>
              <a:rPr lang="en-US" sz="2800" b="1">
                <a:latin typeface="Calibri" charset="0"/>
              </a:rPr>
            </a:br>
            <a:r>
              <a:rPr lang="en-US" sz="2300" b="1">
                <a:solidFill>
                  <a:srgbClr val="FF0000"/>
                </a:solidFill>
                <a:latin typeface="Calibri" charset="0"/>
              </a:rPr>
              <a:t>2011 Real-Time Season Runs to test Stream 1.5 (27:9:3 km)</a:t>
            </a:r>
          </a:p>
        </p:txBody>
      </p:sp>
      <p:pic>
        <p:nvPicPr>
          <p:cNvPr id="51206" name="Picture 24" descr="INTSkillALL2011H3GSHRge64All"/>
          <p:cNvPicPr>
            <a:picLocks noChangeAspect="1" noChangeArrowheads="1"/>
          </p:cNvPicPr>
          <p:nvPr/>
        </p:nvPicPr>
        <p:blipFill>
          <a:blip r:embed="rId3"/>
          <a:srcRect l="10806" t="25826" r="11623" b="19453"/>
          <a:stretch>
            <a:fillRect/>
          </a:stretch>
        </p:blipFill>
        <p:spPr bwMode="auto">
          <a:xfrm>
            <a:off x="7938" y="1870075"/>
            <a:ext cx="4524375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25" descr="INTSkillALL2011H3GSHRlt64All"/>
          <p:cNvPicPr>
            <a:picLocks noChangeAspect="1" noChangeArrowheads="1"/>
          </p:cNvPicPr>
          <p:nvPr/>
        </p:nvPicPr>
        <p:blipFill>
          <a:blip r:embed="rId4"/>
          <a:srcRect l="10397" t="26099" r="10860" b="19180"/>
          <a:stretch>
            <a:fillRect/>
          </a:stretch>
        </p:blipFill>
        <p:spPr bwMode="auto">
          <a:xfrm>
            <a:off x="4540250" y="1884363"/>
            <a:ext cx="4592638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8" name="Text Box 14"/>
          <p:cNvSpPr txBox="1">
            <a:spLocks noChangeArrowheads="1"/>
          </p:cNvSpPr>
          <p:nvPr/>
        </p:nvSpPr>
        <p:spPr bwMode="auto">
          <a:xfrm>
            <a:off x="487363" y="5834063"/>
            <a:ext cx="389255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b="1" i="1">
                <a:solidFill>
                  <a:schemeClr val="hlink"/>
                </a:solidFill>
                <a:latin typeface="Calibri" charset="0"/>
              </a:rPr>
              <a:t>H3GP</a:t>
            </a:r>
            <a:r>
              <a:rPr lang="en-US" sz="2100" b="1" i="1">
                <a:latin typeface="Calibri" charset="0"/>
              </a:rPr>
              <a:t>: After 48 hr much improved</a:t>
            </a:r>
          </a:p>
          <a:p>
            <a:pPr algn="ctr"/>
            <a:r>
              <a:rPr lang="en-US" sz="2100" b="1" i="1">
                <a:latin typeface="Calibri" charset="0"/>
              </a:rPr>
              <a:t>Over </a:t>
            </a:r>
            <a:r>
              <a:rPr lang="en-US" sz="2100" b="1" i="1">
                <a:solidFill>
                  <a:srgbClr val="FF0000"/>
                </a:solidFill>
                <a:latin typeface="Calibri" charset="0"/>
              </a:rPr>
              <a:t>HWRF</a:t>
            </a:r>
            <a:r>
              <a:rPr lang="en-US" sz="2100" b="1" i="1">
                <a:latin typeface="Calibri" charset="0"/>
              </a:rPr>
              <a:t> &amp; 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GFDL</a:t>
            </a:r>
          </a:p>
          <a:p>
            <a:pPr algn="ctr"/>
            <a:r>
              <a:rPr lang="en-US" b="1" i="1">
                <a:solidFill>
                  <a:srgbClr val="FF00FF"/>
                </a:solidFill>
                <a:latin typeface="Calibri" charset="0"/>
              </a:rPr>
              <a:t>DSHP</a:t>
            </a:r>
            <a:r>
              <a:rPr lang="en-US" b="1" i="1">
                <a:latin typeface="Calibri" charset="0"/>
              </a:rPr>
              <a:t> &amp;</a:t>
            </a:r>
            <a:r>
              <a:rPr lang="en-US" b="1" i="1">
                <a:solidFill>
                  <a:srgbClr val="3FAA22"/>
                </a:solidFill>
                <a:latin typeface="Calibri" charset="0"/>
              </a:rPr>
              <a:t> </a:t>
            </a:r>
            <a:r>
              <a:rPr lang="en-US" b="1" i="1">
                <a:solidFill>
                  <a:srgbClr val="00CBEF"/>
                </a:solidFill>
                <a:latin typeface="Calibri" charset="0"/>
              </a:rPr>
              <a:t>LGEM</a:t>
            </a:r>
            <a:r>
              <a:rPr lang="en-US" b="1" i="1">
                <a:latin typeface="Calibri" charset="0"/>
              </a:rPr>
              <a:t> Best after 84 h</a:t>
            </a:r>
          </a:p>
          <a:p>
            <a:pPr algn="ctr"/>
            <a:endParaRPr lang="en-US" sz="1600" b="1" i="1">
              <a:latin typeface="Calibri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9" grpId="0"/>
      <p:bldP spid="6247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838200"/>
          </a:xfrm>
        </p:spPr>
        <p:txBody>
          <a:bodyPr/>
          <a:lstStyle/>
          <a:p>
            <a:r>
              <a:rPr lang="en-US" sz="2800" b="1" smtClean="0"/>
              <a:t>Current Model Configurations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27025" y="781050"/>
          <a:ext cx="8435976" cy="5974080"/>
        </p:xfrm>
        <a:graphic>
          <a:graphicData uri="http://schemas.openxmlformats.org/drawingml/2006/table">
            <a:tbl>
              <a:tblPr/>
              <a:tblGrid>
                <a:gridCol w="2565570"/>
                <a:gridCol w="3057686"/>
                <a:gridCol w="2812720"/>
              </a:tblGrid>
              <a:tr h="3487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Operational HWRF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Stream 1.5 HWRF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847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Domain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27 KM: 77.76˚ X 77.76˚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9 KM: 7.2˚ X 6.0˚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27 KM: 77.76˚ X 77.76˚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9 KM: 10.56˚ X 10.2˚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5522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Vortex Initialization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27-9 KM: 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27-9 KM: Yes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 KM: No (Downscaling)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</a:tr>
              <a:tr h="3487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Cycling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Yes(Vortex only)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Yes (9 km domain vortex only)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6103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Ocean Coupling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(Ocean model: POM)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27-9 KM: 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27-9 KM: Yes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 KM: No (Downscaling)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</a:tr>
              <a:tr h="348762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Physics schemes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87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Microphysics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Ferrier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Ferrier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3487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Radiation (SW, LW)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GFDL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GFDL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</a:tr>
              <a:tr h="3487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Surface Scheme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GFDL (2011 implementation)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GFDL (HR implementation)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3487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PBL Scheme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GFS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GFS (HR implementation)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6103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Cumulus Parameterization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New SAS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New SAS (27-9 KM)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no CP (3 KM)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487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Land Surface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GFDL Slab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GFDL Slab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87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GWD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Yes(27km); No(9km)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Yes(27km); No(9-3km)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57950" y="1636713"/>
            <a:ext cx="1752600" cy="366712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uFill>
                  <a:solidFill>
                    <a:srgbClr val="C00000"/>
                  </a:solidFill>
                </a:uFill>
                <a:latin typeface="Calibri" pitchFamily="34" charset="0"/>
                <a:ea typeface="+mn-ea"/>
                <a:cs typeface="+mn-cs"/>
              </a:rPr>
              <a:t>3 KM: 7.6˚ X 6.4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˚</a:t>
            </a:r>
            <a:endParaRPr lang="en-US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6324600" y="1600200"/>
            <a:ext cx="20574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997575" y="4643438"/>
            <a:ext cx="2667000" cy="381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00750" y="5026025"/>
            <a:ext cx="2667000" cy="381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95275"/>
            <a:ext cx="9144000" cy="7747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>
                <a:ea typeface="+mj-ea"/>
                <a:cs typeface="+mj-cs"/>
              </a:rPr>
              <a:t>Track &amp; Intensity Forecast Skill: H3GP (Stream 1.5 </a:t>
            </a:r>
            <a:r>
              <a:rPr lang="en-US" sz="2800" b="1">
                <a:solidFill>
                  <a:srgbClr val="FF0000"/>
                </a:solidFill>
                <a:ea typeface="+mj-ea"/>
                <a:cs typeface="+mj-cs"/>
              </a:rPr>
              <a:t>27:9:3 km</a:t>
            </a:r>
            <a:r>
              <a:rPr lang="en-US" sz="2800" b="1">
                <a:ea typeface="+mj-ea"/>
                <a:cs typeface="+mj-cs"/>
              </a:rPr>
              <a:t>) </a:t>
            </a:r>
            <a:r>
              <a:rPr lang="en-US" sz="2400" b="1">
                <a:ea typeface="+mj-ea"/>
                <a:cs typeface="+mj-cs"/>
              </a:rPr>
              <a:t/>
            </a:r>
            <a:br>
              <a:rPr lang="en-US" sz="2400" b="1">
                <a:ea typeface="+mj-ea"/>
                <a:cs typeface="+mj-cs"/>
              </a:rPr>
            </a:br>
            <a:r>
              <a:rPr lang="en-US" sz="2400" b="1">
                <a:ea typeface="+mj-ea"/>
                <a:cs typeface="+mj-cs"/>
              </a:rPr>
              <a:t>Retrospective Runs 2008/09/10 + Real-Time Runs (2011 Season)</a:t>
            </a:r>
            <a:br>
              <a:rPr lang="en-US" sz="2400" b="1">
                <a:ea typeface="+mj-ea"/>
                <a:cs typeface="+mj-cs"/>
              </a:rPr>
            </a:br>
            <a:r>
              <a:rPr lang="en-US" sz="2400" b="1">
                <a:ea typeface="+mj-ea"/>
                <a:cs typeface="+mj-cs"/>
              </a:rPr>
              <a:t>Late Versions of Numerical Models</a:t>
            </a:r>
            <a:endParaRPr lang="en-US" sz="2800" b="1">
              <a:solidFill>
                <a:srgbClr val="FF0000"/>
              </a:solidFill>
              <a:ea typeface="+mj-ea"/>
              <a:cs typeface="+mj-cs"/>
            </a:endParaRPr>
          </a:p>
        </p:txBody>
      </p:sp>
      <p:sp>
        <p:nvSpPr>
          <p:cNvPr id="53250" name="TextBox 10"/>
          <p:cNvSpPr txBox="1">
            <a:spLocks noChangeArrowheads="1"/>
          </p:cNvSpPr>
          <p:nvPr/>
        </p:nvSpPr>
        <p:spPr bwMode="auto">
          <a:xfrm>
            <a:off x="5248275" y="1370013"/>
            <a:ext cx="3595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 charset="0"/>
              </a:rPr>
              <a:t>INTENSITY FORECAST SKILL</a:t>
            </a:r>
          </a:p>
        </p:txBody>
      </p:sp>
      <p:pic>
        <p:nvPicPr>
          <p:cNvPr id="72724" name="Picture 20" descr="INTSkill2008091011H3GAll"/>
          <p:cNvPicPr>
            <a:picLocks noChangeAspect="1" noChangeArrowheads="1"/>
          </p:cNvPicPr>
          <p:nvPr/>
        </p:nvPicPr>
        <p:blipFill>
          <a:blip r:embed="rId3"/>
          <a:srcRect l="8737" t="25636" r="10016" b="19159"/>
          <a:stretch>
            <a:fillRect/>
          </a:stretch>
        </p:blipFill>
        <p:spPr bwMode="auto">
          <a:xfrm>
            <a:off x="4448175" y="1860550"/>
            <a:ext cx="4738688" cy="416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TextBox 9"/>
          <p:cNvSpPr txBox="1">
            <a:spLocks noChangeArrowheads="1"/>
          </p:cNvSpPr>
          <p:nvPr/>
        </p:nvSpPr>
        <p:spPr bwMode="auto">
          <a:xfrm>
            <a:off x="920750" y="1366838"/>
            <a:ext cx="311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 charset="0"/>
              </a:rPr>
              <a:t>TRACK FORECAST SKILL</a:t>
            </a:r>
          </a:p>
        </p:txBody>
      </p:sp>
      <p:sp>
        <p:nvSpPr>
          <p:cNvPr id="72727" name="Text Box 23"/>
          <p:cNvSpPr txBox="1">
            <a:spLocks noChangeArrowheads="1"/>
          </p:cNvSpPr>
          <p:nvPr/>
        </p:nvSpPr>
        <p:spPr bwMode="auto">
          <a:xfrm>
            <a:off x="4832350" y="5845175"/>
            <a:ext cx="4167188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b="1" i="1">
                <a:solidFill>
                  <a:schemeClr val="hlink"/>
                </a:solidFill>
                <a:latin typeface="Calibri" charset="0"/>
              </a:rPr>
              <a:t>H3GP</a:t>
            </a:r>
            <a:r>
              <a:rPr lang="en-US" sz="2100" b="1" i="1">
                <a:latin typeface="Calibri" charset="0"/>
              </a:rPr>
              <a:t>: Improved over 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GFDL </a:t>
            </a:r>
            <a:r>
              <a:rPr lang="en-US" sz="2100" b="1" i="1">
                <a:latin typeface="Calibri" charset="0"/>
              </a:rPr>
              <a:t>&amp;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 </a:t>
            </a:r>
            <a:r>
              <a:rPr lang="en-US" sz="2100" b="1" i="1">
                <a:solidFill>
                  <a:srgbClr val="FF0000"/>
                </a:solidFill>
                <a:latin typeface="Calibri" charset="0"/>
              </a:rPr>
              <a:t>HWRF</a:t>
            </a:r>
            <a:endParaRPr lang="en-US" sz="2100" b="1" i="1">
              <a:latin typeface="Calibri" charset="0"/>
            </a:endParaRPr>
          </a:p>
          <a:p>
            <a:pPr algn="ctr"/>
            <a:r>
              <a:rPr lang="en-US" sz="2100" b="1" i="1">
                <a:latin typeface="Calibri" charset="0"/>
              </a:rPr>
              <a:t>Comparable to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 </a:t>
            </a:r>
            <a:r>
              <a:rPr lang="en-US" sz="2100" b="1" i="1">
                <a:solidFill>
                  <a:srgbClr val="FF00FF"/>
                </a:solidFill>
                <a:latin typeface="Calibri" charset="0"/>
              </a:rPr>
              <a:t>DSHP</a:t>
            </a:r>
          </a:p>
          <a:p>
            <a:pPr algn="ctr"/>
            <a:r>
              <a:rPr lang="en-US" sz="2100" b="1" i="1">
                <a:solidFill>
                  <a:srgbClr val="00CBEF"/>
                </a:solidFill>
                <a:latin typeface="Calibri" charset="0"/>
              </a:rPr>
              <a:t>LGEM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 </a:t>
            </a:r>
            <a:r>
              <a:rPr lang="en-US" sz="2100" b="1" i="1">
                <a:latin typeface="Calibri" charset="0"/>
              </a:rPr>
              <a:t>Best</a:t>
            </a:r>
          </a:p>
        </p:txBody>
      </p:sp>
      <p:pic>
        <p:nvPicPr>
          <p:cNvPr id="72728" name="Picture 24" descr="TrkSkillALL2008091011H3GAll"/>
          <p:cNvPicPr>
            <a:picLocks noChangeAspect="1" noChangeArrowheads="1"/>
          </p:cNvPicPr>
          <p:nvPr/>
        </p:nvPicPr>
        <p:blipFill>
          <a:blip r:embed="rId4"/>
          <a:srcRect l="10289" t="25026" r="10561" b="19516"/>
          <a:stretch>
            <a:fillRect/>
          </a:stretch>
        </p:blipFill>
        <p:spPr bwMode="auto">
          <a:xfrm>
            <a:off x="-25400" y="1803400"/>
            <a:ext cx="4616450" cy="418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26" name="Text Box 22"/>
          <p:cNvSpPr txBox="1">
            <a:spLocks noChangeArrowheads="1"/>
          </p:cNvSpPr>
          <p:nvPr/>
        </p:nvSpPr>
        <p:spPr bwMode="auto">
          <a:xfrm>
            <a:off x="682625" y="5824538"/>
            <a:ext cx="3284538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b="1" i="1">
                <a:solidFill>
                  <a:schemeClr val="hlink"/>
                </a:solidFill>
                <a:latin typeface="Calibri" charset="0"/>
              </a:rPr>
              <a:t>H3GP</a:t>
            </a:r>
            <a:r>
              <a:rPr lang="en-US" sz="2100" b="1" i="1">
                <a:latin typeface="Calibri" charset="0"/>
              </a:rPr>
              <a:t>: Improved over </a:t>
            </a:r>
            <a:r>
              <a:rPr lang="en-US" sz="2100" b="1" i="1">
                <a:solidFill>
                  <a:srgbClr val="FF0000"/>
                </a:solidFill>
                <a:latin typeface="Calibri" charset="0"/>
              </a:rPr>
              <a:t>HWRF</a:t>
            </a:r>
            <a:endParaRPr lang="en-US" sz="2100" b="1" i="1">
              <a:latin typeface="Calibri" charset="0"/>
            </a:endParaRPr>
          </a:p>
          <a:p>
            <a:pPr algn="ctr"/>
            <a:r>
              <a:rPr lang="en-US" sz="2100" b="1" i="1">
                <a:latin typeface="Calibri" charset="0"/>
              </a:rPr>
              <a:t>Comparable to 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GFDL</a:t>
            </a:r>
          </a:p>
          <a:p>
            <a:pPr algn="ctr"/>
            <a:r>
              <a:rPr lang="en-US" sz="2100" b="1" i="1">
                <a:solidFill>
                  <a:srgbClr val="FF00FF"/>
                </a:solidFill>
                <a:latin typeface="Calibri" charset="0"/>
              </a:rPr>
              <a:t>AVN0 (GFS)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 </a:t>
            </a:r>
            <a:r>
              <a:rPr lang="en-US" sz="2100" b="1" i="1">
                <a:latin typeface="Calibri" charset="0"/>
              </a:rPr>
              <a:t>Best</a:t>
            </a:r>
            <a:endParaRPr lang="en-US" sz="2100" b="1" i="1">
              <a:solidFill>
                <a:srgbClr val="FF0000"/>
              </a:solidFill>
              <a:latin typeface="Calibri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27" grpId="0"/>
      <p:bldP spid="727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95275"/>
            <a:ext cx="9144000" cy="774700"/>
          </a:xfrm>
        </p:spPr>
        <p:txBody>
          <a:bodyPr>
            <a:normAutofit fontScale="90000"/>
          </a:bodyPr>
          <a:lstStyle/>
          <a:p>
            <a:r>
              <a:rPr lang="en-US" sz="2800" b="1" smtClean="0"/>
              <a:t>Track &amp; Intensity Forecast Skill: H3GP (Stream 1.5 </a:t>
            </a:r>
            <a:r>
              <a:rPr lang="en-US" sz="2800" b="1" smtClean="0">
                <a:solidFill>
                  <a:srgbClr val="FF0000"/>
                </a:solidFill>
              </a:rPr>
              <a:t>27:9:3 km</a:t>
            </a:r>
            <a:r>
              <a:rPr lang="en-US" sz="2800" b="1" smtClean="0"/>
              <a:t>) </a:t>
            </a:r>
            <a:r>
              <a:rPr lang="en-US" sz="2400" b="1" smtClean="0"/>
              <a:t/>
            </a:r>
            <a:br>
              <a:rPr lang="en-US" sz="2400" b="1" smtClean="0"/>
            </a:br>
            <a:r>
              <a:rPr lang="en-US" sz="2400" b="1" smtClean="0"/>
              <a:t>Retrospective Runs 2008/09/10 + Real-Time Runs (2011 Season)</a:t>
            </a:r>
            <a:br>
              <a:rPr lang="en-US" sz="2400" b="1" smtClean="0"/>
            </a:br>
            <a:r>
              <a:rPr lang="en-US" sz="2400" b="1" smtClean="0"/>
              <a:t>Late Versions of Numerical Models</a:t>
            </a:r>
            <a:endParaRPr lang="en-US" sz="2800" b="1" smtClean="0">
              <a:solidFill>
                <a:srgbClr val="FF0000"/>
              </a:solidFill>
            </a:endParaRPr>
          </a:p>
        </p:txBody>
      </p:sp>
      <p:sp>
        <p:nvSpPr>
          <p:cNvPr id="61443" name="TextBox 10"/>
          <p:cNvSpPr txBox="1">
            <a:spLocks noChangeArrowheads="1"/>
          </p:cNvSpPr>
          <p:nvPr/>
        </p:nvSpPr>
        <p:spPr bwMode="auto">
          <a:xfrm>
            <a:off x="5248275" y="1370013"/>
            <a:ext cx="3595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400" b="1">
                <a:latin typeface="Calibri" charset="0"/>
              </a:rPr>
              <a:t>INTENSITY FORECAST SKILL</a:t>
            </a:r>
          </a:p>
        </p:txBody>
      </p:sp>
      <p:pic>
        <p:nvPicPr>
          <p:cNvPr id="61444" name="Picture 4" descr="INTSkill2008091011H3GAll"/>
          <p:cNvPicPr>
            <a:picLocks noChangeAspect="1" noChangeArrowheads="1"/>
          </p:cNvPicPr>
          <p:nvPr/>
        </p:nvPicPr>
        <p:blipFill>
          <a:blip r:embed="rId3"/>
          <a:srcRect l="8737" t="25636" r="10016" b="19159"/>
          <a:stretch>
            <a:fillRect/>
          </a:stretch>
        </p:blipFill>
        <p:spPr bwMode="auto">
          <a:xfrm>
            <a:off x="4448175" y="1860550"/>
            <a:ext cx="4738688" cy="4167188"/>
          </a:xfrm>
          <a:prstGeom prst="rect">
            <a:avLst/>
          </a:prstGeom>
          <a:noFill/>
        </p:spPr>
      </p:pic>
      <p:sp>
        <p:nvSpPr>
          <p:cNvPr id="61445" name="TextBox 9"/>
          <p:cNvSpPr txBox="1">
            <a:spLocks noChangeArrowheads="1"/>
          </p:cNvSpPr>
          <p:nvPr/>
        </p:nvSpPr>
        <p:spPr bwMode="auto">
          <a:xfrm>
            <a:off x="920750" y="1366838"/>
            <a:ext cx="311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400" b="1">
                <a:latin typeface="Calibri" charset="0"/>
              </a:rPr>
              <a:t>TRACK FORECAST SKILL</a:t>
            </a: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4832350" y="5845175"/>
            <a:ext cx="4167188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b="1" i="1">
                <a:solidFill>
                  <a:schemeClr val="hlink"/>
                </a:solidFill>
                <a:latin typeface="Calibri" charset="0"/>
              </a:rPr>
              <a:t>H3GP</a:t>
            </a:r>
            <a:r>
              <a:rPr lang="en-US" sz="2100" b="1" i="1">
                <a:latin typeface="Calibri" charset="0"/>
              </a:rPr>
              <a:t>: Improved over 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GFDL </a:t>
            </a:r>
            <a:r>
              <a:rPr lang="en-US" sz="2100" b="1" i="1">
                <a:latin typeface="Calibri" charset="0"/>
              </a:rPr>
              <a:t>&amp;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 </a:t>
            </a:r>
            <a:r>
              <a:rPr lang="en-US" sz="2100" b="1" i="1">
                <a:solidFill>
                  <a:srgbClr val="FF0000"/>
                </a:solidFill>
                <a:latin typeface="Calibri" charset="0"/>
              </a:rPr>
              <a:t>HWRF</a:t>
            </a:r>
            <a:endParaRPr lang="en-US" sz="2100" b="1" i="1">
              <a:latin typeface="Calibri" charset="0"/>
            </a:endParaRPr>
          </a:p>
          <a:p>
            <a:pPr algn="ctr"/>
            <a:r>
              <a:rPr lang="en-US" sz="2100" b="1" i="1">
                <a:latin typeface="Calibri" charset="0"/>
              </a:rPr>
              <a:t>Comparable to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 </a:t>
            </a:r>
            <a:r>
              <a:rPr lang="en-US" sz="2100" b="1" i="1">
                <a:solidFill>
                  <a:srgbClr val="FF00FF"/>
                </a:solidFill>
                <a:latin typeface="Calibri" charset="0"/>
              </a:rPr>
              <a:t>DSHP</a:t>
            </a:r>
          </a:p>
          <a:p>
            <a:pPr algn="ctr"/>
            <a:r>
              <a:rPr lang="en-US" sz="2100" b="1" i="1">
                <a:solidFill>
                  <a:srgbClr val="00CBEF"/>
                </a:solidFill>
                <a:latin typeface="Calibri" charset="0"/>
              </a:rPr>
              <a:t>LGEM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 </a:t>
            </a:r>
            <a:r>
              <a:rPr lang="en-US" sz="2100" b="1" i="1">
                <a:latin typeface="Calibri" charset="0"/>
              </a:rPr>
              <a:t>Best</a:t>
            </a:r>
          </a:p>
        </p:txBody>
      </p:sp>
      <p:pic>
        <p:nvPicPr>
          <p:cNvPr id="61447" name="Picture 7" descr="TrkSkillALL2008091011H3GAll"/>
          <p:cNvPicPr>
            <a:picLocks noChangeAspect="1" noChangeArrowheads="1"/>
          </p:cNvPicPr>
          <p:nvPr/>
        </p:nvPicPr>
        <p:blipFill>
          <a:blip r:embed="rId4"/>
          <a:srcRect l="10289" t="25026" r="10561" b="19516"/>
          <a:stretch>
            <a:fillRect/>
          </a:stretch>
        </p:blipFill>
        <p:spPr bwMode="auto">
          <a:xfrm>
            <a:off x="-25400" y="1803400"/>
            <a:ext cx="4616450" cy="4186238"/>
          </a:xfrm>
          <a:prstGeom prst="rect">
            <a:avLst/>
          </a:prstGeom>
          <a:noFill/>
        </p:spPr>
      </p:pic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682625" y="5824538"/>
            <a:ext cx="3284538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b="1" i="1">
                <a:solidFill>
                  <a:schemeClr val="hlink"/>
                </a:solidFill>
                <a:latin typeface="Calibri" charset="0"/>
              </a:rPr>
              <a:t>H3GP</a:t>
            </a:r>
            <a:r>
              <a:rPr lang="en-US" sz="2100" b="1" i="1">
                <a:latin typeface="Calibri" charset="0"/>
              </a:rPr>
              <a:t>: Improved over </a:t>
            </a:r>
            <a:r>
              <a:rPr lang="en-US" sz="2100" b="1" i="1">
                <a:solidFill>
                  <a:srgbClr val="FF0000"/>
                </a:solidFill>
                <a:latin typeface="Calibri" charset="0"/>
              </a:rPr>
              <a:t>HWRF</a:t>
            </a:r>
            <a:endParaRPr lang="en-US" sz="2100" b="1" i="1">
              <a:latin typeface="Calibri" charset="0"/>
            </a:endParaRPr>
          </a:p>
          <a:p>
            <a:pPr algn="ctr"/>
            <a:r>
              <a:rPr lang="en-US" sz="2100" b="1" i="1">
                <a:latin typeface="Calibri" charset="0"/>
              </a:rPr>
              <a:t>Comparable to 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GFDL</a:t>
            </a:r>
          </a:p>
          <a:p>
            <a:pPr algn="ctr"/>
            <a:r>
              <a:rPr lang="en-US" sz="2100" b="1" i="1">
                <a:solidFill>
                  <a:srgbClr val="FF00FF"/>
                </a:solidFill>
                <a:latin typeface="Calibri" charset="0"/>
              </a:rPr>
              <a:t>AVN0 (GFS)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 </a:t>
            </a:r>
            <a:r>
              <a:rPr lang="en-US" sz="2100" b="1" i="1">
                <a:latin typeface="Calibri" charset="0"/>
              </a:rPr>
              <a:t>Best</a:t>
            </a:r>
            <a:endParaRPr lang="en-US" sz="2100" b="1" i="1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-73025" y="6200775"/>
            <a:ext cx="857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1">
                <a:solidFill>
                  <a:srgbClr val="00CBEF"/>
                </a:solidFill>
              </a:rPr>
              <a:t>HRD/</a:t>
            </a:r>
          </a:p>
          <a:p>
            <a:pPr algn="ctr"/>
            <a:r>
              <a:rPr lang="en-US" b="1" i="1">
                <a:solidFill>
                  <a:srgbClr val="00CBEF"/>
                </a:solidFill>
              </a:rPr>
              <a:t>AOML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6" grpId="0"/>
      <p:bldP spid="614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95275"/>
            <a:ext cx="9144000" cy="774700"/>
          </a:xfrm>
        </p:spPr>
        <p:txBody>
          <a:bodyPr>
            <a:normAutofit fontScale="90000"/>
          </a:bodyPr>
          <a:lstStyle/>
          <a:p>
            <a:r>
              <a:rPr lang="en-US" sz="2800" b="1" smtClean="0"/>
              <a:t>Track &amp; Intensity Forecast Skill: H3GP (Stream 1.5 </a:t>
            </a:r>
            <a:r>
              <a:rPr lang="en-US" sz="2800" b="1" smtClean="0">
                <a:solidFill>
                  <a:srgbClr val="FF0000"/>
                </a:solidFill>
              </a:rPr>
              <a:t>27:9:3 km</a:t>
            </a:r>
            <a:r>
              <a:rPr lang="en-US" sz="2800" b="1" smtClean="0"/>
              <a:t>) </a:t>
            </a:r>
            <a:r>
              <a:rPr lang="en-US" sz="2400" b="1" smtClean="0"/>
              <a:t/>
            </a:r>
            <a:br>
              <a:rPr lang="en-US" sz="2400" b="1" smtClean="0"/>
            </a:br>
            <a:r>
              <a:rPr lang="en-US" sz="2400" b="1" smtClean="0"/>
              <a:t>Retrospective Runs 2008/09/10 + Real-Time Runs (2011 Season)</a:t>
            </a:r>
            <a:br>
              <a:rPr lang="en-US" sz="2400" b="1" smtClean="0"/>
            </a:br>
            <a:r>
              <a:rPr lang="en-US" sz="2400" b="1" smtClean="0"/>
              <a:t>Early Versions of Numerical Models</a:t>
            </a:r>
            <a:endParaRPr lang="en-US" sz="2800" b="1" smtClean="0">
              <a:solidFill>
                <a:srgbClr val="FF0000"/>
              </a:solidFill>
            </a:endParaRPr>
          </a:p>
        </p:txBody>
      </p:sp>
      <p:sp>
        <p:nvSpPr>
          <p:cNvPr id="63491" name="TextBox 10"/>
          <p:cNvSpPr txBox="1">
            <a:spLocks noChangeArrowheads="1"/>
          </p:cNvSpPr>
          <p:nvPr/>
        </p:nvSpPr>
        <p:spPr bwMode="auto">
          <a:xfrm>
            <a:off x="5248275" y="1370013"/>
            <a:ext cx="3595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400" b="1">
                <a:latin typeface="Calibri" charset="0"/>
              </a:rPr>
              <a:t>INTENSITY FORECAST SKILL</a:t>
            </a:r>
          </a:p>
        </p:txBody>
      </p:sp>
      <p:sp>
        <p:nvSpPr>
          <p:cNvPr id="63492" name="TextBox 9"/>
          <p:cNvSpPr txBox="1">
            <a:spLocks noChangeArrowheads="1"/>
          </p:cNvSpPr>
          <p:nvPr/>
        </p:nvSpPr>
        <p:spPr bwMode="auto">
          <a:xfrm>
            <a:off x="920750" y="1366838"/>
            <a:ext cx="311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400" b="1">
                <a:latin typeface="Calibri" charset="0"/>
              </a:rPr>
              <a:t>TRACK FORECAST SKILL</a:t>
            </a: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4918075" y="5845175"/>
            <a:ext cx="4002088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b="1" i="1">
                <a:solidFill>
                  <a:schemeClr val="hlink"/>
                </a:solidFill>
                <a:latin typeface="Calibri" charset="0"/>
              </a:rPr>
              <a:t>H3GI</a:t>
            </a:r>
            <a:r>
              <a:rPr lang="en-US" sz="2100" b="1" i="1">
                <a:latin typeface="Calibri" charset="0"/>
              </a:rPr>
              <a:t>: Improved over 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GFDI </a:t>
            </a:r>
            <a:r>
              <a:rPr lang="en-US" sz="2100" b="1" i="1">
                <a:latin typeface="Calibri" charset="0"/>
              </a:rPr>
              <a:t>&amp;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 </a:t>
            </a:r>
            <a:r>
              <a:rPr lang="en-US" sz="2100" b="1" i="1">
                <a:solidFill>
                  <a:srgbClr val="FF0000"/>
                </a:solidFill>
                <a:latin typeface="Calibri" charset="0"/>
              </a:rPr>
              <a:t>HWRI</a:t>
            </a:r>
            <a:endParaRPr lang="en-US" sz="2100" b="1" i="1">
              <a:latin typeface="Calibri" charset="0"/>
            </a:endParaRPr>
          </a:p>
          <a:p>
            <a:pPr algn="ctr"/>
            <a:r>
              <a:rPr lang="en-US" sz="2100" b="1" i="1">
                <a:latin typeface="Calibri" charset="0"/>
              </a:rPr>
              <a:t>Comparable to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 </a:t>
            </a:r>
            <a:r>
              <a:rPr lang="en-US" sz="2100" b="1" i="1">
                <a:solidFill>
                  <a:srgbClr val="FF00FF"/>
                </a:solidFill>
                <a:latin typeface="Calibri" charset="0"/>
              </a:rPr>
              <a:t>DSHP</a:t>
            </a:r>
          </a:p>
          <a:p>
            <a:pPr algn="ctr"/>
            <a:r>
              <a:rPr lang="en-US" sz="2100" b="1" i="1">
                <a:solidFill>
                  <a:srgbClr val="00CBEF"/>
                </a:solidFill>
                <a:latin typeface="Calibri" charset="0"/>
              </a:rPr>
              <a:t>LGEM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 </a:t>
            </a:r>
            <a:r>
              <a:rPr lang="en-US" sz="2100" b="1" i="1">
                <a:latin typeface="Calibri" charset="0"/>
              </a:rPr>
              <a:t>Best</a:t>
            </a:r>
          </a:p>
        </p:txBody>
      </p:sp>
      <p:pic>
        <p:nvPicPr>
          <p:cNvPr id="63494" name="Picture 6" descr="TrkSkillALL2008091011H3I"/>
          <p:cNvPicPr>
            <a:picLocks noChangeAspect="1" noChangeArrowheads="1"/>
          </p:cNvPicPr>
          <p:nvPr/>
        </p:nvPicPr>
        <p:blipFill>
          <a:blip r:embed="rId3"/>
          <a:srcRect l="9853" t="24837" r="10561" b="19391"/>
          <a:stretch>
            <a:fillRect/>
          </a:stretch>
        </p:blipFill>
        <p:spPr bwMode="auto">
          <a:xfrm>
            <a:off x="-47625" y="1795463"/>
            <a:ext cx="4641850" cy="4210050"/>
          </a:xfrm>
          <a:prstGeom prst="rect">
            <a:avLst/>
          </a:prstGeom>
          <a:noFill/>
        </p:spPr>
      </p:pic>
      <p:pic>
        <p:nvPicPr>
          <p:cNvPr id="63495" name="Picture 7" descr="INTSkill2008091011H3GonlyI"/>
          <p:cNvPicPr>
            <a:picLocks noChangeAspect="1" noChangeArrowheads="1"/>
          </p:cNvPicPr>
          <p:nvPr/>
        </p:nvPicPr>
        <p:blipFill>
          <a:blip r:embed="rId4"/>
          <a:srcRect l="9853" t="25867" r="10370" b="19748"/>
          <a:stretch>
            <a:fillRect/>
          </a:stretch>
        </p:blipFill>
        <p:spPr bwMode="auto">
          <a:xfrm>
            <a:off x="4514850" y="1878013"/>
            <a:ext cx="4652963" cy="4105275"/>
          </a:xfrm>
          <a:prstGeom prst="rect">
            <a:avLst/>
          </a:prstGeom>
          <a:noFill/>
        </p:spPr>
      </p:pic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746125" y="5824538"/>
            <a:ext cx="31623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b="1" i="1">
                <a:solidFill>
                  <a:schemeClr val="hlink"/>
                </a:solidFill>
                <a:latin typeface="Calibri" charset="0"/>
              </a:rPr>
              <a:t>H3GI</a:t>
            </a:r>
            <a:r>
              <a:rPr lang="en-US" sz="2100" b="1" i="1">
                <a:latin typeface="Calibri" charset="0"/>
              </a:rPr>
              <a:t>: Improved over </a:t>
            </a:r>
            <a:r>
              <a:rPr lang="en-US" sz="2100" b="1" i="1">
                <a:solidFill>
                  <a:srgbClr val="FF0000"/>
                </a:solidFill>
                <a:latin typeface="Calibri" charset="0"/>
              </a:rPr>
              <a:t>HWRI</a:t>
            </a:r>
            <a:endParaRPr lang="en-US" sz="2100" b="1" i="1">
              <a:latin typeface="Calibri" charset="0"/>
            </a:endParaRPr>
          </a:p>
          <a:p>
            <a:pPr algn="ctr"/>
            <a:r>
              <a:rPr lang="en-US" sz="2100" b="1" i="1">
                <a:latin typeface="Calibri" charset="0"/>
              </a:rPr>
              <a:t>Comparable to 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GFDI</a:t>
            </a:r>
          </a:p>
          <a:p>
            <a:pPr algn="ctr"/>
            <a:r>
              <a:rPr lang="en-US" sz="2100" b="1" i="1">
                <a:solidFill>
                  <a:srgbClr val="FF00FF"/>
                </a:solidFill>
                <a:latin typeface="Calibri" charset="0"/>
              </a:rPr>
              <a:t>AVNI (GFS)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 </a:t>
            </a:r>
            <a:r>
              <a:rPr lang="en-US" sz="2100" b="1" i="1">
                <a:latin typeface="Calibri" charset="0"/>
              </a:rPr>
              <a:t>Best</a:t>
            </a:r>
            <a:endParaRPr lang="en-US" sz="2100" b="1" i="1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0" y="6200775"/>
            <a:ext cx="857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1">
                <a:solidFill>
                  <a:srgbClr val="00CBEF"/>
                </a:solidFill>
              </a:rPr>
              <a:t>HRD/</a:t>
            </a:r>
          </a:p>
          <a:p>
            <a:pPr algn="ctr"/>
            <a:r>
              <a:rPr lang="en-US" b="1" i="1">
                <a:solidFill>
                  <a:srgbClr val="00CBEF"/>
                </a:solidFill>
              </a:rPr>
              <a:t>AOML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3" grpId="0"/>
      <p:bldP spid="6349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95275"/>
            <a:ext cx="9144000" cy="774700"/>
          </a:xfrm>
        </p:spPr>
        <p:txBody>
          <a:bodyPr>
            <a:normAutofit fontScale="90000"/>
          </a:bodyPr>
          <a:lstStyle/>
          <a:p>
            <a:r>
              <a:rPr lang="en-US" sz="2800" b="1" smtClean="0"/>
              <a:t>Track &amp; Intensity Forecast Skill: H3GP (Stream 1.5 </a:t>
            </a:r>
            <a:r>
              <a:rPr lang="en-US" sz="2800" b="1" smtClean="0">
                <a:solidFill>
                  <a:srgbClr val="FF0000"/>
                </a:solidFill>
              </a:rPr>
              <a:t>27:9:3 km</a:t>
            </a:r>
            <a:r>
              <a:rPr lang="en-US" sz="2800" b="1" smtClean="0"/>
              <a:t>) </a:t>
            </a:r>
            <a:r>
              <a:rPr lang="en-US" sz="2400" b="1" smtClean="0"/>
              <a:t/>
            </a:r>
            <a:br>
              <a:rPr lang="en-US" sz="2400" b="1" smtClean="0"/>
            </a:br>
            <a:r>
              <a:rPr lang="en-US" sz="2400" b="1" smtClean="0"/>
              <a:t>Retrospective Runs 2008/09/10 + Real-Time Runs (2011 Season)</a:t>
            </a:r>
            <a:br>
              <a:rPr lang="en-US" sz="2400" b="1" smtClean="0"/>
            </a:br>
            <a:r>
              <a:rPr lang="en-US" sz="2400" b="1" i="1" smtClean="0"/>
              <a:t>Early vs. Late Versions of Numerical Models</a:t>
            </a:r>
            <a:endParaRPr lang="en-US" sz="2800" b="1" smtClean="0">
              <a:solidFill>
                <a:srgbClr val="FF0000"/>
              </a:solidFill>
            </a:endParaRPr>
          </a:p>
        </p:txBody>
      </p:sp>
      <p:sp>
        <p:nvSpPr>
          <p:cNvPr id="65539" name="TextBox 10"/>
          <p:cNvSpPr txBox="1">
            <a:spLocks noChangeArrowheads="1"/>
          </p:cNvSpPr>
          <p:nvPr/>
        </p:nvSpPr>
        <p:spPr bwMode="auto">
          <a:xfrm>
            <a:off x="5248275" y="1370013"/>
            <a:ext cx="3595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400" b="1">
                <a:latin typeface="Calibri" charset="0"/>
              </a:rPr>
              <a:t>INTENSITY FORECAST SKILL</a:t>
            </a:r>
          </a:p>
        </p:txBody>
      </p:sp>
      <p:sp>
        <p:nvSpPr>
          <p:cNvPr id="65540" name="TextBox 9"/>
          <p:cNvSpPr txBox="1">
            <a:spLocks noChangeArrowheads="1"/>
          </p:cNvSpPr>
          <p:nvPr/>
        </p:nvSpPr>
        <p:spPr bwMode="auto">
          <a:xfrm>
            <a:off x="920750" y="1366838"/>
            <a:ext cx="311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400" b="1">
                <a:latin typeface="Calibri" charset="0"/>
              </a:rPr>
              <a:t>TRACK FORECAST SKILL</a:t>
            </a:r>
          </a:p>
        </p:txBody>
      </p:sp>
      <p:pic>
        <p:nvPicPr>
          <p:cNvPr id="65541" name="Picture 5" descr="INTSkill2008091011H3GIAll"/>
          <p:cNvPicPr>
            <a:picLocks noChangeAspect="1" noChangeArrowheads="1"/>
          </p:cNvPicPr>
          <p:nvPr/>
        </p:nvPicPr>
        <p:blipFill>
          <a:blip r:embed="rId3"/>
          <a:srcRect l="10497" t="26254" r="10469" b="19406"/>
          <a:stretch>
            <a:fillRect/>
          </a:stretch>
        </p:blipFill>
        <p:spPr bwMode="auto">
          <a:xfrm>
            <a:off x="4557713" y="1903413"/>
            <a:ext cx="4602162" cy="4094162"/>
          </a:xfrm>
          <a:prstGeom prst="rect">
            <a:avLst/>
          </a:prstGeom>
          <a:noFill/>
        </p:spPr>
      </p:pic>
      <p:pic>
        <p:nvPicPr>
          <p:cNvPr id="65542" name="Picture 6" descr="TrkSkillALL2008091011H3I"/>
          <p:cNvPicPr>
            <a:picLocks noChangeAspect="1" noChangeArrowheads="1"/>
          </p:cNvPicPr>
          <p:nvPr/>
        </p:nvPicPr>
        <p:blipFill>
          <a:blip r:embed="rId4"/>
          <a:srcRect l="10533" t="24837" r="10370" b="19559"/>
          <a:stretch>
            <a:fillRect/>
          </a:stretch>
        </p:blipFill>
        <p:spPr bwMode="auto">
          <a:xfrm>
            <a:off x="-7938" y="1800225"/>
            <a:ext cx="4613276" cy="4197350"/>
          </a:xfrm>
          <a:prstGeom prst="rect">
            <a:avLst/>
          </a:prstGeom>
          <a:noFill/>
        </p:spPr>
      </p:pic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5207000" y="6189663"/>
            <a:ext cx="34242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1">
                <a:solidFill>
                  <a:schemeClr val="folHlink"/>
                </a:solidFill>
                <a:latin typeface="Calibri" charset="0"/>
              </a:rPr>
              <a:t>Intensity</a:t>
            </a:r>
            <a:r>
              <a:rPr lang="en-US" b="1" i="1">
                <a:solidFill>
                  <a:schemeClr val="hlink"/>
                </a:solidFill>
                <a:latin typeface="Calibri" charset="0"/>
              </a:rPr>
              <a:t> forecast skill about same</a:t>
            </a:r>
          </a:p>
          <a:p>
            <a:pPr algn="ctr"/>
            <a:r>
              <a:rPr lang="en-US" b="1" i="1">
                <a:solidFill>
                  <a:schemeClr val="hlink"/>
                </a:solidFill>
                <a:latin typeface="Calibri" charset="0"/>
              </a:rPr>
              <a:t>(But MUCH better at 12 h)</a:t>
            </a:r>
          </a:p>
        </p:txBody>
      </p:sp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354013" y="6278563"/>
            <a:ext cx="3892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1">
                <a:solidFill>
                  <a:schemeClr val="hlink"/>
                </a:solidFill>
                <a:latin typeface="Calibri" charset="0"/>
              </a:rPr>
              <a:t>Degrades </a:t>
            </a:r>
            <a:r>
              <a:rPr lang="en-US" b="1" i="1">
                <a:solidFill>
                  <a:srgbClr val="3FAA22"/>
                </a:solidFill>
                <a:latin typeface="Calibri" charset="0"/>
              </a:rPr>
              <a:t>Track</a:t>
            </a:r>
            <a:r>
              <a:rPr lang="en-US" b="1" i="1">
                <a:solidFill>
                  <a:schemeClr val="hlink"/>
                </a:solidFill>
                <a:latin typeface="Calibri" charset="0"/>
              </a:rPr>
              <a:t> forecast skill --all times</a:t>
            </a:r>
            <a:endParaRPr lang="en-US" sz="2100" b="1" i="1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509588" y="5921375"/>
            <a:ext cx="83931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i="1">
                <a:solidFill>
                  <a:srgbClr val="FF0000"/>
                </a:solidFill>
                <a:latin typeface="Calibri" charset="0"/>
              </a:rPr>
              <a:t>EARLY</a:t>
            </a:r>
            <a:r>
              <a:rPr lang="en-US" sz="2000" b="1" i="1">
                <a:solidFill>
                  <a:schemeClr val="hlink"/>
                </a:solidFill>
                <a:latin typeface="Calibri" charset="0"/>
              </a:rPr>
              <a:t> vs LATE Versions of Numerical Models:  Use of </a:t>
            </a:r>
            <a:r>
              <a:rPr lang="en-US" sz="2000" b="1" i="1">
                <a:solidFill>
                  <a:srgbClr val="FF0000"/>
                </a:solidFill>
                <a:latin typeface="Calibri" charset="0"/>
              </a:rPr>
              <a:t>interpolated</a:t>
            </a:r>
            <a:r>
              <a:rPr lang="en-US" sz="2000" b="1" i="1">
                <a:solidFill>
                  <a:schemeClr val="hlink"/>
                </a:solidFill>
                <a:latin typeface="Calibri" charset="0"/>
              </a:rPr>
              <a:t> 6-hr old run</a:t>
            </a:r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auto">
          <a:xfrm>
            <a:off x="8313738" y="828675"/>
            <a:ext cx="857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1">
                <a:solidFill>
                  <a:srgbClr val="00CBEF"/>
                </a:solidFill>
              </a:rPr>
              <a:t>HRD/</a:t>
            </a:r>
          </a:p>
          <a:p>
            <a:pPr algn="ctr"/>
            <a:r>
              <a:rPr lang="en-US" b="1" i="1">
                <a:solidFill>
                  <a:srgbClr val="00CBEF"/>
                </a:solidFill>
              </a:rPr>
              <a:t>AOML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3" grpId="0"/>
      <p:bldP spid="65544" grpId="0"/>
      <p:bldP spid="655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95275"/>
            <a:ext cx="9144000" cy="774700"/>
          </a:xfrm>
        </p:spPr>
        <p:txBody>
          <a:bodyPr>
            <a:normAutofit fontScale="90000"/>
          </a:bodyPr>
          <a:lstStyle/>
          <a:p>
            <a:r>
              <a:rPr lang="en-US" sz="2800" b="1" i="1" u="sng" smtClean="0"/>
              <a:t>Paired</a:t>
            </a:r>
            <a:r>
              <a:rPr lang="en-US" sz="2800" b="1" smtClean="0"/>
              <a:t> Frequency of Superior Performance (FSP): H3GP </a:t>
            </a:r>
            <a:r>
              <a:rPr lang="en-US" sz="2400" b="1" smtClean="0"/>
              <a:t>Retrospective Runs 2008/09/10 + Real-Time Runs (2011 Season)</a:t>
            </a:r>
            <a:br>
              <a:rPr lang="en-US" sz="2400" b="1" smtClean="0"/>
            </a:br>
            <a:r>
              <a:rPr lang="en-US" sz="2400" b="1" smtClean="0"/>
              <a:t>Early Model Versions of Numerical Models</a:t>
            </a:r>
            <a:endParaRPr lang="en-US" sz="2800" b="1" smtClean="0">
              <a:solidFill>
                <a:srgbClr val="FF0000"/>
              </a:solidFill>
            </a:endParaRPr>
          </a:p>
        </p:txBody>
      </p:sp>
      <p:sp>
        <p:nvSpPr>
          <p:cNvPr id="67587" name="TextBox 10"/>
          <p:cNvSpPr txBox="1">
            <a:spLocks noChangeArrowheads="1"/>
          </p:cNvSpPr>
          <p:nvPr/>
        </p:nvSpPr>
        <p:spPr bwMode="auto">
          <a:xfrm>
            <a:off x="5248275" y="1370013"/>
            <a:ext cx="339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400" b="1">
                <a:latin typeface="Calibri" charset="0"/>
              </a:rPr>
              <a:t>INTENSITY FORECAST FSP</a:t>
            </a:r>
          </a:p>
        </p:txBody>
      </p:sp>
      <p:sp>
        <p:nvSpPr>
          <p:cNvPr id="67588" name="TextBox 9"/>
          <p:cNvSpPr txBox="1">
            <a:spLocks noChangeArrowheads="1"/>
          </p:cNvSpPr>
          <p:nvPr/>
        </p:nvSpPr>
        <p:spPr bwMode="auto">
          <a:xfrm>
            <a:off x="920750" y="1366838"/>
            <a:ext cx="2911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400" b="1">
                <a:latin typeface="Calibri" charset="0"/>
              </a:rPr>
              <a:t>TRACK FORECAST FSP</a:t>
            </a:r>
          </a:p>
        </p:txBody>
      </p:sp>
      <p:pic>
        <p:nvPicPr>
          <p:cNvPr id="67589" name="Picture 5" descr="TrkFSP2008091011H3GonlyI"/>
          <p:cNvPicPr>
            <a:picLocks noChangeAspect="1" noChangeArrowheads="1"/>
          </p:cNvPicPr>
          <p:nvPr/>
        </p:nvPicPr>
        <p:blipFill>
          <a:blip r:embed="rId3"/>
          <a:srcRect l="11839" t="24290" r="10370" b="19516"/>
          <a:stretch>
            <a:fillRect/>
          </a:stretch>
        </p:blipFill>
        <p:spPr bwMode="auto">
          <a:xfrm>
            <a:off x="65088" y="1758950"/>
            <a:ext cx="4537075" cy="4241800"/>
          </a:xfrm>
          <a:prstGeom prst="rect">
            <a:avLst/>
          </a:prstGeom>
          <a:noFill/>
        </p:spPr>
      </p:pic>
      <p:pic>
        <p:nvPicPr>
          <p:cNvPr id="67590" name="Picture 6" descr="INTFSP2008091011H3GonlyI"/>
          <p:cNvPicPr>
            <a:picLocks noChangeAspect="1" noChangeArrowheads="1"/>
          </p:cNvPicPr>
          <p:nvPr/>
        </p:nvPicPr>
        <p:blipFill>
          <a:blip r:embed="rId4"/>
          <a:srcRect l="12541" t="25516" r="10687" b="19595"/>
          <a:stretch>
            <a:fillRect/>
          </a:stretch>
        </p:blipFill>
        <p:spPr bwMode="auto">
          <a:xfrm>
            <a:off x="4665663" y="1847850"/>
            <a:ext cx="4470400" cy="4135438"/>
          </a:xfrm>
          <a:prstGeom prst="rect">
            <a:avLst/>
          </a:prstGeom>
          <a:noFill/>
        </p:spPr>
      </p:pic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4918075" y="5799138"/>
            <a:ext cx="4002088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b="1" i="1">
                <a:solidFill>
                  <a:schemeClr val="hlink"/>
                </a:solidFill>
                <a:latin typeface="Calibri" charset="0"/>
              </a:rPr>
              <a:t>H3GI</a:t>
            </a:r>
            <a:r>
              <a:rPr lang="en-US" sz="2100" b="1" i="1">
                <a:latin typeface="Calibri" charset="0"/>
              </a:rPr>
              <a:t>: Improved over 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GFDI </a:t>
            </a:r>
            <a:r>
              <a:rPr lang="en-US" sz="2100" b="1" i="1">
                <a:latin typeface="Calibri" charset="0"/>
              </a:rPr>
              <a:t>&amp;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 </a:t>
            </a:r>
            <a:r>
              <a:rPr lang="en-US" sz="2100" b="1" i="1">
                <a:solidFill>
                  <a:srgbClr val="FF0000"/>
                </a:solidFill>
                <a:latin typeface="Calibri" charset="0"/>
              </a:rPr>
              <a:t>HWRI</a:t>
            </a:r>
            <a:endParaRPr lang="en-US" sz="2100" b="1" i="1">
              <a:latin typeface="Calibri" charset="0"/>
            </a:endParaRPr>
          </a:p>
          <a:p>
            <a:pPr algn="ctr"/>
            <a:r>
              <a:rPr lang="en-US" sz="2100" b="1" i="1">
                <a:latin typeface="Calibri" charset="0"/>
              </a:rPr>
              <a:t>Comparable to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 </a:t>
            </a:r>
            <a:r>
              <a:rPr lang="en-US" sz="2100" b="1" i="1">
                <a:solidFill>
                  <a:srgbClr val="FF00FF"/>
                </a:solidFill>
                <a:latin typeface="Calibri" charset="0"/>
              </a:rPr>
              <a:t>DSHP</a:t>
            </a:r>
          </a:p>
          <a:p>
            <a:pPr algn="ctr"/>
            <a:r>
              <a:rPr lang="en-US" sz="2100" b="1" i="1">
                <a:solidFill>
                  <a:srgbClr val="00CBEF"/>
                </a:solidFill>
                <a:latin typeface="Calibri" charset="0"/>
              </a:rPr>
              <a:t>LGEM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 </a:t>
            </a:r>
            <a:r>
              <a:rPr lang="en-US" sz="2100" b="1" i="1">
                <a:latin typeface="Calibri" charset="0"/>
              </a:rPr>
              <a:t>Best</a:t>
            </a:r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746125" y="5778500"/>
            <a:ext cx="31623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b="1" i="1">
                <a:solidFill>
                  <a:schemeClr val="hlink"/>
                </a:solidFill>
                <a:latin typeface="Calibri" charset="0"/>
              </a:rPr>
              <a:t>H3GI</a:t>
            </a:r>
            <a:r>
              <a:rPr lang="en-US" sz="2100" b="1" i="1">
                <a:latin typeface="Calibri" charset="0"/>
              </a:rPr>
              <a:t>: Improved over </a:t>
            </a:r>
            <a:r>
              <a:rPr lang="en-US" sz="2100" b="1" i="1">
                <a:solidFill>
                  <a:srgbClr val="FF0000"/>
                </a:solidFill>
                <a:latin typeface="Calibri" charset="0"/>
              </a:rPr>
              <a:t>HWRI</a:t>
            </a:r>
            <a:endParaRPr lang="en-US" sz="2100" b="1" i="1">
              <a:latin typeface="Calibri" charset="0"/>
            </a:endParaRPr>
          </a:p>
          <a:p>
            <a:pPr algn="ctr"/>
            <a:r>
              <a:rPr lang="en-US" sz="2100" b="1" i="1">
                <a:latin typeface="Calibri" charset="0"/>
              </a:rPr>
              <a:t>Comparable to 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GFDL</a:t>
            </a:r>
          </a:p>
          <a:p>
            <a:pPr algn="ctr"/>
            <a:r>
              <a:rPr lang="en-US" sz="2100" b="1" i="1">
                <a:solidFill>
                  <a:srgbClr val="FF00FF"/>
                </a:solidFill>
                <a:latin typeface="Calibri" charset="0"/>
              </a:rPr>
              <a:t>AVN0 (GFS)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 </a:t>
            </a:r>
            <a:r>
              <a:rPr lang="en-US" sz="2100" b="1" i="1">
                <a:latin typeface="Calibri" charset="0"/>
              </a:rPr>
              <a:t>Best</a:t>
            </a:r>
            <a:endParaRPr lang="en-US" sz="2100" b="1" i="1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67593" name="Text Box 9"/>
          <p:cNvSpPr txBox="1">
            <a:spLocks noChangeArrowheads="1"/>
          </p:cNvSpPr>
          <p:nvPr/>
        </p:nvSpPr>
        <p:spPr bwMode="auto">
          <a:xfrm>
            <a:off x="0" y="6200775"/>
            <a:ext cx="857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1">
                <a:solidFill>
                  <a:srgbClr val="00CBEF"/>
                </a:solidFill>
              </a:rPr>
              <a:t>HRD/</a:t>
            </a:r>
          </a:p>
          <a:p>
            <a:pPr algn="ctr"/>
            <a:r>
              <a:rPr lang="en-US" b="1" i="1">
                <a:solidFill>
                  <a:srgbClr val="00CBEF"/>
                </a:solidFill>
              </a:rPr>
              <a:t>AOML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1" grpId="0"/>
      <p:bldP spid="6759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smtClean="0"/>
              <a:t>Scope for Future Improvements</a:t>
            </a:r>
            <a:endParaRPr lang="en-US" u="sng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u="sng" dirty="0" smtClean="0">
                <a:solidFill>
                  <a:srgbClr val="FFFF00"/>
                </a:solidFill>
                <a:ea typeface="+mn-ea"/>
                <a:cs typeface="+mn-cs"/>
              </a:rPr>
              <a:t>TRACK</a:t>
            </a:r>
            <a:r>
              <a:rPr lang="en-US" b="1" dirty="0" smtClean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en-US" b="1" i="1" dirty="0" smtClean="0">
                <a:solidFill>
                  <a:srgbClr val="FFFF00"/>
                </a:solidFill>
                <a:ea typeface="+mn-ea"/>
                <a:cs typeface="+mn-cs"/>
              </a:rPr>
              <a:t>(=&gt;Intensity?) -- I.e. WHY is GFS(AVN) better?</a:t>
            </a:r>
            <a:r>
              <a:rPr lang="en-US" dirty="0" smtClean="0">
                <a:solidFill>
                  <a:srgbClr val="FFFF00"/>
                </a:solidFill>
                <a:ea typeface="+mn-ea"/>
                <a:cs typeface="+mn-cs"/>
              </a:rPr>
              <a:t>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ea typeface="+mn-ea"/>
              </a:rPr>
              <a:t>Increase domain size (Basin Scale, multiple moving nests)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ea typeface="+mn-ea"/>
              </a:rPr>
              <a:t>Increase vertical resolution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ea typeface="+mn-ea"/>
              </a:rPr>
              <a:t>Improve model initialization: Can HYBRID DA provide improvements to the larger scale flow?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ea typeface="+mn-ea"/>
              </a:rPr>
              <a:t>Improvement of the Synoptic-scale: improved physics/nudging?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u="sng" dirty="0" smtClean="0">
                <a:solidFill>
                  <a:srgbClr val="FFFF00"/>
                </a:solidFill>
                <a:ea typeface="+mn-ea"/>
                <a:cs typeface="+mn-cs"/>
              </a:rPr>
              <a:t>INTENSITY</a:t>
            </a:r>
            <a:r>
              <a:rPr lang="en-US" b="1" dirty="0" smtClean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en-US" b="1" i="1" dirty="0" smtClean="0">
                <a:solidFill>
                  <a:srgbClr val="FFFF00"/>
                </a:solidFill>
                <a:ea typeface="+mn-ea"/>
                <a:cs typeface="+mn-cs"/>
              </a:rPr>
              <a:t>(=&gt;Track?) </a:t>
            </a:r>
            <a:r>
              <a:rPr lang="en-US" dirty="0" smtClean="0">
                <a:solidFill>
                  <a:srgbClr val="FFFF00"/>
                </a:solidFill>
                <a:ea typeface="+mn-ea"/>
                <a:cs typeface="+mn-cs"/>
              </a:rPr>
              <a:t>Above list for track and …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ea typeface="+mn-ea"/>
              </a:rPr>
              <a:t>Vortex-scale physics, spin-up, etc.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ea typeface="+mn-ea"/>
              </a:rPr>
              <a:t>Multi-scale Data Assimilation (</a:t>
            </a:r>
            <a:r>
              <a:rPr lang="en-US" dirty="0" err="1" smtClean="0">
                <a:ea typeface="+mn-ea"/>
              </a:rPr>
              <a:t>EnKF</a:t>
            </a:r>
            <a:r>
              <a:rPr lang="en-US" dirty="0" smtClean="0">
                <a:ea typeface="+mn-ea"/>
              </a:rPr>
              <a:t>/HYBRID?)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ea typeface="+mn-ea"/>
              </a:rPr>
              <a:t>Solutions for poor performance for initially weaker storms: Is this a physics or initialization problem or both?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Group 39"/>
          <p:cNvGrpSpPr>
            <a:grpSpLocks/>
          </p:cNvGrpSpPr>
          <p:nvPr/>
        </p:nvGrpSpPr>
        <p:grpSpPr bwMode="auto">
          <a:xfrm>
            <a:off x="141288" y="301625"/>
            <a:ext cx="9155112" cy="6503988"/>
            <a:chOff x="141249" y="301086"/>
            <a:chExt cx="9155151" cy="6504873"/>
          </a:xfrm>
        </p:grpSpPr>
        <p:sp>
          <p:nvSpPr>
            <p:cNvPr id="4" name="Rounded Rectangle 3"/>
            <p:cNvSpPr/>
            <p:nvPr/>
          </p:nvSpPr>
          <p:spPr>
            <a:xfrm>
              <a:off x="1371566" y="761524"/>
              <a:ext cx="2667011" cy="76210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i="1" dirty="0">
                  <a:solidFill>
                    <a:schemeClr val="bg1"/>
                  </a:solidFill>
                </a:rPr>
                <a:t>HWRF Vortex</a:t>
              </a:r>
            </a:p>
            <a:p>
              <a:pPr algn="ctr" fontAlgn="auto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i="1" dirty="0">
                  <a:solidFill>
                    <a:schemeClr val="bg1"/>
                  </a:solidFill>
                </a:rPr>
                <a:t>Assimilation &amp; GSI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4267179" y="761524"/>
              <a:ext cx="2679711" cy="76210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WRF pre-processing system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Flexibility for testing initial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Conditions for research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371566" y="1730030"/>
              <a:ext cx="2667011" cy="76210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</a:rPr>
                <a:t>NMM dynamics  with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</a:rPr>
                <a:t>one moving nest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371566" y="2698537"/>
              <a:ext cx="2667011" cy="76210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</a:rPr>
                <a:t>Operating resolution 27:</a:t>
              </a:r>
              <a:r>
                <a:rPr lang="en-US" b="1" u="sng" dirty="0">
                  <a:solidFill>
                    <a:schemeClr val="bg1"/>
                  </a:solidFill>
                </a:rPr>
                <a:t>9</a:t>
              </a:r>
              <a:endParaRPr lang="en-US" u="sng" dirty="0">
                <a:solidFill>
                  <a:schemeClr val="bg1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371566" y="3657518"/>
              <a:ext cx="2667011" cy="76210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</a:rPr>
                <a:t>GFDL/GFS Physics/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</a:rPr>
                <a:t>Slab LSM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371566" y="4637139"/>
              <a:ext cx="2667011" cy="76210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</a:rPr>
                <a:t>HWRF post-processor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</a:rPr>
                <a:t>&amp; HPLOT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4267179" y="1728443"/>
              <a:ext cx="2667011" cy="76210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bg1"/>
                  </a:solidFill>
                </a:rPr>
                <a:t>NMM dynamics  with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bg1"/>
                  </a:solidFill>
                </a:rPr>
                <a:t> multiple moving nests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4267179" y="2696950"/>
              <a:ext cx="2667011" cy="76210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</a:rPr>
                <a:t>Operating resolution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</a:rPr>
                <a:t>27:</a:t>
              </a:r>
              <a:r>
                <a:rPr lang="en-US" b="1" u="sng" dirty="0">
                  <a:solidFill>
                    <a:schemeClr val="bg1"/>
                  </a:solidFill>
                </a:rPr>
                <a:t>9</a:t>
              </a:r>
              <a:r>
                <a:rPr lang="en-US" dirty="0">
                  <a:solidFill>
                    <a:schemeClr val="bg1"/>
                  </a:solidFill>
                </a:rPr>
                <a:t>, 9:</a:t>
              </a:r>
              <a:r>
                <a:rPr lang="en-US" b="1" u="sng" dirty="0">
                  <a:solidFill>
                    <a:schemeClr val="bg1"/>
                  </a:solidFill>
                </a:rPr>
                <a:t>3</a:t>
              </a:r>
              <a:r>
                <a:rPr lang="en-US" dirty="0">
                  <a:solidFill>
                    <a:schemeClr val="bg1"/>
                  </a:solidFill>
                </a:rPr>
                <a:t> and </a:t>
              </a:r>
              <a:r>
                <a:rPr lang="en-US" dirty="0">
                  <a:solidFill>
                    <a:srgbClr val="FF0000"/>
                  </a:solidFill>
                </a:rPr>
                <a:t>27:9:</a:t>
              </a:r>
              <a:r>
                <a:rPr lang="en-US" b="1" u="sng" dirty="0">
                  <a:solidFill>
                    <a:srgbClr val="FF0000"/>
                  </a:solidFill>
                </a:rPr>
                <a:t>3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4267179" y="3657518"/>
              <a:ext cx="2667011" cy="76210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</a:rPr>
                <a:t>GFDL/GFS Physics/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</a:rPr>
                <a:t>NOAH LSM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i="1" dirty="0">
                  <a:solidFill>
                    <a:schemeClr val="bg1"/>
                  </a:solidFill>
                </a:rPr>
                <a:t>Consistent w/ 3 km res.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267179" y="4637139"/>
              <a:ext cx="2667011" cy="76210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</a:rPr>
                <a:t>Diapost: High Res.  Hurricane Post-Processing system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7077066" y="2700125"/>
              <a:ext cx="1984383" cy="76210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Hurricane </a:t>
              </a:r>
              <a:r>
                <a:rPr lang="en-US" sz="1600" dirty="0" err="1">
                  <a:solidFill>
                    <a:schemeClr val="bg1"/>
                  </a:solidFill>
                </a:rPr>
                <a:t>EnKF</a:t>
              </a:r>
              <a:r>
                <a:rPr lang="en-US" sz="1600" dirty="0">
                  <a:solidFill>
                    <a:schemeClr val="bg1"/>
                  </a:solidFill>
                </a:rPr>
                <a:t> Data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Assimilation System (HEDAS)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073891" y="3657518"/>
              <a:ext cx="1981208" cy="76210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Framework also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Includes Idealized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Cases/ 1-D HYCOM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371566" y="5505619"/>
              <a:ext cx="2667011" cy="457262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Release Version HWRF V3.2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2010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3200374" y="6188337"/>
              <a:ext cx="2133609" cy="457262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FF00"/>
                  </a:solidFill>
                </a:rPr>
                <a:t>HWRF V3.2/V3.4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152361" y="6040680"/>
              <a:ext cx="2667011" cy="762104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C000"/>
                  </a:solidFill>
                </a:rPr>
                <a:t>27:9:3 REAL-TIME HFIP STREAM 1.5 SYSTEM (2011)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5808648" y="5813636"/>
              <a:ext cx="2514611" cy="992323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chemeClr val="accent5">
                      <a:lumMod val="50000"/>
                    </a:schemeClr>
                  </a:solidFill>
                </a:rPr>
                <a:t>Tropical Prediction System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chemeClr val="accent5">
                      <a:lumMod val="50000"/>
                    </a:schemeClr>
                  </a:solidFill>
                </a:rPr>
                <a:t>(HWRF-GEN)</a:t>
              </a:r>
              <a:endParaRPr lang="en-US" sz="1200" b="1" dirty="0">
                <a:solidFill>
                  <a:schemeClr val="accent5">
                    <a:lumMod val="50000"/>
                  </a:schemeClr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chemeClr val="accent5">
                      <a:lumMod val="50000"/>
                    </a:schemeClr>
                  </a:solidFill>
                </a:rPr>
                <a:t>Basin-Scale &amp;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chemeClr val="accent5">
                      <a:lumMod val="50000"/>
                    </a:schemeClr>
                  </a:solidFill>
                </a:rPr>
                <a:t>Multiple-Movable Nests</a:t>
              </a:r>
              <a:endParaRPr lang="en-US" sz="12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141249" y="3657518"/>
              <a:ext cx="1101730" cy="76210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</a:rPr>
                <a:t>Ocean Coupled</a:t>
              </a:r>
            </a:p>
          </p:txBody>
        </p:sp>
        <p:cxnSp>
          <p:nvCxnSpPr>
            <p:cNvPr id="23" name="Straight Connector 22"/>
            <p:cNvCxnSpPr>
              <a:stCxn id="4" idx="2"/>
              <a:endCxn id="6" idx="0"/>
            </p:cNvCxnSpPr>
            <p:nvPr/>
          </p:nvCxnSpPr>
          <p:spPr>
            <a:xfrm>
              <a:off x="2705072" y="1523627"/>
              <a:ext cx="0" cy="206403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706660" y="2503249"/>
              <a:ext cx="0" cy="206403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706660" y="3451115"/>
              <a:ext cx="0" cy="206403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706660" y="4432323"/>
              <a:ext cx="0" cy="206403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607034" y="1522040"/>
              <a:ext cx="0" cy="206403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603859" y="2493722"/>
              <a:ext cx="0" cy="206403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605447" y="3462229"/>
              <a:ext cx="0" cy="206403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605447" y="4430736"/>
              <a:ext cx="0" cy="206403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706660" y="5402418"/>
              <a:ext cx="0" cy="109552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592489" y="5977171"/>
              <a:ext cx="0" cy="206403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800581" y="5410356"/>
              <a:ext cx="0" cy="776394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5335571" y="6415381"/>
              <a:ext cx="476252" cy="0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rot="10800000">
              <a:off x="2820960" y="6401091"/>
              <a:ext cx="384177" cy="0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241391" y="4038569"/>
              <a:ext cx="136526" cy="0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934190" y="3084353"/>
              <a:ext cx="146051" cy="0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6934190" y="4038569"/>
              <a:ext cx="146051" cy="0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683" name="TextBox 45"/>
            <p:cNvSpPr txBox="1">
              <a:spLocks noChangeArrowheads="1"/>
            </p:cNvSpPr>
            <p:nvPr/>
          </p:nvSpPr>
          <p:spPr bwMode="auto">
            <a:xfrm>
              <a:off x="285712" y="304261"/>
              <a:ext cx="3733816" cy="366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b="1">
                  <a:latin typeface="Calibri" charset="0"/>
                </a:rPr>
                <a:t>NCEP Operational HWRF (2.0) 2007</a:t>
              </a:r>
              <a:r>
                <a:rPr lang="en-US" sz="1600" b="1">
                  <a:latin typeface="Calibri" charset="0"/>
                </a:rPr>
                <a:t> </a:t>
              </a:r>
            </a:p>
          </p:txBody>
        </p:sp>
        <p:sp>
          <p:nvSpPr>
            <p:cNvPr id="27684" name="TextBox 46"/>
            <p:cNvSpPr txBox="1">
              <a:spLocks noChangeArrowheads="1"/>
            </p:cNvSpPr>
            <p:nvPr/>
          </p:nvSpPr>
          <p:spPr bwMode="auto">
            <a:xfrm>
              <a:off x="4267179" y="301086"/>
              <a:ext cx="5029221" cy="366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latin typeface="Calibri" charset="0"/>
                </a:rPr>
                <a:t>AOML/HRD HWRFX (V3.0.1) 2008 (HFIP Stream 2)</a:t>
              </a:r>
              <a:endParaRPr lang="en-US" sz="1600" b="1">
                <a:latin typeface="Calibri" charset="0"/>
              </a:endParaRP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>
              <a:off x="4038578" y="1142575"/>
              <a:ext cx="228601" cy="0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Main Development Activities</a:t>
            </a:r>
          </a:p>
        </p:txBody>
      </p:sp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4067175" y="1295400"/>
            <a:ext cx="48768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u="sng" dirty="0">
                <a:solidFill>
                  <a:srgbClr val="92D050"/>
                </a:solidFill>
                <a:uFill>
                  <a:solidFill>
                    <a:srgbClr val="FFFF00"/>
                  </a:solidFill>
                </a:uFill>
                <a:latin typeface="+mn-lt"/>
                <a:ea typeface="+mn-ea"/>
                <a:cs typeface="+mn-cs"/>
              </a:rPr>
              <a:t>Moving Nest (HRD/EMC)</a:t>
            </a:r>
            <a:endParaRPr lang="en-US" sz="2000" dirty="0">
              <a:solidFill>
                <a:srgbClr val="92D050"/>
              </a:solidFill>
              <a:uFill>
                <a:solidFill>
                  <a:srgbClr val="FFFF00"/>
                </a:solidFill>
              </a:uFill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 </a:t>
            </a:r>
            <a:r>
              <a:rPr lang="en-US" dirty="0">
                <a:latin typeface="+mn-lt"/>
                <a:ea typeface="+mn-ea"/>
                <a:cs typeface="+mn-cs"/>
              </a:rPr>
              <a:t>Starting point at mass points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Aligning at mass points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Mediate domain follows the inner most domain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Nest following </a:t>
            </a:r>
            <a:r>
              <a:rPr lang="en-US" dirty="0" err="1">
                <a:latin typeface="+mn-lt"/>
                <a:ea typeface="+mn-ea"/>
                <a:cs typeface="+mn-cs"/>
              </a:rPr>
              <a:t>centroid</a:t>
            </a:r>
            <a:r>
              <a:rPr lang="en-US" dirty="0">
                <a:latin typeface="+mn-lt"/>
                <a:ea typeface="+mn-ea"/>
                <a:cs typeface="+mn-cs"/>
              </a:rPr>
              <a:t> MSLP minima</a:t>
            </a:r>
          </a:p>
        </p:txBody>
      </p:sp>
      <p:grpSp>
        <p:nvGrpSpPr>
          <p:cNvPr id="30723" name="Group 17"/>
          <p:cNvGrpSpPr>
            <a:grpSpLocks/>
          </p:cNvGrpSpPr>
          <p:nvPr/>
        </p:nvGrpSpPr>
        <p:grpSpPr bwMode="auto">
          <a:xfrm>
            <a:off x="36513" y="1447800"/>
            <a:ext cx="4010025" cy="4010025"/>
            <a:chOff x="36086" y="1447801"/>
            <a:chExt cx="4009939" cy="4009939"/>
          </a:xfrm>
        </p:grpSpPr>
        <p:pic>
          <p:nvPicPr>
            <p:cNvPr id="30726" name="Picture 3" descr="Moving-nest grid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086" y="1447801"/>
              <a:ext cx="4009939" cy="4009939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0727" name="TextBox 10"/>
            <p:cNvSpPr txBox="1">
              <a:spLocks noChangeArrowheads="1"/>
            </p:cNvSpPr>
            <p:nvPr/>
          </p:nvSpPr>
          <p:spPr bwMode="auto">
            <a:xfrm>
              <a:off x="361957" y="5021159"/>
              <a:ext cx="321943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  <a:latin typeface="Calibri" charset="0"/>
                </a:rPr>
                <a:t>•</a:t>
              </a:r>
              <a:r>
                <a:rPr lang="en-US" sz="1400">
                  <a:latin typeface="Calibri" charset="0"/>
                </a:rPr>
                <a:t> </a:t>
              </a:r>
              <a:r>
                <a:rPr lang="en-US" sz="1400">
                  <a:solidFill>
                    <a:schemeClr val="bg1"/>
                  </a:solidFill>
                  <a:latin typeface="Calibri" charset="0"/>
                </a:rPr>
                <a:t>Mass points </a:t>
              </a:r>
              <a:r>
                <a:rPr lang="en-US" sz="1400">
                  <a:solidFill>
                    <a:srgbClr val="FF0000"/>
                  </a:solidFill>
                  <a:latin typeface="Calibri" charset="0"/>
                </a:rPr>
                <a:t>×</a:t>
              </a:r>
              <a:r>
                <a:rPr lang="en-US" sz="1400">
                  <a:latin typeface="Calibri" charset="0"/>
                </a:rPr>
                <a:t>  </a:t>
              </a:r>
              <a:r>
                <a:rPr lang="en-US" sz="1400">
                  <a:solidFill>
                    <a:schemeClr val="bg1"/>
                  </a:solidFill>
                  <a:latin typeface="Calibri" charset="0"/>
                </a:rPr>
                <a:t>Wind points</a:t>
              </a:r>
            </a:p>
          </p:txBody>
        </p:sp>
        <p:grpSp>
          <p:nvGrpSpPr>
            <p:cNvPr id="30728" name="Group 19"/>
            <p:cNvGrpSpPr>
              <a:grpSpLocks/>
            </p:cNvGrpSpPr>
            <p:nvPr/>
          </p:nvGrpSpPr>
          <p:grpSpPr bwMode="auto">
            <a:xfrm>
              <a:off x="698100" y="4144148"/>
              <a:ext cx="434142" cy="427852"/>
              <a:chOff x="1772692" y="2609180"/>
              <a:chExt cx="434142" cy="427852"/>
            </a:xfrm>
          </p:grpSpPr>
          <p:cxnSp>
            <p:nvCxnSpPr>
              <p:cNvPr id="7" name="Straight Arrow Connector 6"/>
              <p:cNvCxnSpPr/>
              <p:nvPr/>
            </p:nvCxnSpPr>
            <p:spPr>
              <a:xfrm rot="16200000" flipV="1">
                <a:off x="1779002" y="2609937"/>
                <a:ext cx="214307" cy="214309"/>
              </a:xfrm>
              <a:prstGeom prst="straightConnector1">
                <a:avLst/>
              </a:prstGeom>
              <a:ln w="25400"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 rot="5400000" flipH="1" flipV="1">
                <a:off x="1992515" y="2609144"/>
                <a:ext cx="212721" cy="214309"/>
              </a:xfrm>
              <a:prstGeom prst="straightConnector1">
                <a:avLst/>
              </a:prstGeom>
              <a:ln w="25400"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V="1">
                <a:off x="1993309" y="2609938"/>
                <a:ext cx="0" cy="214307"/>
              </a:xfrm>
              <a:prstGeom prst="straightConnector1">
                <a:avLst/>
              </a:prstGeom>
              <a:ln w="25400"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rot="5400000" flipV="1">
                <a:off x="2100463" y="2717092"/>
                <a:ext cx="0" cy="214308"/>
              </a:xfrm>
              <a:prstGeom prst="straightConnector1">
                <a:avLst/>
              </a:prstGeom>
              <a:ln w="25400"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rot="10800000" flipV="1">
                <a:off x="1994896" y="2824245"/>
                <a:ext cx="0" cy="212721"/>
              </a:xfrm>
              <a:prstGeom prst="straightConnector1">
                <a:avLst/>
              </a:prstGeom>
              <a:ln w="25400"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rot="16200000" flipV="1">
                <a:off x="1884568" y="2717092"/>
                <a:ext cx="0" cy="214308"/>
              </a:xfrm>
              <a:prstGeom prst="straightConnector1">
                <a:avLst/>
              </a:prstGeom>
              <a:ln w="25400"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rot="16200000" flipH="1" flipV="1">
                <a:off x="1773445" y="2823451"/>
                <a:ext cx="212721" cy="214309"/>
              </a:xfrm>
              <a:prstGeom prst="straightConnector1">
                <a:avLst/>
              </a:prstGeom>
              <a:ln w="25400"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rot="5400000" flipV="1">
                <a:off x="1994102" y="2823452"/>
                <a:ext cx="212721" cy="214308"/>
              </a:xfrm>
              <a:prstGeom prst="straightConnector1">
                <a:avLst/>
              </a:prstGeom>
              <a:ln w="25400"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4043363" y="2895600"/>
            <a:ext cx="4648200" cy="264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u="sng" dirty="0">
                <a:solidFill>
                  <a:srgbClr val="92D050"/>
                </a:solidFill>
                <a:uFill>
                  <a:solidFill>
                    <a:srgbClr val="FFFF00"/>
                  </a:solidFill>
                </a:uFill>
                <a:latin typeface="+mn-lt"/>
                <a:ea typeface="+mn-ea"/>
                <a:cs typeface="+mn-cs"/>
              </a:rPr>
              <a:t>Main Developments</a:t>
            </a:r>
            <a:endParaRPr lang="en-US" sz="2000" dirty="0">
              <a:solidFill>
                <a:srgbClr val="92D050"/>
              </a:solidFill>
              <a:uFill>
                <a:solidFill>
                  <a:srgbClr val="FFFF00"/>
                </a:solidFill>
              </a:uFill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Idealized framework (HRD/PSD)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Physics configuration (EMC/HRD/PSD)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3</a:t>
            </a:r>
            <a:r>
              <a:rPr lang="en-US" baseline="30000" dirty="0">
                <a:latin typeface="+mn-lt"/>
                <a:ea typeface="+mn-ea"/>
                <a:cs typeface="+mn-cs"/>
              </a:rPr>
              <a:t>rd</a:t>
            </a:r>
            <a:r>
              <a:rPr lang="en-US" dirty="0">
                <a:latin typeface="+mn-lt"/>
                <a:ea typeface="+mn-ea"/>
                <a:cs typeface="+mn-cs"/>
              </a:rPr>
              <a:t> Nest Initialization (EMC/HRD)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u="sng" dirty="0">
                <a:solidFill>
                  <a:srgbClr val="92D050"/>
                </a:solidFill>
                <a:latin typeface="+mn-lt"/>
                <a:ea typeface="+mn-ea"/>
                <a:cs typeface="+mn-cs"/>
              </a:rPr>
              <a:t>Ongoing Developments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Hybrid DA (EMC/HRD/GSD)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Multiple moving nests (HRD/EMC)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3-Nest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Oper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. Implementation--2012   (EMC)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Repository Version (EMC/DTC)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2400" y="5715000"/>
            <a:ext cx="8763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u="sng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Successful O2R and R2O story under HFIP direction!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  <p:bldP spid="17" grpId="0"/>
      <p:bldP spid="17" grpId="1"/>
      <p:bldP spid="19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1214</TotalTime>
  <Words>2211</Words>
  <Application>Microsoft Macintosh PowerPoint</Application>
  <PresentationFormat>On-screen Show (4:3)</PresentationFormat>
  <Paragraphs>292</Paragraphs>
  <Slides>20</Slides>
  <Notes>20</Notes>
  <HiddenSlides>13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Office Theme</vt:lpstr>
      <vt:lpstr>1_Office Theme</vt:lpstr>
      <vt:lpstr>2_Office Theme</vt:lpstr>
      <vt:lpstr>High-Resolution Hurricane Weather Research and Forecasting System (HWRF):  Stream 1.5:  4-Year Verification</vt:lpstr>
      <vt:lpstr>Current Model Configurations</vt:lpstr>
      <vt:lpstr>Track &amp; Intensity Forecast Skill: H3GP (Stream 1.5 27:9:3 km)  Retrospective Runs 2008/09/10 + Real-Time Runs (2011 Season) Late Versions of Numerical Models</vt:lpstr>
      <vt:lpstr>Track &amp; Intensity Forecast Skill: H3GP (Stream 1.5 27:9:3 km)  Retrospective Runs 2008/09/10 + Real-Time Runs (2011 Season) Early Versions of Numerical Models</vt:lpstr>
      <vt:lpstr>Track &amp; Intensity Forecast Skill: H3GP (Stream 1.5 27:9:3 km)  Retrospective Runs 2008/09/10 + Real-Time Runs (2011 Season) Early vs. Late Versions of Numerical Models</vt:lpstr>
      <vt:lpstr>Paired Frequency of Superior Performance (FSP): H3GP Retrospective Runs 2008/09/10 + Real-Time Runs (2011 Season) Early Model Versions of Numerical Models</vt:lpstr>
      <vt:lpstr>Scope for Future Improvements</vt:lpstr>
      <vt:lpstr>PowerPoint Presentation</vt:lpstr>
      <vt:lpstr>Main Development Activities</vt:lpstr>
      <vt:lpstr>PowerPoint Presentation</vt:lpstr>
      <vt:lpstr>Research Applications (HWRF-GEN)</vt:lpstr>
      <vt:lpstr>PowerPoint Presentation</vt:lpstr>
      <vt:lpstr>Track &amp; Intensity Forecast Skill: H3GP (31 storms: 2008/09/10) Retrospective Runs to test Stream 1.5 (27:9:3 km)  (Pre-2011 Season) </vt:lpstr>
      <vt:lpstr>Track &amp; Intensity Forecast Skill: H3GP (31 storms: 2008/09/10) Retrospective Runs to test Stream 1.5 (27:9:3 km)  (Pre-2011 Season) </vt:lpstr>
      <vt:lpstr>Stratified Intensity Forecast Skill: H3GP (31 storms: 2008/09/10) Pre-2011 Season Retrospective Runs to test Stream 1.5 (27:9:3 km)</vt:lpstr>
      <vt:lpstr>Stratified Intensity Forecast Skill: H3GP (31 storms: 2008/09/10) Pre-2011 Season Retrospective Runs to test Stream 1.5 (27:9:3 km)</vt:lpstr>
      <vt:lpstr>Track &amp; Intensity Forecast Skill H3GP (2011) 2011 Real-Time Season Runs to test Stream 1.5 (27:9:3 km)</vt:lpstr>
      <vt:lpstr>PowerPoint Presentation</vt:lpstr>
      <vt:lpstr>PowerPoint Presentation</vt:lpstr>
      <vt:lpstr>Track &amp; Intensity Forecast Skill: H3GP (Stream 1.5 27:9:3 km)  Retrospective Runs 2008/09/10 + Real-Time Runs (2011 Season) Late Versions of Numerical Models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Hurricane Weather Research and Forecasting System (HWRF) Version 3.2 model developments and verification</dc:title>
  <dc:creator>azhang</dc:creator>
  <cp:lastModifiedBy>Stanley Goldenberg</cp:lastModifiedBy>
  <cp:revision>120</cp:revision>
  <dcterms:created xsi:type="dcterms:W3CDTF">2011-11-24T11:14:10Z</dcterms:created>
  <dcterms:modified xsi:type="dcterms:W3CDTF">2011-12-08T14:53:21Z</dcterms:modified>
</cp:coreProperties>
</file>