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1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C62D-A5DE-4727-A726-3DAB733D39F9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B30F-9CBE-4FBD-8BFF-34A4111ED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9731F-E8FD-48BA-BEB9-F0B9FB7BDF1D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2FC9-A97E-4F1E-AA62-E16DA1B9F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F4C26-6178-44B5-9E24-D98C71365FF3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EE67-F20C-4122-B8EF-EAA560646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654EA-5564-43CA-93DA-889CC4940539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4AD8A-671A-4AE1-AD6B-EE542B79E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ACAEE-FE74-42EC-AF17-0F2414722508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E805-AFE8-46EF-8536-59C2549A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F7B0-AE49-4403-8333-3CF11F645F66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0D9D8-E281-4D30-BE01-301A113AC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4695D-8EC2-4027-A9B8-E10531A074C4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67974-2B59-45E9-B889-2BCD8EC28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9DF42-8ED0-4A5B-B884-7D01A59CD9D6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A84D-A039-46A4-A3C0-A1E929997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5E19C-8C6A-4FB9-B8A6-662772BF2E79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31021-0112-4431-A65C-0D74DD325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846A9-2EBD-4F32-A9A7-3975E06C5056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132B2-A44C-45D1-8E51-92C2A0FAE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15DB-47FE-4C85-AC77-D43DC45EACB7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52B72-0E75-40AE-81DA-FC6DC5357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CA49CC-2DAB-429A-994B-9CA413C120A7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1ED2F0-32D7-487C-B199-1B921E9D7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Tropical Cyclogenesis Experiment (GenEx)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Primary IFEX Goal: 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Improve understanding of the physical processes important in intensity change for a TC at all stages of its lifecycle</a:t>
            </a:r>
          </a:p>
          <a:p>
            <a:pPr>
              <a:buFont typeface="Arial" charset="0"/>
              <a:buNone/>
            </a:pPr>
            <a:endParaRPr lang="en-US" sz="1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Principal Investigator(s): 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Robert Rogers, Paul Reasor, and Wallace Hogsett (NHC)</a:t>
            </a:r>
          </a:p>
          <a:p>
            <a:pPr>
              <a:buFont typeface="Arial" charset="0"/>
              <a:buNone/>
            </a:pPr>
            <a:endParaRPr lang="en-US" sz="1400" smtClean="0"/>
          </a:p>
          <a:p>
            <a:pPr>
              <a:buFont typeface="Arial" charset="0"/>
              <a:buNone/>
            </a:pPr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Collect observations within developing and non-developing tropical disturbances for which a “pouch” can be tracked (preferably with a model consensus), including tropospheric soundings of the disturbance environment and high-resolution measurements of 3D wind and reflectivity within the pouch;</a:t>
            </a:r>
          </a:p>
          <a:p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Test existing theories for the formation of a TC surface circulation and warm core;	 </a:t>
            </a:r>
          </a:p>
          <a:p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Provide datasets to data assimilation groups for system development in disturbance environments; evaluate HWRF performance in disturbance environments</a:t>
            </a:r>
          </a:p>
          <a:p>
            <a:pPr>
              <a:buFont typeface="Arial" charset="0"/>
              <a:buNone/>
            </a:pPr>
            <a:endParaRPr lang="en-US" sz="1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Links to IFEX: 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This experiment supports the following NOAA IFEX goals:</a:t>
            </a:r>
          </a:p>
          <a:p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Goal 1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: Collect observations that span the TC lifecycle in a variety of environments;</a:t>
            </a:r>
          </a:p>
          <a:p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Goal 3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: Improve our understanding of the physical processes important in intensity change for a TC at all stages of its lifecycle</a:t>
            </a:r>
          </a:p>
          <a:p>
            <a:pPr>
              <a:buFont typeface="Arial" charset="0"/>
              <a:buNone/>
            </a:pPr>
            <a:r>
              <a:rPr lang="en-US" sz="1400" smtClean="0"/>
              <a:t> </a:t>
            </a:r>
          </a:p>
          <a:p>
            <a:pPr lvl="1">
              <a:buFont typeface="Arial" charset="0"/>
              <a:buNone/>
            </a:pPr>
            <a:endParaRPr lang="en-US" sz="1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1"/>
          <p:cNvSpPr>
            <a:spLocks noChangeArrowheads="1"/>
          </p:cNvSpPr>
          <p:nvPr/>
        </p:nvSpPr>
        <p:spPr bwMode="auto">
          <a:xfrm>
            <a:off x="228600" y="914400"/>
            <a:ext cx="861060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1400" b="1" u="sng">
                <a:latin typeface="Times" pitchFamily="18" charset="0"/>
                <a:cs typeface="Times New Roman" pitchFamily="18" charset="0"/>
              </a:rPr>
              <a:t>Experiment Description</a:t>
            </a:r>
          </a:p>
          <a:p>
            <a:pPr algn="just"/>
            <a:endParaRPr lang="en-US" sz="800"/>
          </a:p>
          <a:p>
            <a:pPr algn="just" eaLnBrk="0" hangingPunct="0"/>
            <a:r>
              <a:rPr lang="en-US" sz="1400" b="1" i="1" u="sng">
                <a:latin typeface="Times" pitchFamily="18" charset="0"/>
                <a:cs typeface="Times New Roman" pitchFamily="18" charset="0"/>
              </a:rPr>
              <a:t>Objective #1</a:t>
            </a:r>
            <a:r>
              <a:rPr lang="en-US" sz="1400" b="1" i="1">
                <a:latin typeface="Times" pitchFamily="18" charset="0"/>
                <a:cs typeface="Times New Roman" pitchFamily="18" charset="0"/>
              </a:rPr>
              <a:t>: Collect observations within developing and non-developing tropical disturbances for which a “pouch” can be tracked (preferably with a model consensus), including tropospheric soundings of the disturbance environment and high-resolution measurements of 3D wind and reflectivity within the pouch</a:t>
            </a:r>
            <a:endParaRPr lang="en-US" sz="800" b="1" i="1">
              <a:latin typeface="Times" pitchFamily="18" charset="0"/>
              <a:cs typeface="Times New Roman" pitchFamily="18" charset="0"/>
            </a:endParaRP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57200" y="274638"/>
            <a:ext cx="8229600" cy="4111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Tropical Cyclogenesis Experiment (GenEx)</a:t>
            </a:r>
          </a:p>
        </p:txBody>
      </p:sp>
      <p:pic>
        <p:nvPicPr>
          <p:cNvPr id="14395" name="Object 4"/>
          <p:cNvPicPr>
            <a:picLocks noChangeArrowheads="1"/>
          </p:cNvPicPr>
          <p:nvPr/>
        </p:nvPicPr>
        <p:blipFill>
          <a:blip r:embed="rId2"/>
          <a:srcRect l="-311" t="-153" b="-642"/>
          <a:stretch>
            <a:fillRect/>
          </a:stretch>
        </p:blipFill>
        <p:spPr bwMode="auto">
          <a:xfrm>
            <a:off x="1143000" y="1981200"/>
            <a:ext cx="3733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6" name="Object 5"/>
          <p:cNvPicPr>
            <a:picLocks noChangeArrowheads="1"/>
          </p:cNvPicPr>
          <p:nvPr/>
        </p:nvPicPr>
        <p:blipFill>
          <a:blip r:embed="rId3"/>
          <a:srcRect t="-288" b="-684"/>
          <a:stretch>
            <a:fillRect/>
          </a:stretch>
        </p:blipFill>
        <p:spPr bwMode="auto">
          <a:xfrm>
            <a:off x="990600" y="4419600"/>
            <a:ext cx="3200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8" name="Picture 3" descr="Slide10.jpg"/>
          <p:cNvPicPr>
            <a:picLocks noChangeAspect="1" noChangeArrowheads="1"/>
          </p:cNvPicPr>
          <p:nvPr/>
        </p:nvPicPr>
        <p:blipFill>
          <a:blip r:embed="rId4"/>
          <a:srcRect l="7500"/>
          <a:stretch>
            <a:fillRect/>
          </a:stretch>
        </p:blipFill>
        <p:spPr bwMode="auto">
          <a:xfrm>
            <a:off x="5029200" y="2133600"/>
            <a:ext cx="3276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00" name="Text Box 64"/>
          <p:cNvSpPr txBox="1">
            <a:spLocks noChangeArrowheads="1"/>
          </p:cNvSpPr>
          <p:nvPr/>
        </p:nvSpPr>
        <p:spPr bwMode="auto">
          <a:xfrm>
            <a:off x="0" y="2209800"/>
            <a:ext cx="16922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latin typeface="Times New Roman" pitchFamily="18" charset="0"/>
              </a:rPr>
              <a:t>Optimal Experiment P-3 Lawnmower</a:t>
            </a:r>
          </a:p>
        </p:txBody>
      </p:sp>
      <p:sp>
        <p:nvSpPr>
          <p:cNvPr id="14401" name="Text Box 65"/>
          <p:cNvSpPr txBox="1">
            <a:spLocks noChangeArrowheads="1"/>
          </p:cNvSpPr>
          <p:nvPr/>
        </p:nvSpPr>
        <p:spPr bwMode="auto">
          <a:xfrm>
            <a:off x="0" y="4038600"/>
            <a:ext cx="16922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latin typeface="Times New Roman" pitchFamily="18" charset="0"/>
              </a:rPr>
              <a:t>Optimal Experiment P-3 Square Spiral</a:t>
            </a:r>
          </a:p>
        </p:txBody>
      </p:sp>
      <p:sp>
        <p:nvSpPr>
          <p:cNvPr id="14402" name="Text Box 66"/>
          <p:cNvSpPr txBox="1">
            <a:spLocks noChangeArrowheads="1"/>
          </p:cNvSpPr>
          <p:nvPr/>
        </p:nvSpPr>
        <p:spPr bwMode="auto">
          <a:xfrm>
            <a:off x="4876800" y="47244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latin typeface="Times New Roman" pitchFamily="18" charset="0"/>
              </a:rPr>
              <a:t>Coordinated G-IV with dropsonde locations</a:t>
            </a:r>
          </a:p>
        </p:txBody>
      </p: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4572000" y="5715000"/>
            <a:ext cx="4114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>
                <a:latin typeface="Times New Roman" pitchFamily="18" charset="0"/>
              </a:rPr>
              <a:t>Note:</a:t>
            </a:r>
            <a:r>
              <a:rPr lang="en-US" sz="1400">
                <a:latin typeface="Times New Roman" pitchFamily="18" charset="0"/>
              </a:rPr>
              <a:t> When possible, NASA Global Hawk aircraft will fly coordinated (vertically-stacked) patterns with NOAA P-3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39763"/>
          </a:xfrm>
        </p:spPr>
        <p:txBody>
          <a:bodyPr/>
          <a:lstStyle/>
          <a:p>
            <a:pPr algn="l"/>
            <a:r>
              <a:rPr lang="en-US" sz="1400" b="1" i="1" u="sng" smtClean="0">
                <a:latin typeface="Times New Roman" pitchFamily="18" charset="0"/>
                <a:cs typeface="Times New Roman" pitchFamily="18" charset="0"/>
              </a:rPr>
              <a:t>Objective #2</a:t>
            </a:r>
            <a:r>
              <a:rPr lang="en-US" sz="1400" b="1" i="1" smtClean="0">
                <a:latin typeface="Times New Roman" pitchFamily="18" charset="0"/>
                <a:cs typeface="Times New Roman" pitchFamily="18" charset="0"/>
              </a:rPr>
              <a:t>: Test existing theories for the formation of a TC surface circulation and warm core   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457200" y="1600200"/>
            <a:ext cx="81534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Hypotheses and Questions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The “pouch” within a larger synoptic-scale wave is a preferred location for tropical cyclogenesis where horizontal deformation is weak, air is repeatedly moistened by convection, and protection from horizontal dry air intrusion and vertical shear occurs (Dunkerton </a:t>
            </a:r>
            <a:r>
              <a:rPr lang="en-US" sz="1400" i="1"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 2009)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Aggregation of cyclonic vortical remnants generated by convection and inward advection of convectively-enhanced vorticity by the circulation driven by aggregate heating are key processes responsible for the formation of the surface circulation and generation of the warm core (Montgomery </a:t>
            </a:r>
            <a:r>
              <a:rPr lang="en-US" sz="1400" i="1"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 2006)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Dry air impacts tropical cyclogenesis primarily by limiting the vertical growth of convectively-generated vorticity, and not by the production of stronger convective downdrafts per conventional wisdom (Kilroy and Smith, </a:t>
            </a:r>
            <a:r>
              <a:rPr lang="en-US" sz="1400" i="1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1400" i="1" baseline="3000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400" i="1">
                <a:latin typeface="Times New Roman" pitchFamily="18" charset="0"/>
                <a:cs typeface="Times New Roman" pitchFamily="18" charset="0"/>
              </a:rPr>
              <a:t> Conference on Hurricanes and Tropical Meteorology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Convective systems that ingest low-level flow rich in helicity preferentially produce low-level cyclonic vorticity and accelerate near-surface spin-up 	 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What is the role of vertical wind shear during tropical disturbance development?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Can clear observational evidence of vortex mergers within a tropical disturbance be obtained?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57200" y="274638"/>
            <a:ext cx="8229600" cy="4111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Tropical Cyclogenesis Experiment (GenEx)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414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Arial</vt:lpstr>
      <vt:lpstr>Times New Roman</vt:lpstr>
      <vt:lpstr>Times</vt:lpstr>
      <vt:lpstr>Office Theme</vt:lpstr>
      <vt:lpstr>Tropical Cyclogenesis Experiment (GenEx)</vt:lpstr>
      <vt:lpstr>Slide 2</vt:lpstr>
      <vt:lpstr>Objective #2: Test existing theories for the formation of a TC surface circulation and warm core   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Sylvie.Lorsolo</dc:creator>
  <cp:lastModifiedBy> </cp:lastModifiedBy>
  <cp:revision>44</cp:revision>
  <dcterms:created xsi:type="dcterms:W3CDTF">2011-02-23T16:57:32Z</dcterms:created>
  <dcterms:modified xsi:type="dcterms:W3CDTF">2012-05-09T15:39:09Z</dcterms:modified>
</cp:coreProperties>
</file>