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62920-3DDB-5D4A-BF08-9DE1DD745082}" type="datetimeFigureOut">
              <a:rPr lang="en-US" smtClean="0"/>
              <a:t>9/1/11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2881-CD61-8946-81E6-B235EAA180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F090-F9F8-4139-8679-AE3DE473AE8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F090-F9F8-4139-8679-AE3DE473AE8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F090-F9F8-4139-8679-AE3DE473AE8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F090-F9F8-4139-8679-AE3DE473AE8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F090-F9F8-4139-8679-AE3DE473AE8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F090-F9F8-4139-8679-AE3DE473AE8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95965-4ECA-4585-BE96-A0CFD66063A5}" type="datetimeFigureOut">
              <a:rPr lang="en-US" smtClean="0"/>
              <a:pPr/>
              <a:t>9/1/11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0A623-6852-4CB2-99F6-C4834560E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06997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Hurricane Irene Debrief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1600200"/>
            <a:ext cx="41910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Agenda: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-G-IV &amp; P-3 missions</a:t>
            </a:r>
          </a:p>
          <a:p>
            <a:pPr algn="l"/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    TDR performance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-Landfall Coordination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-HEDAS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-H*Wind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-Visiting Sci. Program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-Logistics –Tampa travel, hotel, etc.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-Safety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-Social Media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    Blog/Twitter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    VIPs and Media</a:t>
            </a:r>
          </a:p>
          <a:p>
            <a:pPr algn="l"/>
            <a:endParaRPr lang="en-US" sz="2800" dirty="0"/>
          </a:p>
        </p:txBody>
      </p:sp>
      <p:pic>
        <p:nvPicPr>
          <p:cNvPr id="4" name="Picture 3" descr="Iren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267200"/>
            <a:ext cx="1631442" cy="2337308"/>
          </a:xfrm>
          <a:prstGeom prst="rect">
            <a:avLst/>
          </a:prstGeom>
        </p:spPr>
      </p:pic>
      <p:pic>
        <p:nvPicPr>
          <p:cNvPr id="5" name="Picture 4" descr="20110825IRE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4191000"/>
            <a:ext cx="24384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2800" y="659639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Courtesy of NRL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20110824.1815.goes13.x.vis1km.09LIRENE.100kts-957mb-219N-733W.100p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20110824.1815.goes13.x.ir1km.09LIRENE.100kts-957mb-219N-733W.100p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20110824.1813.aqua1.x.pct.09LIRENE.105kts-954mb-227N-743W.94p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4290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508000" y="5829301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3.  (a) GOES-East 1-km visible image valid 1815 UTC 24 August; (b) GOES-East infrared image valid 1815 UTC 24 August; (c) Aqua-1 85 GHz PCT valid 1813 UTC 24 August.  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2341034" y="30503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6637867" y="3050382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4368800" y="5543550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(c)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110824H1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2540" t="6163" r="43616" b="32207"/>
          <a:stretch>
            <a:fillRect/>
          </a:stretch>
        </p:blipFill>
        <p:spPr bwMode="auto">
          <a:xfrm>
            <a:off x="1930401" y="3440906"/>
            <a:ext cx="5204884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11311" r="15134"/>
          <a:stretch>
            <a:fillRect/>
          </a:stretch>
        </p:blipFill>
        <p:spPr bwMode="auto">
          <a:xfrm>
            <a:off x="1515534" y="57150"/>
            <a:ext cx="5894917" cy="338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4260851" y="322183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4267200" y="6000750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08000" y="6225778"/>
            <a:ext cx="8331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4.  (a) Proposed flight track for 110824H1; (b) Actual flight track for 110824H1.  Barbs (kt) show flight-level winds.  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3556001" y="571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110824H1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20110825.1800.12.dmsp_tpw.tropics_AT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742951"/>
            <a:ext cx="7721600" cy="17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20110825.1800.goes-12.shear.wind.cimss.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1" y="2914650"/>
            <a:ext cx="7531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110825H1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508001" y="2571750"/>
            <a:ext cx="5188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1.  SSM/I Total precipitable water (shaded, mm) valid 18 UTC 25 August.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304800" y="6229351"/>
            <a:ext cx="883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2.  CIMSS-derived 850-200 hPa shear magnitude (contour, kt) and streamlines valid 18 UTC 25 August.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20110825.1815.goes13.x.vis1km.09LIRENE.95kts-950mb-265N-772W.100p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20110825.1815.goes13.x.ir1km.09LIRENE.95kts-950mb-265N-772W.100p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20110825.2119.trmm.x.85pct.09LIRENE.95kts-950mb-265N-772W.57p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34290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508000" y="5829301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3.  (a) GOES-East 1-km visible image valid 1815 UTC 25 August; (b) GOES-East infrared image valid 1815 UTC 25 August; (c) TRMM 85 GHz PCT valid 2119 UTC 25 August.  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2573867" y="30503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525685" y="3050382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4368800" y="5543550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(c)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110825H1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2375" t="6294" r="43452" b="31944"/>
          <a:stretch>
            <a:fillRect/>
          </a:stretch>
        </p:blipFill>
        <p:spPr bwMode="auto">
          <a:xfrm>
            <a:off x="2032000" y="3429001"/>
            <a:ext cx="5217584" cy="256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11949" r="14397"/>
          <a:stretch>
            <a:fillRect/>
          </a:stretch>
        </p:blipFill>
        <p:spPr bwMode="auto">
          <a:xfrm>
            <a:off x="1752600" y="114300"/>
            <a:ext cx="558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4260851" y="31646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4267200" y="6000750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508000" y="6225778"/>
            <a:ext cx="8331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4.  (a) Proposed flight track for 110825H1; (b) Actual flight track for 110825H1.  Barbs (kt) show flight-level winds.  </a:t>
            </a:r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3556001" y="571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110825H1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14300"/>
            <a:ext cx="4876800" cy="2057400"/>
            <a:chOff x="1600200" y="381000"/>
            <a:chExt cx="3657600" cy="2743200"/>
          </a:xfrm>
        </p:grpSpPr>
        <p:pic>
          <p:nvPicPr>
            <p:cNvPr id="14347" name="Picture 3" descr="20110825H1wind60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00200" y="381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8" name="TextBox 4"/>
            <p:cNvSpPr txBox="1">
              <a:spLocks noChangeArrowheads="1"/>
            </p:cNvSpPr>
            <p:nvPr/>
          </p:nvSpPr>
          <p:spPr bwMode="auto">
            <a:xfrm>
              <a:off x="2419350" y="2609851"/>
              <a:ext cx="2665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(a)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133600" y="2228850"/>
            <a:ext cx="4876800" cy="2057400"/>
            <a:chOff x="1600200" y="3276600"/>
            <a:chExt cx="3657600" cy="2743200"/>
          </a:xfrm>
        </p:grpSpPr>
        <p:pic>
          <p:nvPicPr>
            <p:cNvPr id="14345" name="Picture 2" descr="20110825H1wind30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32766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6" name="TextBox 5"/>
            <p:cNvSpPr txBox="1">
              <a:spLocks noChangeArrowheads="1"/>
            </p:cNvSpPr>
            <p:nvPr/>
          </p:nvSpPr>
          <p:spPr bwMode="auto">
            <a:xfrm>
              <a:off x="2438400" y="5486400"/>
              <a:ext cx="273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(b)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133600" y="4286250"/>
            <a:ext cx="4876800" cy="2057400"/>
            <a:chOff x="1600200" y="6172200"/>
            <a:chExt cx="3657600" cy="2743200"/>
          </a:xfrm>
        </p:grpSpPr>
        <p:pic>
          <p:nvPicPr>
            <p:cNvPr id="14343" name="Picture 1" descr="20110825H1wind10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0200" y="61722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TextBox 6"/>
            <p:cNvSpPr txBox="1">
              <a:spLocks noChangeArrowheads="1"/>
            </p:cNvSpPr>
            <p:nvPr/>
          </p:nvSpPr>
          <p:spPr bwMode="auto">
            <a:xfrm>
              <a:off x="2438400" y="8391525"/>
              <a:ext cx="2665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(c)</a:t>
              </a:r>
            </a:p>
          </p:txBody>
        </p:sp>
      </p:grpSp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508000" y="6343650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5.  (a) Doppler-derived wind speed (shaded, m/s) and vectors (m/s) at 6 km altitude for 110825H1; (b) As in (a), but for 3 km; (c) As in (a), but for 1 km.  Dropsonde measurements at same level also indicated. </a:t>
            </a:r>
          </a:p>
        </p:txBody>
      </p:sp>
      <p:sp>
        <p:nvSpPr>
          <p:cNvPr id="14342" name="TextBox 11"/>
          <p:cNvSpPr txBox="1">
            <a:spLocks noChangeArrowheads="1"/>
          </p:cNvSpPr>
          <p:nvPr/>
        </p:nvSpPr>
        <p:spPr bwMode="auto">
          <a:xfrm>
            <a:off x="508001" y="11430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110825H1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windspd_xsect_110825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1" y="57150"/>
            <a:ext cx="788881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windspd_xsect_EW_110825H.tif"/>
          <p:cNvPicPr>
            <a:picLocks noChangeAspect="1"/>
          </p:cNvPicPr>
          <p:nvPr/>
        </p:nvPicPr>
        <p:blipFill>
          <a:blip r:embed="rId3"/>
          <a:srcRect b="8333"/>
          <a:stretch>
            <a:fillRect/>
          </a:stretch>
        </p:blipFill>
        <p:spPr bwMode="auto">
          <a:xfrm>
            <a:off x="508001" y="3028950"/>
            <a:ext cx="788881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4165600" y="30503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4165600" y="6000750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508000" y="6229351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6.  (a) South-north vertical cross section of wind speed (shaded, m/s); (b) West-east vertical cross section of wind speed (shaded, m/s). 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1219201" y="2988469"/>
            <a:ext cx="732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South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438901" y="2988469"/>
            <a:ext cx="734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North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1219200" y="5951935"/>
            <a:ext cx="661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West</a:t>
            </a: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38901" y="5951935"/>
            <a:ext cx="569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East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3556001" y="11430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110825H1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20110826.1800.12.dmsp_tpw.tropics_AT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685800"/>
            <a:ext cx="812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20110826.1800.goes-12.shear.wind.cimss.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2971800"/>
            <a:ext cx="7620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110826H1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08001" y="2571750"/>
            <a:ext cx="5188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1.  SSM/I Total precipitable water (shaded, mm) valid 18 UTC 26 August.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304800" y="6229351"/>
            <a:ext cx="883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2.  CIMSS-derived 850-200 hPa shear magnitude (contour, kt) and streamlines valid 18 UTC 26 August.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20110826.1815.goes13.x.vis1km.09LIRENE.85kts-951mb-312N-775W.100p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20110826.1815.goes13.x.ir1km.09LIRENE.85kts-951mb-312N-775W.100p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20110826.1707.trmm.x.85pct.09LIRENE.85kts-951mb-312N-775W.66p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3718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508000" y="5772151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3.  (a) GOES-East 1-km visible image valid 1815 UTC 26 August; (b) GOES-East infrared image valid 1815 UTC 26 August; (c) TRMM 85 GHz PCT valid 1707 UTC 26 August.  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2573867" y="30503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6525685" y="3050382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4368800" y="5543550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(c)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110826H1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2457" t="6425" r="43944" b="31944"/>
          <a:stretch>
            <a:fillRect/>
          </a:stretch>
        </p:blipFill>
        <p:spPr bwMode="auto">
          <a:xfrm>
            <a:off x="2032000" y="3429000"/>
            <a:ext cx="5080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l="12695" r="15845"/>
          <a:stretch>
            <a:fillRect/>
          </a:stretch>
        </p:blipFill>
        <p:spPr bwMode="auto">
          <a:xfrm>
            <a:off x="1598085" y="0"/>
            <a:ext cx="5615516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4260851" y="31646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4267200" y="6000750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508000" y="6225778"/>
            <a:ext cx="8331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4.  (a) Proposed flight track for 110826H1; (b) Actual flight track for 110826H1.  Barbs (kt) show flight-level winds.  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556001" y="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110826H1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ene_ka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" y="57880"/>
            <a:ext cx="8864611" cy="6647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4364" y="6400800"/>
            <a:ext cx="907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 Kaplan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35200" y="114300"/>
            <a:ext cx="4876800" cy="2057400"/>
            <a:chOff x="1676400" y="685800"/>
            <a:chExt cx="3657600" cy="2743200"/>
          </a:xfrm>
        </p:grpSpPr>
        <p:pic>
          <p:nvPicPr>
            <p:cNvPr id="19467" name="Picture 3" descr="20110826H1wind60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76400" y="6858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8" name="TextBox 4"/>
            <p:cNvSpPr txBox="1">
              <a:spLocks noChangeArrowheads="1"/>
            </p:cNvSpPr>
            <p:nvPr/>
          </p:nvSpPr>
          <p:spPr bwMode="auto">
            <a:xfrm>
              <a:off x="2495550" y="2933700"/>
              <a:ext cx="2665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(a)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35200" y="2171700"/>
            <a:ext cx="4876800" cy="2057400"/>
            <a:chOff x="1676400" y="3429000"/>
            <a:chExt cx="3657600" cy="2743200"/>
          </a:xfrm>
        </p:grpSpPr>
        <p:pic>
          <p:nvPicPr>
            <p:cNvPr id="19465" name="Picture 2" descr="20110826H1wind30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6400" y="34290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6" name="TextBox 5"/>
            <p:cNvSpPr txBox="1">
              <a:spLocks noChangeArrowheads="1"/>
            </p:cNvSpPr>
            <p:nvPr/>
          </p:nvSpPr>
          <p:spPr bwMode="auto">
            <a:xfrm>
              <a:off x="2514600" y="5648325"/>
              <a:ext cx="273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(b)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35200" y="4229100"/>
            <a:ext cx="4876800" cy="2057400"/>
            <a:chOff x="1676400" y="6172200"/>
            <a:chExt cx="3657600" cy="2743200"/>
          </a:xfrm>
        </p:grpSpPr>
        <p:pic>
          <p:nvPicPr>
            <p:cNvPr id="19463" name="Picture 1" descr="20110826H1wind10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76400" y="61722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4" name="TextBox 6"/>
            <p:cNvSpPr txBox="1">
              <a:spLocks noChangeArrowheads="1"/>
            </p:cNvSpPr>
            <p:nvPr/>
          </p:nvSpPr>
          <p:spPr bwMode="auto">
            <a:xfrm>
              <a:off x="2495550" y="8420100"/>
              <a:ext cx="2665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(c)</a:t>
              </a:r>
            </a:p>
          </p:txBody>
        </p:sp>
      </p:grpSp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508000" y="6343650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5.  (a) Doppler-derived wind speed (shaded, m/s) and vectors (m/s) at 6 km altitude for 110826H1; (b) As in (a), but for 3 km; (c) As in (a), but for 1 km.  Dropsonde measurements at same level also indicated. </a:t>
            </a:r>
          </a:p>
        </p:txBody>
      </p:sp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609601" y="11430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110826H1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windspd_xsect_110826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57150"/>
            <a:ext cx="788881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windspd_xsect_EW_110826H.tif"/>
          <p:cNvPicPr>
            <a:picLocks noChangeAspect="1"/>
          </p:cNvPicPr>
          <p:nvPr/>
        </p:nvPicPr>
        <p:blipFill>
          <a:blip r:embed="rId3"/>
          <a:srcRect b="8476"/>
          <a:stretch>
            <a:fillRect/>
          </a:stretch>
        </p:blipFill>
        <p:spPr bwMode="auto">
          <a:xfrm>
            <a:off x="609601" y="3028950"/>
            <a:ext cx="7888817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4165600" y="30503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165600" y="6000750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508000" y="6229351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6.  (a) South-north vertical cross section of wind speed (shaded, m/s); (b) West-east vertical cross section of wind speed (shaded, m/s). </a:t>
            </a: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1219201" y="2988469"/>
            <a:ext cx="732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South</a:t>
            </a:r>
          </a:p>
        </p:txBody>
      </p:sp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6438901" y="2988469"/>
            <a:ext cx="734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North</a:t>
            </a:r>
          </a:p>
        </p:txBody>
      </p:sp>
      <p:sp>
        <p:nvSpPr>
          <p:cNvPr id="20489" name="TextBox 8"/>
          <p:cNvSpPr txBox="1">
            <a:spLocks noChangeArrowheads="1"/>
          </p:cNvSpPr>
          <p:nvPr/>
        </p:nvSpPr>
        <p:spPr bwMode="auto">
          <a:xfrm>
            <a:off x="1219200" y="5951935"/>
            <a:ext cx="661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West</a:t>
            </a:r>
          </a:p>
        </p:txBody>
      </p:sp>
      <p:sp>
        <p:nvSpPr>
          <p:cNvPr id="20490" name="TextBox 9"/>
          <p:cNvSpPr txBox="1">
            <a:spLocks noChangeArrowheads="1"/>
          </p:cNvSpPr>
          <p:nvPr/>
        </p:nvSpPr>
        <p:spPr bwMode="auto">
          <a:xfrm>
            <a:off x="6438901" y="5951935"/>
            <a:ext cx="569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East</a:t>
            </a:r>
          </a:p>
        </p:txBody>
      </p:sp>
      <p:sp>
        <p:nvSpPr>
          <p:cNvPr id="20491" name="TextBox 10"/>
          <p:cNvSpPr txBox="1">
            <a:spLocks noChangeArrowheads="1"/>
          </p:cNvSpPr>
          <p:nvPr/>
        </p:nvSpPr>
        <p:spPr bwMode="auto">
          <a:xfrm>
            <a:off x="3556001" y="92869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110826H1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Hurricane Irene Debrief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2286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20110824H1</a:t>
            </a:r>
          </a:p>
          <a:p>
            <a:r>
              <a:rPr lang="en-US" dirty="0" smtClean="0"/>
              <a:t>20110825I1</a:t>
            </a:r>
          </a:p>
          <a:p>
            <a:r>
              <a:rPr lang="en-US" dirty="0" smtClean="0"/>
              <a:t>20110826I1</a:t>
            </a:r>
          </a:p>
          <a:p>
            <a:r>
              <a:rPr lang="en-US" dirty="0" smtClean="0"/>
              <a:t>20110827I1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1781"/>
            <a:ext cx="8478562" cy="679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86600" y="5105400"/>
            <a:ext cx="18288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20110824H1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4191000"/>
            <a:ext cx="18288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20110825I1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2743200"/>
            <a:ext cx="18288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20110826I1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762000"/>
            <a:ext cx="18288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20110827I1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20110824H1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3657600" cy="41910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/>
              <a:t>Summary</a:t>
            </a:r>
          </a:p>
          <a:p>
            <a:pPr lvl="1"/>
            <a:r>
              <a:rPr lang="en-US" sz="3800" dirty="0" smtClean="0"/>
              <a:t>8.2 hours</a:t>
            </a:r>
          </a:p>
          <a:p>
            <a:pPr lvl="1"/>
            <a:r>
              <a:rPr lang="en-US" sz="3800" dirty="0" smtClean="0"/>
              <a:t>4 passes</a:t>
            </a:r>
          </a:p>
          <a:p>
            <a:pPr lvl="1"/>
            <a:r>
              <a:rPr lang="en-US" sz="3800" dirty="0" smtClean="0"/>
              <a:t>4 Doppler analyses</a:t>
            </a:r>
          </a:p>
          <a:p>
            <a:pPr lvl="1"/>
            <a:r>
              <a:rPr lang="en-US" sz="3800" dirty="0" smtClean="0"/>
              <a:t>28 </a:t>
            </a:r>
            <a:r>
              <a:rPr lang="en-US" sz="3800" dirty="0" err="1" smtClean="0"/>
              <a:t>sondes</a:t>
            </a:r>
            <a:r>
              <a:rPr lang="en-US" sz="3800" dirty="0" smtClean="0"/>
              <a:t> (24 </a:t>
            </a:r>
            <a:r>
              <a:rPr lang="en-US" sz="3800" dirty="0" err="1" smtClean="0"/>
              <a:t>xmit</a:t>
            </a:r>
            <a:r>
              <a:rPr lang="en-US" sz="3800" dirty="0" smtClean="0"/>
              <a:t>)</a:t>
            </a:r>
          </a:p>
          <a:p>
            <a:pPr lvl="1">
              <a:buNone/>
            </a:pPr>
            <a:endParaRPr lang="en-US" sz="3800" dirty="0" smtClean="0"/>
          </a:p>
          <a:p>
            <a:r>
              <a:rPr lang="en-US" sz="3800" dirty="0" smtClean="0"/>
              <a:t>Issues</a:t>
            </a:r>
          </a:p>
          <a:p>
            <a:pPr lvl="1"/>
            <a:r>
              <a:rPr lang="en-US" sz="3800" dirty="0" smtClean="0"/>
              <a:t>AVAPS </a:t>
            </a:r>
            <a:r>
              <a:rPr lang="en-US" sz="3800" dirty="0" err="1" smtClean="0"/>
              <a:t>comms</a:t>
            </a:r>
            <a:r>
              <a:rPr lang="en-US" sz="3800" dirty="0" smtClean="0"/>
              <a:t> with WS</a:t>
            </a:r>
          </a:p>
          <a:p>
            <a:pPr lvl="1"/>
            <a:r>
              <a:rPr lang="en-US" sz="3800" dirty="0" smtClean="0"/>
              <a:t>Radar </a:t>
            </a:r>
            <a:r>
              <a:rPr lang="en-US" sz="3800" dirty="0" err="1" smtClean="0"/>
              <a:t>comms</a:t>
            </a:r>
            <a:r>
              <a:rPr lang="en-US" sz="3800" dirty="0" smtClean="0"/>
              <a:t> with WS</a:t>
            </a:r>
          </a:p>
          <a:p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708938"/>
            <a:ext cx="5105400" cy="370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20110825I1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1981200"/>
            <a:ext cx="5210175" cy="352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3581400" cy="4038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Summary</a:t>
            </a:r>
          </a:p>
          <a:p>
            <a:pPr lvl="1"/>
            <a:r>
              <a:rPr lang="en-US" sz="2400" dirty="0" smtClean="0"/>
              <a:t>7.4 hours</a:t>
            </a:r>
          </a:p>
          <a:p>
            <a:pPr lvl="1"/>
            <a:r>
              <a:rPr lang="en-US" sz="2400" dirty="0" smtClean="0"/>
              <a:t>4 passes</a:t>
            </a:r>
          </a:p>
          <a:p>
            <a:pPr lvl="1"/>
            <a:r>
              <a:rPr lang="en-US" sz="2400" dirty="0" smtClean="0"/>
              <a:t>4 Doppler analyses</a:t>
            </a:r>
          </a:p>
          <a:p>
            <a:pPr lvl="1"/>
            <a:r>
              <a:rPr lang="en-US" sz="2400" dirty="0" smtClean="0"/>
              <a:t>28 </a:t>
            </a:r>
            <a:r>
              <a:rPr lang="en-US" sz="2400" dirty="0" err="1" smtClean="0"/>
              <a:t>sondes</a:t>
            </a:r>
            <a:r>
              <a:rPr lang="en-US" sz="2400" dirty="0" smtClean="0"/>
              <a:t> (24 </a:t>
            </a:r>
            <a:r>
              <a:rPr lang="en-US" sz="2400" dirty="0" err="1" smtClean="0"/>
              <a:t>xmit</a:t>
            </a:r>
            <a:r>
              <a:rPr lang="en-US" sz="2400" dirty="0" smtClean="0"/>
              <a:t>)</a:t>
            </a:r>
          </a:p>
          <a:p>
            <a:pPr lvl="1">
              <a:buNone/>
            </a:pPr>
            <a:endParaRPr lang="en-US" sz="2400" dirty="0" smtClean="0"/>
          </a:p>
          <a:p>
            <a:r>
              <a:rPr lang="en-US" sz="2400" dirty="0" smtClean="0"/>
              <a:t>Issues</a:t>
            </a:r>
          </a:p>
          <a:p>
            <a:pPr lvl="1"/>
            <a:r>
              <a:rPr lang="en-US" sz="2400" dirty="0" smtClean="0"/>
              <a:t>HDOBS not getting through to NHC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20110826I1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981200"/>
            <a:ext cx="5091113" cy="399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3581400" cy="3810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Summary</a:t>
            </a:r>
          </a:p>
          <a:p>
            <a:pPr lvl="1"/>
            <a:r>
              <a:rPr lang="en-US" sz="2400" dirty="0" smtClean="0"/>
              <a:t>7.5 hours</a:t>
            </a:r>
          </a:p>
          <a:p>
            <a:pPr lvl="1"/>
            <a:r>
              <a:rPr lang="en-US" sz="2400" dirty="0" smtClean="0"/>
              <a:t>5 Passes</a:t>
            </a:r>
          </a:p>
          <a:p>
            <a:pPr lvl="1"/>
            <a:r>
              <a:rPr lang="en-US" sz="2400" dirty="0" smtClean="0"/>
              <a:t>4 Doppler analyses</a:t>
            </a:r>
          </a:p>
          <a:p>
            <a:pPr lvl="1"/>
            <a:r>
              <a:rPr lang="en-US" sz="2400" dirty="0" smtClean="0"/>
              <a:t>29 </a:t>
            </a:r>
            <a:r>
              <a:rPr lang="en-US" sz="2400" dirty="0" err="1" smtClean="0"/>
              <a:t>Sondes</a:t>
            </a:r>
            <a:r>
              <a:rPr lang="en-US" sz="2400" dirty="0" smtClean="0"/>
              <a:t> (26 </a:t>
            </a:r>
            <a:r>
              <a:rPr lang="en-US" sz="2400" dirty="0" err="1" smtClean="0"/>
              <a:t>xmit</a:t>
            </a:r>
            <a:r>
              <a:rPr lang="en-US" sz="2400" dirty="0" smtClean="0"/>
              <a:t>)</a:t>
            </a:r>
          </a:p>
          <a:p>
            <a:pPr lvl="1">
              <a:buNone/>
            </a:pPr>
            <a:endParaRPr lang="en-US" sz="2400" dirty="0" smtClean="0"/>
          </a:p>
          <a:p>
            <a:r>
              <a:rPr lang="en-US" sz="2400" dirty="0" smtClean="0"/>
              <a:t>Issues</a:t>
            </a:r>
          </a:p>
          <a:p>
            <a:pPr lvl="1"/>
            <a:r>
              <a:rPr lang="en-US" sz="2400" dirty="0" smtClean="0"/>
              <a:t>TA down on final pass NE-SW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20110826I1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28800"/>
            <a:ext cx="4773413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752600"/>
            <a:ext cx="35814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Summary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600" dirty="0" smtClean="0"/>
              <a:t>7.3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hours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600" dirty="0" smtClean="0"/>
              <a:t>3 passes (2 pen)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Doppler analyses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29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Sondes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(26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xmit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600" dirty="0" err="1" smtClean="0"/>
              <a:t>Coord</a:t>
            </a:r>
            <a:r>
              <a:rPr lang="en-US" sz="2600" dirty="0" smtClean="0"/>
              <a:t>. with ground-based obs.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Issues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SATCOM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ferry back to KMCF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2032000" y="171450"/>
            <a:ext cx="41642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>
                <a:latin typeface="Calibri" charset="0"/>
              </a:rPr>
              <a:t>Summary of N42 20 UTC Flights into Irene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2401" y="6115051"/>
            <a:ext cx="2027767" cy="32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1" y="5886450"/>
            <a:ext cx="75776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508000" y="685800"/>
            <a:ext cx="8636000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Four flights flown with a 20 UTC takeoff time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Second flight aborted before IP due to chip light indicator</a:t>
            </a:r>
          </a:p>
          <a:p>
            <a:pPr lvl="1"/>
            <a:endParaRPr lang="en-US" sz="8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Good radar data collected on three flights</a:t>
            </a:r>
          </a:p>
          <a:p>
            <a:pPr>
              <a:buFont typeface="Arial" charset="0"/>
              <a:buChar char="•"/>
            </a:pPr>
            <a:endParaRPr lang="en-US" sz="8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Dropsondes worked well, except for last flight near land (radar interference?)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several (~10-15) drops in high-rain low-wind environments for SFMR intercomparisons</a:t>
            </a:r>
          </a:p>
          <a:p>
            <a:pPr>
              <a:buFont typeface="Arial" charset="0"/>
              <a:buChar char="•"/>
            </a:pPr>
            <a:endParaRPr lang="en-US" sz="8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Ground-radar module done on last flight with dual-Pol radar on NC coast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MP probes generally worked well, some possible problems though</a:t>
            </a:r>
          </a:p>
          <a:p>
            <a:pPr lvl="1">
              <a:buFont typeface="Arial" charset="0"/>
              <a:buChar char="•"/>
            </a:pPr>
            <a:endParaRPr lang="en-US" sz="8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Storm deepened in terms of MSLP, but peak winds never increased much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storm increased in horizontal extent instead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highly asymmetric, shallow tangential wind maximum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</a:rPr>
              <a:t> core gradually decayed over course of flights, with winds expanding in radial extent and decreasing in vertical extent</a:t>
            </a:r>
          </a:p>
          <a:p>
            <a:pPr>
              <a:buFont typeface="Arial" charset="0"/>
              <a:buChar char="•"/>
            </a:pPr>
            <a:endParaRPr lang="en-US" sz="8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Why didn’t storm intensify in presence of seemingly favorable environmental conditions?</a:t>
            </a:r>
          </a:p>
          <a:p>
            <a:pPr>
              <a:buFont typeface="Arial" charset="0"/>
              <a:buChar char="•"/>
            </a:pPr>
            <a:endParaRPr lang="en-US" sz="8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What governs size vs. intensity growth?  Vortex or environmental structure?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20110823.1800.12.dmsp_tpw.tropics_AT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742950"/>
            <a:ext cx="7823200" cy="175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20110823.1800.goes-12.shear.wind.cimss.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3086101"/>
            <a:ext cx="7315200" cy="310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110823H1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508001" y="2686050"/>
            <a:ext cx="5188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1.  SSM/I Total precipitable water (shaded, mm) valid 18 UTC 23 August.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04800" y="6343651"/>
            <a:ext cx="883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2.  CIMSS-derived 850-200 hPa shear magnitude (contour, kt) and streamlines valid 18 UTC 23 August.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20110823.2015.goes13.x.vis1km.09LIRENE.80kts-977mb-207N-712W.100p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 descr="20110823.2015.goes13.x.ir1km.09LIRENE.80kts-977mb-207N-712W.100p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9715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 descr="20110823.2312.trmm.x.85pct.09LIRENE.80kts-969mb-211N-720W.63p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48615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508000" y="5829301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3.  (a) GOES-East 1-km visible image valid 2015 UTC 23 August; (b) GOES-East infrared image valid 2015 UTC 23 August; (c) TRMM 85 GHz PCT valid 2312 UTC 23 August.  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2341034" y="30503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6637867" y="3050382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4368800" y="5543550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(c)</a:t>
            </a: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110823H1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2457" t="6425" r="43452" b="32338"/>
          <a:stretch>
            <a:fillRect/>
          </a:stretch>
        </p:blipFill>
        <p:spPr bwMode="auto">
          <a:xfrm>
            <a:off x="2032001" y="3543300"/>
            <a:ext cx="491701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b="2180"/>
          <a:stretch>
            <a:fillRect/>
          </a:stretch>
        </p:blipFill>
        <p:spPr bwMode="auto">
          <a:xfrm>
            <a:off x="1117601" y="457200"/>
            <a:ext cx="6896100" cy="284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4260851" y="322183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4267200" y="6000750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508000" y="6225778"/>
            <a:ext cx="8331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4.  (a) Proposed flight track for 110823H1; (b) Actual flight track for 110823H1.  Barbs (kt) show flight-level winds.  </a:t>
            </a: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110823H1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726267" y="114300"/>
            <a:ext cx="4030133" cy="2057400"/>
            <a:chOff x="2043953" y="304800"/>
            <a:chExt cx="3022899" cy="2743200"/>
          </a:xfrm>
        </p:grpSpPr>
        <p:pic>
          <p:nvPicPr>
            <p:cNvPr id="6155" name="Picture 3" descr="110823H1wind60.gif"/>
            <p:cNvPicPr>
              <a:picLocks noChangeAspect="1"/>
            </p:cNvPicPr>
            <p:nvPr/>
          </p:nvPicPr>
          <p:blipFill>
            <a:blip r:embed="rId2"/>
            <a:srcRect l="12132" r="5222"/>
            <a:stretch>
              <a:fillRect/>
            </a:stretch>
          </p:blipFill>
          <p:spPr bwMode="auto">
            <a:xfrm>
              <a:off x="2043953" y="304800"/>
              <a:ext cx="3022899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6" name="TextBox 4"/>
            <p:cNvSpPr txBox="1">
              <a:spLocks noChangeArrowheads="1"/>
            </p:cNvSpPr>
            <p:nvPr/>
          </p:nvSpPr>
          <p:spPr bwMode="auto">
            <a:xfrm>
              <a:off x="2438400" y="2514600"/>
              <a:ext cx="2666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(a)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768601" y="2212181"/>
            <a:ext cx="4000500" cy="2057400"/>
            <a:chOff x="2076226" y="3124200"/>
            <a:chExt cx="3001383" cy="2743200"/>
          </a:xfrm>
        </p:grpSpPr>
        <p:pic>
          <p:nvPicPr>
            <p:cNvPr id="6153" name="Picture 2" descr="110823H1wind30.gif"/>
            <p:cNvPicPr>
              <a:picLocks noChangeAspect="1"/>
            </p:cNvPicPr>
            <p:nvPr/>
          </p:nvPicPr>
          <p:blipFill>
            <a:blip r:embed="rId3"/>
            <a:srcRect l="13016" r="4926"/>
            <a:stretch>
              <a:fillRect/>
            </a:stretch>
          </p:blipFill>
          <p:spPr bwMode="auto">
            <a:xfrm>
              <a:off x="2076226" y="3124200"/>
              <a:ext cx="3001383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4" name="TextBox 5"/>
            <p:cNvSpPr txBox="1">
              <a:spLocks noChangeArrowheads="1"/>
            </p:cNvSpPr>
            <p:nvPr/>
          </p:nvSpPr>
          <p:spPr bwMode="auto">
            <a:xfrm>
              <a:off x="2415990" y="5356411"/>
              <a:ext cx="2731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(b)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711451" y="4311254"/>
            <a:ext cx="4000500" cy="2057400"/>
            <a:chOff x="2033195" y="6019800"/>
            <a:chExt cx="3001384" cy="2743200"/>
          </a:xfrm>
        </p:grpSpPr>
        <p:pic>
          <p:nvPicPr>
            <p:cNvPr id="6151" name="Picture 1" descr="110823H1wind10.gif"/>
            <p:cNvPicPr>
              <a:picLocks noChangeAspect="1"/>
            </p:cNvPicPr>
            <p:nvPr/>
          </p:nvPicPr>
          <p:blipFill>
            <a:blip r:embed="rId4"/>
            <a:srcRect l="11838" r="6104"/>
            <a:stretch>
              <a:fillRect/>
            </a:stretch>
          </p:blipFill>
          <p:spPr bwMode="auto">
            <a:xfrm>
              <a:off x="2033195" y="6019800"/>
              <a:ext cx="300138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TextBox 6"/>
            <p:cNvSpPr txBox="1">
              <a:spLocks noChangeArrowheads="1"/>
            </p:cNvSpPr>
            <p:nvPr/>
          </p:nvSpPr>
          <p:spPr bwMode="auto">
            <a:xfrm>
              <a:off x="2427642" y="8252011"/>
              <a:ext cx="2666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" charset="0"/>
                </a:rPr>
                <a:t>(c)</a:t>
              </a:r>
            </a:p>
          </p:txBody>
        </p:sp>
      </p:grpSp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508000" y="6343650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5.  (a) Doppler-derived wind speed (shaded, m/s) and vectors (m/s) at 6 km altitude for 110823H1; (b) As in (a), but for 3 km; (c) As in (a), but for 1 km.  Dropsonde measurements at same level also indicated. </a:t>
            </a:r>
          </a:p>
        </p:txBody>
      </p:sp>
      <p:sp>
        <p:nvSpPr>
          <p:cNvPr id="6150" name="TextBox 11"/>
          <p:cNvSpPr txBox="1">
            <a:spLocks noChangeArrowheads="1"/>
          </p:cNvSpPr>
          <p:nvPr/>
        </p:nvSpPr>
        <p:spPr bwMode="auto">
          <a:xfrm>
            <a:off x="406401" y="11430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110823H1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windspd_xsect_110823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684" y="57150"/>
            <a:ext cx="788881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windspd_xsect_EW_110823H.tif"/>
          <p:cNvPicPr>
            <a:picLocks noChangeAspect="1"/>
          </p:cNvPicPr>
          <p:nvPr/>
        </p:nvPicPr>
        <p:blipFill>
          <a:blip r:embed="rId3"/>
          <a:srcRect b="7713"/>
          <a:stretch>
            <a:fillRect/>
          </a:stretch>
        </p:blipFill>
        <p:spPr bwMode="auto">
          <a:xfrm>
            <a:off x="442384" y="3028951"/>
            <a:ext cx="7888816" cy="31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4165600" y="3050382"/>
            <a:ext cx="355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(a)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4165600" y="6000750"/>
            <a:ext cx="364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(b)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508000" y="6229351"/>
            <a:ext cx="833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6.  (a) South-north vertical cross section of wind speed (shaded, m/s); (b) West-east vertical cross section of wind speed (shaded, m/s). 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1219201" y="2988469"/>
            <a:ext cx="732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South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6438901" y="2988469"/>
            <a:ext cx="734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North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1219200" y="5951935"/>
            <a:ext cx="661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West</a:t>
            </a:r>
          </a:p>
        </p:txBody>
      </p:sp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6438901" y="5951935"/>
            <a:ext cx="569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East</a:t>
            </a:r>
          </a:p>
        </p:txBody>
      </p:sp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3556001" y="571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110823H1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20110824.1800.12.dmsp_tpw.tropics_AT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57251"/>
            <a:ext cx="7416800" cy="166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 descr="20110824.1800.goes-12.shear.wind.cimss.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3086100"/>
            <a:ext cx="7213600" cy="30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08001" y="2686050"/>
            <a:ext cx="5188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1.  SSM/I Total precipitable water (shaded, mm) valid 18 UTC 24 August.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304800" y="6343651"/>
            <a:ext cx="883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" charset="0"/>
              </a:rPr>
              <a:t>Figure 2.  CIMSS-derived 850-200 hPa shear magnitude (contour, kt) and streamlines valid 18 UTC 24 August. 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3556001" y="285750"/>
            <a:ext cx="1731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charset="0"/>
              </a:rPr>
              <a:t>Flight 110824H1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1340</Words>
  <Application>Microsoft Macintosh PowerPoint</Application>
  <PresentationFormat>On-screen Show (4:3)</PresentationFormat>
  <Paragraphs>176</Paragraphs>
  <Slides>27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Hurricane Irene Debrief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Hurricane Irene Debrief </vt:lpstr>
      <vt:lpstr>\</vt:lpstr>
      <vt:lpstr>20110824H1</vt:lpstr>
      <vt:lpstr>20110825I1</vt:lpstr>
      <vt:lpstr>20110826I1</vt:lpstr>
      <vt:lpstr>20110826I1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Irene Debrief</dc:title>
  <dc:creator>Murillo</dc:creator>
  <cp:lastModifiedBy>Shirley Murillo</cp:lastModifiedBy>
  <cp:revision>5</cp:revision>
  <dcterms:created xsi:type="dcterms:W3CDTF">2011-09-01T17:25:53Z</dcterms:created>
  <dcterms:modified xsi:type="dcterms:W3CDTF">2011-09-01T17:29:41Z</dcterms:modified>
</cp:coreProperties>
</file>