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3" r:id="rId3"/>
    <p:sldId id="266" r:id="rId4"/>
    <p:sldId id="269" r:id="rId5"/>
    <p:sldId id="270" r:id="rId6"/>
    <p:sldId id="260" r:id="rId7"/>
    <p:sldId id="280" r:id="rId8"/>
    <p:sldId id="275" r:id="rId9"/>
    <p:sldId id="259" r:id="rId10"/>
    <p:sldId id="281" r:id="rId11"/>
    <p:sldId id="256" r:id="rId12"/>
    <p:sldId id="282" r:id="rId13"/>
    <p:sldId id="257" r:id="rId14"/>
    <p:sldId id="28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1" autoAdjust="0"/>
  </p:normalViewPr>
  <p:slideViewPr>
    <p:cSldViewPr snapToGrid="0" snapToObjects="1">
      <p:cViewPr>
        <p:scale>
          <a:sx n="150" d="100"/>
          <a:sy n="150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15843-9384-4347-8363-79521A9B8CB0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6E73-35CB-5D43-892C-E09D1193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3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0D07B-3D27-DD41-9CBB-B3539A3D9AF5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A081-6C90-F64E-9DF9-DDE34DDD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3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EBE4FF8-38EB-4617-93C6-BE6A47EDCC98}" type="slidenum">
              <a:rPr lang="en-US" smtClean="0"/>
              <a:pPr lvl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6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TCGI</a:t>
            </a:r>
            <a:r>
              <a:rPr lang="en-US" baseline="0" dirty="0" smtClean="0"/>
              <a:t> strategy: complete the TWO efforts going on at NHC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2001-2010 </a:t>
            </a:r>
            <a:r>
              <a:rPr lang="en-US" baseline="0" dirty="0" smtClean="0"/>
              <a:t>invest Dvorak positions, interpolations, and Special BAMM positions (out to 120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5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Nix</a:t>
            </a:r>
            <a:r>
              <a:rPr lang="en-US" baseline="0" dirty="0" smtClean="0"/>
              <a:t> #4 and clean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if a case didn’t have all predictors at all 6-hr time periods in the TCGI forecast, it was thrown out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Stdev</a:t>
            </a:r>
            <a:r>
              <a:rPr lang="en-US" baseline="0" dirty="0" smtClean="0"/>
              <a:t> of NG for a given year ~3x that of G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Andrea- deep shear” was there  vortex</a:t>
            </a:r>
            <a:r>
              <a:rPr lang="en-US" baseline="0" dirty="0" smtClean="0"/>
              <a:t> to remove?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John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Predictors: Relative weights only, right? Is 0-120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HDIV more than 2x important compared to VSHD?...or does it not work like that?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Predictors: From your RII work, are these weights impressive or is it really comparing apples to oranges?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Quantiles</a:t>
            </a:r>
            <a:r>
              <a:rPr lang="en-US" baseline="0" dirty="0" smtClean="0"/>
              <a:t>: each bin has ~same # of gen cases: what do </a:t>
            </a:r>
            <a:r>
              <a:rPr lang="en-US" baseline="0" dirty="0" err="1" smtClean="0"/>
              <a:t>scalebgn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scalend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scaleavg</a:t>
            </a:r>
            <a:r>
              <a:rPr lang="en-US" baseline="0" dirty="0" smtClean="0"/>
              <a:t> average mean descriptively? Are they some total of the different predictors (be they 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)?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So can TCGI not predict ~&gt;75% chance at 0-48 and ~&gt;97% at 120? &gt;&gt; no we did have 100% occurrence and we extrapolate to 100% using bins 4&amp;5 and to 0 using bins 1&amp;2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Nix dependent?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if</a:t>
            </a:r>
            <a:r>
              <a:rPr lang="en-US" baseline="0" dirty="0" smtClean="0"/>
              <a:t> all tropical cloud clusters were used instead of invests: skill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“yes” goes up…skill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to “no” drops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4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081-6C90-F64E-9DF9-DDE34DDD61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8AE9-4100-C54E-8DCD-DBA5E73C7EFF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3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F269-557D-E841-9B1E-A4FAD9839CC0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3A03-4276-F840-8F2A-0D227E7FD978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6A07-A7C7-934E-B6FD-EA0F044F9A14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210-30E2-8A4F-9102-AD5B073CE9EB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97E7-431A-194C-9E2F-0F7D02C780FD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D199-B8D3-FD4D-8C83-AFFAA6D698A5}" type="datetime1">
              <a:rPr lang="en-US" smtClean="0"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8815-2908-164B-B205-71BA0456D7B2}" type="datetime1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D73C-1C6F-DD45-A2BE-60A1911BB4CE}" type="datetime1">
              <a:rPr lang="en-US" smtClean="0"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9F0-0BCE-D540-9D40-DDC24E4C510A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F54-74C9-4B41-95AB-12AB0A5213B6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3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  <a:alpha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BB4F-D5D3-324A-B10B-50C9DFB48DB3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EC48-F60D-824D-9189-839DA335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gif"/><Relationship Id="rId1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6" Type="http://schemas.openxmlformats.org/officeDocument/2006/relationships/image" Target="../media/image16.gif"/><Relationship Id="rId7" Type="http://schemas.openxmlformats.org/officeDocument/2006/relationships/image" Target="../media/image17.gif"/><Relationship Id="rId8" Type="http://schemas.openxmlformats.org/officeDocument/2006/relationships/image" Target="../media/image18.gif"/><Relationship Id="rId9" Type="http://schemas.openxmlformats.org/officeDocument/2006/relationships/image" Target="../media/image19.gif"/><Relationship Id="rId10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3"/>
          <p:cNvSpPr txBox="1">
            <a:spLocks noChangeArrowheads="1"/>
          </p:cNvSpPr>
          <p:nvPr/>
        </p:nvSpPr>
        <p:spPr bwMode="auto">
          <a:xfrm>
            <a:off x="0" y="20161"/>
            <a:ext cx="9144000" cy="32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 b="1" dirty="0">
                <a:solidFill>
                  <a:srgbClr val="000000"/>
                </a:solidFill>
                <a:latin typeface="Comic Sans MS" pitchFamily="66" charset="0"/>
              </a:rPr>
              <a:t>Development of a Probabilistic Tropical Cyclone Genesis Prediction Scheme</a:t>
            </a:r>
          </a:p>
          <a:p>
            <a:pPr algn="ctr">
              <a:spcBef>
                <a:spcPct val="50000"/>
              </a:spcBef>
            </a:pPr>
            <a:endParaRPr lang="en-US" sz="11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 sz="11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Jason Dunion</a:t>
            </a:r>
            <a:r>
              <a:rPr lang="en-US" baseline="30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John Kaplan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Andrea Schumacher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, Joshua Cossuth</a:t>
            </a:r>
            <a:r>
              <a:rPr lang="en-US" baseline="30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&amp; Mark </a:t>
            </a:r>
            <a:r>
              <a:rPr lang="en-US" dirty="0">
                <a:solidFill>
                  <a:srgbClr val="000000"/>
                </a:solidFill>
              </a:rPr>
              <a:t>DeMaria</a:t>
            </a:r>
            <a:r>
              <a:rPr lang="en-US" baseline="30000" dirty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700" dirty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1 University of Miami/CIMAS – NOAA/AOML/HRD – SUNY/Albany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2 NOAA/AOML/Hurricane Research Division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3 Colorado State University/CIRA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4 Florida State University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5 NOAA/NESDIS/STAR</a:t>
            </a:r>
          </a:p>
        </p:txBody>
      </p:sp>
      <p:sp>
        <p:nvSpPr>
          <p:cNvPr id="3" name="Text Box 63"/>
          <p:cNvSpPr txBox="1">
            <a:spLocks noChangeArrowheads="1"/>
          </p:cNvSpPr>
          <p:nvPr/>
        </p:nvSpPr>
        <p:spPr bwMode="auto">
          <a:xfrm>
            <a:off x="0" y="4273943"/>
            <a:ext cx="9144000" cy="125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>
                <a:cs typeface="Comic Sans MS"/>
              </a:rPr>
              <a:t>Acknowledgements</a:t>
            </a:r>
          </a:p>
          <a:p>
            <a:pPr marL="860425" indent="-860425"/>
            <a:r>
              <a:rPr lang="en-US" b="1" dirty="0" smtClean="0">
                <a:cs typeface="Comic Sans MS"/>
              </a:rPr>
              <a:t>Funding</a:t>
            </a:r>
            <a:r>
              <a:rPr lang="en-US" dirty="0" smtClean="0">
                <a:cs typeface="Comic Sans MS"/>
              </a:rPr>
              <a:t>: </a:t>
            </a:r>
            <a:r>
              <a:rPr lang="en-US" sz="1500" dirty="0">
                <a:cs typeface="Comic Sans MS"/>
              </a:rPr>
              <a:t>This NOAA Joint Hurricane </a:t>
            </a:r>
            <a:r>
              <a:rPr lang="en-US" sz="1500" dirty="0" err="1">
                <a:cs typeface="Comic Sans MS"/>
              </a:rPr>
              <a:t>Testbed</a:t>
            </a:r>
            <a:r>
              <a:rPr lang="en-US" sz="1500" dirty="0">
                <a:cs typeface="Comic Sans MS"/>
              </a:rPr>
              <a:t> project was funded by the US Weather </a:t>
            </a:r>
            <a:r>
              <a:rPr lang="en-US" sz="1500" dirty="0" smtClean="0">
                <a:cs typeface="Comic Sans MS"/>
              </a:rPr>
              <a:t>Research Program in </a:t>
            </a:r>
            <a:r>
              <a:rPr lang="en-US" sz="1500" dirty="0">
                <a:cs typeface="Comic Sans MS"/>
              </a:rPr>
              <a:t>NOAA/OAR's Office of Weather and Air Quality</a:t>
            </a:r>
          </a:p>
          <a:p>
            <a:endParaRPr lang="en-US" sz="700" dirty="0">
              <a:solidFill>
                <a:srgbClr val="000000"/>
              </a:solidFill>
              <a:cs typeface="Comic Sans MS"/>
            </a:endParaRPr>
          </a:p>
          <a:p>
            <a:r>
              <a:rPr lang="en-US" b="1" dirty="0" smtClean="0">
                <a:solidFill>
                  <a:srgbClr val="000000"/>
                </a:solidFill>
                <a:cs typeface="Comic Sans MS"/>
              </a:rPr>
              <a:t>NHC Points of Contact</a:t>
            </a:r>
            <a:r>
              <a:rPr lang="en-US" dirty="0" smtClean="0">
                <a:solidFill>
                  <a:srgbClr val="000000"/>
                </a:solidFill>
                <a:cs typeface="Comic Sans MS"/>
              </a:rPr>
              <a:t>: </a:t>
            </a:r>
            <a:r>
              <a:rPr lang="en-US" sz="1500" dirty="0">
                <a:solidFill>
                  <a:srgbClr val="000000"/>
                </a:solidFill>
                <a:cs typeface="Comic Sans MS"/>
              </a:rPr>
              <a:t>Robbie </a:t>
            </a:r>
            <a:r>
              <a:rPr lang="en-US" sz="1500" dirty="0" smtClean="0">
                <a:solidFill>
                  <a:srgbClr val="000000"/>
                </a:solidFill>
                <a:cs typeface="Comic Sans MS"/>
              </a:rPr>
              <a:t>Berg, </a:t>
            </a:r>
            <a:r>
              <a:rPr lang="en-US" sz="1500" dirty="0">
                <a:solidFill>
                  <a:srgbClr val="000000"/>
                </a:solidFill>
                <a:cs typeface="Comic Sans MS"/>
              </a:rPr>
              <a:t>Dan </a:t>
            </a:r>
            <a:r>
              <a:rPr lang="en-US" sz="1500" dirty="0" smtClean="0">
                <a:solidFill>
                  <a:srgbClr val="000000"/>
                </a:solidFill>
                <a:cs typeface="Comic Sans MS"/>
              </a:rPr>
              <a:t>Brown, </a:t>
            </a:r>
            <a:r>
              <a:rPr lang="en-US" sz="1500" dirty="0">
                <a:solidFill>
                  <a:srgbClr val="000000"/>
                </a:solidFill>
                <a:cs typeface="Comic Sans MS"/>
              </a:rPr>
              <a:t>John </a:t>
            </a:r>
            <a:r>
              <a:rPr lang="en-US" sz="1500" dirty="0" err="1" smtClean="0">
                <a:solidFill>
                  <a:srgbClr val="000000"/>
                </a:solidFill>
                <a:cs typeface="Comic Sans MS"/>
              </a:rPr>
              <a:t>Cangialosi</a:t>
            </a:r>
            <a:r>
              <a:rPr lang="en-US" sz="1500" dirty="0" smtClean="0">
                <a:solidFill>
                  <a:srgbClr val="000000"/>
                </a:solidFill>
                <a:cs typeface="Comic Sans MS"/>
              </a:rPr>
              <a:t>, &amp; Chris </a:t>
            </a:r>
            <a:r>
              <a:rPr lang="en-US" sz="1500" dirty="0" err="1" smtClean="0">
                <a:solidFill>
                  <a:srgbClr val="000000"/>
                </a:solidFill>
                <a:cs typeface="Comic Sans MS"/>
              </a:rPr>
              <a:t>Landsea</a:t>
            </a:r>
            <a:endParaRPr lang="en-US" sz="1500" dirty="0">
              <a:solidFill>
                <a:srgbClr val="000000"/>
              </a:solidFill>
              <a:cs typeface="Comic Sans MS"/>
            </a:endParaRPr>
          </a:p>
        </p:txBody>
      </p:sp>
      <p:pic>
        <p:nvPicPr>
          <p:cNvPr id="6" name="Picture 5" descr="rsmas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9" y="6006071"/>
            <a:ext cx="2309421" cy="829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2879" y="6006071"/>
            <a:ext cx="922752" cy="829527"/>
          </a:xfrm>
          <a:prstGeom prst="rect">
            <a:avLst/>
          </a:prstGeom>
          <a:noFill/>
        </p:spPr>
      </p:pic>
      <p:pic>
        <p:nvPicPr>
          <p:cNvPr id="8" name="Picture 7" descr="STARShield1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79" y="6006071"/>
            <a:ext cx="829440" cy="829527"/>
          </a:xfrm>
          <a:prstGeom prst="rect">
            <a:avLst/>
          </a:prstGeom>
        </p:spPr>
      </p:pic>
      <p:pic>
        <p:nvPicPr>
          <p:cNvPr id="9" name="Picture 8" descr="CIRA-logo-color-ltbg2010s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59" y="6006071"/>
            <a:ext cx="2189335" cy="829527"/>
          </a:xfrm>
          <a:prstGeom prst="rect">
            <a:avLst/>
          </a:prstGeom>
        </p:spPr>
      </p:pic>
      <p:pic>
        <p:nvPicPr>
          <p:cNvPr id="10" name="Picture 9" descr="fsu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19" y="6006071"/>
            <a:ext cx="829440" cy="8295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24" y="1144804"/>
            <a:ext cx="6400800" cy="5474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3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TC Genesis </a:t>
            </a:r>
            <a:r>
              <a:rPr lang="en-US" sz="3200" dirty="0">
                <a:latin typeface="Comic Sans MS"/>
                <a:cs typeface="Comic Sans MS"/>
              </a:rPr>
              <a:t>Index (TCGI)</a:t>
            </a:r>
            <a:endParaRPr lang="en-US" sz="32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2001-2010 Invest Genesis Probabilities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990"/>
            <a:ext cx="4572000" cy="3910012"/>
          </a:xfrm>
          <a:prstGeom prst="rect">
            <a:avLst/>
          </a:prstGeom>
        </p:spPr>
      </p:pic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990"/>
            <a:ext cx="4572000" cy="391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3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TC Genesis </a:t>
            </a:r>
            <a:r>
              <a:rPr lang="en-US" sz="3200" dirty="0">
                <a:latin typeface="Comic Sans MS"/>
                <a:cs typeface="Comic Sans MS"/>
              </a:rPr>
              <a:t>Index (TCGI</a:t>
            </a:r>
            <a:r>
              <a:rPr lang="en-US" sz="3200" dirty="0" smtClean="0">
                <a:latin typeface="Comic Sans MS"/>
                <a:cs typeface="Comic Sans MS"/>
              </a:rPr>
              <a:t>)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Predictors/Probabilities/FAR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DV12</a:t>
            </a:r>
            <a:r>
              <a:rPr lang="en-US" sz="2000" dirty="0" smtClean="0"/>
              <a:t>: GFS 12-hr Vortex Tendency (t=+12hr – t=0hr; 0-500 km)</a:t>
            </a:r>
          </a:p>
          <a:p>
            <a:pPr algn="ctr"/>
            <a:r>
              <a:rPr lang="en-US" sz="2000" b="1" u="sng" dirty="0" smtClean="0"/>
              <a:t>HDIV</a:t>
            </a:r>
            <a:r>
              <a:rPr lang="en-US" sz="2000" dirty="0" smtClean="0"/>
              <a:t>: 850 </a:t>
            </a:r>
            <a:r>
              <a:rPr lang="en-US" sz="2000" dirty="0" err="1" smtClean="0"/>
              <a:t>hPa</a:t>
            </a:r>
            <a:r>
              <a:rPr lang="en-US" sz="2000" dirty="0" smtClean="0"/>
              <a:t> Divergence (0-500 km)</a:t>
            </a:r>
          </a:p>
          <a:p>
            <a:pPr algn="ctr"/>
            <a:r>
              <a:rPr lang="en-US" sz="2000" b="1" u="sng" dirty="0" smtClean="0"/>
              <a:t>VSHD</a:t>
            </a:r>
            <a:r>
              <a:rPr lang="en-US" sz="2000" dirty="0" smtClean="0"/>
              <a:t>: 200-850 </a:t>
            </a:r>
            <a:r>
              <a:rPr lang="en-US" sz="2000" dirty="0" err="1" smtClean="0"/>
              <a:t>hPa</a:t>
            </a:r>
            <a:r>
              <a:rPr lang="en-US" sz="2000" dirty="0" smtClean="0"/>
              <a:t> Vertical Wind Shear (0-500 km; Vortex Removed)</a:t>
            </a:r>
          </a:p>
          <a:p>
            <a:pPr algn="ctr"/>
            <a:r>
              <a:rPr lang="en-US" sz="2000" b="1" u="sng" dirty="0" smtClean="0"/>
              <a:t>TNUM</a:t>
            </a:r>
            <a:r>
              <a:rPr lang="en-US" sz="2000" dirty="0" smtClean="0"/>
              <a:t>: Dvorak T-Number (t=0hr)</a:t>
            </a:r>
          </a:p>
          <a:p>
            <a:pPr algn="ctr"/>
            <a:r>
              <a:rPr lang="en-US" sz="2000" b="1" u="sng" dirty="0" smtClean="0"/>
              <a:t>PCCD</a:t>
            </a:r>
            <a:r>
              <a:rPr lang="en-US" sz="2000" dirty="0" smtClean="0"/>
              <a:t>: GOES Cold Cloud (&lt;-40 C) Pixel </a:t>
            </a:r>
            <a:r>
              <a:rPr lang="en-US" sz="2000" dirty="0"/>
              <a:t>C</a:t>
            </a:r>
            <a:r>
              <a:rPr lang="en-US" sz="2000" dirty="0" smtClean="0"/>
              <a:t>overage (R=0-500 km)</a:t>
            </a:r>
          </a:p>
          <a:p>
            <a:pPr algn="ctr"/>
            <a:r>
              <a:rPr lang="en-US" sz="2000" b="1" u="sng" dirty="0" smtClean="0"/>
              <a:t>MLRH</a:t>
            </a:r>
            <a:r>
              <a:rPr lang="en-US" sz="2000" dirty="0" smtClean="0"/>
              <a:t>:  600-mb RH (R=0-500 km)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4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1600600"/>
            <a:ext cx="9144000" cy="3910012"/>
            <a:chOff x="0" y="1600600"/>
            <a:chExt cx="9144000" cy="3910012"/>
          </a:xfrm>
        </p:grpSpPr>
        <p:pic>
          <p:nvPicPr>
            <p:cNvPr id="18" name="Picture 17" descr="Slide1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600600"/>
              <a:ext cx="4572000" cy="3910012"/>
            </a:xfrm>
            <a:prstGeom prst="rect">
              <a:avLst/>
            </a:prstGeom>
          </p:spPr>
        </p:pic>
        <p:pic>
          <p:nvPicPr>
            <p:cNvPr id="19" name="Picture 18" descr="Slide1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0600"/>
              <a:ext cx="4572000" cy="391001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1423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TC Genesis </a:t>
            </a:r>
            <a:r>
              <a:rPr lang="en-US" sz="3200" dirty="0">
                <a:latin typeface="Comic Sans MS"/>
                <a:cs typeface="Comic Sans MS"/>
              </a:rPr>
              <a:t>Index (TCGI</a:t>
            </a:r>
            <a:r>
              <a:rPr lang="en-US" sz="3200" dirty="0" smtClean="0">
                <a:latin typeface="Comic Sans MS"/>
                <a:cs typeface="Comic Sans MS"/>
              </a:rPr>
              <a:t>)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Skill Relative to “Yes” and “No”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68401"/>
            <a:ext cx="6400800" cy="5474017"/>
          </a:xfrm>
          <a:prstGeom prst="rect">
            <a:avLst/>
          </a:prstGeom>
        </p:spPr>
      </p:pic>
      <p:pic>
        <p:nvPicPr>
          <p:cNvPr id="5" name="Picture 4" descr="Slide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68401"/>
            <a:ext cx="6400800" cy="5474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3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TC Genesis Index (TCGI)</a:t>
            </a:r>
          </a:p>
          <a:p>
            <a:pPr algn="ctr"/>
            <a:r>
              <a:rPr lang="en-US" sz="2400" dirty="0">
                <a:latin typeface="Comic Sans MS"/>
                <a:cs typeface="Comic Sans MS"/>
              </a:rPr>
              <a:t>Skill Relative to </a:t>
            </a:r>
            <a:r>
              <a:rPr lang="en-US" sz="2400" dirty="0" smtClean="0">
                <a:latin typeface="Comic Sans MS"/>
                <a:cs typeface="Comic Sans MS"/>
              </a:rPr>
              <a:t>Climatology</a:t>
            </a:r>
            <a:endParaRPr lang="en-US" sz="2400" dirty="0">
              <a:latin typeface="Comic Sans MS"/>
              <a:cs typeface="Comic Sans MS"/>
            </a:endParaRPr>
          </a:p>
          <a:p>
            <a:pPr algn="ctr"/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5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cgi_samp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5" y="1046626"/>
            <a:ext cx="7001939" cy="568128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9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TC Genesis Index (TCGI)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Possible Output Format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9875" y="2509883"/>
            <a:ext cx="7001939" cy="20738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cgi_sampl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2281950"/>
            <a:ext cx="8669867" cy="28209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7065" y="2793468"/>
            <a:ext cx="8669867" cy="2309394"/>
            <a:chOff x="237065" y="2683397"/>
            <a:chExt cx="8669867" cy="2309394"/>
          </a:xfrm>
        </p:grpSpPr>
        <p:sp>
          <p:nvSpPr>
            <p:cNvPr id="17" name="Rectangle 16"/>
            <p:cNvSpPr/>
            <p:nvPr/>
          </p:nvSpPr>
          <p:spPr>
            <a:xfrm>
              <a:off x="237065" y="2683397"/>
              <a:ext cx="8669867" cy="154147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7065" y="4318000"/>
              <a:ext cx="8669867" cy="67479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5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Conclusions &amp; Future Work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0" y="558799"/>
            <a:ext cx="9144000" cy="63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169863"/>
            <a:r>
              <a:rPr lang="en-US" sz="2400" dirty="0" smtClean="0">
                <a:latin typeface="Comic Sans MS" pitchFamily="66" charset="0"/>
              </a:rPr>
              <a:t>TC Genesis Index (TCGI)</a:t>
            </a:r>
          </a:p>
          <a:p>
            <a:pPr marL="169863"/>
            <a:endParaRPr lang="en-US" sz="500" dirty="0" smtClean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Disturbance</a:t>
            </a:r>
            <a:r>
              <a:rPr lang="en-US" dirty="0">
                <a:latin typeface="Comic Sans MS" pitchFamily="66" charset="0"/>
              </a:rPr>
              <a:t>-centric/objective/</a:t>
            </a:r>
            <a:r>
              <a:rPr lang="en-US" dirty="0" smtClean="0">
                <a:latin typeface="Comic Sans MS" pitchFamily="66" charset="0"/>
              </a:rPr>
              <a:t>probabilistic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-48 </a:t>
            </a:r>
            <a:r>
              <a:rPr lang="en-US" dirty="0" err="1">
                <a:latin typeface="Comic Sans MS" pitchFamily="66" charset="0"/>
              </a:rPr>
              <a:t>hr</a:t>
            </a:r>
            <a:r>
              <a:rPr lang="en-US" dirty="0">
                <a:latin typeface="Comic Sans MS" pitchFamily="66" charset="0"/>
              </a:rPr>
              <a:t> and 0-120 </a:t>
            </a:r>
            <a:r>
              <a:rPr lang="en-US" dirty="0" err="1">
                <a:latin typeface="Comic Sans MS" pitchFamily="66" charset="0"/>
              </a:rPr>
              <a:t>hr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forecasts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60 predictors were evaluated</a:t>
            </a:r>
            <a:endParaRPr lang="en-US" dirty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6-predictor prototype scheme has been developed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Skill (relative to climatology): ~25% (0-48 </a:t>
            </a:r>
            <a:r>
              <a:rPr lang="en-US" dirty="0" err="1" smtClean="0">
                <a:latin typeface="Comic Sans MS" pitchFamily="66" charset="0"/>
              </a:rPr>
              <a:t>hr</a:t>
            </a:r>
            <a:r>
              <a:rPr lang="en-US" dirty="0" smtClean="0">
                <a:latin typeface="Comic Sans MS" pitchFamily="66" charset="0"/>
              </a:rPr>
              <a:t>); ~42% (0-120 </a:t>
            </a:r>
            <a:r>
              <a:rPr lang="en-US" dirty="0" err="1" smtClean="0">
                <a:latin typeface="Comic Sans MS" pitchFamily="66" charset="0"/>
              </a:rPr>
              <a:t>hr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  <a:p>
            <a:pPr lvl="1"/>
            <a:endParaRPr lang="en-US" sz="2000" dirty="0">
              <a:latin typeface="Comic Sans MS" pitchFamily="66" charset="0"/>
            </a:endParaRPr>
          </a:p>
          <a:p>
            <a:pPr indent="169863"/>
            <a:r>
              <a:rPr lang="en-US" sz="2400" dirty="0">
                <a:latin typeface="Comic Sans MS" pitchFamily="66" charset="0"/>
              </a:rPr>
              <a:t>Year-1 </a:t>
            </a:r>
            <a:r>
              <a:rPr lang="en-US" sz="2400" dirty="0" smtClean="0">
                <a:latin typeface="Comic Sans MS" pitchFamily="66" charset="0"/>
              </a:rPr>
              <a:t>Efforts: completed</a:t>
            </a:r>
          </a:p>
          <a:p>
            <a:pPr indent="169863"/>
            <a:endParaRPr lang="en-US" sz="300" dirty="0" smtClean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Development of Dvorak “Invest Best track” &amp; TCGI predictors</a:t>
            </a:r>
          </a:p>
          <a:p>
            <a:endParaRPr lang="en-US" sz="2000" dirty="0">
              <a:latin typeface="Comic Sans MS" pitchFamily="66" charset="0"/>
            </a:endParaRPr>
          </a:p>
          <a:p>
            <a:pPr indent="169863"/>
            <a:r>
              <a:rPr lang="en-US" sz="2400" dirty="0">
                <a:latin typeface="Comic Sans MS" pitchFamily="66" charset="0"/>
              </a:rPr>
              <a:t>Year</a:t>
            </a:r>
            <a:r>
              <a:rPr lang="en-US" sz="2400" dirty="0" smtClean="0">
                <a:latin typeface="Comic Sans MS" pitchFamily="66" charset="0"/>
              </a:rPr>
              <a:t>-2 Efforts: on-going</a:t>
            </a:r>
            <a:endParaRPr lang="en-US" sz="2400" dirty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Testing optimal </a:t>
            </a:r>
            <a:r>
              <a:rPr lang="en-US" sz="2000" dirty="0">
                <a:latin typeface="Comic Sans MS" pitchFamily="66" charset="0"/>
              </a:rPr>
              <a:t>combination of </a:t>
            </a:r>
            <a:r>
              <a:rPr lang="en-US" sz="2000" dirty="0" smtClean="0">
                <a:latin typeface="Comic Sans MS" pitchFamily="66" charset="0"/>
              </a:rPr>
              <a:t>TCGI predictors: nearing completion</a:t>
            </a:r>
            <a:endParaRPr lang="en-US" sz="2000" dirty="0"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Real</a:t>
            </a:r>
            <a:r>
              <a:rPr lang="en-US" sz="2000" dirty="0">
                <a:latin typeface="Comic Sans MS" pitchFamily="66" charset="0"/>
              </a:rPr>
              <a:t>-time code </a:t>
            </a:r>
            <a:r>
              <a:rPr lang="en-US" sz="2000" dirty="0" smtClean="0">
                <a:latin typeface="Comic Sans MS" pitchFamily="66" charset="0"/>
              </a:rPr>
              <a:t>development: beginning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latin typeface="Comic Sans MS" pitchFamily="66" charset="0"/>
              </a:rPr>
              <a:t>TCGI real-time tests (0-48 and 0-120 h</a:t>
            </a:r>
            <a:r>
              <a:rPr lang="en-US" sz="2000" dirty="0" smtClean="0">
                <a:latin typeface="Comic Sans MS" pitchFamily="66" charset="0"/>
              </a:rPr>
              <a:t>): June-Aug 2013</a:t>
            </a:r>
          </a:p>
          <a:p>
            <a:pPr marL="457200"/>
            <a:endParaRPr lang="en-US" sz="2000" dirty="0">
              <a:latin typeface="Comic Sans MS" pitchFamily="66" charset="0"/>
            </a:endParaRPr>
          </a:p>
          <a:p>
            <a:pPr indent="169863"/>
            <a:r>
              <a:rPr lang="en-US" sz="2500" dirty="0">
                <a:latin typeface="Comic Sans MS" pitchFamily="66" charset="0"/>
              </a:rPr>
              <a:t>Future </a:t>
            </a:r>
            <a:r>
              <a:rPr lang="en-US" sz="2500" dirty="0" smtClean="0">
                <a:latin typeface="Comic Sans MS" pitchFamily="66" charset="0"/>
              </a:rPr>
              <a:t>Direction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Microwave imagery (e.g. 37 &amp; 85 GHz)</a:t>
            </a:r>
          </a:p>
          <a:p>
            <a:pPr marL="627063" indent="-169863">
              <a:buFont typeface="Arial"/>
              <a:buChar char="•"/>
            </a:pPr>
            <a:r>
              <a:rPr lang="en-US" dirty="0" smtClean="0">
                <a:latin typeface="Comic Sans MS" pitchFamily="66" charset="0"/>
              </a:rPr>
              <a:t>Ensemble </a:t>
            </a:r>
            <a:r>
              <a:rPr lang="en-US" dirty="0">
                <a:latin typeface="Comic Sans MS" pitchFamily="66" charset="0"/>
              </a:rPr>
              <a:t>model </a:t>
            </a:r>
            <a:r>
              <a:rPr lang="en-US" dirty="0" smtClean="0">
                <a:latin typeface="Comic Sans MS" pitchFamily="66" charset="0"/>
              </a:rPr>
              <a:t>information</a:t>
            </a:r>
          </a:p>
          <a:p>
            <a:pPr marL="627063" indent="-169863">
              <a:buFont typeface="Arial"/>
              <a:buChar char="•"/>
            </a:pPr>
            <a:r>
              <a:rPr lang="en-US" dirty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utomated </a:t>
            </a:r>
            <a:r>
              <a:rPr lang="en-US" dirty="0">
                <a:latin typeface="Comic Sans MS" pitchFamily="66" charset="0"/>
              </a:rPr>
              <a:t>scheme for identifying </a:t>
            </a:r>
            <a:r>
              <a:rPr lang="en-US" dirty="0" smtClean="0">
                <a:latin typeface="Comic Sans MS" pitchFamily="66" charset="0"/>
              </a:rPr>
              <a:t>Invests</a:t>
            </a:r>
          </a:p>
          <a:p>
            <a:pPr marL="627063" indent="-169863">
              <a:buFont typeface="Arial"/>
              <a:buChar char="•"/>
            </a:pPr>
            <a:r>
              <a:rPr lang="en-US" dirty="0"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xpand </a:t>
            </a:r>
            <a:r>
              <a:rPr lang="en-US" dirty="0">
                <a:latin typeface="Comic Sans MS" pitchFamily="66" charset="0"/>
              </a:rPr>
              <a:t>TCGI to other </a:t>
            </a:r>
            <a:r>
              <a:rPr lang="en-US" dirty="0" smtClean="0">
                <a:latin typeface="Comic Sans MS" pitchFamily="66" charset="0"/>
              </a:rPr>
              <a:t>basins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3"/>
          <p:cNvSpPr txBox="1">
            <a:spLocks noChangeArrowheads="1"/>
          </p:cNvSpPr>
          <p:nvPr/>
        </p:nvSpPr>
        <p:spPr bwMode="auto">
          <a:xfrm>
            <a:off x="3051" y="6522949"/>
            <a:ext cx="9144000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* 1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 pitchFamily="66" charset="0"/>
              </a:rPr>
              <a:t>st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Runner-up: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enesis </a:t>
            </a: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f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ascent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orming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torms and 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urrica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es (</a:t>
            </a:r>
            <a:r>
              <a:rPr lang="en-US" sz="1600" dirty="0" err="1" smtClean="0">
                <a:solidFill>
                  <a:srgbClr val="000000"/>
                </a:solidFill>
                <a:latin typeface="Comic Sans MS" pitchFamily="66" charset="0"/>
              </a:rPr>
              <a:t>GoNFSHn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Discussion Outline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795711"/>
            <a:ext cx="9144000" cy="545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Motivation</a:t>
            </a:r>
          </a:p>
          <a:p>
            <a:endParaRPr lang="en-US" sz="500" b="1" dirty="0" smtClean="0"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>
                <a:latin typeface="Comic Sans MS" pitchFamily="66" charset="0"/>
              </a:rPr>
              <a:t>E</a:t>
            </a:r>
            <a:r>
              <a:rPr lang="en-US" sz="2000" dirty="0" smtClean="0">
                <a:latin typeface="Comic Sans MS" pitchFamily="66" charset="0"/>
              </a:rPr>
              <a:t>xplore </a:t>
            </a:r>
            <a:r>
              <a:rPr lang="en-US" sz="2000" dirty="0">
                <a:latin typeface="Comic Sans MS" pitchFamily="66" charset="0"/>
              </a:rPr>
              <a:t>utility of an </a:t>
            </a:r>
            <a:r>
              <a:rPr lang="en-US" sz="2000" u="sng" dirty="0">
                <a:solidFill>
                  <a:srgbClr val="000000"/>
                </a:solidFill>
                <a:latin typeface="Comic Sans MS" pitchFamily="66" charset="0"/>
              </a:rPr>
              <a:t>objective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000" u="sng" dirty="0">
                <a:solidFill>
                  <a:srgbClr val="000000"/>
                </a:solidFill>
                <a:latin typeface="Comic Sans MS" pitchFamily="66" charset="0"/>
              </a:rPr>
              <a:t>disturbance-centric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scheme for identifying the probability of TC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genesis for the NATL;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7663"/>
            <a:endParaRPr lang="en-US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redit NHC’s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visiting scientist program &amp; a quiet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night in the tropical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NATL</a:t>
            </a:r>
          </a:p>
          <a:p>
            <a:pPr marL="211684" indent="-211684"/>
            <a:endParaRPr lang="en-US" sz="2800" dirty="0" smtClean="0"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</a:rPr>
              <a:t>NHC’s Tropical Weather Outlook (TWO)</a:t>
            </a:r>
            <a:endParaRPr lang="en-US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500" b="1" dirty="0" smtClean="0">
                <a:solidFill>
                  <a:srgbClr val="000000"/>
                </a:solidFill>
                <a:latin typeface="Comic Sans MS" pitchFamily="66" charset="0"/>
              </a:rPr>
              <a:t> Tropical </a:t>
            </a:r>
            <a:r>
              <a:rPr lang="en-US" sz="2500" b="1" dirty="0">
                <a:solidFill>
                  <a:srgbClr val="000000"/>
                </a:solidFill>
                <a:latin typeface="Comic Sans MS" pitchFamily="66" charset="0"/>
              </a:rPr>
              <a:t>Cyclone Genesis Index (</a:t>
            </a:r>
            <a:r>
              <a:rPr lang="en-US" sz="2500" b="1" dirty="0" smtClean="0">
                <a:solidFill>
                  <a:srgbClr val="000000"/>
                </a:solidFill>
                <a:latin typeface="Comic Sans MS" pitchFamily="66" charset="0"/>
              </a:rPr>
              <a:t>TCGI</a:t>
            </a:r>
            <a:r>
              <a:rPr lang="en-US" sz="2500" b="1" baseline="30000" dirty="0" smtClean="0">
                <a:solidFill>
                  <a:srgbClr val="000000"/>
                </a:solidFill>
                <a:latin typeface="Comic Sans MS" pitchFamily="66" charset="0"/>
              </a:rPr>
              <a:t>*</a:t>
            </a:r>
            <a:r>
              <a:rPr lang="en-US" sz="25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endParaRPr lang="en-US" sz="5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Year-1 </a:t>
            </a:r>
            <a:r>
              <a:rPr lang="en-US" sz="2000" dirty="0">
                <a:latin typeface="Comic Sans MS" pitchFamily="66" charset="0"/>
              </a:rPr>
              <a:t>efforts (</a:t>
            </a:r>
            <a:r>
              <a:rPr lang="en-US" sz="2000" dirty="0" smtClean="0">
                <a:latin typeface="Comic Sans MS" pitchFamily="66" charset="0"/>
              </a:rPr>
              <a:t>completed)</a:t>
            </a:r>
          </a:p>
          <a:p>
            <a:pPr marL="347663"/>
            <a:endParaRPr lang="en-US" sz="500" dirty="0" smtClean="0"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Year-2 </a:t>
            </a:r>
            <a:r>
              <a:rPr lang="en-US" sz="2000" dirty="0">
                <a:latin typeface="Comic Sans MS" pitchFamily="66" charset="0"/>
              </a:rPr>
              <a:t>efforts </a:t>
            </a:r>
            <a:r>
              <a:rPr lang="en-US" sz="2000" dirty="0" smtClean="0">
                <a:latin typeface="Comic Sans MS" pitchFamily="66" charset="0"/>
              </a:rPr>
              <a:t>(ongoing and upcoming)</a:t>
            </a:r>
          </a:p>
          <a:p>
            <a:pPr marL="347663"/>
            <a:endParaRPr lang="en-US" sz="500" dirty="0" smtClean="0">
              <a:latin typeface="Comic Sans MS" pitchFamily="66" charset="0"/>
            </a:endParaRPr>
          </a:p>
          <a:p>
            <a:pPr marL="515938" indent="-168275">
              <a:buFont typeface="Arial"/>
              <a:buChar char="•"/>
            </a:pPr>
            <a:r>
              <a:rPr lang="en-US" sz="2000" dirty="0" smtClean="0">
                <a:latin typeface="Comic Sans MS" pitchFamily="66" charset="0"/>
              </a:rPr>
              <a:t>Preliminary Results</a:t>
            </a:r>
            <a:r>
              <a:rPr lang="en-US" sz="2000" dirty="0">
                <a:latin typeface="Comic Sans MS" pitchFamily="66" charset="0"/>
              </a:rPr>
              <a:t>	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Conclusions </a:t>
            </a:r>
            <a:r>
              <a:rPr lang="en-US" sz="2400" b="1" dirty="0">
                <a:latin typeface="Comic Sans MS" pitchFamily="66" charset="0"/>
              </a:rPr>
              <a:t>&amp; Future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904_0200ed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85800"/>
            <a:ext cx="5390419" cy="4389120"/>
          </a:xfrm>
          <a:prstGeom prst="rect">
            <a:avLst/>
          </a:prstGeom>
        </p:spPr>
      </p:pic>
      <p:pic>
        <p:nvPicPr>
          <p:cNvPr id="3" name="Picture 2" descr="110905_0200ed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84610"/>
            <a:ext cx="5390418" cy="4389120"/>
          </a:xfrm>
          <a:prstGeom prst="rect">
            <a:avLst/>
          </a:prstGeom>
        </p:spPr>
      </p:pic>
      <p:pic>
        <p:nvPicPr>
          <p:cNvPr id="4" name="Picture 3" descr="110906_0200ed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84897"/>
            <a:ext cx="5390418" cy="4389120"/>
          </a:xfrm>
          <a:prstGeom prst="rect">
            <a:avLst/>
          </a:prstGeom>
        </p:spPr>
      </p:pic>
      <p:pic>
        <p:nvPicPr>
          <p:cNvPr id="5" name="Picture 4" descr="110907_0200ed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84610"/>
            <a:ext cx="5387367" cy="438663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30304"/>
            <a:ext cx="9144000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NHC’s Tropical Weather </a:t>
            </a:r>
            <a:r>
              <a:rPr lang="en-US" sz="2800" dirty="0" smtClean="0">
                <a:latin typeface="Comic Sans MS" pitchFamily="66" charset="0"/>
              </a:rPr>
              <a:t>Outlook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190927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69863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Highlight areas of disturbed weather &amp;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the potential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for TC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genesis (0-48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hr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);</a:t>
            </a:r>
          </a:p>
          <a:p>
            <a:pPr marL="287337"/>
            <a:endParaRPr lang="en-US" sz="1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16986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-120 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hr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currently produced “in house” (“public”: summer 2013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);</a:t>
            </a:r>
          </a:p>
          <a:p>
            <a:pPr marL="457200" indent="-169863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16986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Middle ground” probabilities (~40-70%): most challenging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;</a:t>
            </a:r>
          </a:p>
          <a:p>
            <a:pPr marL="287337"/>
            <a:endParaRPr lang="en-US" sz="1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16986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Semi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-subjective process: limited objective tools for providing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guidance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852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10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Timeline: Year-</a:t>
            </a:r>
            <a:r>
              <a:rPr lang="en-US" sz="3600" dirty="0" smtClean="0">
                <a:latin typeface="Comic Sans MS" pitchFamily="66" charset="0"/>
              </a:rPr>
              <a:t>1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(Completed </a:t>
            </a:r>
            <a:r>
              <a:rPr lang="en-US" sz="2400" dirty="0">
                <a:latin typeface="Comic Sans MS" pitchFamily="66" charset="0"/>
              </a:rPr>
              <a:t>T</a:t>
            </a:r>
            <a:r>
              <a:rPr lang="en-US" sz="2400" dirty="0" smtClean="0">
                <a:latin typeface="Comic Sans MS" pitchFamily="66" charset="0"/>
              </a:rPr>
              <a:t>asks)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1044451"/>
            <a:ext cx="9144000" cy="57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Feb 2012: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Complete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identification/development of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genesis predictors into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the TCGI database (CIRA TCFP/SHIPS/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Rapid Intensity Index);</a:t>
            </a:r>
          </a:p>
          <a:p>
            <a:pPr marL="457200"/>
            <a:endParaRPr lang="en-US" sz="5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60 potential predictors for testing (0-48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hr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and 0-120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hr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);</a:t>
            </a:r>
          </a:p>
          <a:p>
            <a:pPr marL="622089" indent="-99362"/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 Feb </a:t>
            </a:r>
            <a:r>
              <a:rPr lang="en-US" sz="2400" b="1" dirty="0">
                <a:latin typeface="Comic Sans MS" pitchFamily="66" charset="0"/>
              </a:rPr>
              <a:t>2012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Begin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to develop/incorporate the TPW predictor into the TCGI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database;</a:t>
            </a:r>
          </a:p>
          <a:p>
            <a:pPr marL="622089" indent="-99362"/>
            <a:endParaRPr lang="en-US" sz="2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 March </a:t>
            </a:r>
            <a:r>
              <a:rPr lang="en-US" sz="2400" b="1" dirty="0">
                <a:latin typeface="Comic Sans MS" pitchFamily="66" charset="0"/>
              </a:rPr>
              <a:t>2012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Present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year-1 results at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IHC</a:t>
            </a:r>
          </a:p>
          <a:p>
            <a:pPr marL="622089" indent="-99362"/>
            <a:endParaRPr lang="en-US" sz="2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June</a:t>
            </a:r>
            <a:r>
              <a:rPr lang="fr-FR" sz="2400" b="1" dirty="0" smtClean="0">
                <a:latin typeface="Comic Sans MS" pitchFamily="66" charset="0"/>
              </a:rPr>
              <a:t> 2012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Complete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identification/development of TPW &amp; Dvorak T-number/CI value TCGI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predictors;</a:t>
            </a:r>
          </a:p>
          <a:p>
            <a:pPr marL="457200"/>
            <a:endParaRPr lang="en-US" sz="5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Develop a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complete, continuous “Invest Best track”  from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a 10-yr Dvorak dataset: TAFB Dvorak fixes/Interpolation/Special BAMM);</a:t>
            </a:r>
            <a:endParaRPr lang="en-US" sz="22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Timeline: Year</a:t>
            </a:r>
            <a:r>
              <a:rPr lang="en-US" sz="3600" dirty="0" smtClean="0">
                <a:latin typeface="Comic Sans MS" pitchFamily="66" charset="0"/>
              </a:rPr>
              <a:t>-2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891084"/>
            <a:ext cx="9144000" cy="608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fr-FR" sz="2500" b="1" dirty="0" smtClean="0">
                <a:latin typeface="Comic Sans MS" pitchFamily="66" charset="0"/>
              </a:rPr>
              <a:t> </a:t>
            </a:r>
            <a:r>
              <a:rPr lang="fr-FR" sz="2500" b="1" dirty="0" err="1" smtClean="0">
                <a:latin typeface="Comic Sans MS" pitchFamily="66" charset="0"/>
              </a:rPr>
              <a:t>June</a:t>
            </a:r>
            <a:r>
              <a:rPr lang="fr-FR" sz="2500" b="1" dirty="0" err="1">
                <a:latin typeface="Comic Sans MS" pitchFamily="66" charset="0"/>
              </a:rPr>
              <a:t>-Nov</a:t>
            </a:r>
            <a:r>
              <a:rPr lang="fr-FR" sz="2500" b="1" dirty="0">
                <a:latin typeface="Comic Sans MS" pitchFamily="66" charset="0"/>
              </a:rPr>
              <a:t> </a:t>
            </a:r>
            <a:r>
              <a:rPr lang="fr-FR" sz="2500" b="1" dirty="0" smtClean="0">
                <a:latin typeface="Comic Sans MS" pitchFamily="66" charset="0"/>
              </a:rPr>
              <a:t>2012 (</a:t>
            </a:r>
            <a:r>
              <a:rPr lang="fr-FR" sz="2500" b="1" dirty="0" err="1" smtClean="0">
                <a:latin typeface="Comic Sans MS" pitchFamily="66" charset="0"/>
              </a:rPr>
              <a:t>nearing</a:t>
            </a:r>
            <a:r>
              <a:rPr lang="fr-FR" sz="2500" b="1" dirty="0" smtClean="0">
                <a:latin typeface="Comic Sans MS" pitchFamily="66" charset="0"/>
              </a:rPr>
              <a:t> </a:t>
            </a:r>
            <a:r>
              <a:rPr lang="fr-FR" sz="2500" b="1" dirty="0" err="1" smtClean="0">
                <a:latin typeface="Comic Sans MS" pitchFamily="66" charset="0"/>
              </a:rPr>
              <a:t>completion</a:t>
            </a:r>
            <a:r>
              <a:rPr lang="fr-FR" sz="2500" b="1" dirty="0" smtClean="0">
                <a:latin typeface="Comic Sans MS" pitchFamily="66" charset="0"/>
              </a:rPr>
              <a:t>)</a:t>
            </a:r>
            <a:r>
              <a:rPr lang="en-US" sz="22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Begin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sensitivity testing for optimal combination of TCGI predictors (0-48h &amp; 0-120h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);</a:t>
            </a:r>
          </a:p>
          <a:p>
            <a:pPr marL="457200"/>
            <a:endParaRPr lang="en-US" sz="5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tilize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RI Index methodologies (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Kaplan et al.)</a:t>
            </a:r>
          </a:p>
          <a:p>
            <a:pPr marL="622089" indent="-99362"/>
            <a:endParaRPr lang="en-US" sz="22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Dec</a:t>
            </a:r>
            <a:r>
              <a:rPr lang="fr-FR" sz="2400" b="1" dirty="0" smtClean="0">
                <a:latin typeface="Comic Sans MS" pitchFamily="66" charset="0"/>
              </a:rPr>
              <a:t> 2012 (</a:t>
            </a:r>
            <a:r>
              <a:rPr lang="fr-FR" sz="2400" b="1" dirty="0" err="1" smtClean="0">
                <a:latin typeface="Comic Sans MS" pitchFamily="66" charset="0"/>
              </a:rPr>
              <a:t>ongoing</a:t>
            </a:r>
            <a:r>
              <a:rPr lang="fr-FR" sz="2400" b="1" dirty="0" smtClean="0">
                <a:latin typeface="Comic Sans MS" pitchFamily="66" charset="0"/>
              </a:rPr>
              <a:t>)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Develop </a:t>
            </a:r>
            <a:r>
              <a:rPr lang="en-US" sz="2000" dirty="0">
                <a:latin typeface="Comic Sans MS"/>
                <a:cs typeface="Comic Sans MS"/>
              </a:rPr>
              <a:t>code for running TCGI </a:t>
            </a:r>
            <a:r>
              <a:rPr lang="en-US" sz="2000" dirty="0" smtClean="0">
                <a:latin typeface="Comic Sans MS"/>
                <a:cs typeface="Comic Sans MS"/>
              </a:rPr>
              <a:t>in real-time (0</a:t>
            </a:r>
            <a:r>
              <a:rPr lang="en-US" sz="2000" dirty="0">
                <a:latin typeface="Comic Sans MS"/>
                <a:cs typeface="Comic Sans MS"/>
              </a:rPr>
              <a:t>-48 h and 0-120 </a:t>
            </a:r>
            <a:r>
              <a:rPr lang="en-US" sz="2000" dirty="0" smtClean="0">
                <a:latin typeface="Comic Sans MS"/>
                <a:cs typeface="Comic Sans MS"/>
              </a:rPr>
              <a:t>h);</a:t>
            </a:r>
          </a:p>
          <a:p>
            <a:pPr marL="622089" indent="-99362"/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Jun-</a:t>
            </a:r>
            <a:r>
              <a:rPr lang="fr-FR" sz="2400" b="1" dirty="0" err="1" smtClean="0">
                <a:latin typeface="Comic Sans MS" pitchFamily="66" charset="0"/>
              </a:rPr>
              <a:t>Aug</a:t>
            </a:r>
            <a:r>
              <a:rPr lang="fr-FR" sz="2400" b="1" dirty="0" smtClean="0">
                <a:latin typeface="Comic Sans MS" pitchFamily="66" charset="0"/>
              </a:rPr>
              <a:t> 2013 (</a:t>
            </a:r>
            <a:r>
              <a:rPr lang="fr-FR" sz="2400" b="1" dirty="0" err="1" smtClean="0">
                <a:latin typeface="Comic Sans MS" pitchFamily="66" charset="0"/>
              </a:rPr>
              <a:t>upcoming</a:t>
            </a:r>
            <a:r>
              <a:rPr lang="fr-FR" sz="2400" b="1" dirty="0" smtClean="0">
                <a:latin typeface="Comic Sans MS" pitchFamily="66" charset="0"/>
              </a:rPr>
              <a:t>)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TCGI </a:t>
            </a:r>
            <a:r>
              <a:rPr lang="en-US" sz="2000" dirty="0">
                <a:latin typeface="Comic Sans MS"/>
                <a:cs typeface="Comic Sans MS"/>
              </a:rPr>
              <a:t>real-time tests </a:t>
            </a:r>
            <a:r>
              <a:rPr lang="en-US" sz="2000" dirty="0" smtClean="0">
                <a:latin typeface="Comic Sans MS"/>
                <a:cs typeface="Comic Sans MS"/>
              </a:rPr>
              <a:t>(0</a:t>
            </a:r>
            <a:r>
              <a:rPr lang="en-US" sz="2000" dirty="0">
                <a:latin typeface="Comic Sans MS"/>
                <a:cs typeface="Comic Sans MS"/>
              </a:rPr>
              <a:t>-48 and 0-120 </a:t>
            </a:r>
            <a:r>
              <a:rPr lang="en-US" sz="2000" dirty="0" smtClean="0">
                <a:latin typeface="Comic Sans MS"/>
                <a:cs typeface="Comic Sans MS"/>
              </a:rPr>
              <a:t>h);</a:t>
            </a:r>
          </a:p>
          <a:p>
            <a:pPr marL="457200"/>
            <a:endParaRPr lang="en-US" sz="500" dirty="0" smtClean="0">
              <a:latin typeface="Comic Sans MS"/>
              <a:cs typeface="Comic Sans MS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tilize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NESDIS computers at CIRA (output via </a:t>
            </a:r>
            <a:r>
              <a:rPr lang="en-US" sz="2000" dirty="0">
                <a:latin typeface="Comic Sans MS"/>
                <a:cs typeface="Comic Sans MS"/>
              </a:rPr>
              <a:t>ftp site) or JHT computers;</a:t>
            </a:r>
          </a:p>
          <a:p>
            <a:pPr marL="622089" indent="-99362"/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Aug</a:t>
            </a:r>
            <a:r>
              <a:rPr lang="fr-FR" sz="2400" b="1" dirty="0" smtClean="0">
                <a:latin typeface="Comic Sans MS" pitchFamily="66" charset="0"/>
              </a:rPr>
              <a:t> 2013 (</a:t>
            </a:r>
            <a:r>
              <a:rPr lang="fr-FR" sz="2400" b="1" dirty="0" err="1" smtClean="0">
                <a:latin typeface="Comic Sans MS" pitchFamily="66" charset="0"/>
              </a:rPr>
              <a:t>upcoming</a:t>
            </a:r>
            <a:r>
              <a:rPr lang="fr-FR" sz="2400" b="1" dirty="0" smtClean="0">
                <a:latin typeface="Comic Sans MS" pitchFamily="66" charset="0"/>
              </a:rPr>
              <a:t>)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latin typeface="Comic Sans MS" pitchFamily="66" charset="0"/>
                <a:cs typeface="Comic Sans MS"/>
              </a:rPr>
              <a:t>F</a:t>
            </a:r>
            <a:r>
              <a:rPr lang="en-US" sz="2000" dirty="0" smtClean="0">
                <a:latin typeface="Comic Sans MS"/>
                <a:cs typeface="Comic Sans MS"/>
              </a:rPr>
              <a:t>inal TCGI code will </a:t>
            </a:r>
            <a:r>
              <a:rPr lang="en-US" sz="2000" dirty="0">
                <a:latin typeface="Comic Sans MS"/>
                <a:cs typeface="Comic Sans MS"/>
              </a:rPr>
              <a:t>be made </a:t>
            </a:r>
            <a:r>
              <a:rPr lang="en-US" sz="2000" dirty="0" smtClean="0">
                <a:latin typeface="Comic Sans MS"/>
                <a:cs typeface="Comic Sans MS"/>
              </a:rPr>
              <a:t>available;</a:t>
            </a:r>
          </a:p>
          <a:p>
            <a:pPr marL="457200"/>
            <a:endParaRPr lang="en-US" sz="500" dirty="0" smtClean="0">
              <a:latin typeface="Comic Sans MS"/>
              <a:cs typeface="Comic Sans MS"/>
            </a:endParaRPr>
          </a:p>
          <a:p>
            <a:pPr marL="627063" indent="-169863"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ossible installation on </a:t>
            </a:r>
            <a:r>
              <a:rPr lang="en-US" dirty="0">
                <a:latin typeface="Comic Sans MS"/>
                <a:cs typeface="Comic Sans MS"/>
              </a:rPr>
              <a:t>the IBM </a:t>
            </a:r>
            <a:r>
              <a:rPr lang="en-US" dirty="0" smtClean="0">
                <a:latin typeface="Comic Sans MS"/>
                <a:cs typeface="Comic Sans MS"/>
              </a:rPr>
              <a:t>&gt;&gt; operational </a:t>
            </a:r>
            <a:r>
              <a:rPr lang="en-US" dirty="0">
                <a:latin typeface="Comic Sans MS"/>
                <a:cs typeface="Comic Sans MS"/>
              </a:rPr>
              <a:t>SHIPS/LGEM guidance </a:t>
            </a:r>
            <a:r>
              <a:rPr lang="en-US" dirty="0" smtClean="0">
                <a:latin typeface="Comic Sans MS"/>
                <a:cs typeface="Comic Sans MS"/>
              </a:rPr>
              <a:t>suite (if </a:t>
            </a:r>
            <a:r>
              <a:rPr lang="en-US" dirty="0">
                <a:latin typeface="Comic Sans MS"/>
                <a:cs typeface="Comic Sans MS"/>
              </a:rPr>
              <a:t>project is accepted</a:t>
            </a:r>
            <a:r>
              <a:rPr lang="en-US" dirty="0" smtClean="0">
                <a:latin typeface="Comic Sans MS"/>
                <a:cs typeface="Comic Sans MS"/>
              </a:rPr>
              <a:t>);</a:t>
            </a:r>
            <a:endParaRPr lang="en-US" dirty="0">
              <a:latin typeface="Comic Sans MS"/>
              <a:cs typeface="Comic Sans MS"/>
            </a:endParaRPr>
          </a:p>
          <a:p>
            <a:pPr marL="622089" indent="-99362"/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1533"/>
            <a:ext cx="8229600" cy="4852035"/>
          </a:xfrm>
          <a:prstGeom prst="rect">
            <a:avLst/>
          </a:prstGeom>
        </p:spPr>
      </p:pic>
      <p:pic>
        <p:nvPicPr>
          <p:cNvPr id="5" name="Picture 4" descr="fig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215"/>
            <a:ext cx="8229600" cy="485203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14401"/>
            <a:ext cx="9144000" cy="9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TC Genesis Index (TCGI</a:t>
            </a:r>
            <a:r>
              <a:rPr lang="en-US" sz="3200" dirty="0" smtClean="0">
                <a:latin typeface="Comic Sans MS"/>
                <a:cs typeface="Comic Sans MS"/>
              </a:rPr>
              <a:t>)</a:t>
            </a:r>
            <a:endParaRPr lang="en-US" sz="2900" b="1" dirty="0" smtClean="0">
              <a:latin typeface="Comic Sans MS" pitchFamily="66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</a:rPr>
              <a:t>TAFB </a:t>
            </a:r>
            <a:r>
              <a:rPr lang="en-US" sz="2400" dirty="0">
                <a:latin typeface="Comic Sans MS" pitchFamily="66" charset="0"/>
              </a:rPr>
              <a:t>Dvorak Fixes: Pre-Genesis Locations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262215"/>
            <a:ext cx="8229600" cy="4856235"/>
            <a:chOff x="457200" y="1152144"/>
            <a:chExt cx="8229600" cy="4856235"/>
          </a:xfrm>
        </p:grpSpPr>
        <p:sp>
          <p:nvSpPr>
            <p:cNvPr id="2" name="Rectangle 1"/>
            <p:cNvSpPr/>
            <p:nvPr/>
          </p:nvSpPr>
          <p:spPr>
            <a:xfrm>
              <a:off x="457200" y="1152144"/>
              <a:ext cx="8229600" cy="4855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lide0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412" y="1152144"/>
              <a:ext cx="5678424" cy="485623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3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34932" y="376698"/>
            <a:ext cx="2065767" cy="954107"/>
            <a:chOff x="4334932" y="376698"/>
            <a:chExt cx="2065767" cy="954107"/>
          </a:xfrm>
        </p:grpSpPr>
        <p:sp>
          <p:nvSpPr>
            <p:cNvPr id="20" name="Rectangle 19"/>
            <p:cNvSpPr/>
            <p:nvPr/>
          </p:nvSpPr>
          <p:spPr>
            <a:xfrm>
              <a:off x="4334932" y="431798"/>
              <a:ext cx="1976400" cy="8905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368800" y="376698"/>
              <a:ext cx="2031899" cy="954107"/>
              <a:chOff x="4428069" y="410566"/>
              <a:chExt cx="2031899" cy="95410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759149" y="410566"/>
                <a:ext cx="170081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Dvorak Fixes</a:t>
                </a:r>
              </a:p>
              <a:p>
                <a:r>
                  <a:rPr lang="en-US" sz="1400" dirty="0" smtClean="0"/>
                  <a:t>Interpolation</a:t>
                </a:r>
              </a:p>
              <a:p>
                <a:r>
                  <a:rPr lang="en-US" sz="1400" dirty="0" smtClean="0"/>
                  <a:t>Best track (post-gen)</a:t>
                </a:r>
              </a:p>
              <a:p>
                <a:r>
                  <a:rPr lang="en-US" sz="1400" dirty="0" smtClean="0"/>
                  <a:t>Special BAMM</a:t>
                </a:r>
                <a:endParaRPr lang="en-US" sz="14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428069" y="575734"/>
                <a:ext cx="381882" cy="0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28069" y="778936"/>
                <a:ext cx="381882" cy="0"/>
              </a:xfrm>
              <a:prstGeom prst="line">
                <a:avLst/>
              </a:prstGeom>
              <a:ln>
                <a:solidFill>
                  <a:srgbClr val="8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428069" y="1007536"/>
                <a:ext cx="38188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428071" y="1210741"/>
                <a:ext cx="3818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27172" r="5062" b="29030"/>
          <a:stretch/>
        </p:blipFill>
        <p:spPr>
          <a:xfrm>
            <a:off x="6358417" y="15320"/>
            <a:ext cx="2787958" cy="169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2" r="5102" b="29054"/>
          <a:stretch/>
        </p:blipFill>
        <p:spPr>
          <a:xfrm>
            <a:off x="-3336" y="1706960"/>
            <a:ext cx="2790333" cy="169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3" r="5102" b="29054"/>
          <a:stretch/>
        </p:blipFill>
        <p:spPr>
          <a:xfrm>
            <a:off x="3149604" y="1706960"/>
            <a:ext cx="2790333" cy="1691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3" r="5102" b="29054"/>
          <a:stretch/>
        </p:blipFill>
        <p:spPr>
          <a:xfrm>
            <a:off x="6353667" y="1725502"/>
            <a:ext cx="2790333" cy="1691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7252" r="5102" b="29054"/>
          <a:stretch/>
        </p:blipFill>
        <p:spPr>
          <a:xfrm>
            <a:off x="-3336" y="3474720"/>
            <a:ext cx="2790333" cy="169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3" r="5102" b="29054"/>
          <a:stretch/>
        </p:blipFill>
        <p:spPr>
          <a:xfrm>
            <a:off x="3149604" y="3446907"/>
            <a:ext cx="2790333" cy="1691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2" r="5102" b="29054"/>
          <a:stretch/>
        </p:blipFill>
        <p:spPr>
          <a:xfrm>
            <a:off x="6356042" y="3446907"/>
            <a:ext cx="2790333" cy="1691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253" r="5102" b="29054"/>
          <a:stretch/>
        </p:blipFill>
        <p:spPr>
          <a:xfrm>
            <a:off x="-3336" y="5166360"/>
            <a:ext cx="2790333" cy="1691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7252" r="5102" b="29054"/>
          <a:stretch/>
        </p:blipFill>
        <p:spPr>
          <a:xfrm>
            <a:off x="3149604" y="5166360"/>
            <a:ext cx="2790333" cy="1691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7252" r="5102" b="29054"/>
          <a:stretch/>
        </p:blipFill>
        <p:spPr>
          <a:xfrm>
            <a:off x="6356042" y="5166360"/>
            <a:ext cx="2790333" cy="1691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20572"/>
            <a:ext cx="43772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/>
                <a:cs typeface="Comic Sans MS"/>
              </a:rPr>
              <a:t>TC Genesis Index</a:t>
            </a:r>
          </a:p>
          <a:p>
            <a:pPr algn="ctr"/>
            <a:endParaRPr lang="en-US" sz="5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Invest Tracks (2001-2010)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0"/>
            <a:ext cx="9144000" cy="95409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dirty="0">
                <a:latin typeface="Comic Sans MS"/>
                <a:cs typeface="Comic Sans MS"/>
              </a:rPr>
              <a:t>TC Genesis Index (TCGI</a:t>
            </a:r>
            <a:r>
              <a:rPr lang="en-US" sz="3200" dirty="0" smtClean="0">
                <a:latin typeface="Comic Sans MS"/>
                <a:cs typeface="Comic Sans MS"/>
              </a:rPr>
              <a:t>)</a:t>
            </a:r>
            <a:endParaRPr lang="en-US" sz="3200" b="1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Predictor </a:t>
            </a:r>
            <a:r>
              <a:rPr lang="en-US" sz="2400" dirty="0">
                <a:latin typeface="Comic Sans MS"/>
                <a:cs typeface="Comic Sans MS"/>
              </a:rPr>
              <a:t>Development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1390118"/>
            <a:ext cx="9144000" cy="46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 Methodology </a:t>
            </a:r>
            <a:r>
              <a:rPr lang="en-US" sz="2800" b="1" dirty="0">
                <a:latin typeface="Comic Sans MS" pitchFamily="66" charset="0"/>
              </a:rPr>
              <a:t>(Kaplan et al. 2010, RI Index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pPr marL="855663" indent="-339725">
              <a:buFont typeface="+mj-lt"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Examine potential </a:t>
            </a:r>
            <a:r>
              <a:rPr lang="en-US" sz="2400" dirty="0">
                <a:latin typeface="Comic Sans MS"/>
                <a:cs typeface="Comic Sans MS"/>
              </a:rPr>
              <a:t>TCGI predictors </a:t>
            </a:r>
            <a:r>
              <a:rPr lang="en-US" sz="2400" dirty="0" smtClean="0">
                <a:latin typeface="Comic Sans MS"/>
                <a:cs typeface="Comic Sans MS"/>
              </a:rPr>
              <a:t>(60 total);</a:t>
            </a:r>
          </a:p>
          <a:p>
            <a:pPr marL="515938"/>
            <a:endParaRPr lang="en-US" sz="2200" dirty="0" smtClean="0">
              <a:latin typeface="Comic Sans MS"/>
              <a:cs typeface="Comic Sans MS"/>
            </a:endParaRPr>
          </a:p>
          <a:p>
            <a:pPr marL="855663" indent="-339725">
              <a:buFont typeface="+mj-lt"/>
              <a:buAutoNum type="arabicPeriod" startAt="2"/>
            </a:pPr>
            <a:r>
              <a:rPr lang="en-US" sz="2400" dirty="0" smtClean="0">
                <a:latin typeface="Comic Sans MS"/>
                <a:cs typeface="Comic Sans MS"/>
              </a:rPr>
              <a:t>Predictor Selection: significant at the 99.9% level;</a:t>
            </a:r>
            <a:endParaRPr lang="en-US" sz="2400" dirty="0">
              <a:latin typeface="Comic Sans MS"/>
              <a:cs typeface="Comic Sans MS"/>
            </a:endParaRPr>
          </a:p>
          <a:p>
            <a:pPr marL="804863" indent="-288925">
              <a:buFont typeface="+mj-lt"/>
              <a:buAutoNum type="arabicPeriod" startAt="2"/>
            </a:pPr>
            <a:endParaRPr lang="en-US" sz="2200" dirty="0">
              <a:latin typeface="Comic Sans MS"/>
              <a:cs typeface="Comic Sans MS"/>
            </a:endParaRPr>
          </a:p>
          <a:p>
            <a:pPr marL="855663" indent="-339725">
              <a:buFont typeface="+mj-lt"/>
              <a:buAutoNum type="arabicPeriod" startAt="2"/>
            </a:pPr>
            <a:r>
              <a:rPr lang="en-US" sz="2400" dirty="0" smtClean="0">
                <a:latin typeface="Comic Sans MS"/>
                <a:cs typeface="Comic Sans MS"/>
              </a:rPr>
              <a:t>Magnitude </a:t>
            </a:r>
            <a:r>
              <a:rPr lang="en-US" sz="2400" dirty="0">
                <a:latin typeface="Comic Sans MS"/>
                <a:cs typeface="Comic Sans MS"/>
              </a:rPr>
              <a:t>of each predictor &gt;&gt; evaluated for (0-</a:t>
            </a:r>
            <a:r>
              <a:rPr lang="en-US" sz="2400" dirty="0" smtClean="0">
                <a:latin typeface="Comic Sans MS"/>
                <a:cs typeface="Comic Sans MS"/>
              </a:rPr>
              <a:t>48h </a:t>
            </a:r>
            <a:r>
              <a:rPr lang="en-US" sz="2400" dirty="0">
                <a:latin typeface="Comic Sans MS"/>
                <a:cs typeface="Comic Sans MS"/>
              </a:rPr>
              <a:t>&amp; 0-</a:t>
            </a:r>
            <a:r>
              <a:rPr lang="en-US" sz="2400" dirty="0" smtClean="0">
                <a:latin typeface="Comic Sans MS"/>
                <a:cs typeface="Comic Sans MS"/>
              </a:rPr>
              <a:t>120h</a:t>
            </a:r>
            <a:r>
              <a:rPr lang="en-US" sz="2400" dirty="0">
                <a:latin typeface="Comic Sans MS"/>
                <a:cs typeface="Comic Sans MS"/>
              </a:rPr>
              <a:t>) for all </a:t>
            </a:r>
            <a:r>
              <a:rPr lang="en-US" sz="2400" dirty="0" smtClean="0">
                <a:latin typeface="Comic Sans MS"/>
                <a:cs typeface="Comic Sans MS"/>
              </a:rPr>
              <a:t>2001-2010 cases;</a:t>
            </a:r>
          </a:p>
          <a:p>
            <a:pPr marL="515938"/>
            <a:endParaRPr lang="en-US" sz="2200" dirty="0">
              <a:latin typeface="Comic Sans MS"/>
              <a:cs typeface="Comic Sans MS"/>
            </a:endParaRPr>
          </a:p>
          <a:p>
            <a:pPr marL="855663" indent="-339725">
              <a:buFont typeface="+mj-lt"/>
              <a:buAutoNum type="arabicPeriod" startAt="4"/>
            </a:pPr>
            <a:r>
              <a:rPr lang="en-US" sz="2400" dirty="0" smtClean="0">
                <a:latin typeface="Comic Sans MS"/>
                <a:cs typeface="Comic Sans MS"/>
              </a:rPr>
              <a:t>Sensitivity </a:t>
            </a:r>
            <a:r>
              <a:rPr lang="en-US" sz="2400" dirty="0">
                <a:latin typeface="Comic Sans MS"/>
                <a:cs typeface="Comic Sans MS"/>
              </a:rPr>
              <a:t>tests &gt;&gt; determine </a:t>
            </a:r>
            <a:r>
              <a:rPr lang="en-US" sz="2400" dirty="0" smtClean="0">
                <a:latin typeface="Comic Sans MS"/>
                <a:cs typeface="Comic Sans MS"/>
              </a:rPr>
              <a:t>which combination </a:t>
            </a:r>
            <a:r>
              <a:rPr lang="en-US" sz="2400" dirty="0">
                <a:latin typeface="Comic Sans MS"/>
                <a:cs typeface="Comic Sans MS"/>
              </a:rPr>
              <a:t>of predictors yields the most skillful genesis </a:t>
            </a:r>
            <a:r>
              <a:rPr lang="en-US" sz="2400" dirty="0" smtClean="0">
                <a:latin typeface="Comic Sans MS"/>
                <a:cs typeface="Comic Sans MS"/>
              </a:rPr>
              <a:t>forecasts</a:t>
            </a:r>
          </a:p>
          <a:p>
            <a:pPr marL="1262063" indent="-1778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0</a:t>
            </a:r>
            <a:r>
              <a:rPr lang="en-US" sz="2000" dirty="0">
                <a:latin typeface="Comic Sans MS"/>
                <a:cs typeface="Comic Sans MS"/>
              </a:rPr>
              <a:t>-48 </a:t>
            </a:r>
            <a:r>
              <a:rPr lang="en-US" sz="2000" dirty="0" smtClean="0">
                <a:latin typeface="Comic Sans MS"/>
                <a:cs typeface="Comic Sans MS"/>
              </a:rPr>
              <a:t>h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and 0</a:t>
            </a:r>
            <a:r>
              <a:rPr lang="en-US" sz="2000" dirty="0">
                <a:latin typeface="Comic Sans MS"/>
                <a:cs typeface="Comic Sans MS"/>
              </a:rPr>
              <a:t>-120 </a:t>
            </a:r>
            <a:r>
              <a:rPr lang="en-US" sz="2000" dirty="0" smtClean="0">
                <a:latin typeface="Comic Sans MS"/>
                <a:cs typeface="Comic Sans MS"/>
              </a:rPr>
              <a:t>h;</a:t>
            </a:r>
          </a:p>
          <a:p>
            <a:pPr marL="1262063" indent="-17780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linear </a:t>
            </a:r>
            <a:r>
              <a:rPr lang="en-US" sz="2000" dirty="0">
                <a:latin typeface="Comic Sans MS"/>
                <a:cs typeface="Comic Sans MS"/>
              </a:rPr>
              <a:t>discriminant </a:t>
            </a:r>
            <a:r>
              <a:rPr lang="en-US" sz="2000" dirty="0" smtClean="0">
                <a:latin typeface="Comic Sans MS"/>
                <a:cs typeface="Comic Sans MS"/>
              </a:rPr>
              <a:t>analysis;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5128"/>
            <a:ext cx="4572000" cy="3910012"/>
          </a:xfrm>
          <a:prstGeom prst="rect">
            <a:avLst/>
          </a:prstGeom>
        </p:spPr>
      </p:pic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128"/>
            <a:ext cx="4572000" cy="3910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3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TC Genesis Index (TCGI)</a:t>
            </a:r>
          </a:p>
          <a:p>
            <a:pPr algn="ctr"/>
            <a:r>
              <a:rPr lang="en-US" sz="2400" dirty="0">
                <a:latin typeface="Comic Sans MS"/>
                <a:cs typeface="Comic Sans MS"/>
              </a:rPr>
              <a:t>2001-2010 </a:t>
            </a:r>
            <a:r>
              <a:rPr lang="en-US" sz="2400" dirty="0" smtClean="0">
                <a:latin typeface="Comic Sans MS"/>
                <a:cs typeface="Comic Sans MS"/>
              </a:rPr>
              <a:t>Genesis </a:t>
            </a:r>
            <a:r>
              <a:rPr lang="en-US" sz="2400" dirty="0" err="1" smtClean="0">
                <a:latin typeface="Comic Sans MS"/>
                <a:cs typeface="Comic Sans MS"/>
              </a:rPr>
              <a:t>vs</a:t>
            </a:r>
            <a:r>
              <a:rPr lang="en-US" sz="2400" dirty="0" smtClean="0">
                <a:latin typeface="Comic Sans MS"/>
                <a:cs typeface="Comic Sans MS"/>
              </a:rPr>
              <a:t> Non-Genesis</a:t>
            </a:r>
            <a:endParaRPr lang="en-US" sz="2400" dirty="0">
              <a:latin typeface="Comic Sans MS"/>
              <a:cs typeface="Comic Sans MS"/>
            </a:endParaRPr>
          </a:p>
          <a:p>
            <a:pPr algn="ctr"/>
            <a:endParaRPr lang="en-US" sz="3200" dirty="0" smtClean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2351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TCGI (0-48 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24234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TCGI (0-120 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EC48-F60D-824D-9189-839DA33514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1284</Words>
  <Application>Microsoft Macintosh PowerPoint</Application>
  <PresentationFormat>On-screen Show (4:3)</PresentationFormat>
  <Paragraphs>178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P. Dunion</dc:creator>
  <cp:lastModifiedBy>John Kaplan</cp:lastModifiedBy>
  <cp:revision>95</cp:revision>
  <dcterms:created xsi:type="dcterms:W3CDTF">2013-02-15T20:03:53Z</dcterms:created>
  <dcterms:modified xsi:type="dcterms:W3CDTF">2013-03-04T20:02:08Z</dcterms:modified>
</cp:coreProperties>
</file>