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charts/chart1.xml" ContentType="application/vnd.openxmlformats-officedocument.drawingml.chart+xml"/>
  <Override PartName="/ppt/drawings/drawing1.xml" ContentType="application/vnd.openxmlformats-officedocument.drawingml.chartshape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charts/chart2.xml" ContentType="application/vnd.openxmlformats-officedocument.drawingml.char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theme/themeOverride1.xml" ContentType="application/vnd.openxmlformats-officedocument.themeOverride+xml"/>
  <Default Extension="bin" ContentType="application/vnd.openxmlformats-officedocument.presentationml.printerSettings"/>
  <Override PartName="/ppt/theme/themeOverride2.xml" ContentType="application/vnd.openxmlformats-officedocument.themeOverride+xml"/>
  <Override PartName="/ppt/charts/chart3.xml" ContentType="application/vnd.openxmlformats-officedocument.drawingml.chart+xml"/>
  <Override PartName="/ppt/slides/slide9.xml" ContentType="application/vnd.openxmlformats-officedocument.presentationml.slide+xml"/>
  <Override PartName="/docProps/core.xml" ContentType="application/vnd.openxmlformats-package.core-properties+xml"/>
  <Default Extension="rels" ContentType="application/vnd.openxmlformats-package.relationships+xml"/>
  <Override PartName="/ppt/drawings/drawing3.xml" ContentType="application/vnd.openxmlformats-officedocument.drawingml.chartshapes+xml"/>
  <Override PartName="/ppt/slides/slide6.xml" ContentType="application/vnd.openxmlformats-officedocument.presentationml.slide+xml"/>
  <Override PartName="/ppt/drawings/drawing2.xml" ContentType="application/vnd.openxmlformats-officedocument.drawingml.chartshapes+xml"/>
  <Override PartName="/ppt/slides/slide12.xml" ContentType="application/vnd.openxmlformats-officedocument.presentationml.slide+xml"/>
  <Override PartName="/ppt/theme/themeOverride3.xml" ContentType="application/vnd.openxmlformats-officedocument.themeOverr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70" r:id="rId2"/>
    <p:sldId id="272" r:id="rId3"/>
    <p:sldId id="269" r:id="rId4"/>
    <p:sldId id="263" r:id="rId5"/>
    <p:sldId id="264" r:id="rId6"/>
    <p:sldId id="265" r:id="rId7"/>
    <p:sldId id="266" r:id="rId8"/>
    <p:sldId id="267" r:id="rId9"/>
    <p:sldId id="276" r:id="rId10"/>
    <p:sldId id="277" r:id="rId11"/>
    <p:sldId id="278" r:id="rId12"/>
    <p:sldId id="27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knaff\Documents\Work\Projects\RII_PC\ALLBASINS_avgPC_12h.xlsx" TargetMode="External"/><Relationship Id="rId3" Type="http://schemas.openxmlformats.org/officeDocument/2006/relationships/chartUserShapes" Target="../drawings/drawing1.xm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knaff\Documents\Work\Projects\RII_PC\ALLBASINS_avgPC_12h.xlsx" TargetMode="External"/><Relationship Id="rId3" Type="http://schemas.openxmlformats.org/officeDocument/2006/relationships/chartUserShapes" Target="../drawings/drawing2.xm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knaff\Documents\Work\Projects\RII_PC\ALLBASINS_avgPC_12h.xlsx" TargetMode="External"/><Relationship Id="rId3" Type="http://schemas.openxmlformats.org/officeDocument/2006/relationships/chartUserShapes" Target="../drawings/drawing3.xm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191696850393701"/>
          <c:y val="0.147065502574317"/>
          <c:w val="0.777747594050744"/>
          <c:h val="0.646117988096664"/>
        </c:manualLayout>
      </c:layout>
      <c:barChart>
        <c:barDir val="col"/>
        <c:grouping val="clustered"/>
        <c:ser>
          <c:idx val="1"/>
          <c:order val="0"/>
          <c:tx>
            <c:v>Rapid (&gt;= 30 kt, N=352)</c:v>
          </c:tx>
          <c:cat>
            <c:strRef>
              <c:f>'pc1 rapid'!$A$2:$A$11</c:f>
              <c:strCache>
                <c:ptCount val="10"/>
                <c:pt idx="0">
                  <c:v>-4</c:v>
                </c:pt>
                <c:pt idx="1">
                  <c:v>-3</c:v>
                </c:pt>
                <c:pt idx="2">
                  <c:v>-2</c:v>
                </c:pt>
                <c:pt idx="3">
                  <c:v>-1</c:v>
                </c:pt>
                <c:pt idx="4">
                  <c:v>0</c:v>
                </c:pt>
                <c:pt idx="5">
                  <c:v>1</c:v>
                </c:pt>
                <c:pt idx="6">
                  <c:v>2</c:v>
                </c:pt>
                <c:pt idx="7">
                  <c:v>3</c:v>
                </c:pt>
                <c:pt idx="8">
                  <c:v>4</c:v>
                </c:pt>
                <c:pt idx="9">
                  <c:v>More</c:v>
                </c:pt>
              </c:strCache>
            </c:strRef>
          </c:cat>
          <c:val>
            <c:numRef>
              <c:f>'pc1 rapid'!$C$2:$C$11</c:f>
              <c:numCache>
                <c:formatCode>General</c:formatCode>
                <c:ptCount val="10"/>
                <c:pt idx="0">
                  <c:v>0.0113636363636364</c:v>
                </c:pt>
                <c:pt idx="1">
                  <c:v>0.139204545454545</c:v>
                </c:pt>
                <c:pt idx="2">
                  <c:v>0.301136363636364</c:v>
                </c:pt>
                <c:pt idx="3">
                  <c:v>0.309659090909091</c:v>
                </c:pt>
                <c:pt idx="4">
                  <c:v>0.170454545454545</c:v>
                </c:pt>
                <c:pt idx="5">
                  <c:v>0.0482954545454545</c:v>
                </c:pt>
                <c:pt idx="6">
                  <c:v>0.00284090909090909</c:v>
                </c:pt>
                <c:pt idx="7">
                  <c:v>0.0113636363636364</c:v>
                </c:pt>
                <c:pt idx="8">
                  <c:v>0.00568181818181818</c:v>
                </c:pt>
                <c:pt idx="9">
                  <c:v>0.0</c:v>
                </c:pt>
              </c:numCache>
            </c:numRef>
          </c:val>
        </c:ser>
        <c:ser>
          <c:idx val="0"/>
          <c:order val="1"/>
          <c:tx>
            <c:v>All non Rapid (N=5954)</c:v>
          </c:tx>
          <c:val>
            <c:numRef>
              <c:f>'pc1 nrapid'!$C$2:$C$11</c:f>
              <c:numCache>
                <c:formatCode>General</c:formatCode>
                <c:ptCount val="10"/>
                <c:pt idx="0">
                  <c:v>0.00117568021498153</c:v>
                </c:pt>
                <c:pt idx="1">
                  <c:v>0.0295599596909641</c:v>
                </c:pt>
                <c:pt idx="2">
                  <c:v>0.122942559623782</c:v>
                </c:pt>
                <c:pt idx="3">
                  <c:v>0.198018139066174</c:v>
                </c:pt>
                <c:pt idx="4">
                  <c:v>0.179039301310044</c:v>
                </c:pt>
                <c:pt idx="5">
                  <c:v>0.156701377225395</c:v>
                </c:pt>
                <c:pt idx="6">
                  <c:v>0.120591199193819</c:v>
                </c:pt>
                <c:pt idx="7">
                  <c:v>0.0854887470607994</c:v>
                </c:pt>
                <c:pt idx="8">
                  <c:v>0.0629828686597246</c:v>
                </c:pt>
                <c:pt idx="9">
                  <c:v>0.0435001679543164</c:v>
                </c:pt>
              </c:numCache>
            </c:numRef>
          </c:val>
        </c:ser>
        <c:axId val="519725320"/>
        <c:axId val="520041480"/>
      </c:barChart>
      <c:catAx>
        <c:axId val="519725320"/>
        <c:scaling>
          <c:orientation val="minMax"/>
        </c:scaling>
        <c:axPos val="b"/>
        <c:tickLblPos val="nextTo"/>
        <c:crossAx val="520041480"/>
        <c:crosses val="autoZero"/>
        <c:auto val="1"/>
        <c:lblAlgn val="ctr"/>
        <c:lblOffset val="100"/>
      </c:catAx>
      <c:valAx>
        <c:axId val="520041480"/>
        <c:scaling>
          <c:orientation val="minMax"/>
        </c:scaling>
        <c:axPos val="l"/>
        <c:majorGridlines/>
        <c:numFmt formatCode="General" sourceLinked="1"/>
        <c:tickLblPos val="nextTo"/>
        <c:crossAx val="519725320"/>
        <c:crosses val="autoZero"/>
        <c:crossBetween val="between"/>
      </c:valAx>
    </c:plotArea>
    <c:legend>
      <c:legendPos val="t"/>
      <c:layout/>
    </c:legend>
    <c:plotVisOnly val="1"/>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152807961504812"/>
          <c:y val="0.125868654716033"/>
          <c:w val="0.80426290463692"/>
          <c:h val="0.703464858559347"/>
        </c:manualLayout>
      </c:layout>
      <c:barChart>
        <c:barDir val="col"/>
        <c:grouping val="clustered"/>
        <c:ser>
          <c:idx val="1"/>
          <c:order val="0"/>
          <c:tx>
            <c:v>rapid</c:v>
          </c:tx>
          <c:cat>
            <c:strRef>
              <c:f>'r1'!$A$2:$A$11</c:f>
              <c:strCache>
                <c:ptCount val="10"/>
                <c:pt idx="0">
                  <c:v>-4</c:v>
                </c:pt>
                <c:pt idx="1">
                  <c:v>-3</c:v>
                </c:pt>
                <c:pt idx="2">
                  <c:v>-2</c:v>
                </c:pt>
                <c:pt idx="3">
                  <c:v>-1</c:v>
                </c:pt>
                <c:pt idx="4">
                  <c:v>0</c:v>
                </c:pt>
                <c:pt idx="5">
                  <c:v>1</c:v>
                </c:pt>
                <c:pt idx="6">
                  <c:v>2</c:v>
                </c:pt>
                <c:pt idx="7">
                  <c:v>3</c:v>
                </c:pt>
                <c:pt idx="8">
                  <c:v>4</c:v>
                </c:pt>
                <c:pt idx="9">
                  <c:v>More</c:v>
                </c:pt>
              </c:strCache>
            </c:strRef>
          </c:cat>
          <c:val>
            <c:numRef>
              <c:f>'r1'!$C$2:$C$11</c:f>
              <c:numCache>
                <c:formatCode>General</c:formatCode>
                <c:ptCount val="10"/>
                <c:pt idx="0">
                  <c:v>0.0113636363636364</c:v>
                </c:pt>
                <c:pt idx="1">
                  <c:v>0.139204545454545</c:v>
                </c:pt>
                <c:pt idx="2">
                  <c:v>0.301136363636364</c:v>
                </c:pt>
                <c:pt idx="3">
                  <c:v>0.309659090909091</c:v>
                </c:pt>
                <c:pt idx="4">
                  <c:v>0.170454545454545</c:v>
                </c:pt>
                <c:pt idx="5">
                  <c:v>0.0482954545454545</c:v>
                </c:pt>
                <c:pt idx="6">
                  <c:v>0.00284090909090909</c:v>
                </c:pt>
                <c:pt idx="7">
                  <c:v>0.0113636363636364</c:v>
                </c:pt>
                <c:pt idx="8">
                  <c:v>0.00568181818181818</c:v>
                </c:pt>
                <c:pt idx="9">
                  <c:v>0.0</c:v>
                </c:pt>
              </c:numCache>
            </c:numRef>
          </c:val>
        </c:ser>
        <c:ser>
          <c:idx val="0"/>
          <c:order val="1"/>
          <c:tx>
            <c:v>intensifying</c:v>
          </c:tx>
          <c:val>
            <c:numRef>
              <c:f>'i1'!$C$2:$C$11</c:f>
              <c:numCache>
                <c:formatCode>General</c:formatCode>
                <c:ptCount val="10"/>
                <c:pt idx="0">
                  <c:v>0.00205128205128205</c:v>
                </c:pt>
                <c:pt idx="1">
                  <c:v>0.0420512820512821</c:v>
                </c:pt>
                <c:pt idx="2">
                  <c:v>0.167179487179487</c:v>
                </c:pt>
                <c:pt idx="3">
                  <c:v>0.230769230769231</c:v>
                </c:pt>
                <c:pt idx="4">
                  <c:v>0.188205128205128</c:v>
                </c:pt>
                <c:pt idx="5">
                  <c:v>0.15025641025641</c:v>
                </c:pt>
                <c:pt idx="6">
                  <c:v>0.108205128205128</c:v>
                </c:pt>
                <c:pt idx="7">
                  <c:v>0.0682051282051282</c:v>
                </c:pt>
                <c:pt idx="8">
                  <c:v>0.0328205128205128</c:v>
                </c:pt>
                <c:pt idx="9">
                  <c:v>0.0102564102564103</c:v>
                </c:pt>
              </c:numCache>
            </c:numRef>
          </c:val>
        </c:ser>
        <c:ser>
          <c:idx val="2"/>
          <c:order val="2"/>
          <c:tx>
            <c:v>steady</c:v>
          </c:tx>
          <c:val>
            <c:numRef>
              <c:f>'sw1'!$C$2:$C$11</c:f>
              <c:numCache>
                <c:formatCode>General</c:formatCode>
                <c:ptCount val="10"/>
                <c:pt idx="0">
                  <c:v>0.0</c:v>
                </c:pt>
                <c:pt idx="1">
                  <c:v>0.0167714884696017</c:v>
                </c:pt>
                <c:pt idx="2">
                  <c:v>0.0707547169811321</c:v>
                </c:pt>
                <c:pt idx="3">
                  <c:v>0.144129979035639</c:v>
                </c:pt>
                <c:pt idx="4">
                  <c:v>0.143081761006289</c:v>
                </c:pt>
                <c:pt idx="5">
                  <c:v>0.138364779874214</c:v>
                </c:pt>
                <c:pt idx="6">
                  <c:v>0.127358490566038</c:v>
                </c:pt>
                <c:pt idx="7">
                  <c:v>0.119496855345912</c:v>
                </c:pt>
                <c:pt idx="8">
                  <c:v>0.121593291404612</c:v>
                </c:pt>
                <c:pt idx="9">
                  <c:v>0.118448637316562</c:v>
                </c:pt>
              </c:numCache>
            </c:numRef>
          </c:val>
        </c:ser>
        <c:ser>
          <c:idx val="3"/>
          <c:order val="3"/>
          <c:tx>
            <c:v>weakening</c:v>
          </c:tx>
          <c:val>
            <c:numRef>
              <c:f>'w1'!$C$2:$C$11</c:f>
              <c:numCache>
                <c:formatCode>General</c:formatCode>
                <c:ptCount val="10"/>
                <c:pt idx="0">
                  <c:v>0.00117924528301887</c:v>
                </c:pt>
                <c:pt idx="1">
                  <c:v>0.0241745283018868</c:v>
                </c:pt>
                <c:pt idx="2">
                  <c:v>0.121462264150943</c:v>
                </c:pt>
                <c:pt idx="3">
                  <c:v>0.19811320754717</c:v>
                </c:pt>
                <c:pt idx="4">
                  <c:v>0.19752358490566</c:v>
                </c:pt>
                <c:pt idx="5">
                  <c:v>0.186910377358491</c:v>
                </c:pt>
                <c:pt idx="6">
                  <c:v>0.136202830188679</c:v>
                </c:pt>
                <c:pt idx="7">
                  <c:v>0.080188679245283</c:v>
                </c:pt>
                <c:pt idx="8">
                  <c:v>0.0465801886792453</c:v>
                </c:pt>
                <c:pt idx="9">
                  <c:v>0.00766509433962264</c:v>
                </c:pt>
              </c:numCache>
            </c:numRef>
          </c:val>
        </c:ser>
        <c:ser>
          <c:idx val="4"/>
          <c:order val="4"/>
          <c:tx>
            <c:v>rapid weekening</c:v>
          </c:tx>
          <c:val>
            <c:numRef>
              <c:f>'rw1'!$C$2:$C$11</c:f>
              <c:numCache>
                <c:formatCode>General</c:formatCode>
                <c:ptCount val="10"/>
                <c:pt idx="0">
                  <c:v>0.0025</c:v>
                </c:pt>
                <c:pt idx="1">
                  <c:v>0.0525</c:v>
                </c:pt>
                <c:pt idx="2">
                  <c:v>0.1625</c:v>
                </c:pt>
                <c:pt idx="3">
                  <c:v>0.295</c:v>
                </c:pt>
                <c:pt idx="4">
                  <c:v>0.2275</c:v>
                </c:pt>
                <c:pt idx="5">
                  <c:v>0.1475</c:v>
                </c:pt>
                <c:pt idx="6">
                  <c:v>0.0825</c:v>
                </c:pt>
                <c:pt idx="7">
                  <c:v>0.03</c:v>
                </c:pt>
                <c:pt idx="8">
                  <c:v>0.0</c:v>
                </c:pt>
                <c:pt idx="9">
                  <c:v>0.0</c:v>
                </c:pt>
              </c:numCache>
            </c:numRef>
          </c:val>
        </c:ser>
        <c:axId val="446501272"/>
        <c:axId val="512291848"/>
      </c:barChart>
      <c:catAx>
        <c:axId val="446501272"/>
        <c:scaling>
          <c:orientation val="minMax"/>
        </c:scaling>
        <c:axPos val="b"/>
        <c:tickLblPos val="nextTo"/>
        <c:crossAx val="512291848"/>
        <c:crosses val="autoZero"/>
        <c:auto val="1"/>
        <c:lblAlgn val="ctr"/>
        <c:lblOffset val="100"/>
      </c:catAx>
      <c:valAx>
        <c:axId val="512291848"/>
        <c:scaling>
          <c:orientation val="minMax"/>
        </c:scaling>
        <c:axPos val="l"/>
        <c:majorGridlines/>
        <c:numFmt formatCode="General" sourceLinked="1"/>
        <c:tickLblPos val="nextTo"/>
        <c:crossAx val="446501272"/>
        <c:crosses val="autoZero"/>
        <c:crossBetween val="between"/>
      </c:valAx>
    </c:plotArea>
    <c:legend>
      <c:legendPos val="t"/>
      <c:layout/>
    </c:legend>
    <c:plotVisOnly val="1"/>
  </c:chart>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140130268304903"/>
          <c:y val="0.127483453155312"/>
          <c:w val="0.834183800580094"/>
          <c:h val="0.693238046331165"/>
        </c:manualLayout>
      </c:layout>
      <c:barChart>
        <c:barDir val="col"/>
        <c:grouping val="clustered"/>
        <c:ser>
          <c:idx val="1"/>
          <c:order val="0"/>
          <c:tx>
            <c:v>Rapid</c:v>
          </c:tx>
          <c:cat>
            <c:strRef>
              <c:f>'sr1'!$A$2:$A$15</c:f>
              <c:strCache>
                <c:ptCount val="14"/>
                <c:pt idx="0">
                  <c:v>0</c:v>
                </c:pt>
                <c:pt idx="1">
                  <c:v>0.1</c:v>
                </c:pt>
                <c:pt idx="2">
                  <c:v>0.2</c:v>
                </c:pt>
                <c:pt idx="3">
                  <c:v>0.3</c:v>
                </c:pt>
                <c:pt idx="4">
                  <c:v>0.4</c:v>
                </c:pt>
                <c:pt idx="5">
                  <c:v>0.5</c:v>
                </c:pt>
                <c:pt idx="6">
                  <c:v>0.6</c:v>
                </c:pt>
                <c:pt idx="7">
                  <c:v>0.7</c:v>
                </c:pt>
                <c:pt idx="8">
                  <c:v>0.8</c:v>
                </c:pt>
                <c:pt idx="9">
                  <c:v>0.9</c:v>
                </c:pt>
                <c:pt idx="10">
                  <c:v>1</c:v>
                </c:pt>
                <c:pt idx="11">
                  <c:v>1.1</c:v>
                </c:pt>
                <c:pt idx="12">
                  <c:v>1.2</c:v>
                </c:pt>
                <c:pt idx="13">
                  <c:v>More</c:v>
                </c:pt>
              </c:strCache>
            </c:strRef>
          </c:cat>
          <c:val>
            <c:numRef>
              <c:f>'sr1'!$C$2:$C$15</c:f>
              <c:numCache>
                <c:formatCode>General</c:formatCode>
                <c:ptCount val="14"/>
                <c:pt idx="0">
                  <c:v>0.0</c:v>
                </c:pt>
                <c:pt idx="1">
                  <c:v>0.090909090909091</c:v>
                </c:pt>
                <c:pt idx="2">
                  <c:v>0.247159090909091</c:v>
                </c:pt>
                <c:pt idx="3">
                  <c:v>0.204545454545455</c:v>
                </c:pt>
                <c:pt idx="4">
                  <c:v>0.173295454545455</c:v>
                </c:pt>
                <c:pt idx="5">
                  <c:v>0.113636363636364</c:v>
                </c:pt>
                <c:pt idx="6">
                  <c:v>0.0738636363636364</c:v>
                </c:pt>
                <c:pt idx="7">
                  <c:v>0.0284090909090909</c:v>
                </c:pt>
                <c:pt idx="8">
                  <c:v>0.0198863636363636</c:v>
                </c:pt>
                <c:pt idx="9">
                  <c:v>0.0198863636363636</c:v>
                </c:pt>
                <c:pt idx="10">
                  <c:v>0.0170454545454545</c:v>
                </c:pt>
                <c:pt idx="11">
                  <c:v>0.00852272727272728</c:v>
                </c:pt>
                <c:pt idx="12">
                  <c:v>0.00284090909090909</c:v>
                </c:pt>
                <c:pt idx="13">
                  <c:v>0.0</c:v>
                </c:pt>
              </c:numCache>
            </c:numRef>
          </c:val>
        </c:ser>
        <c:ser>
          <c:idx val="0"/>
          <c:order val="1"/>
          <c:tx>
            <c:v>intensifying</c:v>
          </c:tx>
          <c:val>
            <c:numRef>
              <c:f>'si1'!$C$2:$C$15</c:f>
              <c:numCache>
                <c:formatCode>General</c:formatCode>
                <c:ptCount val="14"/>
                <c:pt idx="0">
                  <c:v>0.0</c:v>
                </c:pt>
                <c:pt idx="1">
                  <c:v>0.0625641025641026</c:v>
                </c:pt>
                <c:pt idx="2">
                  <c:v>0.196410256410256</c:v>
                </c:pt>
                <c:pt idx="3">
                  <c:v>0.231282051282051</c:v>
                </c:pt>
                <c:pt idx="4">
                  <c:v>0.163076923076923</c:v>
                </c:pt>
                <c:pt idx="5">
                  <c:v>0.121025641025641</c:v>
                </c:pt>
                <c:pt idx="6">
                  <c:v>0.0769230769230769</c:v>
                </c:pt>
                <c:pt idx="7">
                  <c:v>0.0446153846153846</c:v>
                </c:pt>
                <c:pt idx="8">
                  <c:v>0.0297435897435897</c:v>
                </c:pt>
                <c:pt idx="9">
                  <c:v>0.0194871794871795</c:v>
                </c:pt>
                <c:pt idx="10">
                  <c:v>0.0153846153846154</c:v>
                </c:pt>
                <c:pt idx="11">
                  <c:v>0.0174358974358974</c:v>
                </c:pt>
                <c:pt idx="12">
                  <c:v>0.00615384615384615</c:v>
                </c:pt>
                <c:pt idx="13">
                  <c:v>0.0158974358974359</c:v>
                </c:pt>
              </c:numCache>
            </c:numRef>
          </c:val>
        </c:ser>
        <c:ser>
          <c:idx val="2"/>
          <c:order val="2"/>
          <c:tx>
            <c:v>steady</c:v>
          </c:tx>
          <c:val>
            <c:numRef>
              <c:f>'ssw1'!$C$2:$C$15</c:f>
              <c:numCache>
                <c:formatCode>General</c:formatCode>
                <c:ptCount val="14"/>
                <c:pt idx="0">
                  <c:v>0.0</c:v>
                </c:pt>
                <c:pt idx="1">
                  <c:v>0.09958071278826</c:v>
                </c:pt>
                <c:pt idx="2">
                  <c:v>0.177672955974843</c:v>
                </c:pt>
                <c:pt idx="3">
                  <c:v>0.167190775681342</c:v>
                </c:pt>
                <c:pt idx="4">
                  <c:v>0.139937106918239</c:v>
                </c:pt>
                <c:pt idx="5">
                  <c:v>0.118972746331237</c:v>
                </c:pt>
                <c:pt idx="6">
                  <c:v>0.0864779874213836</c:v>
                </c:pt>
                <c:pt idx="7">
                  <c:v>0.0571278825995807</c:v>
                </c:pt>
                <c:pt idx="8">
                  <c:v>0.039832285115304</c:v>
                </c:pt>
                <c:pt idx="9">
                  <c:v>0.0314465408805032</c:v>
                </c:pt>
                <c:pt idx="10">
                  <c:v>0.0235849056603774</c:v>
                </c:pt>
                <c:pt idx="11">
                  <c:v>0.0251572327044025</c:v>
                </c:pt>
                <c:pt idx="12">
                  <c:v>0.0104821802935011</c:v>
                </c:pt>
                <c:pt idx="13">
                  <c:v>0.0225366876310273</c:v>
                </c:pt>
              </c:numCache>
            </c:numRef>
          </c:val>
        </c:ser>
        <c:ser>
          <c:idx val="3"/>
          <c:order val="3"/>
          <c:tx>
            <c:v>weakening</c:v>
          </c:tx>
          <c:val>
            <c:numRef>
              <c:f>'sww1'!$C$2:$C$15</c:f>
              <c:numCache>
                <c:formatCode>General</c:formatCode>
                <c:ptCount val="14"/>
                <c:pt idx="0">
                  <c:v>0.0</c:v>
                </c:pt>
                <c:pt idx="1">
                  <c:v>0.0689858490566038</c:v>
                </c:pt>
                <c:pt idx="2">
                  <c:v>0.199882075471698</c:v>
                </c:pt>
                <c:pt idx="3">
                  <c:v>0.194575471698113</c:v>
                </c:pt>
                <c:pt idx="4">
                  <c:v>0.157429245283019</c:v>
                </c:pt>
                <c:pt idx="5">
                  <c:v>0.107311320754717</c:v>
                </c:pt>
                <c:pt idx="6">
                  <c:v>0.0701650943396227</c:v>
                </c:pt>
                <c:pt idx="7">
                  <c:v>0.0518867924528302</c:v>
                </c:pt>
                <c:pt idx="8">
                  <c:v>0.0430424528301887</c:v>
                </c:pt>
                <c:pt idx="9">
                  <c:v>0.0324292452830189</c:v>
                </c:pt>
                <c:pt idx="10">
                  <c:v>0.0229952830188679</c:v>
                </c:pt>
                <c:pt idx="11">
                  <c:v>0.0182783018867925</c:v>
                </c:pt>
                <c:pt idx="12">
                  <c:v>0.013561320754717</c:v>
                </c:pt>
                <c:pt idx="13">
                  <c:v>0.0194575471698113</c:v>
                </c:pt>
              </c:numCache>
            </c:numRef>
          </c:val>
        </c:ser>
        <c:ser>
          <c:idx val="4"/>
          <c:order val="4"/>
          <c:tx>
            <c:v>rapid weakening</c:v>
          </c:tx>
          <c:val>
            <c:numRef>
              <c:f>'srw1'!$C$2:$C$15</c:f>
              <c:numCache>
                <c:formatCode>General</c:formatCode>
                <c:ptCount val="14"/>
                <c:pt idx="0">
                  <c:v>0.0</c:v>
                </c:pt>
                <c:pt idx="1">
                  <c:v>0.0825</c:v>
                </c:pt>
                <c:pt idx="2">
                  <c:v>0.2625</c:v>
                </c:pt>
                <c:pt idx="3">
                  <c:v>0.275</c:v>
                </c:pt>
                <c:pt idx="4">
                  <c:v>0.155</c:v>
                </c:pt>
                <c:pt idx="5">
                  <c:v>0.085</c:v>
                </c:pt>
                <c:pt idx="6">
                  <c:v>0.04</c:v>
                </c:pt>
                <c:pt idx="7">
                  <c:v>0.03</c:v>
                </c:pt>
                <c:pt idx="8">
                  <c:v>0.025</c:v>
                </c:pt>
                <c:pt idx="9">
                  <c:v>0.015</c:v>
                </c:pt>
                <c:pt idx="10">
                  <c:v>0.0125</c:v>
                </c:pt>
                <c:pt idx="11">
                  <c:v>0.005</c:v>
                </c:pt>
                <c:pt idx="12">
                  <c:v>0.005</c:v>
                </c:pt>
                <c:pt idx="13">
                  <c:v>0.0075</c:v>
                </c:pt>
              </c:numCache>
            </c:numRef>
          </c:val>
        </c:ser>
        <c:axId val="512446520"/>
        <c:axId val="519984584"/>
      </c:barChart>
      <c:catAx>
        <c:axId val="512446520"/>
        <c:scaling>
          <c:orientation val="minMax"/>
        </c:scaling>
        <c:axPos val="b"/>
        <c:tickLblPos val="nextTo"/>
        <c:crossAx val="519984584"/>
        <c:crosses val="autoZero"/>
        <c:auto val="1"/>
        <c:lblAlgn val="ctr"/>
        <c:lblOffset val="100"/>
      </c:catAx>
      <c:valAx>
        <c:axId val="519984584"/>
        <c:scaling>
          <c:orientation val="minMax"/>
        </c:scaling>
        <c:axPos val="l"/>
        <c:majorGridlines/>
        <c:numFmt formatCode="General" sourceLinked="1"/>
        <c:tickLblPos val="nextTo"/>
        <c:crossAx val="512446520"/>
        <c:crosses val="autoZero"/>
        <c:crossBetween val="between"/>
      </c:valAx>
    </c:plotArea>
    <c:legend>
      <c:legendPos val="t"/>
      <c:layout/>
    </c:legend>
    <c:plotVisOnly val="1"/>
  </c:chart>
  <c:externalData r:id="rId2"/>
  <c:userShapes r:id="rId3"/>
</c:chartSpace>
</file>

<file path=ppt/drawings/drawing1.xml><?xml version="1.0" encoding="utf-8"?>
<c:userShapes xmlns:c="http://schemas.openxmlformats.org/drawingml/2006/chart">
  <cdr:relSizeAnchor xmlns:cdr="http://schemas.openxmlformats.org/drawingml/2006/chartDrawing">
    <cdr:from>
      <cdr:x>0.43333</cdr:x>
      <cdr:y>0.89462</cdr:y>
    </cdr:from>
    <cdr:to>
      <cdr:x>0.63333</cdr:x>
      <cdr:y>0.97179</cdr:y>
    </cdr:to>
    <cdr:sp macro="" textlink="">
      <cdr:nvSpPr>
        <cdr:cNvPr id="2" name="TextBox 1"/>
        <cdr:cNvSpPr txBox="1"/>
      </cdr:nvSpPr>
      <cdr:spPr>
        <a:xfrm xmlns:a="http://schemas.openxmlformats.org/drawingml/2006/main">
          <a:off x="1981200" y="2718295"/>
          <a:ext cx="914400" cy="2344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Value of PC 1</a:t>
          </a:r>
        </a:p>
      </cdr:txBody>
    </cdr:sp>
  </cdr:relSizeAnchor>
  <cdr:relSizeAnchor xmlns:cdr="http://schemas.openxmlformats.org/drawingml/2006/chartDrawing">
    <cdr:from>
      <cdr:x>0.03646</cdr:x>
      <cdr:y>0.42163</cdr:y>
    </cdr:from>
    <cdr:to>
      <cdr:x>0.10521</cdr:x>
      <cdr:y>0.72257</cdr:y>
    </cdr:to>
    <cdr:sp macro="" textlink="">
      <cdr:nvSpPr>
        <cdr:cNvPr id="3" name="TextBox 2"/>
        <cdr:cNvSpPr txBox="1"/>
      </cdr:nvSpPr>
      <cdr:spPr>
        <a:xfrm xmlns:a="http://schemas.openxmlformats.org/drawingml/2006/main" rot="16200000">
          <a:off x="-133348" y="1581151"/>
          <a:ext cx="914400"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Frequency of Occurance</a:t>
          </a:r>
        </a:p>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0.37083</cdr:x>
      <cdr:y>0.90556</cdr:y>
    </cdr:from>
    <cdr:to>
      <cdr:x>0.57083</cdr:x>
      <cdr:y>0.98534</cdr:y>
    </cdr:to>
    <cdr:sp macro="" textlink="">
      <cdr:nvSpPr>
        <cdr:cNvPr id="2" name="TextBox 1"/>
        <cdr:cNvSpPr txBox="1"/>
      </cdr:nvSpPr>
      <cdr:spPr>
        <a:xfrm xmlns:a="http://schemas.openxmlformats.org/drawingml/2006/main">
          <a:off x="1695450" y="3105151"/>
          <a:ext cx="914400" cy="2735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Value of PC1</a:t>
          </a:r>
        </a:p>
      </cdr:txBody>
    </cdr:sp>
  </cdr:relSizeAnchor>
  <cdr:relSizeAnchor xmlns:cdr="http://schemas.openxmlformats.org/drawingml/2006/chartDrawing">
    <cdr:from>
      <cdr:x>0.01875</cdr:x>
      <cdr:y>0.28849</cdr:y>
    </cdr:from>
    <cdr:to>
      <cdr:x>0.09375</cdr:x>
      <cdr:y>0.62182</cdr:y>
    </cdr:to>
    <cdr:sp macro="" textlink="">
      <cdr:nvSpPr>
        <cdr:cNvPr id="3" name="TextBox 2"/>
        <cdr:cNvSpPr txBox="1"/>
      </cdr:nvSpPr>
      <cdr:spPr>
        <a:xfrm xmlns:a="http://schemas.openxmlformats.org/drawingml/2006/main" rot="16200000">
          <a:off x="-339725" y="1458648"/>
          <a:ext cx="1193800" cy="3429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Frequency of Occurance</a:t>
          </a:r>
        </a:p>
        <a:p xmlns:a="http://schemas.openxmlformats.org/drawingml/2006/main">
          <a:endParaRPr 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0.02452</cdr:x>
      <cdr:y>0.28261</cdr:y>
    </cdr:from>
    <cdr:to>
      <cdr:x>0.08757</cdr:x>
      <cdr:y>0.6087</cdr:y>
    </cdr:to>
    <cdr:sp macro="" textlink="">
      <cdr:nvSpPr>
        <cdr:cNvPr id="2" name="TextBox 1"/>
        <cdr:cNvSpPr txBox="1"/>
      </cdr:nvSpPr>
      <cdr:spPr>
        <a:xfrm xmlns:a="http://schemas.openxmlformats.org/drawingml/2006/main" rot="16200000">
          <a:off x="-266700" y="1390650"/>
          <a:ext cx="1143000" cy="3429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a:t>Frequency of Occurance</a:t>
          </a:r>
        </a:p>
        <a:p xmlns:a="http://schemas.openxmlformats.org/drawingml/2006/main">
          <a:endParaRPr lang="en-US" sz="1100"/>
        </a:p>
      </cdr:txBody>
    </cdr:sp>
  </cdr:relSizeAnchor>
  <cdr:relSizeAnchor xmlns:cdr="http://schemas.openxmlformats.org/drawingml/2006/chartDrawing">
    <cdr:from>
      <cdr:x>0.35377</cdr:x>
      <cdr:y>0.89946</cdr:y>
    </cdr:from>
    <cdr:to>
      <cdr:x>0.52189</cdr:x>
      <cdr:y>0.97751</cdr:y>
    </cdr:to>
    <cdr:sp macro="" textlink="">
      <cdr:nvSpPr>
        <cdr:cNvPr id="3" name="TextBox 1"/>
        <cdr:cNvSpPr txBox="1"/>
      </cdr:nvSpPr>
      <cdr:spPr>
        <a:xfrm xmlns:a="http://schemas.openxmlformats.org/drawingml/2006/main">
          <a:off x="1924050" y="3152775"/>
          <a:ext cx="914400" cy="27359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a:t>12-h Standard Deviation of  of PC1</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7CDD31-4D25-A642-A6F2-CAB214DB0BC2}" type="datetimeFigureOut">
              <a:rPr lang="en-US" smtClean="0"/>
              <a:pPr/>
              <a:t>9/30/09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CDD31-4D25-A642-A6F2-CAB214DB0BC2}" type="datetimeFigureOut">
              <a:rPr lang="en-US" smtClean="0"/>
              <a:pPr/>
              <a:t>9/30/09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CDD31-4D25-A642-A6F2-CAB214DB0BC2}" type="datetimeFigureOut">
              <a:rPr lang="en-US" smtClean="0"/>
              <a:pPr/>
              <a:t>9/30/09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CDD31-4D25-A642-A6F2-CAB214DB0BC2}" type="datetimeFigureOut">
              <a:rPr lang="en-US" smtClean="0"/>
              <a:pPr/>
              <a:t>9/30/09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CDD31-4D25-A642-A6F2-CAB214DB0BC2}" type="datetimeFigureOut">
              <a:rPr lang="en-US" smtClean="0"/>
              <a:pPr/>
              <a:t>9/30/09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7CDD31-4D25-A642-A6F2-CAB214DB0BC2}" type="datetimeFigureOut">
              <a:rPr lang="en-US" smtClean="0"/>
              <a:pPr/>
              <a:t>9/30/09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7CDD31-4D25-A642-A6F2-CAB214DB0BC2}" type="datetimeFigureOut">
              <a:rPr lang="en-US" smtClean="0"/>
              <a:pPr/>
              <a:t>9/30/09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7CDD31-4D25-A642-A6F2-CAB214DB0BC2}" type="datetimeFigureOut">
              <a:rPr lang="en-US" smtClean="0"/>
              <a:pPr/>
              <a:t>9/30/09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CDD31-4D25-A642-A6F2-CAB214DB0BC2}" type="datetimeFigureOut">
              <a:rPr lang="en-US" smtClean="0"/>
              <a:pPr/>
              <a:t>9/30/09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CDD31-4D25-A642-A6F2-CAB214DB0BC2}" type="datetimeFigureOut">
              <a:rPr lang="en-US" smtClean="0"/>
              <a:pPr/>
              <a:t>9/30/09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CDD31-4D25-A642-A6F2-CAB214DB0BC2}" type="datetimeFigureOut">
              <a:rPr lang="en-US" smtClean="0"/>
              <a:pPr/>
              <a:t>9/30/09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D1F14-4DE0-FF4B-8BAD-1718367464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CDD31-4D25-A642-A6F2-CAB214DB0BC2}" type="datetimeFigureOut">
              <a:rPr lang="en-US" smtClean="0"/>
              <a:pPr/>
              <a:t>9/30/09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D1F14-4DE0-FF4B-8BAD-1718367464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3" Type="http://schemas.openxmlformats.org/officeDocument/2006/relationships/chart" Target="../charts/chart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3"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286000"/>
            <a:ext cx="7772400" cy="1143000"/>
          </a:xfrm>
        </p:spPr>
        <p:txBody>
          <a:bodyPr/>
          <a:lstStyle/>
          <a:p>
            <a:pPr eaLnBrk="1" hangingPunct="1"/>
            <a:r>
              <a:rPr lang="en-US" sz="2800" dirty="0" smtClean="0">
                <a:solidFill>
                  <a:srgbClr val="0000FF"/>
                </a:solidFill>
              </a:rPr>
              <a:t>JHT RI project progress report (9/24)</a:t>
            </a:r>
            <a:br>
              <a:rPr lang="en-US" sz="2800" dirty="0" smtClean="0">
                <a:solidFill>
                  <a:srgbClr val="0000FF"/>
                </a:solidFill>
              </a:rPr>
            </a:br>
            <a:r>
              <a:rPr lang="en-US" sz="2800" dirty="0" smtClean="0">
                <a:solidFill>
                  <a:srgbClr val="0000FF"/>
                </a:solidFill>
              </a:rPr>
              <a:t>(Satellite portion of project) </a:t>
            </a:r>
            <a:endParaRPr lang="en-US" dirty="0" smtClean="0">
              <a:solidFill>
                <a:srgbClr val="0000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6" name="Title 1"/>
          <p:cNvSpPr>
            <a:spLocks/>
          </p:cNvSpPr>
          <p:nvPr/>
        </p:nvSpPr>
        <p:spPr bwMode="auto">
          <a:xfrm>
            <a:off x="0" y="0"/>
            <a:ext cx="9144000" cy="533400"/>
          </a:xfrm>
          <a:prstGeom prst="rect">
            <a:avLst/>
          </a:prstGeom>
          <a:noFill/>
          <a:ln w="9525">
            <a:noFill/>
            <a:miter lim="800000"/>
            <a:headEnd/>
            <a:tailEnd/>
          </a:ln>
        </p:spPr>
        <p:txBody>
          <a:bodyPr anchor="ctr">
            <a:prstTxWarp prst="textNoShape">
              <a:avLst/>
            </a:prstTxWarp>
          </a:bodyPr>
          <a:lstStyle/>
          <a:p>
            <a:pPr algn="ctr" eaLnBrk="1" hangingPunct="1"/>
            <a:r>
              <a:rPr lang="en-US" sz="3200">
                <a:solidFill>
                  <a:schemeClr val="tx2"/>
                </a:solidFill>
                <a:latin typeface="Comic Sans MS" pitchFamily="-108" charset="0"/>
              </a:rPr>
              <a:t>RII TPW Effort (todos)</a:t>
            </a:r>
          </a:p>
        </p:txBody>
      </p:sp>
      <p:sp>
        <p:nvSpPr>
          <p:cNvPr id="3077" name="Text Box 5"/>
          <p:cNvSpPr txBox="1">
            <a:spLocks noChangeArrowheads="1"/>
          </p:cNvSpPr>
          <p:nvPr/>
        </p:nvSpPr>
        <p:spPr bwMode="auto">
          <a:xfrm>
            <a:off x="0" y="3429000"/>
            <a:ext cx="9144000" cy="762000"/>
          </a:xfrm>
          <a:prstGeom prst="rect">
            <a:avLst/>
          </a:prstGeom>
          <a:noFill/>
          <a:ln w="9525">
            <a:noFill/>
            <a:miter lim="800000"/>
            <a:headEnd/>
            <a:tailEnd/>
          </a:ln>
        </p:spPr>
        <p:txBody>
          <a:bodyPr>
            <a:prstTxWarp prst="textNoShape">
              <a:avLst/>
            </a:prstTxWarp>
            <a:spAutoFit/>
          </a:bodyPr>
          <a:lstStyle/>
          <a:p>
            <a:pPr>
              <a:buFontTx/>
              <a:buChar char="•"/>
            </a:pPr>
            <a:r>
              <a:rPr lang="en-US">
                <a:latin typeface="Comic Sans MS" pitchFamily="-108" charset="0"/>
              </a:rPr>
              <a:t> Process EPAC RSS TPW dataset (1995-2008) [NRL]</a:t>
            </a:r>
          </a:p>
          <a:p>
            <a:pPr lvl="1"/>
            <a:r>
              <a:rPr lang="en-US" sz="2000">
                <a:latin typeface="Comic Sans MS" pitchFamily="-108" charset="0"/>
              </a:rPr>
              <a:t>-timeline: Feb 2010 </a:t>
            </a:r>
          </a:p>
        </p:txBody>
      </p:sp>
      <p:sp>
        <p:nvSpPr>
          <p:cNvPr id="3078" name="Text Box 6"/>
          <p:cNvSpPr txBox="1">
            <a:spLocks noChangeArrowheads="1"/>
          </p:cNvSpPr>
          <p:nvPr/>
        </p:nvSpPr>
        <p:spPr bwMode="auto">
          <a:xfrm>
            <a:off x="0" y="4572000"/>
            <a:ext cx="9144000" cy="1127125"/>
          </a:xfrm>
          <a:prstGeom prst="rect">
            <a:avLst/>
          </a:prstGeom>
          <a:noFill/>
          <a:ln w="9525">
            <a:noFill/>
            <a:miter lim="800000"/>
            <a:headEnd/>
            <a:tailEnd/>
          </a:ln>
        </p:spPr>
        <p:txBody>
          <a:bodyPr>
            <a:prstTxWarp prst="textNoShape">
              <a:avLst/>
            </a:prstTxWarp>
            <a:spAutoFit/>
          </a:bodyPr>
          <a:lstStyle/>
          <a:p>
            <a:pPr>
              <a:buFontTx/>
              <a:buChar char="•"/>
              <a:tabLst>
                <a:tab pos="230188" algn="l"/>
              </a:tabLst>
            </a:pPr>
            <a:r>
              <a:rPr lang="en-US">
                <a:latin typeface="Comic Sans MS" pitchFamily="-108" charset="0"/>
              </a:rPr>
              <a:t> Perform necessary blending for RSS &amp; operational TPW 	datasets [Jason]</a:t>
            </a:r>
          </a:p>
          <a:p>
            <a:pPr lvl="1">
              <a:tabLst>
                <a:tab pos="230188" algn="l"/>
              </a:tabLst>
            </a:pPr>
            <a:r>
              <a:rPr lang="en-US" sz="2000">
                <a:latin typeface="Comic Sans MS" pitchFamily="-108" charset="0"/>
              </a:rPr>
              <a:t>-timeline: ready for June 2010 real-time tests  </a:t>
            </a:r>
          </a:p>
        </p:txBody>
      </p:sp>
      <p:sp>
        <p:nvSpPr>
          <p:cNvPr id="3079" name="Text Box 7"/>
          <p:cNvSpPr txBox="1">
            <a:spLocks noChangeArrowheads="1"/>
          </p:cNvSpPr>
          <p:nvPr/>
        </p:nvSpPr>
        <p:spPr bwMode="auto">
          <a:xfrm>
            <a:off x="0" y="762000"/>
            <a:ext cx="9144000" cy="762000"/>
          </a:xfrm>
          <a:prstGeom prst="rect">
            <a:avLst/>
          </a:prstGeom>
          <a:noFill/>
          <a:ln w="9525">
            <a:noFill/>
            <a:miter lim="800000"/>
            <a:headEnd/>
            <a:tailEnd/>
          </a:ln>
        </p:spPr>
        <p:txBody>
          <a:bodyPr>
            <a:prstTxWarp prst="textNoShape">
              <a:avLst/>
            </a:prstTxWarp>
            <a:spAutoFit/>
          </a:bodyPr>
          <a:lstStyle/>
          <a:p>
            <a:pPr>
              <a:buFontTx/>
              <a:buChar char="•"/>
            </a:pPr>
            <a:r>
              <a:rPr lang="en-US">
                <a:latin typeface="Comic Sans MS" pitchFamily="-108" charset="0"/>
              </a:rPr>
              <a:t> Begin testing of NATL TPW dataset [Mark]  </a:t>
            </a:r>
          </a:p>
          <a:p>
            <a:pPr lvl="1"/>
            <a:r>
              <a:rPr lang="en-US" sz="2000">
                <a:latin typeface="Comic Sans MS" pitchFamily="-108" charset="0"/>
              </a:rPr>
              <a:t>-timeline: Dec 2009</a:t>
            </a:r>
          </a:p>
        </p:txBody>
      </p:sp>
      <p:sp>
        <p:nvSpPr>
          <p:cNvPr id="3082" name="Text Box 10"/>
          <p:cNvSpPr txBox="1">
            <a:spLocks noChangeArrowheads="1"/>
          </p:cNvSpPr>
          <p:nvPr/>
        </p:nvSpPr>
        <p:spPr bwMode="auto">
          <a:xfrm>
            <a:off x="0" y="1905000"/>
            <a:ext cx="9144000" cy="1127125"/>
          </a:xfrm>
          <a:prstGeom prst="rect">
            <a:avLst/>
          </a:prstGeom>
          <a:noFill/>
          <a:ln w="9525">
            <a:noFill/>
            <a:miter lim="800000"/>
            <a:headEnd/>
            <a:tailEnd/>
          </a:ln>
        </p:spPr>
        <p:txBody>
          <a:bodyPr>
            <a:prstTxWarp prst="textNoShape">
              <a:avLst/>
            </a:prstTxWarp>
            <a:spAutoFit/>
          </a:bodyPr>
          <a:lstStyle/>
          <a:p>
            <a:pPr>
              <a:buFontTx/>
              <a:buChar char="•"/>
              <a:tabLst>
                <a:tab pos="230188" algn="l"/>
              </a:tabLst>
            </a:pPr>
            <a:r>
              <a:rPr lang="en-US">
                <a:latin typeface="Comic Sans MS" pitchFamily="-108" charset="0"/>
              </a:rPr>
              <a:t> Process sample EPAC RSS TPW dataset and provide to Mark 	for testing [NRL]</a:t>
            </a:r>
          </a:p>
          <a:p>
            <a:pPr lvl="1">
              <a:tabLst>
                <a:tab pos="230188" algn="l"/>
              </a:tabLst>
            </a:pPr>
            <a:r>
              <a:rPr lang="en-US" sz="2000">
                <a:latin typeface="Comic Sans MS" pitchFamily="-108" charset="0"/>
              </a:rPr>
              <a:t>-timeline: Nov 2010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0" y="661988"/>
            <a:ext cx="9144000" cy="5967412"/>
          </a:xfrm>
          <a:prstGeom prst="rect">
            <a:avLst/>
          </a:prstGeom>
          <a:noFill/>
          <a:ln w="9525">
            <a:noFill/>
            <a:miter lim="800000"/>
            <a:headEnd/>
            <a:tailEnd/>
          </a:ln>
        </p:spPr>
        <p:txBody>
          <a:bodyPr>
            <a:prstTxWarp prst="textNoShape">
              <a:avLst/>
            </a:prstTxWarp>
            <a:spAutoFit/>
          </a:bodyPr>
          <a:lstStyle/>
          <a:p>
            <a:pPr>
              <a:buFont typeface="Arial" pitchFamily="-108" charset="0"/>
              <a:buAutoNum type="arabicParenR"/>
              <a:tabLst>
                <a:tab pos="285750" algn="l"/>
              </a:tabLst>
            </a:pPr>
            <a:r>
              <a:rPr lang="en-US" sz="1400" b="1">
                <a:latin typeface="Comic Sans MS" pitchFamily="-108" charset="0"/>
              </a:rPr>
              <a:t> QUADRANT ANALYSES of TPW</a:t>
            </a:r>
          </a:p>
          <a:p>
            <a:pPr>
              <a:buFont typeface="Arial" pitchFamily="-108" charset="0"/>
              <a:buNone/>
              <a:tabLst>
                <a:tab pos="285750" algn="l"/>
              </a:tabLst>
            </a:pPr>
            <a:r>
              <a:rPr lang="en-US" sz="1200">
                <a:latin typeface="Comic Sans MS" pitchFamily="-108" charset="0"/>
              </a:rPr>
              <a:t>My take on these dry air intrusions into Atlantic TCs is that the dry air has a very predictable progression as it infiltrates the storm: it begins wrapping around the NW quadrant...then into the SW quadrant...next to the SE...and occasionally into the NE quadrant.  This sequence doesn't always complete itself, but the progression is very consistent.  So a few ideas here</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a)</a:t>
            </a:r>
            <a:r>
              <a:rPr lang="en-US" sz="1200">
                <a:latin typeface="Comic Sans MS" pitchFamily="-108" charset="0"/>
              </a:rPr>
              <a:t> calculate TPW stats by quadrant</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b)</a:t>
            </a:r>
            <a:r>
              <a:rPr lang="en-US" sz="1200">
                <a:latin typeface="Comic Sans MS" pitchFamily="-108" charset="0"/>
              </a:rPr>
              <a:t> develop a method for looking at these quadrant TPWs that accounts for how far the dry air has wrapped around the 	storm (e.g. dry NW=marginal, dry NW+SW=trouble for the storm, dry NW+SW+SE=real trouble, etc.).  We could define a 	TPW threshold (&lt;45 mm is a good proxy for the SAL); for "dry quadrant" in this case...or just let the stats sort things 	out on their own</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c)</a:t>
            </a:r>
            <a:r>
              <a:rPr lang="en-US" sz="1200">
                <a:latin typeface="Comic Sans MS" pitchFamily="-108" charset="0"/>
              </a:rPr>
              <a:t> an annulus ~200-500 km from the storm center for calculating TPW  would probably be a good 	starting point for 	trying to capture the presence of these dry air intrusions (most intrusions seem to have a width of ~50-100 km)</a:t>
            </a:r>
          </a:p>
          <a:p>
            <a:pPr>
              <a:buFont typeface="Arial" pitchFamily="-108" charset="0"/>
              <a:buNone/>
              <a:tabLst>
                <a:tab pos="285750" algn="l"/>
              </a:tabLst>
            </a:pPr>
            <a:endParaRPr lang="en-US" sz="1600">
              <a:latin typeface="Comic Sans MS" pitchFamily="-108" charset="0"/>
            </a:endParaRPr>
          </a:p>
          <a:p>
            <a:pPr>
              <a:buFont typeface="Arial" pitchFamily="-108" charset="0"/>
              <a:buNone/>
              <a:tabLst>
                <a:tab pos="285750" algn="l"/>
              </a:tabLst>
            </a:pPr>
            <a:r>
              <a:rPr lang="en-US" sz="1200" b="1">
                <a:latin typeface="Comic Sans MS" pitchFamily="-108" charset="0"/>
              </a:rPr>
              <a:t>2) STORM SIZE VS TPW</a:t>
            </a:r>
          </a:p>
          <a:p>
            <a:pPr>
              <a:buFont typeface="Arial" pitchFamily="-108" charset="0"/>
              <a:buNone/>
              <a:tabLst>
                <a:tab pos="285750" algn="l"/>
              </a:tabLst>
            </a:pPr>
            <a:r>
              <a:rPr lang="en-US" sz="1200">
                <a:latin typeface="Comic Sans MS" pitchFamily="-108" charset="0"/>
              </a:rPr>
              <a:t>Bigger storms can better defend against dry air intrusions while smaller systems can really get beat up quickly.  I'll bet we'd find a stronger relationship between TPW and intensity change in smaller, weaker systems (e.g. TDs and TSs)</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a)</a:t>
            </a:r>
            <a:r>
              <a:rPr lang="en-US" sz="1200">
                <a:latin typeface="Comic Sans MS" pitchFamily="-108" charset="0"/>
              </a:rPr>
              <a:t> normalize the TPW calculations against a storm size parameter (maybe determined using BT counts in the GOES 	imagery over some radius from the center)</a:t>
            </a:r>
          </a:p>
          <a:p>
            <a:pPr>
              <a:buFont typeface="Arial" pitchFamily="-108" charset="0"/>
              <a:buNone/>
              <a:tabLst>
                <a:tab pos="285750" algn="l"/>
              </a:tabLst>
            </a:pPr>
            <a:endParaRPr lang="en-US" sz="1600">
              <a:latin typeface="Comic Sans MS" pitchFamily="-108" charset="0"/>
            </a:endParaRPr>
          </a:p>
          <a:p>
            <a:pPr>
              <a:buFont typeface="Arial" pitchFamily="-108" charset="0"/>
              <a:buNone/>
              <a:tabLst>
                <a:tab pos="285750" algn="l"/>
              </a:tabLst>
            </a:pPr>
            <a:r>
              <a:rPr lang="en-US" sz="1200" b="1">
                <a:latin typeface="Comic Sans MS" pitchFamily="-108" charset="0"/>
              </a:rPr>
              <a:t>3) STORM ASYMMETRY VS TPW</a:t>
            </a:r>
          </a:p>
          <a:p>
            <a:pPr>
              <a:buFont typeface="Arial" pitchFamily="-108" charset="0"/>
              <a:buNone/>
              <a:tabLst>
                <a:tab pos="285750" algn="l"/>
              </a:tabLst>
            </a:pPr>
            <a:r>
              <a:rPr lang="en-US" sz="1200">
                <a:latin typeface="Comic Sans MS" pitchFamily="-108" charset="0"/>
              </a:rPr>
              <a:t>Asymmetric storms are probably more vulnerable to dry air intrusions:</a:t>
            </a:r>
          </a:p>
          <a:p>
            <a:pPr>
              <a:buFont typeface="Arial" pitchFamily="-108" charset="0"/>
              <a:buNone/>
              <a:tabLst>
                <a:tab pos="285750" algn="l"/>
              </a:tabLst>
            </a:pPr>
            <a:r>
              <a:rPr lang="en-US" sz="1200" b="1">
                <a:latin typeface="Comic Sans MS" pitchFamily="-108" charset="0"/>
              </a:rPr>
              <a:t>	a)</a:t>
            </a:r>
            <a:r>
              <a:rPr lang="en-US" sz="1200">
                <a:latin typeface="Comic Sans MS" pitchFamily="-108" charset="0"/>
              </a:rPr>
              <a:t> normalize the TPW calculations against a storm asymmetry parameter (I think you guys already 	calculate something 	like this in SHIPS?)</a:t>
            </a:r>
          </a:p>
          <a:p>
            <a:pPr>
              <a:buFont typeface="Arial" pitchFamily="-108" charset="0"/>
              <a:buNone/>
              <a:tabLst>
                <a:tab pos="285750" algn="l"/>
              </a:tabLst>
            </a:pPr>
            <a:endParaRPr lang="en-US" sz="1600">
              <a:latin typeface="Comic Sans MS" pitchFamily="-108" charset="0"/>
            </a:endParaRPr>
          </a:p>
          <a:p>
            <a:pPr>
              <a:buFont typeface="Arial" pitchFamily="-108" charset="0"/>
              <a:buNone/>
              <a:tabLst>
                <a:tab pos="285750" algn="l"/>
              </a:tabLst>
            </a:pPr>
            <a:r>
              <a:rPr lang="en-US" sz="1200" b="1">
                <a:latin typeface="Comic Sans MS" pitchFamily="-108" charset="0"/>
              </a:rPr>
              <a:t>4) VERTICAL WIND SHEAR VS TPW</a:t>
            </a:r>
          </a:p>
          <a:p>
            <a:pPr>
              <a:buFont typeface="Arial" pitchFamily="-108" charset="0"/>
              <a:buNone/>
              <a:tabLst>
                <a:tab pos="285750" algn="l"/>
              </a:tabLst>
            </a:pPr>
            <a:r>
              <a:rPr lang="en-US" sz="1200">
                <a:latin typeface="Comic Sans MS" pitchFamily="-108" charset="0"/>
              </a:rPr>
              <a:t>I think this is the big one.  No doubt, dry air can be surrounding a TC for days without getting into the inner core.  Turn up the shear a bit and it's a completely different story (Isabel 2003 is a great example of this).  I also wonder if the shear vector might provide some information re: the potential to advect the dry air in toward the inner core</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a)</a:t>
            </a:r>
            <a:r>
              <a:rPr lang="en-US" sz="1200">
                <a:latin typeface="Comic Sans MS" pitchFamily="-108" charset="0"/>
              </a:rPr>
              <a:t> normalize the TPW calculations against vertical wind shear (to help hone in on the relationship, it might be interesting 	to test this by radii, annulus, and semicircle)</a:t>
            </a:r>
          </a:p>
          <a:p>
            <a:pPr>
              <a:buFont typeface="Arial" pitchFamily="-108" charset="0"/>
              <a:buNone/>
              <a:tabLst>
                <a:tab pos="285750" algn="l"/>
              </a:tabLst>
            </a:pPr>
            <a:r>
              <a:rPr lang="en-US" sz="1200">
                <a:latin typeface="Comic Sans MS" pitchFamily="-108" charset="0"/>
              </a:rPr>
              <a:t>	</a:t>
            </a:r>
            <a:r>
              <a:rPr lang="en-US" sz="1200" b="1">
                <a:latin typeface="Comic Sans MS" pitchFamily="-108" charset="0"/>
              </a:rPr>
              <a:t>b)</a:t>
            </a:r>
            <a:r>
              <a:rPr lang="en-US" sz="1200">
                <a:latin typeface="Comic Sans MS" pitchFamily="-108" charset="0"/>
              </a:rPr>
              <a:t> normalize the TPW calculations against the vertical wind shear vector (again, might be interesting to test this by radii, 	annulus, and semicircle).</a:t>
            </a:r>
          </a:p>
        </p:txBody>
      </p:sp>
      <p:sp>
        <p:nvSpPr>
          <p:cNvPr id="4101" name="Title 1"/>
          <p:cNvSpPr>
            <a:spLocks/>
          </p:cNvSpPr>
          <p:nvPr/>
        </p:nvSpPr>
        <p:spPr bwMode="auto">
          <a:xfrm>
            <a:off x="0" y="-76200"/>
            <a:ext cx="9144000" cy="5334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Comic Sans MS" pitchFamily="-108" charset="0"/>
              </a:rPr>
              <a:t>RII TPW Effort (TPW testing ideas)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897"/>
            <a:ext cx="8229600" cy="1143000"/>
          </a:xfrm>
        </p:spPr>
        <p:txBody>
          <a:bodyPr>
            <a:normAutofit/>
          </a:bodyPr>
          <a:lstStyle/>
          <a:p>
            <a:r>
              <a:rPr lang="en-US" sz="3200" dirty="0" smtClean="0">
                <a:solidFill>
                  <a:srgbClr val="0000FF"/>
                </a:solidFill>
              </a:rPr>
              <a:t>Homework assignments </a:t>
            </a:r>
            <a:br>
              <a:rPr lang="en-US" sz="3200" dirty="0" smtClean="0">
                <a:solidFill>
                  <a:srgbClr val="0000FF"/>
                </a:solidFill>
              </a:rPr>
            </a:br>
            <a:r>
              <a:rPr lang="en-US" sz="3200" dirty="0" smtClean="0">
                <a:solidFill>
                  <a:srgbClr val="0000FF"/>
                </a:solidFill>
              </a:rPr>
              <a:t>(Who needs to do what and by when) </a:t>
            </a:r>
            <a:endParaRPr lang="en-US" sz="3200" dirty="0">
              <a:solidFill>
                <a:srgbClr val="0000FF"/>
              </a:solidFill>
            </a:endParaRPr>
          </a:p>
        </p:txBody>
      </p:sp>
      <p:sp>
        <p:nvSpPr>
          <p:cNvPr id="3" name="Content Placeholder 2"/>
          <p:cNvSpPr>
            <a:spLocks noGrp="1"/>
          </p:cNvSpPr>
          <p:nvPr>
            <p:ph idx="1"/>
          </p:nvPr>
        </p:nvSpPr>
        <p:spPr>
          <a:xfrm>
            <a:off x="457200" y="1575459"/>
            <a:ext cx="8229600" cy="4525963"/>
          </a:xfrm>
        </p:spPr>
        <p:txBody>
          <a:bodyPr>
            <a:normAutofit fontScale="92500" lnSpcReduction="20000"/>
          </a:bodyPr>
          <a:lstStyle/>
          <a:p>
            <a:r>
              <a:rPr lang="en-US" sz="2800" dirty="0" smtClean="0">
                <a:solidFill>
                  <a:srgbClr val="0000FF"/>
                </a:solidFill>
              </a:rPr>
              <a:t>J. </a:t>
            </a:r>
            <a:r>
              <a:rPr lang="en-US" sz="2800" smtClean="0">
                <a:solidFill>
                  <a:srgbClr val="0000FF"/>
                </a:solidFill>
              </a:rPr>
              <a:t>Solbrig</a:t>
            </a:r>
            <a:r>
              <a:rPr lang="en-US" sz="2800" smtClean="0">
                <a:solidFill>
                  <a:srgbClr val="0000FF"/>
                </a:solidFill>
              </a:rPr>
              <a:t>. </a:t>
            </a:r>
            <a:r>
              <a:rPr lang="en-US" sz="2800" dirty="0" smtClean="0">
                <a:solidFill>
                  <a:srgbClr val="0000FF"/>
                </a:solidFill>
              </a:rPr>
              <a:t>Complete TPW data sets for Atlantic and E. Pacific basins (1995-2008). This task is nearly complete and only minimal additional work is required. (Nov 1, 2009). </a:t>
            </a:r>
          </a:p>
          <a:p>
            <a:r>
              <a:rPr lang="en-US" sz="2800" dirty="0" smtClean="0">
                <a:solidFill>
                  <a:srgbClr val="0000FF"/>
                </a:solidFill>
              </a:rPr>
              <a:t>Add Atlantic/EPAC TPW data to SHIPS </a:t>
            </a:r>
            <a:r>
              <a:rPr lang="en-US" sz="2800" dirty="0" err="1" smtClean="0">
                <a:solidFill>
                  <a:srgbClr val="0000FF"/>
                </a:solidFill>
              </a:rPr>
              <a:t>lsdiag</a:t>
            </a:r>
            <a:r>
              <a:rPr lang="en-US" sz="2800" dirty="0" smtClean="0">
                <a:solidFill>
                  <a:srgbClr val="0000FF"/>
                </a:solidFill>
              </a:rPr>
              <a:t> file  (M. </a:t>
            </a:r>
            <a:r>
              <a:rPr lang="en-US" sz="2800" dirty="0" err="1" smtClean="0">
                <a:solidFill>
                  <a:srgbClr val="0000FF"/>
                </a:solidFill>
              </a:rPr>
              <a:t>DeMaria</a:t>
            </a:r>
            <a:r>
              <a:rPr lang="en-US" sz="2800" dirty="0" smtClean="0">
                <a:solidFill>
                  <a:srgbClr val="0000FF"/>
                </a:solidFill>
              </a:rPr>
              <a:t> (Dec 1 2009).</a:t>
            </a:r>
          </a:p>
          <a:p>
            <a:r>
              <a:rPr lang="en-US" sz="2800" dirty="0" smtClean="0">
                <a:solidFill>
                  <a:srgbClr val="0000FF"/>
                </a:solidFill>
              </a:rPr>
              <a:t>Kaplan –Determine optimal satellite predictors to use in revised version of Atlantic RII and derive new version of RI index using those predictors (Jan 31, 2010).  </a:t>
            </a:r>
          </a:p>
          <a:p>
            <a:r>
              <a:rPr lang="en-US" sz="2800" dirty="0" err="1" smtClean="0">
                <a:solidFill>
                  <a:srgbClr val="0000FF"/>
                </a:solidFill>
              </a:rPr>
              <a:t>Dunion</a:t>
            </a:r>
            <a:r>
              <a:rPr lang="en-US" sz="2800" dirty="0" smtClean="0">
                <a:solidFill>
                  <a:srgbClr val="0000FF"/>
                </a:solidFill>
              </a:rPr>
              <a:t>- Compare NESDIS operational algorithm against archived TPW data from 2006-2007 to determine required offset to apply for real-time TPW use during 2010 Hurricane season. (Spring 2010)</a:t>
            </a:r>
          </a:p>
          <a:p>
            <a:pPr>
              <a:buNone/>
            </a:pP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09600" y="381000"/>
            <a:ext cx="7772400" cy="762000"/>
          </a:xfrm>
        </p:spPr>
        <p:txBody>
          <a:bodyPr/>
          <a:lstStyle/>
          <a:p>
            <a:pPr eaLnBrk="1" hangingPunct="1"/>
            <a:r>
              <a:rPr lang="en-US" sz="3200" dirty="0" smtClean="0">
                <a:solidFill>
                  <a:srgbClr val="0000FF"/>
                </a:solidFill>
              </a:rPr>
              <a:t>Meeting Agenda</a:t>
            </a:r>
            <a:endParaRPr lang="en-US" dirty="0" smtClean="0">
              <a:solidFill>
                <a:srgbClr val="0000FF"/>
              </a:solidFill>
            </a:endParaRPr>
          </a:p>
        </p:txBody>
      </p:sp>
      <p:sp>
        <p:nvSpPr>
          <p:cNvPr id="14339" name="Rectangle 3"/>
          <p:cNvSpPr>
            <a:spLocks noGrp="1" noChangeArrowheads="1"/>
          </p:cNvSpPr>
          <p:nvPr>
            <p:ph type="subTitle" idx="1"/>
          </p:nvPr>
        </p:nvSpPr>
        <p:spPr>
          <a:xfrm>
            <a:off x="533400" y="1371600"/>
            <a:ext cx="7696200" cy="4648200"/>
          </a:xfrm>
        </p:spPr>
        <p:txBody>
          <a:bodyPr/>
          <a:lstStyle/>
          <a:p>
            <a:pPr marL="609600" indent="-609600" algn="l" eaLnBrk="1" hangingPunct="1"/>
            <a:endParaRPr lang="en-US" sz="2800" dirty="0" smtClean="0">
              <a:solidFill>
                <a:srgbClr val="0000FF"/>
              </a:solidFill>
            </a:endParaRPr>
          </a:p>
          <a:p>
            <a:pPr marL="609600" indent="-609600" algn="l" eaLnBrk="1" hangingPunct="1">
              <a:buFontTx/>
              <a:buAutoNum type="arabicPeriod"/>
            </a:pPr>
            <a:r>
              <a:rPr lang="en-US" sz="2800" dirty="0" smtClean="0">
                <a:solidFill>
                  <a:srgbClr val="0000FF"/>
                </a:solidFill>
              </a:rPr>
              <a:t>Kaplan:   JHT timeline – Where do we stand?</a:t>
            </a:r>
          </a:p>
          <a:p>
            <a:pPr marL="609600" indent="-609600" algn="l" eaLnBrk="1" hangingPunct="1">
              <a:buFontTx/>
              <a:buAutoNum type="arabicPeriod"/>
            </a:pPr>
            <a:r>
              <a:rPr lang="en-US" sz="2800" dirty="0" err="1" smtClean="0">
                <a:solidFill>
                  <a:srgbClr val="0000FF"/>
                </a:solidFill>
              </a:rPr>
              <a:t>Knaff</a:t>
            </a:r>
            <a:r>
              <a:rPr lang="en-US" sz="2800" dirty="0" smtClean="0">
                <a:solidFill>
                  <a:srgbClr val="0000FF"/>
                </a:solidFill>
              </a:rPr>
              <a:t>: Progress using IR imagery for RI  </a:t>
            </a:r>
          </a:p>
          <a:p>
            <a:pPr marL="609600" indent="-609600" algn="l" eaLnBrk="1" hangingPunct="1">
              <a:buFontTx/>
              <a:buAutoNum type="arabicPeriod"/>
            </a:pPr>
            <a:r>
              <a:rPr lang="en-US" sz="2800" dirty="0" err="1" smtClean="0">
                <a:solidFill>
                  <a:srgbClr val="0000FF"/>
                </a:solidFill>
              </a:rPr>
              <a:t>Dunion</a:t>
            </a:r>
            <a:r>
              <a:rPr lang="en-US" sz="2800" dirty="0" smtClean="0">
                <a:solidFill>
                  <a:srgbClr val="0000FF"/>
                </a:solidFill>
              </a:rPr>
              <a:t>:  Progress using water-vapor imagery for RI</a:t>
            </a:r>
          </a:p>
          <a:p>
            <a:pPr marL="609600" indent="-609600" algn="l" eaLnBrk="1" hangingPunct="1">
              <a:buFontTx/>
              <a:buAutoNum type="arabicPeriod"/>
            </a:pPr>
            <a:r>
              <a:rPr lang="en-US" sz="2800" dirty="0" smtClean="0">
                <a:solidFill>
                  <a:srgbClr val="0000FF"/>
                </a:solidFill>
              </a:rPr>
              <a:t>Kaplan: Satellite project to do list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09600"/>
          </a:xfrm>
        </p:spPr>
        <p:txBody>
          <a:bodyPr>
            <a:normAutofit fontScale="90000"/>
          </a:bodyPr>
          <a:lstStyle/>
          <a:p>
            <a:pPr eaLnBrk="1" hangingPunct="1">
              <a:defRPr/>
            </a:pPr>
            <a:r>
              <a:rPr lang="en-US" sz="3200" dirty="0" smtClean="0">
                <a:solidFill>
                  <a:srgbClr val="0000FF"/>
                </a:solidFill>
              </a:rPr>
              <a:t/>
            </a:r>
            <a:br>
              <a:rPr lang="en-US" sz="3200" dirty="0" smtClean="0">
                <a:solidFill>
                  <a:srgbClr val="0000FF"/>
                </a:solidFill>
              </a:rPr>
            </a:br>
            <a:r>
              <a:rPr lang="en-US" sz="3200" dirty="0" smtClean="0">
                <a:solidFill>
                  <a:srgbClr val="0000FF"/>
                </a:solidFill>
              </a:rPr>
              <a:t>Kaplan</a:t>
            </a:r>
            <a:br>
              <a:rPr lang="en-US" sz="3200" dirty="0" smtClean="0">
                <a:solidFill>
                  <a:srgbClr val="0000FF"/>
                </a:solidFill>
              </a:rPr>
            </a:br>
            <a:endParaRPr lang="en-US" sz="3200" dirty="0" smtClean="0">
              <a:solidFill>
                <a:srgbClr val="0000FF"/>
              </a:solidFill>
            </a:endParaRPr>
          </a:p>
        </p:txBody>
      </p:sp>
      <p:sp>
        <p:nvSpPr>
          <p:cNvPr id="15363" name="Content Placeholder 2"/>
          <p:cNvSpPr>
            <a:spLocks noGrp="1"/>
          </p:cNvSpPr>
          <p:nvPr>
            <p:ph idx="1"/>
          </p:nvPr>
        </p:nvSpPr>
        <p:spPr>
          <a:xfrm>
            <a:off x="685800" y="1905000"/>
            <a:ext cx="7772400" cy="4114800"/>
          </a:xfrm>
        </p:spPr>
        <p:txBody>
          <a:bodyPr>
            <a:normAutofit fontScale="85000" lnSpcReduction="10000"/>
          </a:bodyPr>
          <a:lstStyle/>
          <a:p>
            <a:pPr eaLnBrk="1" hangingPunct="1"/>
            <a:r>
              <a:rPr lang="en-US" sz="2400" dirty="0" smtClean="0">
                <a:solidFill>
                  <a:srgbClr val="0000FF"/>
                </a:solidFill>
              </a:rPr>
              <a:t>August 3, 2009 – Project begins</a:t>
            </a:r>
          </a:p>
          <a:p>
            <a:pPr eaLnBrk="1" hangingPunct="1"/>
            <a:r>
              <a:rPr lang="en-US" sz="2400" dirty="0" smtClean="0">
                <a:solidFill>
                  <a:srgbClr val="0000FF"/>
                </a:solidFill>
              </a:rPr>
              <a:t>December 2009 - Complete development of new inner-core predictors (PBL and satellite) for Atlantic RI index
Jan 2010 - Finalize revised Atlantic basin inner-core version of RII</a:t>
            </a:r>
          </a:p>
          <a:p>
            <a:pPr eaLnBrk="1" hangingPunct="1"/>
            <a:r>
              <a:rPr lang="en-US" sz="2400" dirty="0" smtClean="0">
                <a:solidFill>
                  <a:srgbClr val="0000FF"/>
                </a:solidFill>
              </a:rPr>
              <a:t>Feb 1 2010- Year 1 mid-term report due</a:t>
            </a:r>
          </a:p>
          <a:p>
            <a:pPr eaLnBrk="1" hangingPunct="1"/>
            <a:r>
              <a:rPr lang="en-US" sz="2400" dirty="0" smtClean="0">
                <a:solidFill>
                  <a:srgbClr val="0000FF"/>
                </a:solidFill>
              </a:rPr>
              <a:t>Feb  2010 - Complete assembly of E. Pacific TPW database</a:t>
            </a:r>
          </a:p>
          <a:p>
            <a:pPr eaLnBrk="1" hangingPunct="1"/>
            <a:r>
              <a:rPr lang="en-US" sz="2400" dirty="0" smtClean="0">
                <a:solidFill>
                  <a:srgbClr val="0000FF"/>
                </a:solidFill>
              </a:rPr>
              <a:t>March 2010 - Present year 1 results at IHC</a:t>
            </a:r>
          </a:p>
          <a:p>
            <a:pPr eaLnBrk="1" hangingPunct="1"/>
            <a:r>
              <a:rPr lang="en-US" sz="2400" dirty="0" smtClean="0">
                <a:solidFill>
                  <a:srgbClr val="0000FF"/>
                </a:solidFill>
              </a:rPr>
              <a:t>April 1 2010- Year two renewal proposal due </a:t>
            </a:r>
          </a:p>
          <a:p>
            <a:pPr eaLnBrk="1" hangingPunct="1"/>
            <a:r>
              <a:rPr lang="en-US" sz="2400" dirty="0" smtClean="0">
                <a:solidFill>
                  <a:srgbClr val="0000FF"/>
                </a:solidFill>
              </a:rPr>
              <a:t>June-  Complete development of new E. Pacific inner-core RI predictors </a:t>
            </a:r>
          </a:p>
          <a:p>
            <a:pPr eaLnBrk="1" hangingPunct="1"/>
            <a:r>
              <a:rPr lang="en-US" sz="2400" dirty="0" smtClean="0">
                <a:solidFill>
                  <a:srgbClr val="0000FF"/>
                </a:solidFill>
              </a:rPr>
              <a:t>June- Nov 2010- Perform real-time tests of new Atlantic inner-core RII</a:t>
            </a:r>
          </a:p>
          <a:p>
            <a:pPr eaLnBrk="1" hangingPunct="1"/>
            <a:r>
              <a:rPr lang="en-US" sz="2400" dirty="0" smtClean="0">
                <a:solidFill>
                  <a:srgbClr val="0000FF"/>
                </a:solidFill>
              </a:rPr>
              <a:t>August 1, 2010 Year 1 funding ends progress report due</a:t>
            </a:r>
          </a:p>
        </p:txBody>
      </p:sp>
      <p:sp>
        <p:nvSpPr>
          <p:cNvPr id="15364" name="TextBox 3"/>
          <p:cNvSpPr txBox="1">
            <a:spLocks noChangeArrowheads="1"/>
          </p:cNvSpPr>
          <p:nvPr/>
        </p:nvSpPr>
        <p:spPr bwMode="auto">
          <a:xfrm>
            <a:off x="2819400" y="1295400"/>
            <a:ext cx="3019425" cy="461963"/>
          </a:xfrm>
          <a:prstGeom prst="rect">
            <a:avLst/>
          </a:prstGeom>
          <a:noFill/>
          <a:ln w="9525">
            <a:noFill/>
            <a:miter lim="800000"/>
            <a:headEnd/>
            <a:tailEnd/>
          </a:ln>
        </p:spPr>
        <p:txBody>
          <a:bodyPr>
            <a:prstTxWarp prst="textNoShape">
              <a:avLst/>
            </a:prstTxWarp>
            <a:spAutoFit/>
          </a:bodyPr>
          <a:lstStyle/>
          <a:p>
            <a:r>
              <a:rPr lang="en-US" b="1">
                <a:solidFill>
                  <a:srgbClr val="0000FF"/>
                </a:solidFill>
              </a:rPr>
              <a:t>Year 1 JHT timeline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Title 3"/>
          <p:cNvSpPr>
            <a:spLocks noGrp="1"/>
          </p:cNvSpPr>
          <p:nvPr>
            <p:ph type="title"/>
          </p:nvPr>
        </p:nvSpPr>
        <p:spPr/>
        <p:txBody>
          <a:bodyPr/>
          <a:lstStyle/>
          <a:p>
            <a:r>
              <a:rPr lang="en-US"/>
              <a:t>Progress using IR imagery for RI	</a:t>
            </a:r>
          </a:p>
        </p:txBody>
      </p:sp>
      <p:sp>
        <p:nvSpPr>
          <p:cNvPr id="5" name="Content Placeholder 4"/>
          <p:cNvSpPr>
            <a:spLocks noGrp="1"/>
          </p:cNvSpPr>
          <p:nvPr>
            <p:ph idx="1"/>
          </p:nvPr>
        </p:nvSpPr>
        <p:spPr/>
        <p:txBody>
          <a:bodyPr>
            <a:normAutofit/>
          </a:bodyPr>
          <a:lstStyle/>
          <a:p>
            <a:pPr>
              <a:lnSpc>
                <a:spcPct val="90000"/>
              </a:lnSpc>
            </a:pPr>
            <a:r>
              <a:rPr lang="en-US" sz="3000"/>
              <a:t>Principle components for motion relative imagery calculated using the CIRA IR image archive</a:t>
            </a:r>
          </a:p>
          <a:p>
            <a:pPr>
              <a:lnSpc>
                <a:spcPct val="90000"/>
              </a:lnSpc>
            </a:pPr>
            <a:r>
              <a:rPr lang="en-US" sz="3000"/>
              <a:t>The first nine PCs were examined wrt to RI</a:t>
            </a:r>
          </a:p>
          <a:p>
            <a:pPr>
              <a:lnSpc>
                <a:spcPct val="90000"/>
              </a:lnSpc>
            </a:pPr>
            <a:r>
              <a:rPr lang="en-US" sz="3000"/>
              <a:t>12-h average PCs and their temporal standard deviations were calculated and added to the SHIPS lsdiag files for the Atlantic </a:t>
            </a:r>
          </a:p>
          <a:p>
            <a:pPr>
              <a:lnSpc>
                <a:spcPct val="90000"/>
              </a:lnSpc>
            </a:pPr>
            <a:r>
              <a:rPr lang="en-US" sz="3000"/>
              <a:t>Improving the Archive</a:t>
            </a:r>
          </a:p>
          <a:p>
            <a:pPr lvl="1">
              <a:lnSpc>
                <a:spcPct val="90000"/>
              </a:lnSpc>
            </a:pPr>
            <a:r>
              <a:rPr lang="en-US" sz="2600"/>
              <a:t>Ray has added some of the missing cases from 1995 in the Atlantic.</a:t>
            </a:r>
          </a:p>
          <a:p>
            <a:pPr lvl="1">
              <a:lnSpc>
                <a:spcPct val="90000"/>
              </a:lnSpc>
            </a:pPr>
            <a:r>
              <a:rPr lang="en-US" sz="2600"/>
              <a:t>I’m working on adding 1996 East Pacific storms.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a:t>Simple Stratification – land cases removed</a:t>
            </a:r>
          </a:p>
        </p:txBody>
      </p:sp>
      <p:sp>
        <p:nvSpPr>
          <p:cNvPr id="3075" name="Text Placeholder 4"/>
          <p:cNvSpPr>
            <a:spLocks noGrp="1"/>
          </p:cNvSpPr>
          <p:nvPr>
            <p:ph type="body" idx="1"/>
          </p:nvPr>
        </p:nvSpPr>
        <p:spPr/>
        <p:txBody>
          <a:bodyPr/>
          <a:lstStyle/>
          <a:p>
            <a:r>
              <a:rPr lang="en-US"/>
              <a:t>Weights for PC1 (40%)</a:t>
            </a:r>
          </a:p>
        </p:txBody>
      </p:sp>
      <p:sp>
        <p:nvSpPr>
          <p:cNvPr id="3076" name="Text Placeholder 6"/>
          <p:cNvSpPr>
            <a:spLocks noGrp="1"/>
          </p:cNvSpPr>
          <p:nvPr>
            <p:ph type="body" sz="quarter" idx="3"/>
          </p:nvPr>
        </p:nvSpPr>
        <p:spPr/>
        <p:txBody>
          <a:bodyPr/>
          <a:lstStyle/>
          <a:p>
            <a:r>
              <a:rPr lang="en-US"/>
              <a:t>Potential RI Discrimination</a:t>
            </a:r>
          </a:p>
        </p:txBody>
      </p:sp>
      <p:pic>
        <p:nvPicPr>
          <p:cNvPr id="3077" name="Content Placeholder 8" descr="eof1.gif"/>
          <p:cNvPicPr>
            <a:picLocks noGrp="1" noChangeAspect="1"/>
          </p:cNvPicPr>
          <p:nvPr>
            <p:ph sz="half" idx="2"/>
          </p:nvPr>
        </p:nvPicPr>
        <p:blipFill>
          <a:blip r:embed="rId2"/>
          <a:srcRect/>
          <a:stretch>
            <a:fillRect/>
          </a:stretch>
        </p:blipFill>
        <p:spPr>
          <a:xfrm>
            <a:off x="457200" y="2174875"/>
            <a:ext cx="4038600" cy="3951288"/>
          </a:xfrm>
        </p:spPr>
      </p:pic>
      <p:graphicFrame>
        <p:nvGraphicFramePr>
          <p:cNvPr id="10" name="Content Placeholder 9"/>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t>Further Stratification of PC1</a:t>
            </a:r>
          </a:p>
        </p:txBody>
      </p:sp>
      <p:sp>
        <p:nvSpPr>
          <p:cNvPr id="4099" name="Text Placeholder 2"/>
          <p:cNvSpPr>
            <a:spLocks noGrp="1"/>
          </p:cNvSpPr>
          <p:nvPr>
            <p:ph type="body" idx="1"/>
          </p:nvPr>
        </p:nvSpPr>
        <p:spPr/>
        <p:txBody>
          <a:bodyPr/>
          <a:lstStyle/>
          <a:p>
            <a:r>
              <a:rPr lang="en-US"/>
              <a:t>PC1				</a:t>
            </a:r>
          </a:p>
        </p:txBody>
      </p:sp>
      <p:sp>
        <p:nvSpPr>
          <p:cNvPr id="4100" name="Text Placeholder 4"/>
          <p:cNvSpPr>
            <a:spLocks noGrp="1"/>
          </p:cNvSpPr>
          <p:nvPr>
            <p:ph type="body" sz="quarter" idx="3"/>
          </p:nvPr>
        </p:nvSpPr>
        <p:spPr>
          <a:xfrm>
            <a:off x="4645025" y="1535113"/>
            <a:ext cx="4498975" cy="639762"/>
          </a:xfrm>
        </p:spPr>
        <p:txBody>
          <a:bodyPr/>
          <a:lstStyle/>
          <a:p>
            <a:r>
              <a:rPr lang="en-US"/>
              <a:t>Standard Deviation of PC1</a:t>
            </a:r>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Title 6"/>
          <p:cNvSpPr>
            <a:spLocks noGrp="1"/>
          </p:cNvSpPr>
          <p:nvPr>
            <p:ph type="title"/>
          </p:nvPr>
        </p:nvSpPr>
        <p:spPr/>
        <p:txBody>
          <a:bodyPr/>
          <a:lstStyle/>
          <a:p>
            <a:r>
              <a:rPr lang="en-US"/>
              <a:t>Comments	</a:t>
            </a:r>
          </a:p>
        </p:txBody>
      </p:sp>
      <p:sp>
        <p:nvSpPr>
          <p:cNvPr id="8" name="Content Placeholder 7"/>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PC 1 seems to be the only significant predictor in a stand-alone manner</a:t>
            </a:r>
          </a:p>
          <a:p>
            <a:pPr fontAlgn="auto">
              <a:spcAft>
                <a:spcPts val="0"/>
              </a:spcAft>
              <a:buFont typeface="Arial" pitchFamily="34" charset="0"/>
              <a:buChar char="•"/>
              <a:defRPr/>
            </a:pPr>
            <a:r>
              <a:rPr lang="en-US" dirty="0" smtClean="0"/>
              <a:t>PC 2 &amp; 3 deal with wave number 1 banding and suggest that convection is preferred in the back quadrants  </a:t>
            </a:r>
            <a:r>
              <a:rPr lang="en-US" dirty="0" err="1" smtClean="0"/>
              <a:t>wrt</a:t>
            </a:r>
            <a:r>
              <a:rPr lang="en-US" dirty="0" smtClean="0"/>
              <a:t> motion.</a:t>
            </a:r>
          </a:p>
          <a:p>
            <a:pPr fontAlgn="auto">
              <a:spcAft>
                <a:spcPts val="0"/>
              </a:spcAft>
              <a:buFont typeface="Arial" pitchFamily="34" charset="0"/>
              <a:buChar char="•"/>
              <a:defRPr/>
            </a:pPr>
            <a:r>
              <a:rPr lang="en-US" dirty="0" smtClean="0"/>
              <a:t>PC 4 &amp; 5 have are related to size variations of the cloud shield, but are symmetric like PC 1</a:t>
            </a:r>
          </a:p>
          <a:p>
            <a:pPr fontAlgn="auto">
              <a:spcAft>
                <a:spcPts val="0"/>
              </a:spcAft>
              <a:buFont typeface="Arial" pitchFamily="34" charset="0"/>
              <a:buChar char="•"/>
              <a:defRPr/>
            </a:pPr>
            <a:r>
              <a:rPr lang="en-US" dirty="0" smtClean="0"/>
              <a:t>All of these may/may not matter once environmental factors are accounted for.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TPW at NESDIS/CIRA</a:t>
            </a:r>
          </a:p>
        </p:txBody>
      </p:sp>
      <p:sp>
        <p:nvSpPr>
          <p:cNvPr id="3" name="Content Placeholder 2"/>
          <p:cNvSpPr>
            <a:spLocks noGrp="1"/>
          </p:cNvSpPr>
          <p:nvPr>
            <p:ph idx="1"/>
          </p:nvPr>
        </p:nvSpPr>
        <p:spPr/>
        <p:txBody>
          <a:bodyPr>
            <a:normAutofit/>
          </a:bodyPr>
          <a:lstStyle/>
          <a:p>
            <a:pPr>
              <a:lnSpc>
                <a:spcPct val="90000"/>
              </a:lnSpc>
            </a:pPr>
            <a:r>
              <a:rPr lang="en-US"/>
              <a:t>The Jones &amp; Kidder (2007) overlay product is being produced at NESDIS and being collected every 6 hours locally.</a:t>
            </a:r>
          </a:p>
          <a:p>
            <a:pPr>
              <a:lnSpc>
                <a:spcPct val="90000"/>
              </a:lnSpc>
            </a:pPr>
            <a:r>
              <a:rPr lang="en-US"/>
              <a:t>The CIRA average product continues to be collected from CIRA every 6 hours for inter comparison efforts.</a:t>
            </a:r>
          </a:p>
          <a:p>
            <a:pPr>
              <a:lnSpc>
                <a:spcPct val="90000"/>
              </a:lnSpc>
            </a:pPr>
            <a:r>
              <a:rPr lang="en-US"/>
              <a:t>The CIRA average product  for 2006 was supplied to J. Dunion for inter-comparison to the RSS/NRLMRY product.  </a:t>
            </a:r>
          </a:p>
          <a:p>
            <a:pPr>
              <a:lnSpc>
                <a:spcPct val="90000"/>
              </a:lnSpc>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4" name="Picture 6" descr="vapor"/>
          <p:cNvPicPr>
            <a:picLocks noChangeAspect="1" noChangeArrowheads="1"/>
          </p:cNvPicPr>
          <p:nvPr/>
        </p:nvPicPr>
        <p:blipFill>
          <a:blip r:embed="rId2"/>
          <a:srcRect/>
          <a:stretch>
            <a:fillRect/>
          </a:stretch>
        </p:blipFill>
        <p:spPr bwMode="auto">
          <a:xfrm>
            <a:off x="6553200" y="4700588"/>
            <a:ext cx="2590800" cy="1852612"/>
          </a:xfrm>
          <a:prstGeom prst="rect">
            <a:avLst/>
          </a:prstGeom>
          <a:noFill/>
        </p:spPr>
      </p:pic>
      <p:sp>
        <p:nvSpPr>
          <p:cNvPr id="2055" name="Title 1"/>
          <p:cNvSpPr>
            <a:spLocks/>
          </p:cNvSpPr>
          <p:nvPr/>
        </p:nvSpPr>
        <p:spPr bwMode="auto">
          <a:xfrm>
            <a:off x="0" y="-76200"/>
            <a:ext cx="9144000" cy="5334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Comic Sans MS" pitchFamily="-108" charset="0"/>
              </a:rPr>
              <a:t>RII TPW Effort (completed tasks)</a:t>
            </a:r>
          </a:p>
        </p:txBody>
      </p:sp>
      <p:sp>
        <p:nvSpPr>
          <p:cNvPr id="2057" name="Text Box 9"/>
          <p:cNvSpPr txBox="1">
            <a:spLocks noChangeArrowheads="1"/>
          </p:cNvSpPr>
          <p:nvPr/>
        </p:nvSpPr>
        <p:spPr bwMode="auto">
          <a:xfrm>
            <a:off x="0" y="4662488"/>
            <a:ext cx="6629400" cy="1890712"/>
          </a:xfrm>
          <a:prstGeom prst="rect">
            <a:avLst/>
          </a:prstGeom>
          <a:noFill/>
          <a:ln w="9525">
            <a:noFill/>
            <a:miter lim="800000"/>
            <a:headEnd/>
            <a:tailEnd/>
          </a:ln>
        </p:spPr>
        <p:txBody>
          <a:bodyPr>
            <a:prstTxWarp prst="textNoShape">
              <a:avLst/>
            </a:prstTxWarp>
            <a:spAutoFit/>
          </a:bodyPr>
          <a:lstStyle/>
          <a:p>
            <a:pPr>
              <a:buFontTx/>
              <a:buChar char="•"/>
              <a:tabLst>
                <a:tab pos="230188" algn="l"/>
                <a:tab pos="460375" algn="l"/>
              </a:tabLst>
            </a:pPr>
            <a:r>
              <a:rPr lang="en-US">
                <a:latin typeface="Comic Sans MS" pitchFamily="-108" charset="0"/>
              </a:rPr>
              <a:t> </a:t>
            </a:r>
            <a:r>
              <a:rPr lang="en-US" sz="2000">
                <a:latin typeface="Comic Sans MS" pitchFamily="-108" charset="0"/>
              </a:rPr>
              <a:t>NRL has processed all NATL TPW for 1995-2008 		(images and Asciis)</a:t>
            </a:r>
          </a:p>
          <a:p>
            <a:pPr>
              <a:tabLst>
                <a:tab pos="230188" algn="l"/>
                <a:tab pos="460375" algn="l"/>
              </a:tabLst>
            </a:pPr>
            <a:r>
              <a:rPr lang="en-US" sz="2000">
                <a:latin typeface="Comic Sans MS" pitchFamily="-108" charset="0"/>
              </a:rPr>
              <a:t>		</a:t>
            </a:r>
            <a:r>
              <a:rPr lang="en-US" sz="1800">
                <a:latin typeface="Comic Sans MS" pitchFamily="-108" charset="0"/>
              </a:rPr>
              <a:t>-given subtle changes to RSS algorithm, just use new 			dataset</a:t>
            </a:r>
          </a:p>
          <a:p>
            <a:pPr>
              <a:tabLst>
                <a:tab pos="230188" algn="l"/>
                <a:tab pos="460375" algn="l"/>
              </a:tabLst>
            </a:pPr>
            <a:r>
              <a:rPr lang="en-US" sz="1800">
                <a:latin typeface="Comic Sans MS" pitchFamily="-108" charset="0"/>
              </a:rPr>
              <a:t>		-we can develop TPW RII training set with RSS dataset 		and worry about blending for June 2010 deadline</a:t>
            </a:r>
          </a:p>
        </p:txBody>
      </p:sp>
      <p:sp>
        <p:nvSpPr>
          <p:cNvPr id="2058" name="Text Box 10"/>
          <p:cNvSpPr txBox="1">
            <a:spLocks noChangeArrowheads="1"/>
          </p:cNvSpPr>
          <p:nvPr/>
        </p:nvSpPr>
        <p:spPr bwMode="auto">
          <a:xfrm>
            <a:off x="0" y="1843088"/>
            <a:ext cx="9144000" cy="671512"/>
          </a:xfrm>
          <a:prstGeom prst="rect">
            <a:avLst/>
          </a:prstGeom>
          <a:noFill/>
          <a:ln w="9525">
            <a:noFill/>
            <a:miter lim="800000"/>
            <a:headEnd/>
            <a:tailEnd/>
          </a:ln>
        </p:spPr>
        <p:txBody>
          <a:bodyPr>
            <a:prstTxWarp prst="textNoShape">
              <a:avLst/>
            </a:prstTxWarp>
            <a:spAutoFit/>
          </a:bodyPr>
          <a:lstStyle/>
          <a:p>
            <a:pPr>
              <a:buFontTx/>
              <a:buChar char="•"/>
            </a:pPr>
            <a:r>
              <a:rPr lang="en-US" sz="2000">
                <a:latin typeface="Comic Sans MS" pitchFamily="-108" charset="0"/>
              </a:rPr>
              <a:t> TPW NATL test files provided to Mark D.</a:t>
            </a:r>
          </a:p>
          <a:p>
            <a:pPr lvl="1"/>
            <a:r>
              <a:rPr lang="en-US" sz="1800">
                <a:latin typeface="Comic Sans MS" pitchFamily="-108" charset="0"/>
              </a:rPr>
              <a:t>-no problems reading in</a:t>
            </a:r>
          </a:p>
        </p:txBody>
      </p:sp>
      <p:sp>
        <p:nvSpPr>
          <p:cNvPr id="2059" name="Text Box 11"/>
          <p:cNvSpPr txBox="1">
            <a:spLocks noChangeArrowheads="1"/>
          </p:cNvSpPr>
          <p:nvPr/>
        </p:nvSpPr>
        <p:spPr bwMode="auto">
          <a:xfrm>
            <a:off x="0" y="2716213"/>
            <a:ext cx="6553200" cy="1311275"/>
          </a:xfrm>
          <a:prstGeom prst="rect">
            <a:avLst/>
          </a:prstGeom>
          <a:noFill/>
          <a:ln w="9525">
            <a:noFill/>
            <a:miter lim="800000"/>
            <a:headEnd/>
            <a:tailEnd/>
          </a:ln>
        </p:spPr>
        <p:txBody>
          <a:bodyPr>
            <a:prstTxWarp prst="textNoShape">
              <a:avLst/>
            </a:prstTxWarp>
            <a:spAutoFit/>
          </a:bodyPr>
          <a:lstStyle/>
          <a:p>
            <a:pPr>
              <a:buFontTx/>
              <a:buChar char="•"/>
              <a:tabLst>
                <a:tab pos="230188" algn="l"/>
              </a:tabLst>
            </a:pPr>
            <a:r>
              <a:rPr lang="en-US">
                <a:latin typeface="Comic Sans MS" pitchFamily="-108" charset="0"/>
              </a:rPr>
              <a:t> </a:t>
            </a:r>
            <a:r>
              <a:rPr lang="en-US" sz="2000">
                <a:latin typeface="Comic Sans MS" pitchFamily="-108" charset="0"/>
              </a:rPr>
              <a:t>Received CIRA (operational) version of the TPW 	product</a:t>
            </a:r>
          </a:p>
          <a:p>
            <a:pPr lvl="1">
              <a:tabLst>
                <a:tab pos="230188" algn="l"/>
              </a:tabLst>
            </a:pPr>
            <a:r>
              <a:rPr lang="en-US" sz="1800">
                <a:latin typeface="Comic Sans MS" pitchFamily="-108" charset="0"/>
              </a:rPr>
              <a:t>-comparisons will be made with RSS TPW dataset for blending corrections (SSM/I generally moister)</a:t>
            </a:r>
          </a:p>
        </p:txBody>
      </p:sp>
      <p:pic>
        <p:nvPicPr>
          <p:cNvPr id="2060" name="Picture 12" descr="tpw_blending_alg"/>
          <p:cNvPicPr>
            <a:picLocks noChangeAspect="1" noChangeArrowheads="1"/>
          </p:cNvPicPr>
          <p:nvPr/>
        </p:nvPicPr>
        <p:blipFill>
          <a:blip r:embed="rId3"/>
          <a:srcRect/>
          <a:stretch>
            <a:fillRect/>
          </a:stretch>
        </p:blipFill>
        <p:spPr bwMode="auto">
          <a:xfrm>
            <a:off x="6508750" y="2590800"/>
            <a:ext cx="2635250" cy="1801813"/>
          </a:xfrm>
          <a:prstGeom prst="rect">
            <a:avLst/>
          </a:prstGeom>
          <a:noFill/>
        </p:spPr>
      </p:pic>
      <p:sp>
        <p:nvSpPr>
          <p:cNvPr id="2061" name="Text Box 13"/>
          <p:cNvSpPr txBox="1">
            <a:spLocks noChangeArrowheads="1"/>
          </p:cNvSpPr>
          <p:nvPr/>
        </p:nvSpPr>
        <p:spPr bwMode="auto">
          <a:xfrm>
            <a:off x="0" y="547688"/>
            <a:ext cx="9144000" cy="976312"/>
          </a:xfrm>
          <a:prstGeom prst="rect">
            <a:avLst/>
          </a:prstGeom>
          <a:noFill/>
          <a:ln w="9525">
            <a:noFill/>
            <a:miter lim="800000"/>
            <a:headEnd/>
            <a:tailEnd/>
          </a:ln>
        </p:spPr>
        <p:txBody>
          <a:bodyPr>
            <a:prstTxWarp prst="textNoShape">
              <a:avLst/>
            </a:prstTxWarp>
            <a:spAutoFit/>
          </a:bodyPr>
          <a:lstStyle/>
          <a:p>
            <a:pPr>
              <a:buFontTx/>
              <a:buChar char="•"/>
              <a:tabLst>
                <a:tab pos="174625" algn="l"/>
              </a:tabLst>
            </a:pPr>
            <a:r>
              <a:rPr lang="en-US" sz="2000">
                <a:latin typeface="Comic Sans MS" pitchFamily="-108" charset="0"/>
              </a:rPr>
              <a:t> Spell out start and end dates (rounded to the whole month) for the NATL </a:t>
            </a:r>
            <a:r>
              <a:rPr lang="en-US" sz="2000">
                <a:latin typeface="ヒラギノ明朝 ProN W3" pitchFamily="-108" charset="-128"/>
              </a:rPr>
              <a:t>	</a:t>
            </a:r>
            <a:r>
              <a:rPr lang="en-US" sz="2000">
                <a:latin typeface="Comic Sans MS" pitchFamily="-108" charset="0"/>
              </a:rPr>
              <a:t>and EPAC data request to reduce the data crunching a bit</a:t>
            </a:r>
          </a:p>
          <a:p>
            <a:pPr lvl="1">
              <a:tabLst>
                <a:tab pos="174625" algn="l"/>
              </a:tabLst>
            </a:pPr>
            <a:r>
              <a:rPr lang="en-US" sz="1800">
                <a:latin typeface="Comic Sans MS" pitchFamily="-108" charset="0"/>
              </a:rPr>
              <a:t>-Jason provided to Jeremy at NRL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339</TotalTime>
  <Words>1361</Words>
  <Application>Microsoft Macintosh PowerPoint</Application>
  <PresentationFormat>On-screen Show (4:3)</PresentationFormat>
  <Paragraphs>89</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JHT RI project progress report (9/24) (Satellite portion of project) </vt:lpstr>
      <vt:lpstr>Meeting Agenda</vt:lpstr>
      <vt:lpstr> Kaplan </vt:lpstr>
      <vt:lpstr>Progress using IR imagery for RI </vt:lpstr>
      <vt:lpstr>Simple Stratification – land cases removed</vt:lpstr>
      <vt:lpstr>Further Stratification of PC1</vt:lpstr>
      <vt:lpstr>Comments </vt:lpstr>
      <vt:lpstr>TPW at NESDIS/CIRA</vt:lpstr>
      <vt:lpstr>Slide 9</vt:lpstr>
      <vt:lpstr>Slide 10</vt:lpstr>
      <vt:lpstr>Slide 11</vt:lpstr>
      <vt:lpstr>Homework assignments  (Who needs to do what and by when) </vt:lpstr>
    </vt:vector>
  </TitlesOfParts>
  <Company>noaa/aoml/hrd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JHT RI project progress report (9/22) (Satellite portion of project) </dc:title>
  <dc:creator>John Kaplan</dc:creator>
  <cp:lastModifiedBy>John Kaplan</cp:lastModifiedBy>
  <cp:revision>26</cp:revision>
  <dcterms:created xsi:type="dcterms:W3CDTF">2009-09-30T16:14:07Z</dcterms:created>
  <dcterms:modified xsi:type="dcterms:W3CDTF">2009-09-30T16:14:39Z</dcterms:modified>
</cp:coreProperties>
</file>