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4" r:id="rId2"/>
    <p:sldId id="280" r:id="rId3"/>
    <p:sldId id="305" r:id="rId4"/>
    <p:sldId id="299" r:id="rId5"/>
    <p:sldId id="308" r:id="rId6"/>
    <p:sldId id="300" r:id="rId7"/>
    <p:sldId id="281" r:id="rId8"/>
    <p:sldId id="309" r:id="rId9"/>
    <p:sldId id="277" r:id="rId10"/>
    <p:sldId id="306" r:id="rId11"/>
    <p:sldId id="311"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1967"/>
    <a:srgbClr val="FFFFFF"/>
    <a:srgbClr val="A60101"/>
    <a:srgbClr val="E816E5"/>
    <a:srgbClr val="FF19F8"/>
    <a:srgbClr val="E62646"/>
    <a:srgbClr val="FF00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19" autoAdjust="0"/>
    <p:restoredTop sz="93693" autoAdjust="0"/>
  </p:normalViewPr>
  <p:slideViewPr>
    <p:cSldViewPr>
      <p:cViewPr varScale="1">
        <p:scale>
          <a:sx n="90" d="100"/>
          <a:sy n="90"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E81681-3FD3-4B1F-9E5D-D275A03A581E}" type="datetimeFigureOut">
              <a:rPr lang="en-US"/>
              <a:pPr>
                <a:defRPr/>
              </a:pPr>
              <a:t>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18F46FA-D584-4221-9A1F-85F227B368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defTabSz="457200" eaLnBrk="1" hangingPunct="1">
              <a:spcBef>
                <a:spcPct val="0"/>
              </a:spcBef>
            </a:pPr>
            <a:r>
              <a:rPr lang="en-US" smtClean="0">
                <a:solidFill>
                  <a:srgbClr val="000000"/>
                </a:solidFill>
              </a:rPr>
              <a:t>Hurricane Bill: HWRF Equivalent of GOES-East Imager 10.7 micro m</a:t>
            </a:r>
            <a:r>
              <a:rPr lang="en-US" sz="1600" smtClean="0">
                <a:solidFill>
                  <a:srgbClr val="000000"/>
                </a:solidFill>
              </a:rPr>
              <a:t> </a:t>
            </a:r>
          </a:p>
          <a:p>
            <a:pPr defTabSz="457200"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48C12139-C962-4E37-BD0B-018DA7EB75C8}" type="slidenum">
              <a:rPr lang="en-US" sz="1200">
                <a:latin typeface="Calibri" pitchFamily="34" charset="0"/>
                <a:ea typeface="ＭＳ Ｐゴシック" pitchFamily="34" charset="-128"/>
              </a:rPr>
              <a:pPr algn="r" defTabSz="457200"/>
              <a:t>1</a:t>
            </a:fld>
            <a:endParaRPr lang="en-US" sz="120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B4E23A-4357-4E16-98C7-9B1A59C45D9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 name="Notes Placeholder 2"/>
          <p:cNvSpPr>
            <a:spLocks noGrp="1"/>
          </p:cNvSpPr>
          <p:nvPr>
            <p:ph type="body" idx="1"/>
          </p:nvPr>
        </p:nvSpPr>
        <p:spPr>
          <a:xfrm>
            <a:off x="0" y="0"/>
            <a:ext cx="0" cy="0"/>
          </a:xfrm>
        </p:spPr>
        <p:txBody>
          <a:bodyPr/>
          <a:lstStyle/>
          <a:p>
            <a:pPr defTabSz="457200">
              <a:spcBef>
                <a:spcPct val="0"/>
              </a:spcBef>
            </a:pPr>
            <a:r>
              <a:rPr lang="en-US" smtClean="0"/>
              <a:t>The cumulative hurricane research budget at AOML from 2003 – 2011 was less than $30 million, less than 8% of the money saved from unnecessary evacuations.</a:t>
            </a:r>
          </a:p>
          <a:p>
            <a:pPr defTabSz="457200">
              <a:spcBef>
                <a:spcPct val="0"/>
              </a:spcBef>
            </a:pPr>
            <a:endParaRPr lang="en-US" smtClean="0"/>
          </a:p>
          <a:p>
            <a:pPr defTabSz="457200">
              <a:spcBef>
                <a:spcPct val="0"/>
              </a:spcBef>
            </a:pPr>
            <a:r>
              <a:rPr lang="en-US" smtClean="0"/>
              <a:t>The estimate of $384 million saved results from the assumed evacuation of communities under the “red” 2003 cone, from Miami, FL to Charleston, SC - an estimated 600 miles of coastline. </a:t>
            </a:r>
          </a:p>
          <a:p>
            <a:pPr defTabSz="457200">
              <a:spcBef>
                <a:spcPct val="0"/>
              </a:spcBef>
            </a:pPr>
            <a:endParaRPr lang="en-US" smtClean="0"/>
          </a:p>
          <a:p>
            <a:pPr defTabSz="457200">
              <a:spcBef>
                <a:spcPct val="0"/>
              </a:spcBef>
            </a:pPr>
            <a:r>
              <a:rPr lang="en-US" smtClean="0"/>
              <a:t>The 2008 Economic Statistic for NOAA estimates an average cost of $640,000 to evacuate a mile of coastline. The actual cost of evacuation is highly variable and is dependent on coastal population and development in the evacuated area. </a:t>
            </a:r>
          </a:p>
          <a:p>
            <a:pPr defTabSz="457200">
              <a:spcBef>
                <a:spcPct val="0"/>
              </a:spcBef>
            </a:pPr>
            <a:endParaRPr lang="en-US" smtClean="0"/>
          </a:p>
          <a:p>
            <a:pPr defTabSz="457200">
              <a:spcBef>
                <a:spcPct val="0"/>
              </a:spcBef>
            </a:pPr>
            <a:r>
              <a:rPr lang="en-US" smtClean="0"/>
              <a:t>The 2012 cone radii will be slightly smaller than the previous year, with the greatest decease at 96 hours (4 day forecast). </a:t>
            </a:r>
          </a:p>
          <a:p>
            <a:pPr defTabSz="457200">
              <a:spcBef>
                <a:spcPct val="0"/>
              </a:spcBef>
            </a:pPr>
            <a:endParaRPr lang="en-US" smtClean="0"/>
          </a:p>
          <a:p>
            <a:pPr defTabSz="457200">
              <a:spcBef>
                <a:spcPct val="0"/>
              </a:spcBef>
            </a:pPr>
            <a:r>
              <a:rPr lang="en-US" smtClean="0"/>
              <a:t>Changes in Atlantic Cone of Warning radii from 2003 to 2012:</a:t>
            </a:r>
          </a:p>
          <a:p>
            <a:pPr defTabSz="457200">
              <a:spcBef>
                <a:spcPct val="0"/>
              </a:spcBef>
            </a:pPr>
            <a:r>
              <a:rPr lang="en-US" smtClean="0"/>
              <a:t> </a:t>
            </a:r>
          </a:p>
          <a:p>
            <a:pPr defTabSz="457200">
              <a:spcBef>
                <a:spcPct val="0"/>
              </a:spcBef>
              <a:buFontTx/>
              <a:buAutoNum type="arabicPlain" startAt="12"/>
            </a:pPr>
            <a:r>
              <a:rPr lang="en-US" smtClean="0"/>
              <a:t>hr  49 to 36 nmi (-13)</a:t>
            </a:r>
          </a:p>
          <a:p>
            <a:pPr defTabSz="457200">
              <a:spcBef>
                <a:spcPct val="0"/>
              </a:spcBef>
            </a:pPr>
            <a:r>
              <a:rPr lang="en-US" smtClean="0"/>
              <a:t>24 hr  85 to 56 nmi (-29)</a:t>
            </a:r>
          </a:p>
          <a:p>
            <a:pPr defTabSz="457200">
              <a:spcBef>
                <a:spcPct val="0"/>
              </a:spcBef>
            </a:pPr>
            <a:r>
              <a:rPr lang="en-US" smtClean="0"/>
              <a:t>36 hr  121 to 75 nmi (-46)</a:t>
            </a:r>
          </a:p>
          <a:p>
            <a:pPr defTabSz="457200">
              <a:spcBef>
                <a:spcPct val="0"/>
              </a:spcBef>
            </a:pPr>
            <a:r>
              <a:rPr lang="en-US" smtClean="0"/>
              <a:t>48 hr 164 to 95 nmi (-69)</a:t>
            </a:r>
          </a:p>
          <a:p>
            <a:pPr defTabSz="457200">
              <a:spcBef>
                <a:spcPct val="0"/>
              </a:spcBef>
            </a:pPr>
            <a:r>
              <a:rPr lang="en-US" smtClean="0"/>
              <a:t>72 hr 232 to 141 nmi (-91)</a:t>
            </a:r>
          </a:p>
          <a:p>
            <a:pPr defTabSz="457200">
              <a:spcBef>
                <a:spcPct val="0"/>
              </a:spcBef>
            </a:pPr>
            <a:r>
              <a:rPr lang="en-US" smtClean="0"/>
              <a:t>96 hr 318 to 180 nmi (-138)</a:t>
            </a:r>
          </a:p>
          <a:p>
            <a:pPr defTabSz="457200">
              <a:spcBef>
                <a:spcPct val="0"/>
              </a:spcBef>
            </a:pPr>
            <a:r>
              <a:rPr lang="en-US" smtClean="0"/>
              <a:t>120 hr 439 to 236 nmi (-203)</a:t>
            </a:r>
          </a:p>
          <a:p>
            <a:pPr defTabSz="457200">
              <a:spcBef>
                <a:spcPct val="0"/>
              </a:spcBef>
            </a:pPr>
            <a:endParaRPr lang="en-US" smtClean="0"/>
          </a:p>
          <a:p>
            <a:pPr defTabSz="457200">
              <a:spcBef>
                <a:spcPct val="0"/>
              </a:spcBef>
            </a:pPr>
            <a:endParaRPr lang="en-US" smtClean="0"/>
          </a:p>
          <a:p>
            <a:pPr defTabSz="457200">
              <a:spcBef>
                <a:spcPct val="0"/>
              </a:spcBef>
            </a:pPr>
            <a:endParaRPr lang="en-US" smtClean="0"/>
          </a:p>
          <a:p>
            <a:pPr defTabSz="457200">
              <a:spcBef>
                <a:spcPct val="0"/>
              </a:spcBef>
            </a:pPr>
            <a:endParaRPr lang="en-US" smtClean="0"/>
          </a:p>
          <a:p>
            <a:pPr defTabSz="457200">
              <a:spcBef>
                <a:spcPct val="0"/>
              </a:spcBef>
            </a:pPr>
            <a:endParaRPr lang="en-US" smtClean="0"/>
          </a:p>
          <a:p>
            <a:pPr defTabSz="457200">
              <a:spcBef>
                <a:spcPct val="0"/>
              </a:spcBef>
            </a:pPr>
            <a:endParaRPr lang="en-US" smtClean="0"/>
          </a:p>
          <a:p>
            <a:pPr defTabSz="457200">
              <a:spcBef>
                <a:spcPct val="0"/>
              </a:spcBef>
              <a:buFontTx/>
              <a:buAutoNum type="arabicPlain" startAt="12"/>
            </a:pPr>
            <a:endParaRPr lang="en-US" smtClean="0"/>
          </a:p>
          <a:p>
            <a:pPr defTabSz="457200">
              <a:spcBef>
                <a:spcPct val="0"/>
              </a:spcBef>
              <a:buFontTx/>
              <a:buAutoNum type="arabicPlain" startAt="12"/>
            </a:pPr>
            <a:endParaRPr lang="en-US" smtClean="0"/>
          </a:p>
          <a:p>
            <a:pPr defTabSz="457200">
              <a:spcBef>
                <a:spcPct val="0"/>
              </a:spcBef>
              <a:buFontTx/>
              <a:buAutoNum type="arabicPlain" startAt="12"/>
            </a:pPr>
            <a:endParaRPr lang="en-US" smtClean="0"/>
          </a:p>
          <a:p>
            <a:pPr defTabSz="457200">
              <a:spcBef>
                <a:spcPct val="0"/>
              </a:spcBef>
            </a:pPr>
            <a:endParaRPr lang="en-US" smtClean="0"/>
          </a:p>
          <a:p>
            <a:pPr defTabSz="457200">
              <a:spcBef>
                <a:spcPct val="0"/>
              </a:spcBef>
            </a:pPr>
            <a:endParaRPr lang="en-US" smtClean="0"/>
          </a:p>
        </p:txBody>
      </p:sp>
      <p:sp>
        <p:nvSpPr>
          <p:cNvPr id="675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7E478838-4F39-4C86-962B-80F4975BA058}" type="slidenum">
              <a:rPr lang="en-US" sz="1200">
                <a:latin typeface="Calibri" pitchFamily="34" charset="0"/>
              </a:rPr>
              <a:pPr algn="r" defTabSz="457200"/>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90F7805-36EB-4E67-8D60-5D6F6B68948F}" type="slidenum">
              <a:rPr lang="en-US" sz="1200">
                <a:latin typeface="+mn-lt"/>
                <a:cs typeface="Arial" charset="0"/>
              </a:rPr>
              <a:pPr algn="r">
                <a:defRPr/>
              </a:pPr>
              <a:t>4</a:t>
            </a:fld>
            <a:endParaRPr lang="en-US" sz="1200">
              <a:latin typeface="+mn-l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475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83504AF-3A8B-4558-AFEC-40226F10DBA3}" type="slidenum">
              <a:rPr lang="en-US" sz="1200">
                <a:latin typeface="+mn-lt"/>
                <a:cs typeface="Arial" charset="0"/>
              </a:rPr>
              <a:pPr algn="r">
                <a:defRPr/>
              </a:pPr>
              <a:t>5</a:t>
            </a:fld>
            <a:endParaRPr lang="en-US" sz="1200">
              <a:latin typeface="+mn-l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232280F-9693-4215-9C24-419DDF708704}" type="slidenum">
              <a:rPr lang="en-US" sz="1200">
                <a:latin typeface="+mn-lt"/>
                <a:cs typeface="+mn-cs"/>
              </a:rPr>
              <a:pPr algn="r" fontAlgn="auto">
                <a:spcBef>
                  <a:spcPts val="0"/>
                </a:spcBef>
                <a:spcAft>
                  <a:spcPts val="0"/>
                </a:spcAft>
                <a:defRPr/>
              </a:pPr>
              <a:t>6</a:t>
            </a:fld>
            <a:endParaRPr lang="en-US"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58A389E-5DAC-4871-8420-3881209C8E74}"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457200">
              <a:spcBef>
                <a:spcPct val="0"/>
              </a:spcBef>
            </a:pPr>
            <a:endParaRPr lang="en-US" smtClean="0"/>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0DDE4DE6-EDFD-4C27-9D5E-3EEF2415ACEC}" type="slidenum">
              <a:rPr lang="en-US" sz="1200">
                <a:latin typeface="Calibri" pitchFamily="34" charset="0"/>
              </a:rPr>
              <a:pPr algn="r" defTabSz="457200"/>
              <a:t>10</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D37D05-0F36-49E0-ABCD-BA8754283C6E}"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78F78-EF9A-4E7C-8E44-DB947C91F6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56708A-06E9-4FED-8876-A833C3295184}"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D141B2-DD69-4EB4-8514-A01FD3E794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25329B-5E4E-412C-AF02-29A68DED6603}"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09180-C8E8-42B7-A6C0-38073E9B87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7E6EBE52-11DA-4C24-B625-A53E740087FF}" type="datetimeFigureOut">
              <a:rPr lang="en-US"/>
              <a:pPr>
                <a:defRPr/>
              </a:pPr>
              <a:t>9/10/2012</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C4147C75-0926-4AF9-A181-D2B6514686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A72181-F2CD-48AB-8317-117CB3DCA94A}"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816D15-9782-46B9-8DA2-820EB36DB4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6144F1-1B74-4A35-AEA8-92C1EFF94472}"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24E77B-9BA3-49CA-9B70-9490D4CFC2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1B9C3C-2CA3-4F7A-A12C-48EB11429F11}"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3FD076-4583-4ECE-9271-BC2EE0B0C3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3F35F1-341F-45E8-A91D-B21F6B8DC9A5}" type="datetimeFigureOut">
              <a:rPr lang="en-US"/>
              <a:pPr>
                <a:defRPr/>
              </a:pPr>
              <a:t>9/10/2012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30A47C-98D5-4F44-B60C-E6DA3F2CF8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FEC3C3-43E0-4C8A-82AB-8EC9717BA532}" type="datetimeFigureOut">
              <a:rPr lang="en-US"/>
              <a:pPr>
                <a:defRPr/>
              </a:pPr>
              <a:t>9/10/2012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331174-9DDC-4B47-ABC6-0E76E54ED7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AEB45F-9E15-4A94-8359-E4F3EE6FCFE3}" type="datetimeFigureOut">
              <a:rPr lang="en-US"/>
              <a:pPr>
                <a:defRPr/>
              </a:pPr>
              <a:t>9/10/2012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991C66-6685-4A32-9802-9AF9435D7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26D274-EF3F-4FDD-97A1-A03F2E0F72A4}"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3D9F5-94AC-4B27-8748-0D0B88A16E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16F1F4-860E-4805-9168-E585CD5FE575}"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536EE5-C7DB-4B70-AA47-1FC7F32108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5A48024-8B06-496F-B845-ECFF38D81F71}" type="datetimeFigureOut">
              <a:rPr lang="en-US"/>
              <a:pPr>
                <a:defRPr/>
              </a:pPr>
              <a:t>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59FA05-E275-4456-A3A3-78A6E0511A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gi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cstate="print"/>
          <a:srcRect l="949" r="949" b="10735"/>
          <a:stretch>
            <a:fillRect/>
          </a:stretch>
        </p:blipFill>
        <p:spPr bwMode="auto">
          <a:xfrm>
            <a:off x="1588" y="0"/>
            <a:ext cx="9142412" cy="6858000"/>
          </a:xfrm>
          <a:prstGeom prst="rect">
            <a:avLst/>
          </a:prstGeom>
          <a:noFill/>
          <a:ln w="9525">
            <a:noFill/>
            <a:miter lim="800000"/>
            <a:headEnd/>
            <a:tailEnd/>
          </a:ln>
        </p:spPr>
      </p:pic>
      <p:pic>
        <p:nvPicPr>
          <p:cNvPr id="14338" name="Picture 8" descr="HFIP"/>
          <p:cNvPicPr>
            <a:picLocks noChangeAspect="1" noChangeArrowheads="1"/>
          </p:cNvPicPr>
          <p:nvPr/>
        </p:nvPicPr>
        <p:blipFill>
          <a:blip r:embed="rId4" cstate="print"/>
          <a:srcRect/>
          <a:stretch>
            <a:fillRect/>
          </a:stretch>
        </p:blipFill>
        <p:spPr bwMode="auto">
          <a:xfrm>
            <a:off x="1143000" y="5943600"/>
            <a:ext cx="7031038" cy="781050"/>
          </a:xfrm>
          <a:prstGeom prst="rect">
            <a:avLst/>
          </a:prstGeom>
          <a:noFill/>
          <a:ln w="9525">
            <a:noFill/>
            <a:miter lim="800000"/>
            <a:headEnd/>
            <a:tailEnd/>
          </a:ln>
        </p:spPr>
      </p:pic>
      <p:pic>
        <p:nvPicPr>
          <p:cNvPr id="14339" name="Picture 7" descr="Dept of Commerce Seal"/>
          <p:cNvPicPr>
            <a:picLocks noChangeAspect="1" noChangeArrowheads="1"/>
          </p:cNvPicPr>
          <p:nvPr/>
        </p:nvPicPr>
        <p:blipFill>
          <a:blip r:embed="rId5" cstate="print"/>
          <a:srcRect/>
          <a:stretch>
            <a:fillRect/>
          </a:stretch>
        </p:blipFill>
        <p:spPr bwMode="auto">
          <a:xfrm>
            <a:off x="228600" y="152400"/>
            <a:ext cx="750888" cy="742950"/>
          </a:xfrm>
          <a:prstGeom prst="rect">
            <a:avLst/>
          </a:prstGeom>
          <a:noFill/>
          <a:ln w="9525">
            <a:noFill/>
            <a:miter lim="800000"/>
            <a:headEnd/>
            <a:tailEnd/>
          </a:ln>
        </p:spPr>
      </p:pic>
      <p:pic>
        <p:nvPicPr>
          <p:cNvPr id="14340" name="Picture 8" descr="NOAA"/>
          <p:cNvPicPr>
            <a:picLocks noChangeAspect="1" noChangeArrowheads="1"/>
          </p:cNvPicPr>
          <p:nvPr/>
        </p:nvPicPr>
        <p:blipFill>
          <a:blip r:embed="rId6" cstate="print"/>
          <a:srcRect/>
          <a:stretch>
            <a:fillRect/>
          </a:stretch>
        </p:blipFill>
        <p:spPr bwMode="auto">
          <a:xfrm>
            <a:off x="8229600" y="165100"/>
            <a:ext cx="749300" cy="749300"/>
          </a:xfrm>
          <a:prstGeom prst="rect">
            <a:avLst/>
          </a:prstGeom>
          <a:noFill/>
          <a:ln w="9525">
            <a:noFill/>
            <a:miter lim="800000"/>
            <a:headEnd/>
            <a:tailEnd/>
          </a:ln>
        </p:spPr>
      </p:pic>
      <p:sp>
        <p:nvSpPr>
          <p:cNvPr id="8" name="Rectangle 12"/>
          <p:cNvSpPr txBox="1">
            <a:spLocks noChangeArrowheads="1"/>
          </p:cNvSpPr>
          <p:nvPr/>
        </p:nvSpPr>
        <p:spPr bwMode="auto">
          <a:xfrm>
            <a:off x="1219200" y="4572000"/>
            <a:ext cx="6705600" cy="1219200"/>
          </a:xfrm>
          <a:prstGeom prst="rect">
            <a:avLst/>
          </a:prstGeom>
          <a:noFill/>
          <a:ln>
            <a:noFill/>
          </a:ln>
          <a:effectLst>
            <a:outerShdw blurRad="63500" dist="38100" dir="2700000" rotWithShape="0">
              <a:srgbClr val="000000">
                <a:alpha val="42999"/>
              </a:srgbClr>
            </a:outerShdw>
          </a:effectLst>
          <a:extLst/>
        </p:spPr>
        <p:txBody>
          <a:bodyPr/>
          <a:lstStyle/>
          <a:p>
            <a:pPr algn="ctr" defTabSz="457200">
              <a:lnSpc>
                <a:spcPct val="90000"/>
              </a:lnSpc>
              <a:spcBef>
                <a:spcPct val="20000"/>
              </a:spcBef>
              <a:buFont typeface="Arial" charset="0"/>
              <a:buNone/>
              <a:defRPr/>
            </a:pPr>
            <a:r>
              <a:rPr lang="en-US" b="1" dirty="0">
                <a:solidFill>
                  <a:schemeClr val="bg1"/>
                </a:solidFill>
                <a:latin typeface="Calibri" pitchFamily="34" charset="0"/>
                <a:ea typeface="MS PGothic" pitchFamily="34" charset="-128"/>
                <a:cs typeface="Arial" charset="0"/>
              </a:rPr>
              <a:t>Acknowledgements : </a:t>
            </a:r>
          </a:p>
          <a:p>
            <a:pPr algn="ctr" defTabSz="457200">
              <a:lnSpc>
                <a:spcPct val="90000"/>
              </a:lnSpc>
              <a:spcBef>
                <a:spcPct val="20000"/>
              </a:spcBef>
              <a:buFont typeface="Arial" charset="0"/>
              <a:buNone/>
              <a:defRPr/>
            </a:pPr>
            <a:r>
              <a:rPr lang="en-US" b="1" dirty="0">
                <a:solidFill>
                  <a:schemeClr val="bg1"/>
                </a:solidFill>
                <a:latin typeface="Calibri" pitchFamily="34" charset="0"/>
                <a:ea typeface="MS PGothic" pitchFamily="34" charset="-128"/>
                <a:cs typeface="Arial" charset="0"/>
              </a:rPr>
              <a:t>Frank Marks, NOAA/AOML/HRD, Miami, FL</a:t>
            </a:r>
          </a:p>
          <a:p>
            <a:pPr algn="ctr" defTabSz="457200">
              <a:lnSpc>
                <a:spcPct val="90000"/>
              </a:lnSpc>
              <a:spcBef>
                <a:spcPct val="20000"/>
              </a:spcBef>
              <a:buFont typeface="Arial" charset="0"/>
              <a:buNone/>
              <a:defRPr/>
            </a:pPr>
            <a:r>
              <a:rPr lang="en-US" b="1" dirty="0">
                <a:solidFill>
                  <a:schemeClr val="bg1"/>
                </a:solidFill>
                <a:latin typeface="Calibri" pitchFamily="34" charset="0"/>
                <a:ea typeface="MS PGothic" pitchFamily="34" charset="-128"/>
                <a:cs typeface="Arial" charset="0"/>
              </a:rPr>
              <a:t>Robert Atlas, NOAA/AOML, Miami, FL</a:t>
            </a:r>
          </a:p>
          <a:p>
            <a:pPr algn="ctr" defTabSz="457200">
              <a:lnSpc>
                <a:spcPct val="90000"/>
              </a:lnSpc>
              <a:spcBef>
                <a:spcPct val="20000"/>
              </a:spcBef>
              <a:buFont typeface="Arial" charset="0"/>
              <a:buNone/>
              <a:defRPr/>
            </a:pPr>
            <a:r>
              <a:rPr lang="en-US" b="1" dirty="0">
                <a:solidFill>
                  <a:schemeClr val="bg1"/>
                </a:solidFill>
                <a:latin typeface="Calibri" pitchFamily="34" charset="0"/>
                <a:ea typeface="MS PGothic" pitchFamily="34" charset="-128"/>
                <a:cs typeface="Arial" charset="0"/>
              </a:rPr>
              <a:t>Bill </a:t>
            </a:r>
            <a:r>
              <a:rPr lang="en-US" b="1" dirty="0" err="1">
                <a:solidFill>
                  <a:schemeClr val="bg1"/>
                </a:solidFill>
                <a:latin typeface="Calibri" pitchFamily="34" charset="0"/>
                <a:ea typeface="MS PGothic" pitchFamily="34" charset="-128"/>
                <a:cs typeface="Arial" charset="0"/>
              </a:rPr>
              <a:t>Lapenta</a:t>
            </a:r>
            <a:r>
              <a:rPr lang="en-US" b="1" dirty="0">
                <a:solidFill>
                  <a:schemeClr val="bg1"/>
                </a:solidFill>
                <a:latin typeface="Calibri" pitchFamily="34" charset="0"/>
                <a:ea typeface="MS PGothic" pitchFamily="34" charset="-128"/>
                <a:cs typeface="Arial" charset="0"/>
              </a:rPr>
              <a:t>, NOAA/NCEP/EMC, Washington, DC</a:t>
            </a:r>
            <a:endParaRPr lang="en-US" sz="2000" b="1" dirty="0">
              <a:solidFill>
                <a:schemeClr val="bg1"/>
              </a:solidFill>
              <a:latin typeface="Calibri" pitchFamily="34" charset="0"/>
              <a:ea typeface="MS PGothic" pitchFamily="34" charset="-128"/>
              <a:cs typeface="Arial" charset="0"/>
            </a:endParaRPr>
          </a:p>
        </p:txBody>
      </p:sp>
      <p:sp>
        <p:nvSpPr>
          <p:cNvPr id="7" name="Rectangle 12"/>
          <p:cNvSpPr txBox="1">
            <a:spLocks noChangeArrowheads="1"/>
          </p:cNvSpPr>
          <p:nvPr/>
        </p:nvSpPr>
        <p:spPr bwMode="auto">
          <a:xfrm>
            <a:off x="762000" y="2438400"/>
            <a:ext cx="7543800" cy="1752600"/>
          </a:xfrm>
          <a:prstGeom prst="rect">
            <a:avLst/>
          </a:prstGeom>
          <a:noFill/>
          <a:ln>
            <a:noFill/>
          </a:ln>
          <a:effectLst>
            <a:outerShdw blurRad="63500" dist="38100" dir="2700000" rotWithShape="0">
              <a:srgbClr val="000000">
                <a:alpha val="42999"/>
              </a:srgbClr>
            </a:outerShdw>
          </a:effectLst>
          <a:extLst/>
        </p:spPr>
        <p:txBody>
          <a:bodyPr/>
          <a:lstStyle/>
          <a:p>
            <a:pPr algn="ctr" defTabSz="457200">
              <a:spcBef>
                <a:spcPct val="20000"/>
              </a:spcBef>
              <a:buFont typeface="Arial" pitchFamily="34" charset="0"/>
              <a:buNone/>
            </a:pPr>
            <a:r>
              <a:rPr lang="en-US" sz="2000" b="1" dirty="0" err="1">
                <a:solidFill>
                  <a:schemeClr val="bg1"/>
                </a:solidFill>
                <a:latin typeface="Calibri" pitchFamily="34" charset="0"/>
                <a:ea typeface="ＭＳ Ｐゴシック" pitchFamily="34" charset="-128"/>
              </a:rPr>
              <a:t>Sundararaman</a:t>
            </a:r>
            <a:r>
              <a:rPr lang="en-US" sz="2000" b="1" dirty="0">
                <a:solidFill>
                  <a:schemeClr val="bg1"/>
                </a:solidFill>
                <a:latin typeface="Calibri" pitchFamily="34" charset="0"/>
                <a:ea typeface="ＭＳ Ｐゴシック" pitchFamily="34" charset="-128"/>
              </a:rPr>
              <a:t> G. </a:t>
            </a:r>
            <a:r>
              <a:rPr lang="en-US" sz="2000" b="1" dirty="0" err="1">
                <a:solidFill>
                  <a:schemeClr val="bg1"/>
                </a:solidFill>
                <a:latin typeface="Calibri" pitchFamily="34" charset="0"/>
                <a:ea typeface="ＭＳ Ｐゴシック" pitchFamily="34" charset="-128"/>
              </a:rPr>
              <a:t>Gopalakrishnan</a:t>
            </a:r>
            <a:r>
              <a:rPr lang="en-US" sz="2000" b="1" dirty="0">
                <a:solidFill>
                  <a:schemeClr val="bg1"/>
                </a:solidFill>
                <a:latin typeface="Calibri" pitchFamily="34" charset="0"/>
                <a:ea typeface="ＭＳ Ｐゴシック" pitchFamily="34" charset="-128"/>
              </a:rPr>
              <a:t> (</a:t>
            </a:r>
            <a:r>
              <a:rPr lang="en-US" sz="2000" b="1" dirty="0" err="1">
                <a:solidFill>
                  <a:schemeClr val="bg1"/>
                </a:solidFill>
                <a:latin typeface="Calibri" pitchFamily="34" charset="0"/>
                <a:ea typeface="ＭＳ Ｐゴシック" pitchFamily="34" charset="-128"/>
              </a:rPr>
              <a:t>Gopal</a:t>
            </a:r>
            <a:r>
              <a:rPr lang="en-US" sz="2000" b="1" dirty="0">
                <a:solidFill>
                  <a:schemeClr val="bg1"/>
                </a:solidFill>
                <a:latin typeface="Calibri" pitchFamily="34" charset="0"/>
                <a:ea typeface="ＭＳ Ｐゴシック" pitchFamily="34" charset="-128"/>
              </a:rPr>
              <a:t>)</a:t>
            </a:r>
          </a:p>
          <a:p>
            <a:pPr algn="ctr" defTabSz="457200">
              <a:spcBef>
                <a:spcPct val="20000"/>
              </a:spcBef>
              <a:buFont typeface="Arial" pitchFamily="34" charset="0"/>
              <a:buNone/>
            </a:pPr>
            <a:r>
              <a:rPr lang="en-US" sz="2000" b="1" dirty="0">
                <a:solidFill>
                  <a:schemeClr val="bg1"/>
                </a:solidFill>
                <a:latin typeface="Calibri" pitchFamily="34" charset="0"/>
                <a:ea typeface="ＭＳ Ｐゴシック" pitchFamily="34" charset="-128"/>
              </a:rPr>
              <a:t>NOAA/AOML/HRD, Miami</a:t>
            </a:r>
          </a:p>
          <a:p>
            <a:pPr algn="ctr" defTabSz="457200">
              <a:spcBef>
                <a:spcPct val="20000"/>
              </a:spcBef>
              <a:buFont typeface="Arial" pitchFamily="34" charset="0"/>
              <a:buNone/>
            </a:pPr>
            <a:r>
              <a:rPr lang="en-US" sz="2000" b="1" dirty="0">
                <a:solidFill>
                  <a:schemeClr val="bg1"/>
                </a:solidFill>
                <a:latin typeface="Calibri" pitchFamily="34" charset="0"/>
                <a:ea typeface="ＭＳ Ｐゴシック" pitchFamily="34" charset="-128"/>
              </a:rPr>
              <a:t>Vijay </a:t>
            </a:r>
            <a:r>
              <a:rPr lang="en-US" sz="2000" b="1" dirty="0" err="1">
                <a:solidFill>
                  <a:schemeClr val="bg1"/>
                </a:solidFill>
                <a:latin typeface="Calibri" pitchFamily="34" charset="0"/>
                <a:ea typeface="ＭＳ Ｐゴシック" pitchFamily="34" charset="-128"/>
              </a:rPr>
              <a:t>Tallapragada</a:t>
            </a:r>
            <a:endParaRPr lang="en-US" sz="2000" b="1" dirty="0">
              <a:solidFill>
                <a:schemeClr val="bg1"/>
              </a:solidFill>
              <a:latin typeface="Calibri" pitchFamily="34" charset="0"/>
              <a:ea typeface="ＭＳ Ｐゴシック" pitchFamily="34" charset="-128"/>
            </a:endParaRPr>
          </a:p>
          <a:p>
            <a:pPr algn="ctr" defTabSz="457200">
              <a:spcBef>
                <a:spcPct val="20000"/>
              </a:spcBef>
              <a:buFont typeface="Arial" pitchFamily="34" charset="0"/>
              <a:buNone/>
            </a:pPr>
            <a:r>
              <a:rPr lang="en-US" sz="2000" b="1" dirty="0">
                <a:solidFill>
                  <a:schemeClr val="bg1"/>
                </a:solidFill>
                <a:latin typeface="Calibri" pitchFamily="34" charset="0"/>
                <a:ea typeface="ＭＳ Ｐゴシック" pitchFamily="34" charset="-128"/>
              </a:rPr>
              <a:t>NOAA/NCEP/EMC, Washington DC</a:t>
            </a:r>
          </a:p>
          <a:p>
            <a:pPr algn="ctr" defTabSz="457200">
              <a:spcBef>
                <a:spcPct val="20000"/>
              </a:spcBef>
              <a:buFont typeface="Arial" pitchFamily="34" charset="0"/>
              <a:buNone/>
            </a:pPr>
            <a:r>
              <a:rPr lang="en-US" sz="2800" b="1" u="sng" dirty="0">
                <a:solidFill>
                  <a:schemeClr val="bg1"/>
                </a:solidFill>
                <a:latin typeface="Calibri" pitchFamily="34" charset="0"/>
                <a:ea typeface="ＭＳ Ｐゴシック" pitchFamily="34" charset="-128"/>
              </a:rPr>
              <a:t> CAPITOL HILL PRESENTATION, 13 Sept, 2012</a:t>
            </a:r>
          </a:p>
        </p:txBody>
      </p:sp>
      <p:sp>
        <p:nvSpPr>
          <p:cNvPr id="3" name="TextBox 2"/>
          <p:cNvSpPr txBox="1"/>
          <p:nvPr/>
        </p:nvSpPr>
        <p:spPr>
          <a:xfrm>
            <a:off x="800100" y="561975"/>
            <a:ext cx="7505700" cy="1800225"/>
          </a:xfrm>
          <a:prstGeom prst="rect">
            <a:avLst/>
          </a:prstGeom>
          <a:noFill/>
        </p:spPr>
        <p:txBody>
          <a:bodyPr>
            <a:spAutoFit/>
          </a:bodyPr>
          <a:lstStyle/>
          <a:p>
            <a:pPr algn="ctr"/>
            <a:r>
              <a:rPr lang="en-US" sz="2800" b="1" dirty="0">
                <a:solidFill>
                  <a:schemeClr val="bg1"/>
                </a:solidFill>
                <a:effectLst>
                  <a:outerShdw blurRad="38100" dist="38100" dir="2700000" algn="tl">
                    <a:srgbClr val="C0C0C0"/>
                  </a:outerShdw>
                </a:effectLst>
                <a:latin typeface="Calibri" pitchFamily="34" charset="0"/>
              </a:rPr>
              <a:t>The NOAA-HWRF Modeling System: Addressing Our Nation’s Immediate and Next Generation Tropical Cyclone Track, Structure and Intensity </a:t>
            </a:r>
            <a:r>
              <a:rPr lang="en-US" sz="2800" b="1" dirty="0" smtClean="0">
                <a:solidFill>
                  <a:schemeClr val="bg1"/>
                </a:solidFill>
                <a:effectLst>
                  <a:outerShdw blurRad="38100" dist="38100" dir="2700000" algn="tl">
                    <a:srgbClr val="C0C0C0"/>
                  </a:outerShdw>
                </a:effectLst>
                <a:latin typeface="Calibri" pitchFamily="34" charset="0"/>
              </a:rPr>
              <a:t>Prediction Problems</a:t>
            </a:r>
            <a:endParaRPr lang="en-US" sz="2800" b="1" dirty="0">
              <a:solidFill>
                <a:schemeClr val="bg1"/>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4"/>
          <p:cNvSpPr>
            <a:spLocks noChangeArrowheads="1"/>
          </p:cNvSpPr>
          <p:nvPr/>
        </p:nvSpPr>
        <p:spPr bwMode="auto">
          <a:xfrm>
            <a:off x="4114800" y="3505200"/>
            <a:ext cx="3810000" cy="336550"/>
          </a:xfrm>
          <a:prstGeom prst="rect">
            <a:avLst/>
          </a:prstGeom>
          <a:noFill/>
          <a:ln w="9525">
            <a:noFill/>
            <a:miter lim="800000"/>
            <a:headEnd/>
            <a:tailEnd/>
          </a:ln>
        </p:spPr>
        <p:txBody>
          <a:bodyPr>
            <a:spAutoFit/>
          </a:bodyPr>
          <a:lstStyle/>
          <a:p>
            <a:pPr defTabSz="457200"/>
            <a:r>
              <a:rPr lang="en-US" sz="1600">
                <a:solidFill>
                  <a:schemeClr val="bg1"/>
                </a:solidFill>
                <a:latin typeface="Calibri" pitchFamily="34" charset="0"/>
              </a:rPr>
              <a:t>Providing Tropical Outlooks beyond 5 days</a:t>
            </a:r>
          </a:p>
        </p:txBody>
      </p:sp>
      <p:pic>
        <p:nvPicPr>
          <p:cNvPr id="68618" name="Picture 15" descr="GALE_UAS.png"/>
          <p:cNvPicPr>
            <a:picLocks noChangeAspect="1"/>
          </p:cNvPicPr>
          <p:nvPr/>
        </p:nvPicPr>
        <p:blipFill>
          <a:blip r:embed="rId4" cstate="print"/>
          <a:srcRect/>
          <a:stretch>
            <a:fillRect/>
          </a:stretch>
        </p:blipFill>
        <p:spPr bwMode="auto">
          <a:xfrm>
            <a:off x="5257800" y="2895600"/>
            <a:ext cx="3810000" cy="3048000"/>
          </a:xfrm>
          <a:prstGeom prst="rect">
            <a:avLst/>
          </a:prstGeom>
          <a:noFill/>
          <a:ln w="9525">
            <a:noFill/>
            <a:miter lim="800000"/>
            <a:headEnd/>
            <a:tailEnd/>
          </a:ln>
        </p:spPr>
      </p:pic>
      <p:sp>
        <p:nvSpPr>
          <p:cNvPr id="68619" name="TextBox 12"/>
          <p:cNvSpPr txBox="1">
            <a:spLocks noChangeArrowheads="1"/>
          </p:cNvSpPr>
          <p:nvPr/>
        </p:nvSpPr>
        <p:spPr bwMode="auto">
          <a:xfrm>
            <a:off x="5257800" y="5957888"/>
            <a:ext cx="3733800" cy="671512"/>
          </a:xfrm>
          <a:prstGeom prst="rect">
            <a:avLst/>
          </a:prstGeom>
          <a:noFill/>
          <a:ln w="9525">
            <a:noFill/>
            <a:miter lim="800000"/>
            <a:headEnd/>
            <a:tailEnd/>
          </a:ln>
        </p:spPr>
        <p:txBody>
          <a:bodyPr>
            <a:spAutoFit/>
          </a:bodyPr>
          <a:lstStyle/>
          <a:p>
            <a:pPr defTabSz="457200"/>
            <a:r>
              <a:rPr lang="en-US">
                <a:solidFill>
                  <a:srgbClr val="A60101"/>
                </a:solidFill>
                <a:latin typeface="Calibri" pitchFamily="34" charset="0"/>
              </a:rPr>
              <a:t>GALE Unmanned Arial System (UAS):</a:t>
            </a:r>
          </a:p>
          <a:p>
            <a:pPr defTabSz="457200"/>
            <a:r>
              <a:rPr lang="en-US" sz="2000">
                <a:solidFill>
                  <a:srgbClr val="376092"/>
                </a:solidFill>
                <a:latin typeface="Calibri" pitchFamily="34" charset="0"/>
              </a:rPr>
              <a:t>For Improving Initial Conditions</a:t>
            </a:r>
          </a:p>
        </p:txBody>
      </p:sp>
      <p:graphicFrame>
        <p:nvGraphicFramePr>
          <p:cNvPr id="68620" name="Object 1036"/>
          <p:cNvGraphicFramePr>
            <a:graphicFrameLocks noChangeAspect="1"/>
          </p:cNvGraphicFramePr>
          <p:nvPr/>
        </p:nvGraphicFramePr>
        <p:xfrm>
          <a:off x="304800" y="1200150"/>
          <a:ext cx="4876800" cy="4057650"/>
        </p:xfrm>
        <a:graphic>
          <a:graphicData uri="http://schemas.openxmlformats.org/presentationml/2006/ole">
            <p:oleObj spid="_x0000_s68620" name="Slide" r:id="rId5" imgW="4572000" imgH="3429000" progId="PowerPoint.Slide.8">
              <p:embed/>
            </p:oleObj>
          </a:graphicData>
        </a:graphic>
      </p:graphicFrame>
      <p:grpSp>
        <p:nvGrpSpPr>
          <p:cNvPr id="68622" name="Group 12"/>
          <p:cNvGrpSpPr>
            <a:grpSpLocks/>
          </p:cNvGrpSpPr>
          <p:nvPr/>
        </p:nvGrpSpPr>
        <p:grpSpPr bwMode="auto">
          <a:xfrm>
            <a:off x="152400" y="1905000"/>
            <a:ext cx="4800600" cy="3327400"/>
            <a:chOff x="624" y="1344"/>
            <a:chExt cx="4221" cy="2694"/>
          </a:xfrm>
        </p:grpSpPr>
        <p:pic>
          <p:nvPicPr>
            <p:cNvPr id="68623" name="Picture 10" descr="C:\Users\gopal\Desktop\HWRF-Basinscale_06L-07L-09E.gif"/>
            <p:cNvPicPr>
              <a:picLocks noChangeAspect="1" noChangeArrowheads="1" noCrop="1"/>
            </p:cNvPicPr>
            <p:nvPr/>
          </p:nvPicPr>
          <p:blipFill>
            <a:blip r:embed="rId6" cstate="print"/>
            <a:srcRect/>
            <a:stretch>
              <a:fillRect/>
            </a:stretch>
          </p:blipFill>
          <p:spPr bwMode="auto">
            <a:xfrm>
              <a:off x="624" y="1344"/>
              <a:ext cx="4221" cy="2686"/>
            </a:xfrm>
            <a:prstGeom prst="rect">
              <a:avLst/>
            </a:prstGeom>
            <a:noFill/>
            <a:ln w="9525">
              <a:noFill/>
              <a:miter lim="800000"/>
              <a:headEnd/>
              <a:tailEnd/>
            </a:ln>
          </p:spPr>
        </p:pic>
        <p:sp>
          <p:nvSpPr>
            <p:cNvPr id="68624" name="Rectangle 5"/>
            <p:cNvSpPr>
              <a:spLocks noChangeArrowheads="1"/>
            </p:cNvSpPr>
            <p:nvPr/>
          </p:nvSpPr>
          <p:spPr bwMode="auto">
            <a:xfrm>
              <a:off x="673" y="3840"/>
              <a:ext cx="4141" cy="198"/>
            </a:xfrm>
            <a:prstGeom prst="rect">
              <a:avLst/>
            </a:prstGeom>
            <a:noFill/>
            <a:ln w="9525">
              <a:noFill/>
              <a:miter lim="800000"/>
              <a:headEnd/>
              <a:tailEnd/>
            </a:ln>
          </p:spPr>
          <p:txBody>
            <a:bodyPr>
              <a:spAutoFit/>
            </a:bodyPr>
            <a:lstStyle/>
            <a:p>
              <a:pPr marL="228600" indent="-228600" algn="ctr" defTabSz="457200"/>
              <a:r>
                <a:rPr lang="en-US" altLang="zh-CN" sz="1000" b="1">
                  <a:solidFill>
                    <a:schemeClr val="bg1"/>
                  </a:solidFill>
                </a:rPr>
                <a:t>Website at AOML: </a:t>
              </a:r>
              <a:r>
                <a:rPr lang="en-US" altLang="zh-CN" sz="1000" b="1" u="sng">
                  <a:solidFill>
                    <a:schemeClr val="bg1"/>
                  </a:solidFill>
                </a:rPr>
                <a:t>https://storm.aoml.noaa.gov/realtime</a:t>
              </a:r>
            </a:p>
          </p:txBody>
        </p:sp>
      </p:grpSp>
      <p:sp>
        <p:nvSpPr>
          <p:cNvPr id="68625" name="Title 1"/>
          <p:cNvSpPr txBox="1">
            <a:spLocks/>
          </p:cNvSpPr>
          <p:nvPr/>
        </p:nvSpPr>
        <p:spPr bwMode="auto">
          <a:xfrm>
            <a:off x="533400" y="304800"/>
            <a:ext cx="77724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HWRF: Addressing the Next Generation Needs for a “Weather-Ready” Nation </a:t>
            </a:r>
          </a:p>
        </p:txBody>
      </p:sp>
      <p:sp>
        <p:nvSpPr>
          <p:cNvPr id="68627" name="Rectangle 5"/>
          <p:cNvSpPr txBox="1">
            <a:spLocks noGrp="1" noChangeArrowheads="1"/>
          </p:cNvSpPr>
          <p:nvPr/>
        </p:nvSpPr>
        <p:spPr bwMode="auto">
          <a:xfrm>
            <a:off x="304800" y="6400800"/>
            <a:ext cx="2133600" cy="3048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additive="base">
                                        <p:cTn id="7" dur="500" fill="hold"/>
                                        <p:tgtEl>
                                          <p:spTgt spid="68622"/>
                                        </p:tgtEl>
                                        <p:attrNameLst>
                                          <p:attrName>ppt_x</p:attrName>
                                        </p:attrNameLst>
                                      </p:cBhvr>
                                      <p:tavLst>
                                        <p:tav tm="0">
                                          <p:val>
                                            <p:strVal val="1+#ppt_w/2"/>
                                          </p:val>
                                        </p:tav>
                                        <p:tav tm="100000">
                                          <p:val>
                                            <p:strVal val="#ppt_x"/>
                                          </p:val>
                                        </p:tav>
                                      </p:tavLst>
                                    </p:anim>
                                    <p:anim calcmode="lin" valueType="num">
                                      <p:cBhvr additive="base">
                                        <p:cTn id="8" dur="500" fill="hold"/>
                                        <p:tgtEl>
                                          <p:spTgt spid="686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gopal\Desktop\NOAA_SCIENCE\AOML.jpg"/>
          <p:cNvPicPr>
            <a:picLocks noChangeAspect="1" noChangeArrowheads="1"/>
          </p:cNvPicPr>
          <p:nvPr/>
        </p:nvPicPr>
        <p:blipFill>
          <a:blip r:embed="rId2" cstate="print"/>
          <a:srcRect/>
          <a:stretch>
            <a:fillRect/>
          </a:stretch>
        </p:blipFill>
        <p:spPr bwMode="auto">
          <a:xfrm>
            <a:off x="533400" y="533400"/>
            <a:ext cx="8077200" cy="6057900"/>
          </a:xfrm>
          <a:prstGeom prst="rect">
            <a:avLst/>
          </a:prstGeom>
          <a:noFill/>
        </p:spPr>
      </p:pic>
      <p:sp>
        <p:nvSpPr>
          <p:cNvPr id="78851" name="Title 1"/>
          <p:cNvSpPr txBox="1">
            <a:spLocks/>
          </p:cNvSpPr>
          <p:nvPr/>
        </p:nvSpPr>
        <p:spPr bwMode="auto">
          <a:xfrm>
            <a:off x="381000" y="152400"/>
            <a:ext cx="77724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Questions ?</a:t>
            </a:r>
          </a:p>
        </p:txBody>
      </p:sp>
      <p:sp>
        <p:nvSpPr>
          <p:cNvPr id="78852" name="Rectangle 4"/>
          <p:cNvSpPr>
            <a:spLocks noChangeArrowheads="1"/>
          </p:cNvSpPr>
          <p:nvPr/>
        </p:nvSpPr>
        <p:spPr bwMode="auto">
          <a:xfrm>
            <a:off x="5638800" y="6172200"/>
            <a:ext cx="2057400" cy="228600"/>
          </a:xfrm>
          <a:prstGeom prst="rect">
            <a:avLst/>
          </a:prstGeom>
          <a:noFill/>
          <a:ln w="9525">
            <a:noFill/>
            <a:miter lim="800000"/>
            <a:headEnd/>
            <a:tailEnd/>
          </a:ln>
          <a:effectLst/>
        </p:spPr>
        <p:txBody>
          <a:bodyPr wrap="none" anchor="ctr"/>
          <a:lstStyle/>
          <a:p>
            <a:pPr algn="ctr"/>
            <a:r>
              <a:rPr lang="en-US">
                <a:solidFill>
                  <a:schemeClr val="bg1"/>
                </a:solidFill>
              </a:rPr>
              <a:t>gopal@noaa.gov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AE3394F-292B-456D-BC80-8728CDADE69E}" type="slidenum">
              <a:rPr lang="en-US" sz="1200">
                <a:solidFill>
                  <a:srgbClr val="BCBCBC"/>
                </a:solidFill>
                <a:latin typeface="Calibri" pitchFamily="34" charset="0"/>
              </a:rPr>
              <a:pPr algn="r"/>
              <a:t>2</a:t>
            </a:fld>
            <a:endParaRPr lang="en-US" sz="1200">
              <a:solidFill>
                <a:srgbClr val="BCBCBC"/>
              </a:solidFill>
              <a:latin typeface="Calibri" pitchFamily="34" charset="0"/>
            </a:endParaRPr>
          </a:p>
        </p:txBody>
      </p:sp>
      <p:sp>
        <p:nvSpPr>
          <p:cNvPr id="16386" name="Text Placeholder 4"/>
          <p:cNvSpPr>
            <a:spLocks noGrp="1"/>
          </p:cNvSpPr>
          <p:nvPr>
            <p:ph type="body" idx="4294967295"/>
          </p:nvPr>
        </p:nvSpPr>
        <p:spPr>
          <a:xfrm>
            <a:off x="609600" y="1295400"/>
            <a:ext cx="3582988" cy="334963"/>
          </a:xfrm>
        </p:spPr>
        <p:txBody>
          <a:bodyPr anchor="b"/>
          <a:lstStyle/>
          <a:p>
            <a:pPr marL="0" indent="0" eaLnBrk="1" hangingPunct="1">
              <a:lnSpc>
                <a:spcPct val="90000"/>
              </a:lnSpc>
              <a:buFont typeface="Arial" pitchFamily="34" charset="0"/>
              <a:buNone/>
            </a:pPr>
            <a:r>
              <a:rPr lang="en-US" sz="1800" b="1" smtClean="0"/>
              <a:t>NOAA/NCEP/EMC Teams</a:t>
            </a:r>
          </a:p>
        </p:txBody>
      </p:sp>
      <p:sp>
        <p:nvSpPr>
          <p:cNvPr id="16387" name="Text Placeholder 6"/>
          <p:cNvSpPr>
            <a:spLocks noGrp="1"/>
          </p:cNvSpPr>
          <p:nvPr>
            <p:ph type="body" sz="half" idx="4294967295"/>
          </p:nvPr>
        </p:nvSpPr>
        <p:spPr>
          <a:xfrm>
            <a:off x="4648200" y="1265238"/>
            <a:ext cx="4041775" cy="334962"/>
          </a:xfrm>
        </p:spPr>
        <p:txBody>
          <a:bodyPr anchor="b"/>
          <a:lstStyle/>
          <a:p>
            <a:pPr marL="0" indent="0" eaLnBrk="1" hangingPunct="1">
              <a:lnSpc>
                <a:spcPct val="90000"/>
              </a:lnSpc>
              <a:buFont typeface="Arial" pitchFamily="34" charset="0"/>
              <a:buNone/>
            </a:pPr>
            <a:r>
              <a:rPr lang="en-US" sz="1800" b="1" smtClean="0"/>
              <a:t>NOAA/AOML/HRD Modeling Teams</a:t>
            </a:r>
          </a:p>
        </p:txBody>
      </p:sp>
      <p:sp>
        <p:nvSpPr>
          <p:cNvPr id="16388" name="Content Placeholder 5"/>
          <p:cNvSpPr>
            <a:spLocks noGrp="1"/>
          </p:cNvSpPr>
          <p:nvPr>
            <p:ph sz="quarter" idx="4294967295"/>
          </p:nvPr>
        </p:nvSpPr>
        <p:spPr>
          <a:xfrm>
            <a:off x="533400" y="1752600"/>
            <a:ext cx="4040188" cy="3124200"/>
          </a:xfrm>
        </p:spPr>
        <p:txBody>
          <a:bodyPr/>
          <a:lstStyle/>
          <a:p>
            <a:pPr marL="136525" indent="0" eaLnBrk="1" hangingPunct="1">
              <a:buFont typeface="Arial" pitchFamily="34" charset="0"/>
              <a:buNone/>
            </a:pPr>
            <a:r>
              <a:rPr lang="en-US" sz="1800" smtClean="0"/>
              <a:t>Dr.Vijay Tallapragada (Team Lead)</a:t>
            </a:r>
          </a:p>
          <a:p>
            <a:pPr marL="136525" indent="0" eaLnBrk="1" hangingPunct="1">
              <a:buFont typeface="Arial" pitchFamily="34" charset="0"/>
              <a:buNone/>
            </a:pPr>
            <a:r>
              <a:rPr lang="en-US" sz="1800" smtClean="0"/>
              <a:t>Dr.Young Kwon</a:t>
            </a:r>
          </a:p>
          <a:p>
            <a:pPr marL="136525" indent="0" eaLnBrk="1" hangingPunct="1">
              <a:buFont typeface="Arial" pitchFamily="34" charset="0"/>
              <a:buNone/>
            </a:pPr>
            <a:r>
              <a:rPr lang="en-US" sz="1800" smtClean="0"/>
              <a:t>Dr.Qingfu Liu</a:t>
            </a:r>
          </a:p>
          <a:p>
            <a:pPr marL="136525" indent="0" eaLnBrk="1" hangingPunct="1">
              <a:buFont typeface="Arial" pitchFamily="34" charset="0"/>
              <a:buNone/>
            </a:pPr>
            <a:r>
              <a:rPr lang="en-US" sz="1800" smtClean="0"/>
              <a:t>Dr.Zhan Zhang</a:t>
            </a:r>
          </a:p>
          <a:p>
            <a:pPr marL="136525" indent="0" eaLnBrk="1" hangingPunct="1">
              <a:buFont typeface="Arial" pitchFamily="34" charset="0"/>
              <a:buNone/>
            </a:pPr>
            <a:r>
              <a:rPr lang="en-US" sz="1800" smtClean="0"/>
              <a:t>Dr.Sam Trahan</a:t>
            </a:r>
          </a:p>
          <a:p>
            <a:pPr marL="136525" indent="0" eaLnBrk="1" hangingPunct="1">
              <a:buFont typeface="Arial" pitchFamily="34" charset="0"/>
              <a:buNone/>
            </a:pPr>
            <a:r>
              <a:rPr lang="en-US" sz="1800" smtClean="0"/>
              <a:t>Dr.Weiguo Wang</a:t>
            </a:r>
          </a:p>
          <a:p>
            <a:pPr marL="136525" indent="0" eaLnBrk="1" hangingPunct="1">
              <a:buFont typeface="Arial" pitchFamily="34" charset="0"/>
              <a:buNone/>
            </a:pPr>
            <a:r>
              <a:rPr lang="en-US" sz="1800" smtClean="0"/>
              <a:t>Dr.Chanh Kieu</a:t>
            </a:r>
          </a:p>
          <a:p>
            <a:pPr marL="136525" indent="0" eaLnBrk="1" hangingPunct="1">
              <a:buFont typeface="Arial" pitchFamily="34" charset="0"/>
              <a:buNone/>
            </a:pPr>
            <a:r>
              <a:rPr lang="en-US" sz="1800" smtClean="0"/>
              <a:t>Dr.Mingjing Tong</a:t>
            </a:r>
          </a:p>
          <a:p>
            <a:pPr marL="136525" indent="0" eaLnBrk="1" hangingPunct="1">
              <a:buFont typeface="Arial" pitchFamily="34" charset="0"/>
              <a:buNone/>
            </a:pPr>
            <a:r>
              <a:rPr lang="en-US" sz="1800" smtClean="0"/>
              <a:t>Dr.In-Hyuk Kwon</a:t>
            </a:r>
          </a:p>
        </p:txBody>
      </p:sp>
      <p:sp>
        <p:nvSpPr>
          <p:cNvPr id="16389" name="Content Placeholder 7"/>
          <p:cNvSpPr>
            <a:spLocks noGrp="1"/>
          </p:cNvSpPr>
          <p:nvPr>
            <p:ph sz="quarter" idx="4294967295"/>
          </p:nvPr>
        </p:nvSpPr>
        <p:spPr>
          <a:xfrm>
            <a:off x="4572000" y="1676400"/>
            <a:ext cx="3429000" cy="2209800"/>
          </a:xfrm>
        </p:spPr>
        <p:txBody>
          <a:bodyPr/>
          <a:lstStyle/>
          <a:p>
            <a:pPr marL="136525" indent="0" eaLnBrk="1" hangingPunct="1">
              <a:buFont typeface="Arial" pitchFamily="34" charset="0"/>
              <a:buNone/>
            </a:pPr>
            <a:r>
              <a:rPr lang="en-US" sz="1800" smtClean="0"/>
              <a:t>Dr.S. G. Gopalakrishnan (Lead)</a:t>
            </a:r>
          </a:p>
          <a:p>
            <a:pPr marL="136525" indent="0" eaLnBrk="1" hangingPunct="1">
              <a:buFont typeface="Arial" pitchFamily="34" charset="0"/>
              <a:buNone/>
            </a:pPr>
            <a:r>
              <a:rPr lang="en-US" sz="1800" smtClean="0"/>
              <a:t>Dr. Xuejin Zhang</a:t>
            </a:r>
          </a:p>
          <a:p>
            <a:pPr marL="136525" indent="0" eaLnBrk="1" hangingPunct="1">
              <a:buFont typeface="Arial" pitchFamily="34" charset="0"/>
              <a:buNone/>
            </a:pPr>
            <a:r>
              <a:rPr lang="en-US" sz="1800" smtClean="0"/>
              <a:t>Dr.Thiago Quirino</a:t>
            </a:r>
          </a:p>
          <a:p>
            <a:pPr marL="136525" indent="0" eaLnBrk="1" hangingPunct="1">
              <a:buFont typeface="Arial" pitchFamily="34" charset="0"/>
              <a:buNone/>
            </a:pPr>
            <a:r>
              <a:rPr lang="en-US" sz="1800" smtClean="0"/>
              <a:t>Dr.Jun Zhang</a:t>
            </a:r>
          </a:p>
          <a:p>
            <a:pPr marL="136525" indent="0" eaLnBrk="1" hangingPunct="1">
              <a:buFont typeface="Arial" pitchFamily="34" charset="0"/>
              <a:buNone/>
            </a:pPr>
            <a:r>
              <a:rPr lang="en-US" sz="1800" smtClean="0"/>
              <a:t>Lisa Bucci</a:t>
            </a:r>
          </a:p>
          <a:p>
            <a:pPr marL="136525" indent="0" eaLnBrk="1" hangingPunct="1">
              <a:buFont typeface="Arial" pitchFamily="34" charset="0"/>
              <a:buNone/>
            </a:pPr>
            <a:r>
              <a:rPr lang="en-US" sz="1800" smtClean="0"/>
              <a:t>Dr. Altug Aksoy</a:t>
            </a:r>
          </a:p>
          <a:p>
            <a:pPr marL="136525" indent="0" eaLnBrk="1" hangingPunct="1">
              <a:buFont typeface="Arial" pitchFamily="34" charset="0"/>
              <a:buNone/>
            </a:pPr>
            <a:r>
              <a:rPr lang="en-US" sz="1800" smtClean="0"/>
              <a:t>Stanley Goldenberg</a:t>
            </a:r>
          </a:p>
        </p:txBody>
      </p:sp>
      <p:sp>
        <p:nvSpPr>
          <p:cNvPr id="16390" name="TextBox 11"/>
          <p:cNvSpPr txBox="1">
            <a:spLocks noChangeArrowheads="1"/>
          </p:cNvSpPr>
          <p:nvPr/>
        </p:nvSpPr>
        <p:spPr bwMode="auto">
          <a:xfrm>
            <a:off x="457200" y="5149850"/>
            <a:ext cx="4800600" cy="641350"/>
          </a:xfrm>
          <a:prstGeom prst="rect">
            <a:avLst/>
          </a:prstGeom>
          <a:noFill/>
          <a:ln w="9525">
            <a:noFill/>
            <a:miter lim="800000"/>
            <a:headEnd/>
            <a:tailEnd/>
          </a:ln>
        </p:spPr>
        <p:txBody>
          <a:bodyPr>
            <a:spAutoFit/>
          </a:bodyPr>
          <a:lstStyle/>
          <a:p>
            <a:r>
              <a:rPr lang="en-US">
                <a:latin typeface="Calibri" pitchFamily="34" charset="0"/>
              </a:rPr>
              <a:t>DTC: code support and management</a:t>
            </a:r>
          </a:p>
          <a:p>
            <a:r>
              <a:rPr lang="en-US">
                <a:latin typeface="Calibri" pitchFamily="34" charset="0"/>
              </a:rPr>
              <a:t>NOAA/NHC: important inputs and suggestions</a:t>
            </a:r>
          </a:p>
        </p:txBody>
      </p:sp>
      <p:sp>
        <p:nvSpPr>
          <p:cNvPr id="16391" name="Text Placeholder 6"/>
          <p:cNvSpPr>
            <a:spLocks/>
          </p:cNvSpPr>
          <p:nvPr/>
        </p:nvSpPr>
        <p:spPr bwMode="auto">
          <a:xfrm>
            <a:off x="4724400" y="4191000"/>
            <a:ext cx="3124200" cy="944563"/>
          </a:xfrm>
          <a:prstGeom prst="rect">
            <a:avLst/>
          </a:prstGeom>
          <a:noFill/>
          <a:ln w="9525">
            <a:noFill/>
            <a:miter lim="800000"/>
            <a:headEnd/>
            <a:tailEnd/>
          </a:ln>
        </p:spPr>
        <p:txBody>
          <a:bodyPr anchor="b"/>
          <a:lstStyle/>
          <a:p>
            <a:pPr>
              <a:spcBef>
                <a:spcPct val="20000"/>
              </a:spcBef>
              <a:buFont typeface="Arial" pitchFamily="34" charset="0"/>
              <a:buNone/>
            </a:pPr>
            <a:r>
              <a:rPr lang="en-US" b="1">
                <a:latin typeface="Calibri" pitchFamily="34" charset="0"/>
              </a:rPr>
              <a:t>NOAA/ESRL Modeling Teams</a:t>
            </a:r>
          </a:p>
          <a:p>
            <a:pPr>
              <a:spcBef>
                <a:spcPct val="20000"/>
              </a:spcBef>
              <a:buFont typeface="Arial" pitchFamily="34" charset="0"/>
              <a:buNone/>
            </a:pPr>
            <a:r>
              <a:rPr lang="en-US">
                <a:latin typeface="Calibri" pitchFamily="34" charset="0"/>
              </a:rPr>
              <a:t>Dr.Jian-Wen.Bao</a:t>
            </a:r>
          </a:p>
          <a:p>
            <a:pPr>
              <a:spcBef>
                <a:spcPct val="20000"/>
              </a:spcBef>
              <a:buFont typeface="Arial" pitchFamily="34" charset="0"/>
              <a:buNone/>
            </a:pPr>
            <a:r>
              <a:rPr lang="en-US">
                <a:latin typeface="Calibri" pitchFamily="34" charset="0"/>
              </a:rPr>
              <a:t>S.A.Michelson</a:t>
            </a:r>
          </a:p>
        </p:txBody>
      </p:sp>
      <p:pic>
        <p:nvPicPr>
          <p:cNvPr id="16393" name="Picture 8" descr="HFIP"/>
          <p:cNvPicPr>
            <a:picLocks noChangeAspect="1" noChangeArrowheads="1"/>
          </p:cNvPicPr>
          <p:nvPr/>
        </p:nvPicPr>
        <p:blipFill>
          <a:blip r:embed="rId3" cstate="print"/>
          <a:srcRect/>
          <a:stretch>
            <a:fillRect/>
          </a:stretch>
        </p:blipFill>
        <p:spPr bwMode="auto">
          <a:xfrm>
            <a:off x="990600" y="5924550"/>
            <a:ext cx="7031038" cy="781050"/>
          </a:xfrm>
          <a:prstGeom prst="rect">
            <a:avLst/>
          </a:prstGeom>
          <a:noFill/>
          <a:ln w="9525">
            <a:noFill/>
            <a:miter lim="800000"/>
            <a:headEnd/>
            <a:tailEnd/>
          </a:ln>
        </p:spPr>
      </p:pic>
      <p:sp>
        <p:nvSpPr>
          <p:cNvPr id="16394" name="Rectangle 5"/>
          <p:cNvSpPr txBox="1">
            <a:spLocks noGrp="1" noChangeArrowheads="1"/>
          </p:cNvSpPr>
          <p:nvPr/>
        </p:nvSpPr>
        <p:spPr bwMode="auto">
          <a:xfrm>
            <a:off x="5943600" y="6400800"/>
            <a:ext cx="2209800" cy="228600"/>
          </a:xfrm>
          <a:prstGeom prst="rect">
            <a:avLst/>
          </a:prstGeom>
          <a:noFill/>
          <a:ln w="9525">
            <a:noFill/>
            <a:miter lim="800000"/>
            <a:headEnd/>
            <a:tailEnd/>
          </a:ln>
        </p:spPr>
        <p:txBody>
          <a:bodyPr/>
          <a:lstStyle/>
          <a:p>
            <a:r>
              <a:rPr lang="en-US" sz="1100">
                <a:solidFill>
                  <a:srgbClr val="606060"/>
                </a:solidFill>
                <a:ea typeface="ＭＳ Ｐゴシック" pitchFamily="34" charset="-128"/>
              </a:rPr>
              <a:t>Capacity Building for NOAA</a:t>
            </a:r>
          </a:p>
        </p:txBody>
      </p:sp>
      <p:sp>
        <p:nvSpPr>
          <p:cNvPr id="16395" name="Title 1"/>
          <p:cNvSpPr txBox="1">
            <a:spLocks/>
          </p:cNvSpPr>
          <p:nvPr/>
        </p:nvSpPr>
        <p:spPr bwMode="auto">
          <a:xfrm>
            <a:off x="304800" y="304800"/>
            <a:ext cx="86106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HFIP-HWRF Tiger Team for a “Weather-Ready” Nation</a:t>
            </a:r>
          </a:p>
        </p:txBody>
      </p:sp>
      <p:pic>
        <p:nvPicPr>
          <p:cNvPr id="16396" name="Picture 15" descr="noaa_trans_back_dark_RSmith.gif"/>
          <p:cNvPicPr>
            <a:picLocks noChangeAspect="1"/>
          </p:cNvPicPr>
          <p:nvPr/>
        </p:nvPicPr>
        <p:blipFill>
          <a:blip r:embed="rId4" cstate="print"/>
          <a:srcRect/>
          <a:stretch>
            <a:fillRect/>
          </a:stretch>
        </p:blipFill>
        <p:spPr bwMode="auto">
          <a:xfrm>
            <a:off x="290513" y="304800"/>
            <a:ext cx="62388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Screen shot 2011-05-18 at 2.28.27 PM.png"/>
          <p:cNvPicPr>
            <a:picLocks noChangeAspect="1"/>
          </p:cNvPicPr>
          <p:nvPr/>
        </p:nvPicPr>
        <p:blipFill>
          <a:blip r:embed="rId3" cstate="print"/>
          <a:srcRect/>
          <a:stretch>
            <a:fillRect/>
          </a:stretch>
        </p:blipFill>
        <p:spPr bwMode="auto">
          <a:xfrm>
            <a:off x="4495800" y="838200"/>
            <a:ext cx="4305300" cy="3429000"/>
          </a:xfrm>
          <a:prstGeom prst="rect">
            <a:avLst/>
          </a:prstGeom>
          <a:noFill/>
          <a:ln w="9525">
            <a:noFill/>
            <a:miter lim="800000"/>
            <a:headEnd/>
            <a:tailEnd/>
          </a:ln>
        </p:spPr>
      </p:pic>
      <p:sp>
        <p:nvSpPr>
          <p:cNvPr id="66563" name="TextBox 8"/>
          <p:cNvSpPr txBox="1">
            <a:spLocks noChangeArrowheads="1"/>
          </p:cNvSpPr>
          <p:nvPr/>
        </p:nvSpPr>
        <p:spPr bwMode="auto">
          <a:xfrm>
            <a:off x="206375" y="2149475"/>
            <a:ext cx="3603625" cy="517525"/>
          </a:xfrm>
          <a:prstGeom prst="rect">
            <a:avLst/>
          </a:prstGeom>
          <a:noFill/>
          <a:ln w="9525">
            <a:noFill/>
            <a:miter lim="800000"/>
            <a:headEnd/>
            <a:tailEnd/>
          </a:ln>
        </p:spPr>
        <p:txBody>
          <a:bodyPr>
            <a:spAutoFit/>
          </a:bodyPr>
          <a:lstStyle/>
          <a:p>
            <a:pPr defTabSz="457200"/>
            <a:r>
              <a:rPr lang="en-US" sz="1400">
                <a:latin typeface="Bell MT" pitchFamily="18" charset="0"/>
              </a:rPr>
              <a:t>In 2003 the cone of uncertainty for the 5-day forecast for Isabel extended 878 nautical miles.</a:t>
            </a:r>
          </a:p>
        </p:txBody>
      </p:sp>
      <p:sp>
        <p:nvSpPr>
          <p:cNvPr id="66564" name="TextBox 9"/>
          <p:cNvSpPr txBox="1">
            <a:spLocks noChangeArrowheads="1"/>
          </p:cNvSpPr>
          <p:nvPr/>
        </p:nvSpPr>
        <p:spPr bwMode="auto">
          <a:xfrm>
            <a:off x="5029200" y="4267200"/>
            <a:ext cx="3605213" cy="2432050"/>
          </a:xfrm>
          <a:prstGeom prst="rect">
            <a:avLst/>
          </a:prstGeom>
          <a:noFill/>
          <a:ln w="9525">
            <a:noFill/>
            <a:miter lim="800000"/>
            <a:headEnd/>
            <a:tailEnd/>
          </a:ln>
        </p:spPr>
        <p:txBody>
          <a:bodyPr>
            <a:spAutoFit/>
          </a:bodyPr>
          <a:lstStyle/>
          <a:p>
            <a:pPr defTabSz="457200"/>
            <a:r>
              <a:rPr lang="en-US" sz="1400">
                <a:solidFill>
                  <a:srgbClr val="000000"/>
                </a:solidFill>
                <a:latin typeface="Bell MT" pitchFamily="18" charset="0"/>
              </a:rPr>
              <a:t>With today’s advances in track forecasting, the 5-day forecast for Hurricane Irene in 2011 reduced the cone of uncertainty an estimated 54% (478 miles at 120 hours) compared to 2003. </a:t>
            </a:r>
          </a:p>
          <a:p>
            <a:pPr defTabSz="457200"/>
            <a:endParaRPr lang="en-US" sz="1400">
              <a:solidFill>
                <a:srgbClr val="000000"/>
              </a:solidFill>
              <a:latin typeface="Bell MT" pitchFamily="18" charset="0"/>
            </a:endParaRPr>
          </a:p>
          <a:p>
            <a:pPr defTabSz="457200"/>
            <a:r>
              <a:rPr lang="en-US" sz="1400">
                <a:solidFill>
                  <a:srgbClr val="000000"/>
                </a:solidFill>
                <a:latin typeface="Bell MT" pitchFamily="18" charset="0"/>
              </a:rPr>
              <a:t>The advances in forecasting reduced over-warning in Irene and </a:t>
            </a:r>
            <a:r>
              <a:rPr lang="en-US" sz="1400" u="sng">
                <a:solidFill>
                  <a:srgbClr val="000000"/>
                </a:solidFill>
                <a:latin typeface="Bell MT" pitchFamily="18" charset="0"/>
              </a:rPr>
              <a:t>saved the U.S. at least $384 million</a:t>
            </a:r>
            <a:r>
              <a:rPr lang="en-US" sz="1400">
                <a:solidFill>
                  <a:srgbClr val="000000"/>
                </a:solidFill>
                <a:latin typeface="Bell MT" pitchFamily="18" charset="0"/>
              </a:rPr>
              <a:t> in evacuation costs.</a:t>
            </a:r>
          </a:p>
          <a:p>
            <a:pPr defTabSz="457200"/>
            <a:endParaRPr lang="en-US" sz="1400">
              <a:solidFill>
                <a:srgbClr val="000000"/>
              </a:solidFill>
              <a:latin typeface="Bell MT" pitchFamily="18" charset="0"/>
            </a:endParaRPr>
          </a:p>
          <a:p>
            <a:pPr defTabSz="457200"/>
            <a:endParaRPr lang="en-US" sz="1400">
              <a:solidFill>
                <a:srgbClr val="000000"/>
              </a:solidFill>
              <a:latin typeface="Bell MT" pitchFamily="18" charset="0"/>
            </a:endParaRPr>
          </a:p>
        </p:txBody>
      </p:sp>
      <p:sp>
        <p:nvSpPr>
          <p:cNvPr id="66565" name="TextBox 10"/>
          <p:cNvSpPr txBox="1">
            <a:spLocks noChangeArrowheads="1"/>
          </p:cNvSpPr>
          <p:nvPr/>
        </p:nvSpPr>
        <p:spPr bwMode="auto">
          <a:xfrm>
            <a:off x="203200" y="1203325"/>
            <a:ext cx="3835400" cy="701675"/>
          </a:xfrm>
          <a:prstGeom prst="rect">
            <a:avLst/>
          </a:prstGeom>
          <a:noFill/>
          <a:ln w="9525">
            <a:noFill/>
            <a:miter lim="800000"/>
            <a:headEnd/>
            <a:tailEnd/>
          </a:ln>
        </p:spPr>
        <p:txBody>
          <a:bodyPr>
            <a:spAutoFit/>
          </a:bodyPr>
          <a:lstStyle/>
          <a:p>
            <a:pPr defTabSz="457200"/>
            <a:r>
              <a:rPr lang="en-US" sz="2000">
                <a:latin typeface="Calibri" pitchFamily="34" charset="0"/>
              </a:rPr>
              <a:t>Hurricane Irene forecast – a great example of track improvement</a:t>
            </a:r>
          </a:p>
        </p:txBody>
      </p:sp>
      <p:sp>
        <p:nvSpPr>
          <p:cNvPr id="12" name="Right Arrow 11"/>
          <p:cNvSpPr/>
          <p:nvPr/>
        </p:nvSpPr>
        <p:spPr>
          <a:xfrm>
            <a:off x="541338" y="2765425"/>
            <a:ext cx="2963862" cy="1301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3" name="Left Arrow 12"/>
          <p:cNvSpPr/>
          <p:nvPr/>
        </p:nvSpPr>
        <p:spPr>
          <a:xfrm>
            <a:off x="5181600" y="6324600"/>
            <a:ext cx="2755900" cy="17303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66568" name="Picture 1" descr="Irene 5-day copy.jpg"/>
          <p:cNvPicPr>
            <a:picLocks noChangeAspect="1"/>
          </p:cNvPicPr>
          <p:nvPr/>
        </p:nvPicPr>
        <p:blipFill>
          <a:blip r:embed="rId4" cstate="print"/>
          <a:srcRect r="13499" b="19180"/>
          <a:stretch>
            <a:fillRect/>
          </a:stretch>
        </p:blipFill>
        <p:spPr bwMode="auto">
          <a:xfrm>
            <a:off x="76200" y="3275013"/>
            <a:ext cx="4589463" cy="3430587"/>
          </a:xfrm>
          <a:prstGeom prst="rect">
            <a:avLst/>
          </a:prstGeom>
          <a:noFill/>
          <a:ln w="9525">
            <a:noFill/>
            <a:miter lim="800000"/>
            <a:headEnd/>
            <a:tailEnd/>
          </a:ln>
        </p:spPr>
      </p:pic>
      <p:sp>
        <p:nvSpPr>
          <p:cNvPr id="66569" name="TextBox 2"/>
          <p:cNvSpPr txBox="1">
            <a:spLocks noChangeArrowheads="1"/>
          </p:cNvSpPr>
          <p:nvPr/>
        </p:nvSpPr>
        <p:spPr bwMode="auto">
          <a:xfrm>
            <a:off x="76200" y="3200400"/>
            <a:ext cx="1447800" cy="1046163"/>
          </a:xfrm>
          <a:prstGeom prst="rect">
            <a:avLst/>
          </a:prstGeom>
          <a:solidFill>
            <a:schemeClr val="bg1"/>
          </a:solidFill>
          <a:ln w="9525">
            <a:solidFill>
              <a:schemeClr val="tx1"/>
            </a:solidFill>
            <a:miter lim="800000"/>
            <a:headEnd/>
            <a:tailEnd/>
          </a:ln>
        </p:spPr>
        <p:txBody>
          <a:bodyPr>
            <a:spAutoFit/>
          </a:bodyPr>
          <a:lstStyle/>
          <a:p>
            <a:pPr defTabSz="457200"/>
            <a:r>
              <a:rPr lang="en-US" sz="1000" b="1">
                <a:latin typeface="Calibri" pitchFamily="34" charset="0"/>
              </a:rPr>
              <a:t>Hurricane Irene</a:t>
            </a:r>
          </a:p>
          <a:p>
            <a:pPr defTabSz="457200"/>
            <a:r>
              <a:rPr lang="en-US" sz="1000" b="1">
                <a:latin typeface="Calibri" pitchFamily="34" charset="0"/>
              </a:rPr>
              <a:t>August 24, 2011</a:t>
            </a:r>
          </a:p>
          <a:p>
            <a:pPr defTabSz="457200"/>
            <a:r>
              <a:rPr lang="en-US" sz="1000" b="1">
                <a:latin typeface="Calibri" pitchFamily="34" charset="0"/>
              </a:rPr>
              <a:t>2 AM EDT Wednesday</a:t>
            </a:r>
          </a:p>
          <a:p>
            <a:pPr defTabSz="457200"/>
            <a:r>
              <a:rPr lang="en-US" sz="800">
                <a:latin typeface="Calibri" pitchFamily="34" charset="0"/>
              </a:rPr>
              <a:t>Advisory 15A</a:t>
            </a:r>
          </a:p>
          <a:p>
            <a:pPr defTabSz="457200"/>
            <a:r>
              <a:rPr lang="en-US" sz="800">
                <a:latin typeface="Calibri" pitchFamily="34" charset="0"/>
              </a:rPr>
              <a:t>Center location 21.3 N 72.6 W</a:t>
            </a:r>
          </a:p>
          <a:p>
            <a:pPr defTabSz="457200"/>
            <a:r>
              <a:rPr lang="en-US" sz="800">
                <a:latin typeface="Calibri" pitchFamily="34" charset="0"/>
              </a:rPr>
              <a:t>Max sustained wind 100 mph</a:t>
            </a:r>
          </a:p>
          <a:p>
            <a:pPr defTabSz="457200"/>
            <a:r>
              <a:rPr lang="en-US" sz="800">
                <a:latin typeface="Calibri" pitchFamily="34" charset="0"/>
              </a:rPr>
              <a:t>Movement WNW at 9mph</a:t>
            </a:r>
          </a:p>
        </p:txBody>
      </p:sp>
      <p:pic>
        <p:nvPicPr>
          <p:cNvPr id="66570" name="Picture 15" descr="noaa_trans_back_dark_RSmith.gif"/>
          <p:cNvPicPr>
            <a:picLocks noChangeAspect="1"/>
          </p:cNvPicPr>
          <p:nvPr/>
        </p:nvPicPr>
        <p:blipFill>
          <a:blip r:embed="rId5" cstate="print"/>
          <a:srcRect/>
          <a:stretch>
            <a:fillRect/>
          </a:stretch>
        </p:blipFill>
        <p:spPr bwMode="auto">
          <a:xfrm>
            <a:off x="138113" y="228600"/>
            <a:ext cx="623887" cy="609600"/>
          </a:xfrm>
          <a:prstGeom prst="rect">
            <a:avLst/>
          </a:prstGeom>
          <a:noFill/>
          <a:ln w="9525">
            <a:noFill/>
            <a:miter lim="800000"/>
            <a:headEnd/>
            <a:tailEnd/>
          </a:ln>
        </p:spPr>
      </p:pic>
      <p:sp>
        <p:nvSpPr>
          <p:cNvPr id="66571" name="Title 1"/>
          <p:cNvSpPr txBox="1">
            <a:spLocks/>
          </p:cNvSpPr>
          <p:nvPr/>
        </p:nvSpPr>
        <p:spPr bwMode="auto">
          <a:xfrm>
            <a:off x="152400" y="152400"/>
            <a:ext cx="86106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Improved Precession of Hurricane Track Forecast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19400" y="1295400"/>
            <a:ext cx="2057400" cy="2667000"/>
          </a:xfrm>
          <a:prstGeom prst="rect">
            <a:avLst/>
          </a:prstGeom>
          <a:noFill/>
          <a:ln w="25400" algn="ctr">
            <a:noFill/>
            <a:miter lim="800000"/>
            <a:headEnd/>
            <a:tailEnd/>
          </a:ln>
        </p:spPr>
        <p:txBody>
          <a:bodyPr anchor="ctr"/>
          <a:lstStyle/>
          <a:p>
            <a:pPr fontAlgn="auto">
              <a:spcBef>
                <a:spcPts val="0"/>
              </a:spcBef>
              <a:spcAft>
                <a:spcPts val="0"/>
              </a:spcAft>
              <a:defRPr/>
            </a:pPr>
            <a:r>
              <a:rPr lang="en-US" dirty="0">
                <a:solidFill>
                  <a:schemeClr val="accent4">
                    <a:lumMod val="75000"/>
                  </a:schemeClr>
                </a:solidFill>
                <a:latin typeface="+mj-lt"/>
                <a:ea typeface="+mj-ea"/>
                <a:cs typeface="+mj-cs"/>
              </a:rPr>
              <a:t>AOML and their partners </a:t>
            </a:r>
            <a:r>
              <a:rPr lang="en-US" dirty="0">
                <a:solidFill>
                  <a:schemeClr val="accent4">
                    <a:lumMod val="75000"/>
                  </a:schemeClr>
                </a:solidFill>
                <a:latin typeface="+mj-lt"/>
                <a:ea typeface="+mj-ea"/>
                <a:cs typeface="+mj-cs"/>
              </a:rPr>
              <a:t>at </a:t>
            </a:r>
            <a:r>
              <a:rPr lang="en-US" dirty="0">
                <a:solidFill>
                  <a:schemeClr val="accent4">
                    <a:lumMod val="75000"/>
                  </a:schemeClr>
                </a:solidFill>
                <a:latin typeface="+mj-lt"/>
                <a:ea typeface="+mj-ea"/>
                <a:cs typeface="+mj-cs"/>
              </a:rPr>
              <a:t>NCEP are creating a high resolution HWRF model to address NOAA’s immediate and future operational needs</a:t>
            </a:r>
          </a:p>
        </p:txBody>
      </p:sp>
      <p:pic>
        <p:nvPicPr>
          <p:cNvPr id="55300" name="Picture 3" descr="I:\IRENE09L_FL_COAST\00.PNG"/>
          <p:cNvPicPr>
            <a:picLocks noChangeAspect="1" noChangeArrowheads="1"/>
          </p:cNvPicPr>
          <p:nvPr/>
        </p:nvPicPr>
        <p:blipFill>
          <a:blip r:embed="rId3" cstate="print"/>
          <a:srcRect/>
          <a:stretch>
            <a:fillRect/>
          </a:stretch>
        </p:blipFill>
        <p:spPr bwMode="auto">
          <a:xfrm>
            <a:off x="381000" y="1039813"/>
            <a:ext cx="2133600" cy="3227387"/>
          </a:xfrm>
          <a:prstGeom prst="rect">
            <a:avLst/>
          </a:prstGeom>
          <a:noFill/>
          <a:ln w="9525">
            <a:noFill/>
            <a:miter lim="800000"/>
            <a:headEnd/>
            <a:tailEnd/>
          </a:ln>
        </p:spPr>
      </p:pic>
      <p:sp>
        <p:nvSpPr>
          <p:cNvPr id="55301" name="Title 1"/>
          <p:cNvSpPr txBox="1">
            <a:spLocks/>
          </p:cNvSpPr>
          <p:nvPr/>
        </p:nvSpPr>
        <p:spPr bwMode="auto">
          <a:xfrm>
            <a:off x="34925" y="381000"/>
            <a:ext cx="9144000" cy="762000"/>
          </a:xfrm>
          <a:prstGeom prst="rect">
            <a:avLst/>
          </a:prstGeom>
          <a:noFill/>
          <a:ln w="9525">
            <a:noFill/>
            <a:miter lim="800000"/>
            <a:headEnd/>
            <a:tailEnd/>
          </a:ln>
        </p:spPr>
        <p:txBody>
          <a:bodyPr anchor="ctr"/>
          <a:lstStyle/>
          <a:p>
            <a:pPr algn="ctr">
              <a:lnSpc>
                <a:spcPct val="80000"/>
              </a:lnSpc>
            </a:pPr>
            <a:endParaRPr lang="en-US" sz="2800" i="1">
              <a:latin typeface="Calibri" pitchFamily="34" charset="0"/>
            </a:endParaRPr>
          </a:p>
        </p:txBody>
      </p:sp>
      <p:sp>
        <p:nvSpPr>
          <p:cNvPr id="55302" name="Rectangle 5"/>
          <p:cNvSpPr txBox="1">
            <a:spLocks noGrp="1" noChangeArrowheads="1"/>
          </p:cNvSpPr>
          <p:nvPr/>
        </p:nvSpPr>
        <p:spPr bwMode="auto">
          <a:xfrm>
            <a:off x="6705600" y="6324600"/>
            <a:ext cx="2133600" cy="3048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grpSp>
        <p:nvGrpSpPr>
          <p:cNvPr id="55309" name="Group 13"/>
          <p:cNvGrpSpPr>
            <a:grpSpLocks/>
          </p:cNvGrpSpPr>
          <p:nvPr/>
        </p:nvGrpSpPr>
        <p:grpSpPr bwMode="auto">
          <a:xfrm>
            <a:off x="5181600" y="914400"/>
            <a:ext cx="3733800" cy="3276600"/>
            <a:chOff x="3120" y="912"/>
            <a:chExt cx="2352" cy="2064"/>
          </a:xfrm>
        </p:grpSpPr>
        <p:pic>
          <p:nvPicPr>
            <p:cNvPr id="55304" name="Picture 2" descr="h3gp_irene_intensity-err.png"/>
            <p:cNvPicPr>
              <a:picLocks noChangeAspect="1"/>
            </p:cNvPicPr>
            <p:nvPr/>
          </p:nvPicPr>
          <p:blipFill>
            <a:blip r:embed="rId4" cstate="print"/>
            <a:srcRect/>
            <a:stretch>
              <a:fillRect/>
            </a:stretch>
          </p:blipFill>
          <p:spPr bwMode="auto">
            <a:xfrm>
              <a:off x="3120" y="912"/>
              <a:ext cx="2352" cy="2064"/>
            </a:xfrm>
            <a:prstGeom prst="rect">
              <a:avLst/>
            </a:prstGeom>
            <a:noFill/>
            <a:ln w="9525">
              <a:noFill/>
              <a:miter lim="800000"/>
              <a:headEnd/>
              <a:tailEnd/>
            </a:ln>
          </p:spPr>
        </p:pic>
        <p:sp>
          <p:nvSpPr>
            <p:cNvPr id="55305" name="TextBox 10"/>
            <p:cNvSpPr txBox="1">
              <a:spLocks noChangeArrowheads="1"/>
            </p:cNvSpPr>
            <p:nvPr/>
          </p:nvSpPr>
          <p:spPr bwMode="auto">
            <a:xfrm>
              <a:off x="3554" y="2304"/>
              <a:ext cx="1774" cy="454"/>
            </a:xfrm>
            <a:prstGeom prst="rect">
              <a:avLst/>
            </a:prstGeom>
            <a:noFill/>
            <a:ln w="9525">
              <a:noFill/>
              <a:miter lim="800000"/>
              <a:headEnd/>
              <a:tailEnd/>
            </a:ln>
          </p:spPr>
          <p:txBody>
            <a:bodyPr lIns="82945" tIns="41473" rIns="82945" bIns="41473">
              <a:spAutoFit/>
            </a:bodyPr>
            <a:lstStyle/>
            <a:p>
              <a:r>
                <a:rPr lang="en-US" sz="1400">
                  <a:latin typeface="Calibri" pitchFamily="34" charset="0"/>
                </a:rPr>
                <a:t>3km HWRF showed a 30-50% improvement over </a:t>
              </a:r>
              <a:r>
                <a:rPr lang="en-US" sz="1400">
                  <a:solidFill>
                    <a:srgbClr val="FF3399"/>
                  </a:solidFill>
                  <a:latin typeface="Calibri" pitchFamily="34" charset="0"/>
                </a:rPr>
                <a:t>operational HWRF  </a:t>
              </a:r>
              <a:r>
                <a:rPr lang="en-US" sz="1000" b="1">
                  <a:solidFill>
                    <a:srgbClr val="000000"/>
                  </a:solidFill>
                  <a:latin typeface="Calibri" pitchFamily="34" charset="0"/>
                </a:rPr>
                <a:t>(statistics provided by NCEP)</a:t>
              </a:r>
            </a:p>
          </p:txBody>
        </p:sp>
        <p:sp>
          <p:nvSpPr>
            <p:cNvPr id="55306" name="TextBox 11"/>
            <p:cNvSpPr txBox="1">
              <a:spLocks noChangeArrowheads="1"/>
            </p:cNvSpPr>
            <p:nvPr/>
          </p:nvSpPr>
          <p:spPr bwMode="auto">
            <a:xfrm>
              <a:off x="3519" y="1337"/>
              <a:ext cx="1255" cy="577"/>
            </a:xfrm>
            <a:prstGeom prst="rect">
              <a:avLst/>
            </a:prstGeom>
            <a:noFill/>
            <a:ln w="9525">
              <a:noFill/>
              <a:miter lim="800000"/>
              <a:headEnd/>
              <a:tailEnd/>
            </a:ln>
          </p:spPr>
          <p:txBody>
            <a:bodyPr>
              <a:spAutoFit/>
            </a:bodyPr>
            <a:lstStyle/>
            <a:p>
              <a:pPr algn="ctr"/>
              <a:r>
                <a:rPr lang="en-US" b="1">
                  <a:latin typeface="Calibri" pitchFamily="34" charset="0"/>
                </a:rPr>
                <a:t>Hurricane Irene</a:t>
              </a:r>
            </a:p>
            <a:p>
              <a:pPr algn="ctr"/>
              <a:r>
                <a:rPr lang="en-US" b="1">
                  <a:latin typeface="Calibri" pitchFamily="34" charset="0"/>
                </a:rPr>
                <a:t>Intensity Verification</a:t>
              </a:r>
            </a:p>
          </p:txBody>
        </p:sp>
      </p:grpSp>
      <p:sp>
        <p:nvSpPr>
          <p:cNvPr id="55311" name="Rectangle 15"/>
          <p:cNvSpPr>
            <a:spLocks noGrp="1"/>
          </p:cNvSpPr>
          <p:nvPr>
            <p:ph type="body" idx="1"/>
          </p:nvPr>
        </p:nvSpPr>
        <p:spPr>
          <a:xfrm>
            <a:off x="609600" y="4267200"/>
            <a:ext cx="8001000" cy="2057400"/>
          </a:xfrm>
        </p:spPr>
        <p:txBody>
          <a:bodyPr/>
          <a:lstStyle/>
          <a:p>
            <a:pPr eaLnBrk="1" hangingPunct="1">
              <a:lnSpc>
                <a:spcPct val="90000"/>
              </a:lnSpc>
              <a:spcBef>
                <a:spcPct val="0"/>
              </a:spcBef>
              <a:buClr>
                <a:srgbClr val="FF0000"/>
              </a:buClr>
              <a:buSzPct val="120000"/>
              <a:buFont typeface="Wingdings" pitchFamily="2" charset="2"/>
              <a:buNone/>
            </a:pPr>
            <a:endParaRPr lang="en-US" sz="1600" smtClean="0">
              <a:solidFill>
                <a:srgbClr val="604A7B"/>
              </a:solidFill>
              <a:cs typeface="Arial" pitchFamily="34" charset="0"/>
            </a:endParaRPr>
          </a:p>
          <a:p>
            <a:pPr>
              <a:lnSpc>
                <a:spcPct val="90000"/>
              </a:lnSpc>
            </a:pPr>
            <a:r>
              <a:rPr lang="en-US" sz="1600" smtClean="0">
                <a:solidFill>
                  <a:srgbClr val="604A7B"/>
                </a:solidFill>
                <a:cs typeface="Arial" pitchFamily="34" charset="0"/>
              </a:rPr>
              <a:t>A major accomplishment was the development of a third nest, at 3 km resolution, to cover the inner core and most of the surrounding circulation of the storm. This would make the HWRF model the highest resolution hurricane model ever implemented for operations in the National Weather Services”… Richard Pasch, NHC.</a:t>
            </a:r>
          </a:p>
          <a:p>
            <a:pPr>
              <a:lnSpc>
                <a:spcPct val="90000"/>
              </a:lnSpc>
            </a:pPr>
            <a:endParaRPr lang="en-US" sz="1600" smtClean="0">
              <a:solidFill>
                <a:srgbClr val="604A7B"/>
              </a:solidFill>
              <a:cs typeface="Arial" pitchFamily="34" charset="0"/>
            </a:endParaRPr>
          </a:p>
          <a:p>
            <a:pPr>
              <a:lnSpc>
                <a:spcPct val="90000"/>
              </a:lnSpc>
            </a:pPr>
            <a:r>
              <a:rPr lang="en-US" sz="1600" smtClean="0">
                <a:solidFill>
                  <a:srgbClr val="604A7B"/>
                </a:solidFill>
                <a:cs typeface="Arial" pitchFamily="34" charset="0"/>
              </a:rPr>
              <a:t>State-of-the art physics based on observations and Data Assimilation Packages to ingest airborne observations</a:t>
            </a:r>
          </a:p>
        </p:txBody>
      </p:sp>
      <p:sp>
        <p:nvSpPr>
          <p:cNvPr id="55312" name="Title 1"/>
          <p:cNvSpPr txBox="1">
            <a:spLocks/>
          </p:cNvSpPr>
          <p:nvPr/>
        </p:nvSpPr>
        <p:spPr bwMode="auto">
          <a:xfrm>
            <a:off x="457200" y="304800"/>
            <a:ext cx="80010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High-Fidelity HWRF for Tracks, Structure and Intensity Predictions</a:t>
            </a:r>
          </a:p>
        </p:txBody>
      </p:sp>
      <p:pic>
        <p:nvPicPr>
          <p:cNvPr id="55313" name="Picture 15" descr="noaa_trans_back_dark_RSmith.gif"/>
          <p:cNvPicPr>
            <a:picLocks noChangeAspect="1"/>
          </p:cNvPicPr>
          <p:nvPr/>
        </p:nvPicPr>
        <p:blipFill>
          <a:blip r:embed="rId5" cstate="print"/>
          <a:srcRect/>
          <a:stretch>
            <a:fillRect/>
          </a:stretch>
        </p:blipFill>
        <p:spPr bwMode="auto">
          <a:xfrm>
            <a:off x="304800" y="304800"/>
            <a:ext cx="623888" cy="609600"/>
          </a:xfrm>
          <a:prstGeom prst="rect">
            <a:avLst/>
          </a:prstGeom>
          <a:noFill/>
          <a:ln w="9525">
            <a:noFill/>
            <a:miter lim="800000"/>
            <a:headEnd/>
            <a:tailEnd/>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3" cstate="print"/>
          <a:srcRect/>
          <a:stretch>
            <a:fillRect/>
          </a:stretch>
        </p:blipFill>
        <p:spPr bwMode="auto">
          <a:xfrm>
            <a:off x="304800" y="762000"/>
            <a:ext cx="8610600" cy="5791200"/>
          </a:xfrm>
          <a:prstGeom prst="rect">
            <a:avLst/>
          </a:prstGeom>
          <a:noFill/>
          <a:ln w="9525">
            <a:noFill/>
            <a:miter lim="800000"/>
            <a:headEnd/>
            <a:tailEnd/>
          </a:ln>
        </p:spPr>
      </p:pic>
      <p:sp>
        <p:nvSpPr>
          <p:cNvPr id="11" name="Title 1"/>
          <p:cNvSpPr txBox="1">
            <a:spLocks/>
          </p:cNvSpPr>
          <p:nvPr/>
        </p:nvSpPr>
        <p:spPr>
          <a:xfrm>
            <a:off x="504825" y="6167438"/>
            <a:ext cx="3228975" cy="385762"/>
          </a:xfrm>
          <a:prstGeom prst="rect">
            <a:avLst/>
          </a:prstGeom>
          <a:noFill/>
        </p:spPr>
        <p:txBody>
          <a:bodyPr anchor="ctr">
            <a:normAutofit fontScale="25000" lnSpcReduction="20000"/>
          </a:bodyPr>
          <a:lstStyle/>
          <a:p>
            <a:pPr algn="ctr" fontAlgn="auto">
              <a:spcAft>
                <a:spcPts val="0"/>
              </a:spcAft>
              <a:defRPr/>
            </a:pPr>
            <a:r>
              <a:rPr lang="en-US" sz="4400" b="1" dirty="0">
                <a:solidFill>
                  <a:schemeClr val="bg1"/>
                </a:solidFill>
                <a:latin typeface="+mj-lt"/>
                <a:ea typeface="+mj-ea"/>
                <a:cs typeface="+mj-cs"/>
              </a:rPr>
              <a:t>Enhanced Water Vapor Equivalents obtained from HWRF in the Life cycle of Hurricane Isaac</a:t>
            </a:r>
          </a:p>
        </p:txBody>
      </p:sp>
      <p:pic>
        <p:nvPicPr>
          <p:cNvPr id="1031" name="Picture 7" descr="J:\Merged-Arrow.png"/>
          <p:cNvPicPr>
            <a:picLocks noChangeAspect="1" noChangeArrowheads="1"/>
          </p:cNvPicPr>
          <p:nvPr/>
        </p:nvPicPr>
        <p:blipFill>
          <a:blip r:embed="rId4" cstate="print"/>
          <a:srcRect/>
          <a:stretch>
            <a:fillRect/>
          </a:stretch>
        </p:blipFill>
        <p:spPr bwMode="auto">
          <a:xfrm>
            <a:off x="7061074" y="4968391"/>
            <a:ext cx="1220580" cy="579037"/>
          </a:xfrm>
          <a:prstGeom prst="rect">
            <a:avLst/>
          </a:prstGeom>
          <a:noFill/>
          <a:scene3d>
            <a:camera prst="orthographicFront">
              <a:rot lat="21599978" lon="21599989" rev="11220000"/>
            </a:camera>
            <a:lightRig rig="threePt" dir="t"/>
          </a:scene3d>
        </p:spPr>
      </p:pic>
      <p:sp>
        <p:nvSpPr>
          <p:cNvPr id="16" name="TextBox 15"/>
          <p:cNvSpPr txBox="1">
            <a:spLocks noChangeArrowheads="1"/>
          </p:cNvSpPr>
          <p:nvPr/>
        </p:nvSpPr>
        <p:spPr bwMode="auto">
          <a:xfrm>
            <a:off x="7010400" y="5638800"/>
            <a:ext cx="1579563" cy="822325"/>
          </a:xfrm>
          <a:prstGeom prst="rect">
            <a:avLst/>
          </a:prstGeom>
          <a:solidFill>
            <a:srgbClr val="FFCC00">
              <a:alpha val="49019"/>
            </a:srgbClr>
          </a:solidFill>
          <a:ln w="9525">
            <a:noFill/>
            <a:miter lim="800000"/>
            <a:headEnd/>
            <a:tailEnd/>
          </a:ln>
        </p:spPr>
        <p:txBody>
          <a:bodyPr>
            <a:spAutoFit/>
          </a:bodyPr>
          <a:lstStyle/>
          <a:p>
            <a:pPr algn="ctr"/>
            <a:r>
              <a:rPr lang="en-US" sz="1200">
                <a:latin typeface="Franklin Gothic Demi" pitchFamily="34" charset="0"/>
              </a:rPr>
              <a:t>Northerly shear and dry air impedes the development of circulation</a:t>
            </a:r>
          </a:p>
        </p:txBody>
      </p:sp>
      <p:pic>
        <p:nvPicPr>
          <p:cNvPr id="19" name="Picture 7" descr="J:\Merged-Arrow.png"/>
          <p:cNvPicPr>
            <a:picLocks noChangeAspect="1" noChangeArrowheads="1"/>
          </p:cNvPicPr>
          <p:nvPr/>
        </p:nvPicPr>
        <p:blipFill>
          <a:blip r:embed="rId4" cstate="print"/>
          <a:srcRect/>
          <a:stretch>
            <a:fillRect/>
          </a:stretch>
        </p:blipFill>
        <p:spPr bwMode="auto">
          <a:xfrm>
            <a:off x="3738735" y="4024056"/>
            <a:ext cx="1192869" cy="579158"/>
          </a:xfrm>
          <a:prstGeom prst="rect">
            <a:avLst/>
          </a:prstGeom>
          <a:noFill/>
          <a:scene3d>
            <a:camera prst="orthographicFront">
              <a:rot lat="0" lon="0" rev="9000000"/>
            </a:camera>
            <a:lightRig rig="threePt" dir="t"/>
          </a:scene3d>
        </p:spPr>
      </p:pic>
      <p:sp>
        <p:nvSpPr>
          <p:cNvPr id="21" name="TextBox 20"/>
          <p:cNvSpPr txBox="1">
            <a:spLocks noChangeArrowheads="1"/>
          </p:cNvSpPr>
          <p:nvPr/>
        </p:nvSpPr>
        <p:spPr bwMode="auto">
          <a:xfrm>
            <a:off x="3429000" y="4648200"/>
            <a:ext cx="1336675" cy="457200"/>
          </a:xfrm>
          <a:prstGeom prst="rect">
            <a:avLst/>
          </a:prstGeom>
          <a:solidFill>
            <a:srgbClr val="FFCC00">
              <a:alpha val="49019"/>
            </a:srgbClr>
          </a:solidFill>
          <a:ln w="9525">
            <a:noFill/>
            <a:miter lim="800000"/>
            <a:headEnd/>
            <a:tailEnd/>
          </a:ln>
        </p:spPr>
        <p:txBody>
          <a:bodyPr>
            <a:spAutoFit/>
          </a:bodyPr>
          <a:lstStyle/>
          <a:p>
            <a:pPr algn="ctr"/>
            <a:r>
              <a:rPr lang="en-US" sz="1200">
                <a:latin typeface="Franklin Gothic Demi" pitchFamily="34" charset="0"/>
              </a:rPr>
              <a:t>Terrain interactions</a:t>
            </a:r>
          </a:p>
        </p:txBody>
      </p:sp>
      <p:pic>
        <p:nvPicPr>
          <p:cNvPr id="22" name="Picture 8" descr="J:\Merged-Arrow.png"/>
          <p:cNvPicPr>
            <a:picLocks noChangeAspect="1" noChangeArrowheads="1"/>
          </p:cNvPicPr>
          <p:nvPr/>
        </p:nvPicPr>
        <p:blipFill>
          <a:blip r:embed="rId4" cstate="screen">
            <a:extLst>
              <a:ext uri="{28A0092B-C50C-407E-A947-70E740481C1C}"/>
            </a:extLst>
          </a:blip>
          <a:srcRect/>
          <a:stretch>
            <a:fillRect/>
          </a:stretch>
        </p:blipFill>
        <p:spPr bwMode="auto">
          <a:xfrm>
            <a:off x="2498034" y="2715853"/>
            <a:ext cx="332228" cy="387096"/>
          </a:xfrm>
          <a:prstGeom prst="rect">
            <a:avLst/>
          </a:prstGeom>
          <a:noFill/>
          <a:scene3d>
            <a:camera prst="orthographicFront">
              <a:rot lat="0" lon="0" rev="4620000"/>
            </a:camera>
            <a:lightRig rig="threePt" dir="t"/>
          </a:scene3d>
        </p:spPr>
      </p:pic>
      <p:sp>
        <p:nvSpPr>
          <p:cNvPr id="24" name="TextBox 23"/>
          <p:cNvSpPr txBox="1">
            <a:spLocks noChangeArrowheads="1"/>
          </p:cNvSpPr>
          <p:nvPr/>
        </p:nvSpPr>
        <p:spPr bwMode="auto">
          <a:xfrm>
            <a:off x="609600" y="2590800"/>
            <a:ext cx="1793875" cy="639763"/>
          </a:xfrm>
          <a:prstGeom prst="rect">
            <a:avLst/>
          </a:prstGeom>
          <a:solidFill>
            <a:srgbClr val="FFCC00">
              <a:alpha val="49019"/>
            </a:srgbClr>
          </a:solidFill>
          <a:ln w="9525">
            <a:noFill/>
            <a:miter lim="800000"/>
            <a:headEnd/>
            <a:tailEnd/>
          </a:ln>
        </p:spPr>
        <p:txBody>
          <a:bodyPr>
            <a:spAutoFit/>
          </a:bodyPr>
          <a:lstStyle/>
          <a:p>
            <a:pPr algn="ctr"/>
            <a:r>
              <a:rPr lang="en-US" sz="1200">
                <a:latin typeface="Franklin Gothic Demi" pitchFamily="34" charset="0"/>
              </a:rPr>
              <a:t>Warmer sea surface temperatures and no shear</a:t>
            </a:r>
          </a:p>
        </p:txBody>
      </p:sp>
      <p:sp>
        <p:nvSpPr>
          <p:cNvPr id="25" name="Title 1"/>
          <p:cNvSpPr txBox="1">
            <a:spLocks/>
          </p:cNvSpPr>
          <p:nvPr/>
        </p:nvSpPr>
        <p:spPr>
          <a:xfrm>
            <a:off x="152400" y="914400"/>
            <a:ext cx="1806575" cy="193675"/>
          </a:xfrm>
          <a:prstGeom prst="rect">
            <a:avLst/>
          </a:prstGeom>
          <a:noFill/>
        </p:spPr>
        <p:txBody>
          <a:bodyPr anchor="ctr">
            <a:normAutofit fontScale="25000" lnSpcReduction="20000"/>
          </a:bodyPr>
          <a:lstStyle/>
          <a:p>
            <a:pPr algn="ctr" fontAlgn="auto">
              <a:spcAft>
                <a:spcPts val="0"/>
              </a:spcAft>
              <a:defRPr/>
            </a:pPr>
            <a:r>
              <a:rPr lang="en-US" sz="4400" b="1" dirty="0">
                <a:solidFill>
                  <a:schemeClr val="bg1"/>
                </a:solidFill>
                <a:latin typeface="+mj-lt"/>
                <a:ea typeface="+mj-ea"/>
                <a:cs typeface="+mj-cs"/>
              </a:rPr>
              <a:t>AOML/HRD – NCEP/EMC</a:t>
            </a:r>
          </a:p>
        </p:txBody>
      </p:sp>
      <p:pic>
        <p:nvPicPr>
          <p:cNvPr id="26" name="Picture 8" descr="J:\Merged-Arrow.png"/>
          <p:cNvPicPr>
            <a:picLocks noChangeAspect="1" noChangeArrowheads="1"/>
          </p:cNvPicPr>
          <p:nvPr/>
        </p:nvPicPr>
        <p:blipFill>
          <a:blip r:embed="rId4" cstate="screen">
            <a:extLst>
              <a:ext uri="{28A0092B-C50C-407E-A947-70E740481C1C}"/>
            </a:extLst>
          </a:blip>
          <a:srcRect/>
          <a:stretch>
            <a:fillRect/>
          </a:stretch>
        </p:blipFill>
        <p:spPr bwMode="auto">
          <a:xfrm>
            <a:off x="3446231" y="3226707"/>
            <a:ext cx="143614" cy="711214"/>
          </a:xfrm>
          <a:prstGeom prst="rect">
            <a:avLst/>
          </a:prstGeom>
          <a:noFill/>
          <a:scene3d>
            <a:camera prst="orthographicFront">
              <a:rot lat="0" lon="0" rev="18419999"/>
            </a:camera>
            <a:lightRig rig="threePt" dir="t"/>
          </a:scene3d>
        </p:spPr>
      </p:pic>
      <p:sp>
        <p:nvSpPr>
          <p:cNvPr id="27" name="TextBox 26"/>
          <p:cNvSpPr txBox="1">
            <a:spLocks noChangeArrowheads="1"/>
          </p:cNvSpPr>
          <p:nvPr/>
        </p:nvSpPr>
        <p:spPr bwMode="auto">
          <a:xfrm>
            <a:off x="1752600" y="3657600"/>
            <a:ext cx="1435100" cy="639763"/>
          </a:xfrm>
          <a:prstGeom prst="rect">
            <a:avLst/>
          </a:prstGeom>
          <a:solidFill>
            <a:srgbClr val="FFCC00">
              <a:alpha val="49019"/>
            </a:srgbClr>
          </a:solidFill>
          <a:ln w="9525">
            <a:noFill/>
            <a:miter lim="800000"/>
            <a:headEnd/>
            <a:tailEnd/>
          </a:ln>
        </p:spPr>
        <p:txBody>
          <a:bodyPr>
            <a:spAutoFit/>
          </a:bodyPr>
          <a:lstStyle/>
          <a:p>
            <a:pPr algn="ctr"/>
            <a:r>
              <a:rPr lang="en-US" sz="1200">
                <a:latin typeface="Franklin Gothic Demi" pitchFamily="34" charset="0"/>
              </a:rPr>
              <a:t>Vortex tilt, dry air, and size of the storm</a:t>
            </a:r>
          </a:p>
        </p:txBody>
      </p:sp>
      <p:sp>
        <p:nvSpPr>
          <p:cNvPr id="18450" name="Text Box 18"/>
          <p:cNvSpPr txBox="1">
            <a:spLocks noChangeArrowheads="1"/>
          </p:cNvSpPr>
          <p:nvPr/>
        </p:nvSpPr>
        <p:spPr bwMode="auto">
          <a:xfrm>
            <a:off x="3810000" y="1030288"/>
            <a:ext cx="5094288" cy="1692275"/>
          </a:xfrm>
          <a:prstGeom prst="rect">
            <a:avLst/>
          </a:prstGeom>
          <a:noFill/>
          <a:ln w="9525">
            <a:noFill/>
            <a:miter lim="800000"/>
            <a:headEnd/>
            <a:tailEnd/>
          </a:ln>
        </p:spPr>
        <p:txBody>
          <a:bodyPr>
            <a:spAutoFit/>
          </a:bodyPr>
          <a:lstStyle/>
          <a:p>
            <a:pPr marL="342900" indent="-342900">
              <a:spcBef>
                <a:spcPct val="50000"/>
              </a:spcBef>
              <a:defRPr/>
            </a:pPr>
            <a:r>
              <a:rPr lang="en-US" sz="1500" b="1" dirty="0">
                <a:solidFill>
                  <a:schemeClr val="bg1"/>
                </a:solidFill>
                <a:effectLst>
                  <a:outerShdw blurRad="38100" dist="38100" dir="2700000" algn="tl">
                    <a:srgbClr val="000000">
                      <a:alpha val="43137"/>
                    </a:srgbClr>
                  </a:outerShdw>
                </a:effectLst>
                <a:latin typeface="Arial" charset="0"/>
                <a:cs typeface="Arial" charset="0"/>
              </a:rPr>
              <a:t>What </a:t>
            </a:r>
            <a:r>
              <a:rPr lang="en-US" sz="1500" b="1" dirty="0">
                <a:solidFill>
                  <a:schemeClr val="bg1"/>
                </a:solidFill>
                <a:effectLst>
                  <a:outerShdw blurRad="38100" dist="38100" dir="2700000" algn="tl">
                    <a:srgbClr val="000000">
                      <a:alpha val="43137"/>
                    </a:srgbClr>
                  </a:outerShdw>
                </a:effectLst>
                <a:latin typeface="Arial" charset="0"/>
                <a:cs typeface="Arial" charset="0"/>
              </a:rPr>
              <a:t>it takes </a:t>
            </a:r>
            <a:r>
              <a:rPr lang="en-US" sz="1500" b="1" dirty="0">
                <a:solidFill>
                  <a:schemeClr val="bg1"/>
                </a:solidFill>
                <a:effectLst>
                  <a:outerShdw blurRad="38100" dist="38100" dir="2700000" algn="tl">
                    <a:srgbClr val="000000">
                      <a:alpha val="43137"/>
                    </a:srgbClr>
                  </a:outerShdw>
                </a:effectLst>
                <a:latin typeface="Arial" charset="0"/>
                <a:cs typeface="Arial" charset="0"/>
              </a:rPr>
              <a:t>to forecast a Tropical Cyclone (TC)</a:t>
            </a:r>
          </a:p>
          <a:p>
            <a:pPr marL="342900" indent="-342900">
              <a:spcBef>
                <a:spcPct val="50000"/>
              </a:spcBef>
              <a:defRPr/>
            </a:pPr>
            <a:r>
              <a:rPr lang="en-US" sz="1500" b="1" dirty="0">
                <a:solidFill>
                  <a:schemeClr val="bg1"/>
                </a:solidFill>
                <a:effectLst>
                  <a:outerShdw blurRad="38100" dist="38100" dir="2700000" algn="tl">
                    <a:srgbClr val="000000">
                      <a:alpha val="43137"/>
                    </a:srgbClr>
                  </a:outerShdw>
                </a:effectLst>
                <a:latin typeface="Arial" charset="0"/>
                <a:cs typeface="Arial" charset="0"/>
              </a:rPr>
              <a:t>1.Higher Resolution for resolving convection &amp; terrain </a:t>
            </a:r>
          </a:p>
          <a:p>
            <a:pPr marL="342900" indent="-342900">
              <a:spcBef>
                <a:spcPct val="50000"/>
              </a:spcBef>
              <a:defRPr/>
            </a:pPr>
            <a:r>
              <a:rPr lang="en-US" sz="1500" b="1" dirty="0">
                <a:solidFill>
                  <a:schemeClr val="bg1"/>
                </a:solidFill>
                <a:effectLst>
                  <a:outerShdw blurRad="38100" dist="38100" dir="2700000" algn="tl">
                    <a:srgbClr val="000000">
                      <a:alpha val="43137"/>
                    </a:srgbClr>
                  </a:outerShdw>
                </a:effectLst>
                <a:latin typeface="Arial" charset="0"/>
                <a:cs typeface="Arial" charset="0"/>
              </a:rPr>
              <a:t>2. Model Physics valid for higher resolution</a:t>
            </a:r>
          </a:p>
          <a:p>
            <a:pPr marL="342900" indent="-342900">
              <a:spcBef>
                <a:spcPct val="50000"/>
              </a:spcBef>
              <a:defRPr/>
            </a:pPr>
            <a:r>
              <a:rPr lang="en-US" sz="1500" b="1" dirty="0">
                <a:solidFill>
                  <a:schemeClr val="bg1"/>
                </a:solidFill>
                <a:effectLst>
                  <a:outerShdw blurRad="38100" dist="38100" dir="2700000" algn="tl">
                    <a:srgbClr val="000000">
                      <a:alpha val="43137"/>
                    </a:srgbClr>
                  </a:outerShdw>
                </a:effectLst>
                <a:latin typeface="Arial" charset="0"/>
                <a:cs typeface="Arial" charset="0"/>
              </a:rPr>
              <a:t>3. Improved representation of initial conditions</a:t>
            </a:r>
          </a:p>
          <a:p>
            <a:pPr marL="342900" indent="-342900">
              <a:spcBef>
                <a:spcPct val="50000"/>
              </a:spcBef>
              <a:defRPr/>
            </a:pPr>
            <a:r>
              <a:rPr lang="en-US" sz="1500" b="1" dirty="0">
                <a:solidFill>
                  <a:schemeClr val="bg1"/>
                </a:solidFill>
                <a:effectLst>
                  <a:outerShdw blurRad="38100" dist="38100" dir="2700000" algn="tl">
                    <a:srgbClr val="000000">
                      <a:alpha val="43137"/>
                    </a:srgbClr>
                  </a:outerShdw>
                </a:effectLst>
                <a:latin typeface="Arial" charset="0"/>
                <a:cs typeface="Arial" charset="0"/>
              </a:rPr>
              <a:t>4. Advanced understanding of the TCs (observations)</a:t>
            </a:r>
          </a:p>
        </p:txBody>
      </p:sp>
      <p:sp>
        <p:nvSpPr>
          <p:cNvPr id="73744" name="Title 1"/>
          <p:cNvSpPr txBox="1">
            <a:spLocks/>
          </p:cNvSpPr>
          <p:nvPr/>
        </p:nvSpPr>
        <p:spPr bwMode="auto">
          <a:xfrm>
            <a:off x="76200" y="152400"/>
            <a:ext cx="89154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HWRF: Advancing Track and Structure Predictions</a:t>
            </a:r>
            <a:endParaRPr lang="en-US" sz="2800" i="1">
              <a:solidFill>
                <a:schemeClr val="tx2"/>
              </a:solidFill>
              <a:latin typeface="Calibri" pitchFamily="34" charset="0"/>
            </a:endParaRPr>
          </a:p>
        </p:txBody>
      </p:sp>
      <p:pic>
        <p:nvPicPr>
          <p:cNvPr id="73745" name="Picture 15" descr="noaa_trans_back_dark_RSmith.gif"/>
          <p:cNvPicPr>
            <a:picLocks noChangeAspect="1"/>
          </p:cNvPicPr>
          <p:nvPr/>
        </p:nvPicPr>
        <p:blipFill>
          <a:blip r:embed="rId5" cstate="print"/>
          <a:srcRect/>
          <a:stretch>
            <a:fillRect/>
          </a:stretch>
        </p:blipFill>
        <p:spPr bwMode="auto">
          <a:xfrm>
            <a:off x="228600" y="228600"/>
            <a:ext cx="623888" cy="609600"/>
          </a:xfrm>
          <a:prstGeom prst="rect">
            <a:avLst/>
          </a:prstGeom>
          <a:noFill/>
          <a:ln w="9525">
            <a:noFill/>
            <a:miter lim="800000"/>
            <a:headEnd/>
            <a:tailEnd/>
          </a:ln>
        </p:spPr>
      </p:pic>
      <p:sp>
        <p:nvSpPr>
          <p:cNvPr id="73747" name="Rectangle 5"/>
          <p:cNvSpPr txBox="1">
            <a:spLocks noGrp="1" noChangeArrowheads="1"/>
          </p:cNvSpPr>
          <p:nvPr/>
        </p:nvSpPr>
        <p:spPr bwMode="auto">
          <a:xfrm>
            <a:off x="4038600" y="6553200"/>
            <a:ext cx="2133600" cy="2286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ox(in)">
                                      <p:cBhvr>
                                        <p:cTn id="7" dur="500"/>
                                        <p:tgtEl>
                                          <p:spTgt spid="103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childTnLst>
                          </p:cTn>
                        </p:par>
                        <p:par>
                          <p:cTn id="26" fill="hold">
                            <p:stCondLst>
                              <p:cond delay="500"/>
                            </p:stCondLst>
                            <p:childTnLst>
                              <p:par>
                                <p:cTn id="27" presetID="4"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ox(i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childTnLst>
                          </p:cTn>
                        </p:par>
                        <p:par>
                          <p:cTn id="35" fill="hold">
                            <p:stCondLst>
                              <p:cond delay="500"/>
                            </p:stCondLst>
                            <p:childTnLst>
                              <p:par>
                                <p:cTn id="36" presetID="4" presetClass="entr" presetSubtype="16"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ox(i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8450"/>
                                        </p:tgtEl>
                                        <p:attrNameLst>
                                          <p:attrName>style.visibility</p:attrName>
                                        </p:attrNameLst>
                                      </p:cBhvr>
                                      <p:to>
                                        <p:strVal val="visible"/>
                                      </p:to>
                                    </p:set>
                                    <p:anim calcmode="lin" valueType="num">
                                      <p:cBhvr additive="base">
                                        <p:cTn id="43" dur="500" fill="hold"/>
                                        <p:tgtEl>
                                          <p:spTgt spid="18450"/>
                                        </p:tgtEl>
                                        <p:attrNameLst>
                                          <p:attrName>ppt_x</p:attrName>
                                        </p:attrNameLst>
                                      </p:cBhvr>
                                      <p:tavLst>
                                        <p:tav tm="0">
                                          <p:val>
                                            <p:strVal val="#ppt_x"/>
                                          </p:val>
                                        </p:tav>
                                        <p:tav tm="100000">
                                          <p:val>
                                            <p:strVal val="#ppt_x"/>
                                          </p:val>
                                        </p:tav>
                                      </p:tavLst>
                                    </p:anim>
                                    <p:anim calcmode="lin" valueType="num">
                                      <p:cBhvr additive="base">
                                        <p:cTn id="44" dur="500" fill="hold"/>
                                        <p:tgtEl>
                                          <p:spTgt spid="184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21" grpId="0" animBg="1" autoUpdateAnimBg="0"/>
      <p:bldP spid="24" grpId="0" animBg="1" autoUpdateAnimBg="0"/>
      <p:bldP spid="27" grpId="0" animBg="1" autoUpdateAnimBg="0"/>
      <p:bldP spid="1845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228600" y="304800"/>
            <a:ext cx="86868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HWRF: Advancing Tropical Cyclone Rainfall Predictions</a:t>
            </a:r>
          </a:p>
        </p:txBody>
      </p:sp>
      <p:sp>
        <p:nvSpPr>
          <p:cNvPr id="57347" name="Rectangle 5"/>
          <p:cNvSpPr txBox="1">
            <a:spLocks noGrp="1" noChangeArrowheads="1"/>
          </p:cNvSpPr>
          <p:nvPr/>
        </p:nvSpPr>
        <p:spPr bwMode="auto">
          <a:xfrm>
            <a:off x="7772400" y="6400800"/>
            <a:ext cx="838200" cy="228600"/>
          </a:xfrm>
          <a:prstGeom prst="rect">
            <a:avLst/>
          </a:prstGeom>
          <a:noFill/>
          <a:ln w="9525">
            <a:noFill/>
            <a:miter lim="800000"/>
            <a:headEnd/>
            <a:tailEnd/>
          </a:ln>
        </p:spPr>
        <p:txBody>
          <a:bodyPr/>
          <a:lstStyle/>
          <a:p>
            <a:r>
              <a:rPr lang="en-US" sz="1100">
                <a:solidFill>
                  <a:srgbClr val="606060"/>
                </a:solidFill>
                <a:ea typeface="ＭＳ Ｐゴシック" pitchFamily="34" charset="-128"/>
              </a:rPr>
              <a:t>Promises</a:t>
            </a:r>
          </a:p>
        </p:txBody>
      </p:sp>
      <p:grpSp>
        <p:nvGrpSpPr>
          <p:cNvPr id="57348" name="Group 1"/>
          <p:cNvGrpSpPr>
            <a:grpSpLocks/>
          </p:cNvGrpSpPr>
          <p:nvPr/>
        </p:nvGrpSpPr>
        <p:grpSpPr bwMode="auto">
          <a:xfrm>
            <a:off x="3733800" y="2717800"/>
            <a:ext cx="5176838" cy="4140200"/>
            <a:chOff x="11289" y="1244600"/>
            <a:chExt cx="6242755" cy="4368800"/>
          </a:xfrm>
        </p:grpSpPr>
        <p:pic>
          <p:nvPicPr>
            <p:cNvPr id="57349" name="Picture 7" descr="C:\Documents and Settings\Sravya\Desktop\Debby Rain.gif"/>
            <p:cNvPicPr>
              <a:picLocks noChangeAspect="1" noChangeArrowheads="1"/>
            </p:cNvPicPr>
            <p:nvPr/>
          </p:nvPicPr>
          <p:blipFill>
            <a:blip r:embed="rId3" cstate="print"/>
            <a:srcRect r="31728"/>
            <a:stretch>
              <a:fillRect/>
            </a:stretch>
          </p:blipFill>
          <p:spPr bwMode="auto">
            <a:xfrm>
              <a:off x="11289" y="1244600"/>
              <a:ext cx="6242755" cy="4368800"/>
            </a:xfrm>
            <a:prstGeom prst="rect">
              <a:avLst/>
            </a:prstGeom>
            <a:noFill/>
            <a:ln w="9525">
              <a:noFill/>
              <a:miter lim="800000"/>
              <a:headEnd/>
              <a:tailEnd/>
            </a:ln>
          </p:spPr>
        </p:pic>
        <p:sp>
          <p:nvSpPr>
            <p:cNvPr id="57350" name="Rectangle 5"/>
            <p:cNvSpPr>
              <a:spLocks noChangeArrowheads="1"/>
            </p:cNvSpPr>
            <p:nvPr/>
          </p:nvSpPr>
          <p:spPr bwMode="auto">
            <a:xfrm>
              <a:off x="457200" y="2895600"/>
              <a:ext cx="990600" cy="304800"/>
            </a:xfrm>
            <a:prstGeom prst="rect">
              <a:avLst/>
            </a:prstGeom>
            <a:solidFill>
              <a:schemeClr val="accent1"/>
            </a:solidFill>
            <a:ln w="9525">
              <a:solidFill>
                <a:schemeClr val="tx1"/>
              </a:solidFill>
              <a:miter lim="800000"/>
              <a:headEnd/>
              <a:tailEnd/>
            </a:ln>
          </p:spPr>
          <p:txBody>
            <a:bodyPr wrap="none" anchor="ctr"/>
            <a:lstStyle/>
            <a:p>
              <a:pPr algn="ctr"/>
              <a:r>
                <a:rPr lang="en-US"/>
                <a:t>GFS</a:t>
              </a:r>
            </a:p>
          </p:txBody>
        </p:sp>
        <p:sp>
          <p:nvSpPr>
            <p:cNvPr id="57351" name="Rectangle 6"/>
            <p:cNvSpPr>
              <a:spLocks noChangeArrowheads="1"/>
            </p:cNvSpPr>
            <p:nvPr/>
          </p:nvSpPr>
          <p:spPr bwMode="auto">
            <a:xfrm>
              <a:off x="2667000" y="2895600"/>
              <a:ext cx="990600" cy="304800"/>
            </a:xfrm>
            <a:prstGeom prst="rect">
              <a:avLst/>
            </a:prstGeom>
            <a:solidFill>
              <a:schemeClr val="accent1"/>
            </a:solidFill>
            <a:ln w="9525">
              <a:solidFill>
                <a:schemeClr val="tx1"/>
              </a:solidFill>
              <a:miter lim="800000"/>
              <a:headEnd/>
              <a:tailEnd/>
            </a:ln>
          </p:spPr>
          <p:txBody>
            <a:bodyPr wrap="none" anchor="ctr"/>
            <a:lstStyle/>
            <a:p>
              <a:pPr algn="ctr"/>
              <a:r>
                <a:rPr lang="en-US"/>
                <a:t>HWRF</a:t>
              </a:r>
            </a:p>
          </p:txBody>
        </p:sp>
        <p:sp>
          <p:nvSpPr>
            <p:cNvPr id="57352" name="Rectangle 7"/>
            <p:cNvSpPr>
              <a:spLocks noChangeArrowheads="1"/>
            </p:cNvSpPr>
            <p:nvPr/>
          </p:nvSpPr>
          <p:spPr bwMode="auto">
            <a:xfrm>
              <a:off x="4724400" y="2895600"/>
              <a:ext cx="990600" cy="304800"/>
            </a:xfrm>
            <a:prstGeom prst="rect">
              <a:avLst/>
            </a:prstGeom>
            <a:solidFill>
              <a:schemeClr val="accent1"/>
            </a:solidFill>
            <a:ln w="9525">
              <a:solidFill>
                <a:schemeClr val="tx1"/>
              </a:solidFill>
              <a:miter lim="800000"/>
              <a:headEnd/>
              <a:tailEnd/>
            </a:ln>
          </p:spPr>
          <p:txBody>
            <a:bodyPr wrap="none" anchor="ctr"/>
            <a:lstStyle/>
            <a:p>
              <a:pPr algn="ctr"/>
              <a:r>
                <a:rPr lang="en-US"/>
                <a:t>GFDL</a:t>
              </a:r>
            </a:p>
          </p:txBody>
        </p:sp>
      </p:grpSp>
      <p:sp>
        <p:nvSpPr>
          <p:cNvPr id="57353" name="Oval 8"/>
          <p:cNvSpPr>
            <a:spLocks noChangeArrowheads="1"/>
          </p:cNvSpPr>
          <p:nvPr/>
        </p:nvSpPr>
        <p:spPr bwMode="auto">
          <a:xfrm>
            <a:off x="5867400" y="4191000"/>
            <a:ext cx="990600" cy="457200"/>
          </a:xfrm>
          <a:prstGeom prst="ellipse">
            <a:avLst/>
          </a:prstGeom>
          <a:noFill/>
          <a:ln w="9525">
            <a:solidFill>
              <a:srgbClr val="FF0000"/>
            </a:solidFill>
            <a:round/>
            <a:headEnd/>
            <a:tailEnd/>
          </a:ln>
        </p:spPr>
        <p:txBody>
          <a:bodyPr wrap="none" anchor="ctr"/>
          <a:lstStyle/>
          <a:p>
            <a:endParaRPr lang="en-US"/>
          </a:p>
        </p:txBody>
      </p:sp>
      <p:pic>
        <p:nvPicPr>
          <p:cNvPr id="16414" name="Picture 30" descr="H:\Gopal Pic\cyclone_deaths.gif"/>
          <p:cNvPicPr>
            <a:picLocks noChangeAspect="1" noChangeArrowheads="1"/>
          </p:cNvPicPr>
          <p:nvPr/>
        </p:nvPicPr>
        <p:blipFill>
          <a:blip r:embed="rId4" cstate="print"/>
          <a:srcRect/>
          <a:stretch>
            <a:fillRect/>
          </a:stretch>
        </p:blipFill>
        <p:spPr bwMode="auto">
          <a:xfrm>
            <a:off x="304800" y="1143000"/>
            <a:ext cx="3200400" cy="2767013"/>
          </a:xfrm>
          <a:prstGeom prst="rect">
            <a:avLst/>
          </a:prstGeom>
          <a:noFill/>
          <a:ln w="9525">
            <a:noFill/>
            <a:miter lim="800000"/>
            <a:headEnd/>
            <a:tailEnd/>
          </a:ln>
        </p:spPr>
      </p:pic>
      <p:pic>
        <p:nvPicPr>
          <p:cNvPr id="57355" name="Picture 15" descr="noaa_trans_back_dark_RSmith.gif"/>
          <p:cNvPicPr>
            <a:picLocks noChangeAspect="1"/>
          </p:cNvPicPr>
          <p:nvPr/>
        </p:nvPicPr>
        <p:blipFill>
          <a:blip r:embed="rId5" cstate="print"/>
          <a:srcRect/>
          <a:stretch>
            <a:fillRect/>
          </a:stretch>
        </p:blipFill>
        <p:spPr bwMode="auto">
          <a:xfrm>
            <a:off x="381000" y="304800"/>
            <a:ext cx="623888" cy="609600"/>
          </a:xfrm>
          <a:prstGeom prst="rect">
            <a:avLst/>
          </a:prstGeom>
          <a:noFill/>
          <a:ln w="9525">
            <a:noFill/>
            <a:miter lim="800000"/>
            <a:headEnd/>
            <a:tailEnd/>
          </a:ln>
        </p:spPr>
      </p:pic>
      <p:sp>
        <p:nvSpPr>
          <p:cNvPr id="57357" name="Rectangle 5"/>
          <p:cNvSpPr txBox="1">
            <a:spLocks noGrp="1" noChangeArrowheads="1"/>
          </p:cNvSpPr>
          <p:nvPr/>
        </p:nvSpPr>
        <p:spPr bwMode="auto">
          <a:xfrm>
            <a:off x="533400" y="6324600"/>
            <a:ext cx="2133600" cy="3048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8001000" y="6400800"/>
            <a:ext cx="838200" cy="228600"/>
          </a:xfrm>
          <a:prstGeom prst="rect">
            <a:avLst/>
          </a:prstGeom>
          <a:noFill/>
          <a:ln w="9525">
            <a:noFill/>
            <a:miter lim="800000"/>
            <a:headEnd/>
            <a:tailEnd/>
          </a:ln>
        </p:spPr>
        <p:txBody>
          <a:bodyPr/>
          <a:lstStyle/>
          <a:p>
            <a:r>
              <a:rPr lang="en-US" sz="1100">
                <a:solidFill>
                  <a:srgbClr val="606060"/>
                </a:solidFill>
                <a:ea typeface="ＭＳ Ｐゴシック" pitchFamily="34" charset="-128"/>
              </a:rPr>
              <a:t>Promises</a:t>
            </a:r>
          </a:p>
        </p:txBody>
      </p:sp>
      <p:pic>
        <p:nvPicPr>
          <p:cNvPr id="26627" name="Picture 2"/>
          <p:cNvPicPr>
            <a:picLocks noChangeArrowheads="1"/>
          </p:cNvPicPr>
          <p:nvPr/>
        </p:nvPicPr>
        <p:blipFill>
          <a:blip r:embed="rId3" cstate="print"/>
          <a:srcRect/>
          <a:stretch>
            <a:fillRect/>
          </a:stretch>
        </p:blipFill>
        <p:spPr bwMode="auto">
          <a:xfrm>
            <a:off x="4876800" y="1066800"/>
            <a:ext cx="3886200" cy="2667000"/>
          </a:xfrm>
          <a:prstGeom prst="rect">
            <a:avLst/>
          </a:prstGeom>
          <a:noFill/>
          <a:ln w="9525">
            <a:noFill/>
            <a:miter lim="800000"/>
            <a:headEnd/>
            <a:tailEnd/>
          </a:ln>
        </p:spPr>
      </p:pic>
      <p:pic>
        <p:nvPicPr>
          <p:cNvPr id="26628" name="Picture 4"/>
          <p:cNvPicPr>
            <a:picLocks noChangeArrowheads="1"/>
          </p:cNvPicPr>
          <p:nvPr/>
        </p:nvPicPr>
        <p:blipFill>
          <a:blip r:embed="rId4" cstate="print"/>
          <a:srcRect/>
          <a:stretch>
            <a:fillRect/>
          </a:stretch>
        </p:blipFill>
        <p:spPr bwMode="auto">
          <a:xfrm>
            <a:off x="4953000" y="3733800"/>
            <a:ext cx="3962400" cy="2895600"/>
          </a:xfrm>
          <a:prstGeom prst="rect">
            <a:avLst/>
          </a:prstGeom>
          <a:noFill/>
          <a:ln w="9525">
            <a:noFill/>
            <a:miter lim="800000"/>
            <a:headEnd/>
            <a:tailEnd/>
          </a:ln>
        </p:spPr>
      </p:pic>
      <p:sp>
        <p:nvSpPr>
          <p:cNvPr id="26629" name="Oval 93"/>
          <p:cNvSpPr>
            <a:spLocks noChangeArrowheads="1"/>
          </p:cNvSpPr>
          <p:nvPr/>
        </p:nvSpPr>
        <p:spPr bwMode="auto">
          <a:xfrm>
            <a:off x="6400800" y="1981200"/>
            <a:ext cx="1066800" cy="381000"/>
          </a:xfrm>
          <a:prstGeom prst="ellipse">
            <a:avLst/>
          </a:prstGeom>
          <a:noFill/>
          <a:ln w="9525">
            <a:solidFill>
              <a:schemeClr val="hlink"/>
            </a:solidFill>
            <a:round/>
            <a:headEnd/>
            <a:tailEnd/>
          </a:ln>
        </p:spPr>
        <p:txBody>
          <a:bodyPr wrap="none" anchor="ctr"/>
          <a:lstStyle/>
          <a:p>
            <a:pPr algn="ctr"/>
            <a:r>
              <a:rPr lang="en-US" sz="1200"/>
              <a:t>9km HWRF</a:t>
            </a:r>
          </a:p>
        </p:txBody>
      </p:sp>
      <p:sp>
        <p:nvSpPr>
          <p:cNvPr id="26630" name="Line 94"/>
          <p:cNvSpPr>
            <a:spLocks noChangeShapeType="1"/>
          </p:cNvSpPr>
          <p:nvPr/>
        </p:nvSpPr>
        <p:spPr bwMode="auto">
          <a:xfrm>
            <a:off x="6781800" y="2819400"/>
            <a:ext cx="457200" cy="228600"/>
          </a:xfrm>
          <a:prstGeom prst="line">
            <a:avLst/>
          </a:prstGeom>
          <a:noFill/>
          <a:ln w="9525">
            <a:solidFill>
              <a:srgbClr val="FF0000"/>
            </a:solidFill>
            <a:round/>
            <a:headEnd/>
            <a:tailEnd type="triangle" w="med" len="med"/>
          </a:ln>
        </p:spPr>
        <p:txBody>
          <a:bodyPr/>
          <a:lstStyle/>
          <a:p>
            <a:endParaRPr lang="en-US"/>
          </a:p>
        </p:txBody>
      </p:sp>
      <p:sp>
        <p:nvSpPr>
          <p:cNvPr id="26631" name="Oval 95"/>
          <p:cNvSpPr>
            <a:spLocks noChangeArrowheads="1"/>
          </p:cNvSpPr>
          <p:nvPr/>
        </p:nvSpPr>
        <p:spPr bwMode="auto">
          <a:xfrm>
            <a:off x="7162800" y="2971800"/>
            <a:ext cx="1066800" cy="381000"/>
          </a:xfrm>
          <a:prstGeom prst="ellipse">
            <a:avLst/>
          </a:prstGeom>
          <a:noFill/>
          <a:ln w="9525">
            <a:solidFill>
              <a:srgbClr val="FF0000"/>
            </a:solidFill>
            <a:round/>
            <a:headEnd/>
            <a:tailEnd/>
          </a:ln>
        </p:spPr>
        <p:txBody>
          <a:bodyPr wrap="none" anchor="ctr"/>
          <a:lstStyle/>
          <a:p>
            <a:pPr algn="ctr"/>
            <a:r>
              <a:rPr lang="en-US" sz="1200"/>
              <a:t>3km HWRF</a:t>
            </a:r>
          </a:p>
        </p:txBody>
      </p:sp>
      <p:sp>
        <p:nvSpPr>
          <p:cNvPr id="26632" name="Oval 96"/>
          <p:cNvSpPr>
            <a:spLocks noChangeArrowheads="1"/>
          </p:cNvSpPr>
          <p:nvPr/>
        </p:nvSpPr>
        <p:spPr bwMode="auto">
          <a:xfrm>
            <a:off x="5867400" y="4648200"/>
            <a:ext cx="1066800" cy="381000"/>
          </a:xfrm>
          <a:prstGeom prst="ellipse">
            <a:avLst/>
          </a:prstGeom>
          <a:noFill/>
          <a:ln w="9525">
            <a:solidFill>
              <a:schemeClr val="hlink"/>
            </a:solidFill>
            <a:round/>
            <a:headEnd/>
            <a:tailEnd/>
          </a:ln>
        </p:spPr>
        <p:txBody>
          <a:bodyPr wrap="none" anchor="ctr"/>
          <a:lstStyle/>
          <a:p>
            <a:pPr algn="ctr"/>
            <a:r>
              <a:rPr lang="en-US" sz="1200"/>
              <a:t>9km HWRF</a:t>
            </a:r>
          </a:p>
        </p:txBody>
      </p:sp>
      <p:sp>
        <p:nvSpPr>
          <p:cNvPr id="26633" name="Oval 97"/>
          <p:cNvSpPr>
            <a:spLocks noChangeArrowheads="1"/>
          </p:cNvSpPr>
          <p:nvPr/>
        </p:nvSpPr>
        <p:spPr bwMode="auto">
          <a:xfrm>
            <a:off x="7162800" y="5715000"/>
            <a:ext cx="1066800" cy="381000"/>
          </a:xfrm>
          <a:prstGeom prst="ellipse">
            <a:avLst/>
          </a:prstGeom>
          <a:noFill/>
          <a:ln w="9525">
            <a:solidFill>
              <a:srgbClr val="FF0000"/>
            </a:solidFill>
            <a:round/>
            <a:headEnd/>
            <a:tailEnd/>
          </a:ln>
        </p:spPr>
        <p:txBody>
          <a:bodyPr wrap="none" anchor="ctr"/>
          <a:lstStyle/>
          <a:p>
            <a:pPr algn="ctr"/>
            <a:r>
              <a:rPr lang="en-US" sz="1200"/>
              <a:t>3km HWRF</a:t>
            </a:r>
          </a:p>
        </p:txBody>
      </p:sp>
      <p:sp>
        <p:nvSpPr>
          <p:cNvPr id="26634" name="Line 98"/>
          <p:cNvSpPr>
            <a:spLocks noChangeShapeType="1"/>
          </p:cNvSpPr>
          <p:nvPr/>
        </p:nvSpPr>
        <p:spPr bwMode="auto">
          <a:xfrm>
            <a:off x="7086600" y="5486400"/>
            <a:ext cx="457200" cy="228600"/>
          </a:xfrm>
          <a:prstGeom prst="line">
            <a:avLst/>
          </a:prstGeom>
          <a:noFill/>
          <a:ln w="9525">
            <a:solidFill>
              <a:srgbClr val="FF0000"/>
            </a:solidFill>
            <a:round/>
            <a:headEnd/>
            <a:tailEnd type="triangle" w="med" len="med"/>
          </a:ln>
        </p:spPr>
        <p:txBody>
          <a:bodyPr/>
          <a:lstStyle/>
          <a:p>
            <a:endParaRPr lang="en-US"/>
          </a:p>
        </p:txBody>
      </p:sp>
      <p:sp>
        <p:nvSpPr>
          <p:cNvPr id="26635" name="Line 99"/>
          <p:cNvSpPr>
            <a:spLocks noChangeShapeType="1"/>
          </p:cNvSpPr>
          <p:nvPr/>
        </p:nvSpPr>
        <p:spPr bwMode="auto">
          <a:xfrm flipV="1">
            <a:off x="5791200" y="4953000"/>
            <a:ext cx="228600" cy="304800"/>
          </a:xfrm>
          <a:prstGeom prst="line">
            <a:avLst/>
          </a:prstGeom>
          <a:noFill/>
          <a:ln w="9525">
            <a:solidFill>
              <a:schemeClr val="hlink"/>
            </a:solidFill>
            <a:round/>
            <a:headEnd/>
            <a:tailEnd type="triangle" w="med" len="med"/>
          </a:ln>
        </p:spPr>
        <p:txBody>
          <a:bodyPr/>
          <a:lstStyle/>
          <a:p>
            <a:endParaRPr lang="en-US"/>
          </a:p>
        </p:txBody>
      </p:sp>
      <p:sp>
        <p:nvSpPr>
          <p:cNvPr id="26636" name="Line 101"/>
          <p:cNvSpPr>
            <a:spLocks noChangeShapeType="1"/>
          </p:cNvSpPr>
          <p:nvPr/>
        </p:nvSpPr>
        <p:spPr bwMode="auto">
          <a:xfrm flipV="1">
            <a:off x="6248400" y="2286000"/>
            <a:ext cx="304800" cy="152400"/>
          </a:xfrm>
          <a:prstGeom prst="line">
            <a:avLst/>
          </a:prstGeom>
          <a:noFill/>
          <a:ln w="9525">
            <a:solidFill>
              <a:schemeClr val="hlink"/>
            </a:solidFill>
            <a:round/>
            <a:headEnd/>
            <a:tailEnd type="triangle" w="med" len="med"/>
          </a:ln>
        </p:spPr>
        <p:txBody>
          <a:bodyPr/>
          <a:lstStyle/>
          <a:p>
            <a:endParaRPr lang="en-US"/>
          </a:p>
        </p:txBody>
      </p:sp>
      <p:sp>
        <p:nvSpPr>
          <p:cNvPr id="26637" name="TextBox 7"/>
          <p:cNvSpPr txBox="1">
            <a:spLocks noChangeArrowheads="1"/>
          </p:cNvSpPr>
          <p:nvPr/>
        </p:nvSpPr>
        <p:spPr bwMode="auto">
          <a:xfrm>
            <a:off x="5181600" y="1447800"/>
            <a:ext cx="3124200" cy="366713"/>
          </a:xfrm>
          <a:prstGeom prst="rect">
            <a:avLst/>
          </a:prstGeom>
          <a:noFill/>
          <a:ln w="9525">
            <a:noFill/>
            <a:miter lim="800000"/>
            <a:headEnd/>
            <a:tailEnd/>
          </a:ln>
        </p:spPr>
        <p:txBody>
          <a:bodyPr>
            <a:spAutoFit/>
          </a:bodyPr>
          <a:lstStyle/>
          <a:p>
            <a:r>
              <a:rPr lang="en-US" b="1">
                <a:latin typeface="Calibri" pitchFamily="34" charset="0"/>
              </a:rPr>
              <a:t>EPAC: Mean 34-kt Radius Error</a:t>
            </a:r>
          </a:p>
        </p:txBody>
      </p:sp>
      <p:sp>
        <p:nvSpPr>
          <p:cNvPr id="26638" name="TextBox 7"/>
          <p:cNvSpPr txBox="1">
            <a:spLocks noChangeArrowheads="1"/>
          </p:cNvSpPr>
          <p:nvPr/>
        </p:nvSpPr>
        <p:spPr bwMode="auto">
          <a:xfrm>
            <a:off x="5257800" y="4114800"/>
            <a:ext cx="3124200" cy="366713"/>
          </a:xfrm>
          <a:prstGeom prst="rect">
            <a:avLst/>
          </a:prstGeom>
          <a:noFill/>
          <a:ln w="9525">
            <a:noFill/>
            <a:miter lim="800000"/>
            <a:headEnd/>
            <a:tailEnd/>
          </a:ln>
        </p:spPr>
        <p:txBody>
          <a:bodyPr>
            <a:spAutoFit/>
          </a:bodyPr>
          <a:lstStyle/>
          <a:p>
            <a:r>
              <a:rPr lang="en-US" b="1">
                <a:latin typeface="Calibri" pitchFamily="34" charset="0"/>
              </a:rPr>
              <a:t>EPAC: Mean 65-kt Radius Error</a:t>
            </a:r>
          </a:p>
        </p:txBody>
      </p:sp>
      <p:grpSp>
        <p:nvGrpSpPr>
          <p:cNvPr id="26639" name="Group 106"/>
          <p:cNvGrpSpPr>
            <a:grpSpLocks/>
          </p:cNvGrpSpPr>
          <p:nvPr/>
        </p:nvGrpSpPr>
        <p:grpSpPr bwMode="auto">
          <a:xfrm>
            <a:off x="4763" y="1570038"/>
            <a:ext cx="4567237" cy="4221162"/>
            <a:chOff x="107" y="1344"/>
            <a:chExt cx="2389" cy="2208"/>
          </a:xfrm>
        </p:grpSpPr>
        <p:pic>
          <p:nvPicPr>
            <p:cNvPr id="26640" name="Picture 77" descr="C:\Users\gopal\Desktop\AL092012_0829_0730_contour08.png"/>
            <p:cNvPicPr>
              <a:picLocks noChangeAspect="1" noChangeArrowheads="1"/>
            </p:cNvPicPr>
            <p:nvPr/>
          </p:nvPicPr>
          <p:blipFill>
            <a:blip r:embed="rId5" cstate="print"/>
            <a:srcRect l="12308" t="19231" r="12308" b="19231"/>
            <a:stretch>
              <a:fillRect/>
            </a:stretch>
          </p:blipFill>
          <p:spPr bwMode="auto">
            <a:xfrm>
              <a:off x="107" y="1344"/>
              <a:ext cx="2389" cy="1824"/>
            </a:xfrm>
            <a:prstGeom prst="rect">
              <a:avLst/>
            </a:prstGeom>
            <a:noFill/>
            <a:ln w="9525">
              <a:noFill/>
              <a:miter lim="800000"/>
              <a:headEnd/>
              <a:tailEnd/>
            </a:ln>
          </p:spPr>
        </p:pic>
        <p:sp>
          <p:nvSpPr>
            <p:cNvPr id="26641" name="Rectangle 78"/>
            <p:cNvSpPr>
              <a:spLocks noChangeArrowheads="1"/>
            </p:cNvSpPr>
            <p:nvPr/>
          </p:nvSpPr>
          <p:spPr bwMode="auto">
            <a:xfrm>
              <a:off x="240" y="3168"/>
              <a:ext cx="2064" cy="384"/>
            </a:xfrm>
            <a:prstGeom prst="rect">
              <a:avLst/>
            </a:prstGeom>
            <a:noFill/>
            <a:ln w="9525">
              <a:noFill/>
              <a:miter lim="800000"/>
              <a:headEnd/>
              <a:tailEnd/>
            </a:ln>
          </p:spPr>
          <p:txBody>
            <a:bodyPr wrap="none" anchor="ctr"/>
            <a:lstStyle/>
            <a:p>
              <a:pPr algn="ctr"/>
              <a:r>
                <a:rPr lang="en-US"/>
                <a:t>Size Matters!</a:t>
              </a:r>
            </a:p>
            <a:p>
              <a:pPr algn="ctr"/>
              <a:r>
                <a:rPr lang="en-US"/>
                <a:t>(e.g. storm surge)</a:t>
              </a:r>
            </a:p>
          </p:txBody>
        </p:sp>
        <p:sp>
          <p:nvSpPr>
            <p:cNvPr id="26642" name="Oval 80"/>
            <p:cNvSpPr>
              <a:spLocks noChangeArrowheads="1"/>
            </p:cNvSpPr>
            <p:nvPr/>
          </p:nvSpPr>
          <p:spPr bwMode="auto">
            <a:xfrm>
              <a:off x="1296" y="2256"/>
              <a:ext cx="576" cy="576"/>
            </a:xfrm>
            <a:prstGeom prst="ellipse">
              <a:avLst/>
            </a:prstGeom>
            <a:noFill/>
            <a:ln w="28575">
              <a:solidFill>
                <a:srgbClr val="FF0000"/>
              </a:solidFill>
              <a:round/>
              <a:headEnd/>
              <a:tailEnd/>
            </a:ln>
          </p:spPr>
          <p:txBody>
            <a:bodyPr wrap="none" anchor="ctr"/>
            <a:lstStyle/>
            <a:p>
              <a:pPr algn="ctr"/>
              <a:r>
                <a:rPr lang="en-US" sz="1400" b="1">
                  <a:latin typeface="Calibri" pitchFamily="34" charset="0"/>
                </a:rPr>
                <a:t>Radius </a:t>
              </a:r>
            </a:p>
            <a:p>
              <a:pPr algn="ctr"/>
              <a:r>
                <a:rPr lang="en-US" sz="1400" b="1">
                  <a:latin typeface="Calibri" pitchFamily="34" charset="0"/>
                </a:rPr>
                <a:t>Of Maximum </a:t>
              </a:r>
            </a:p>
            <a:p>
              <a:pPr algn="ctr"/>
              <a:r>
                <a:rPr lang="en-US" sz="1400" b="1">
                  <a:latin typeface="Calibri" pitchFamily="34" charset="0"/>
                </a:rPr>
                <a:t>winds</a:t>
              </a:r>
            </a:p>
          </p:txBody>
        </p:sp>
        <p:sp>
          <p:nvSpPr>
            <p:cNvPr id="26643" name="Oval 81"/>
            <p:cNvSpPr>
              <a:spLocks noChangeArrowheads="1"/>
            </p:cNvSpPr>
            <p:nvPr/>
          </p:nvSpPr>
          <p:spPr bwMode="auto">
            <a:xfrm>
              <a:off x="1728" y="1632"/>
              <a:ext cx="576" cy="576"/>
            </a:xfrm>
            <a:prstGeom prst="ellipse">
              <a:avLst/>
            </a:prstGeom>
            <a:noFill/>
            <a:ln w="28575">
              <a:solidFill>
                <a:srgbClr val="FF0000"/>
              </a:solidFill>
              <a:round/>
              <a:headEnd/>
              <a:tailEnd/>
            </a:ln>
          </p:spPr>
          <p:txBody>
            <a:bodyPr wrap="none" anchor="ctr"/>
            <a:lstStyle/>
            <a:p>
              <a:pPr algn="ctr"/>
              <a:r>
                <a:rPr lang="en-US" sz="1400" b="1">
                  <a:latin typeface="Calibri" pitchFamily="34" charset="0"/>
                </a:rPr>
                <a:t>Radius </a:t>
              </a:r>
            </a:p>
            <a:p>
              <a:pPr algn="ctr"/>
              <a:r>
                <a:rPr lang="en-US" sz="1400" b="1">
                  <a:latin typeface="Calibri" pitchFamily="34" charset="0"/>
                </a:rPr>
                <a:t>Of 34 kt</a:t>
              </a:r>
            </a:p>
            <a:p>
              <a:pPr algn="ctr"/>
              <a:r>
                <a:rPr lang="en-US" sz="1400" b="1">
                  <a:latin typeface="Calibri" pitchFamily="34" charset="0"/>
                </a:rPr>
                <a:t>winds</a:t>
              </a:r>
            </a:p>
          </p:txBody>
        </p:sp>
        <p:sp>
          <p:nvSpPr>
            <p:cNvPr id="26644" name="Line 83"/>
            <p:cNvSpPr>
              <a:spLocks noChangeShapeType="1"/>
            </p:cNvSpPr>
            <p:nvPr/>
          </p:nvSpPr>
          <p:spPr bwMode="auto">
            <a:xfrm flipV="1">
              <a:off x="1296" y="1968"/>
              <a:ext cx="528" cy="288"/>
            </a:xfrm>
            <a:prstGeom prst="line">
              <a:avLst/>
            </a:prstGeom>
            <a:noFill/>
            <a:ln w="28575">
              <a:solidFill>
                <a:srgbClr val="FF0000"/>
              </a:solidFill>
              <a:round/>
              <a:headEnd/>
              <a:tailEnd type="triangle" w="med" len="med"/>
            </a:ln>
          </p:spPr>
          <p:txBody>
            <a:bodyPr/>
            <a:lstStyle/>
            <a:p>
              <a:endParaRPr lang="en-US"/>
            </a:p>
          </p:txBody>
        </p:sp>
        <p:sp>
          <p:nvSpPr>
            <p:cNvPr id="26645" name="Rectangle 85"/>
            <p:cNvSpPr>
              <a:spLocks noChangeArrowheads="1"/>
            </p:cNvSpPr>
            <p:nvPr/>
          </p:nvSpPr>
          <p:spPr bwMode="auto">
            <a:xfrm>
              <a:off x="912" y="2928"/>
              <a:ext cx="912" cy="144"/>
            </a:xfrm>
            <a:prstGeom prst="rect">
              <a:avLst/>
            </a:prstGeom>
            <a:noFill/>
            <a:ln w="9525">
              <a:noFill/>
              <a:miter lim="800000"/>
              <a:headEnd/>
              <a:tailEnd/>
            </a:ln>
          </p:spPr>
          <p:txBody>
            <a:bodyPr wrap="none" anchor="ctr"/>
            <a:lstStyle/>
            <a:p>
              <a:pPr algn="ctr"/>
              <a:r>
                <a:rPr lang="en-US" sz="1200" b="1">
                  <a:latin typeface="Calibri" pitchFamily="34" charset="0"/>
                </a:rPr>
                <a:t>NOAA-H*Wind Analysis</a:t>
              </a:r>
            </a:p>
          </p:txBody>
        </p:sp>
        <p:sp>
          <p:nvSpPr>
            <p:cNvPr id="26646" name="Line 105"/>
            <p:cNvSpPr>
              <a:spLocks noChangeShapeType="1"/>
            </p:cNvSpPr>
            <p:nvPr/>
          </p:nvSpPr>
          <p:spPr bwMode="auto">
            <a:xfrm>
              <a:off x="1296" y="2256"/>
              <a:ext cx="240" cy="96"/>
            </a:xfrm>
            <a:prstGeom prst="line">
              <a:avLst/>
            </a:prstGeom>
            <a:noFill/>
            <a:ln w="28575">
              <a:solidFill>
                <a:srgbClr val="FF0000"/>
              </a:solidFill>
              <a:round/>
              <a:headEnd/>
              <a:tailEnd type="triangle" w="med" len="med"/>
            </a:ln>
          </p:spPr>
          <p:txBody>
            <a:bodyPr/>
            <a:lstStyle/>
            <a:p>
              <a:endParaRPr lang="en-US"/>
            </a:p>
          </p:txBody>
        </p:sp>
      </p:grpSp>
      <p:sp>
        <p:nvSpPr>
          <p:cNvPr id="26648" name="Title 1"/>
          <p:cNvSpPr txBox="1">
            <a:spLocks/>
          </p:cNvSpPr>
          <p:nvPr/>
        </p:nvSpPr>
        <p:spPr bwMode="auto">
          <a:xfrm>
            <a:off x="228600" y="304800"/>
            <a:ext cx="86868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HWRF: Advancing Tropical Cyclone Size Predictions</a:t>
            </a:r>
          </a:p>
        </p:txBody>
      </p:sp>
      <p:pic>
        <p:nvPicPr>
          <p:cNvPr id="26649" name="Picture 15" descr="noaa_trans_back_dark_RSmith.gif"/>
          <p:cNvPicPr>
            <a:picLocks noChangeAspect="1"/>
          </p:cNvPicPr>
          <p:nvPr/>
        </p:nvPicPr>
        <p:blipFill>
          <a:blip r:embed="rId6" cstate="print"/>
          <a:srcRect/>
          <a:stretch>
            <a:fillRect/>
          </a:stretch>
        </p:blipFill>
        <p:spPr bwMode="auto">
          <a:xfrm>
            <a:off x="304800" y="381000"/>
            <a:ext cx="623888" cy="609600"/>
          </a:xfrm>
          <a:prstGeom prst="rect">
            <a:avLst/>
          </a:prstGeom>
          <a:noFill/>
          <a:ln w="9525">
            <a:noFill/>
            <a:miter lim="800000"/>
            <a:headEnd/>
            <a:tailEnd/>
          </a:ln>
        </p:spPr>
      </p:pic>
      <p:sp>
        <p:nvSpPr>
          <p:cNvPr id="26651" name="Rectangle 5"/>
          <p:cNvSpPr txBox="1">
            <a:spLocks noGrp="1" noChangeArrowheads="1"/>
          </p:cNvSpPr>
          <p:nvPr/>
        </p:nvSpPr>
        <p:spPr bwMode="auto">
          <a:xfrm>
            <a:off x="533400" y="6324600"/>
            <a:ext cx="2133600" cy="3048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itle 1"/>
          <p:cNvSpPr txBox="1">
            <a:spLocks/>
          </p:cNvSpPr>
          <p:nvPr/>
        </p:nvSpPr>
        <p:spPr bwMode="auto">
          <a:xfrm>
            <a:off x="1066800" y="304800"/>
            <a:ext cx="78486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Airborne Observations For Advancing Tropical Cyclone Forecasts</a:t>
            </a:r>
          </a:p>
        </p:txBody>
      </p:sp>
      <p:pic>
        <p:nvPicPr>
          <p:cNvPr id="75782" name="Picture 15" descr="noaa_trans_back_dark_RSmith.gif"/>
          <p:cNvPicPr>
            <a:picLocks noChangeAspect="1"/>
          </p:cNvPicPr>
          <p:nvPr/>
        </p:nvPicPr>
        <p:blipFill>
          <a:blip r:embed="rId2" cstate="print"/>
          <a:srcRect/>
          <a:stretch>
            <a:fillRect/>
          </a:stretch>
        </p:blipFill>
        <p:spPr bwMode="auto">
          <a:xfrm>
            <a:off x="304800" y="381000"/>
            <a:ext cx="623888" cy="609600"/>
          </a:xfrm>
          <a:prstGeom prst="rect">
            <a:avLst/>
          </a:prstGeom>
          <a:noFill/>
          <a:ln w="9525">
            <a:noFill/>
            <a:miter lim="800000"/>
            <a:headEnd/>
            <a:tailEnd/>
          </a:ln>
        </p:spPr>
      </p:pic>
      <p:pic>
        <p:nvPicPr>
          <p:cNvPr id="75783" name="Picture 2"/>
          <p:cNvPicPr>
            <a:picLocks noChangeAspect="1" noChangeArrowheads="1"/>
          </p:cNvPicPr>
          <p:nvPr/>
        </p:nvPicPr>
        <p:blipFill>
          <a:blip r:embed="rId3" cstate="print"/>
          <a:srcRect/>
          <a:stretch>
            <a:fillRect/>
          </a:stretch>
        </p:blipFill>
        <p:spPr bwMode="auto">
          <a:xfrm>
            <a:off x="4495800" y="1219200"/>
            <a:ext cx="3886200" cy="2590800"/>
          </a:xfrm>
          <a:prstGeom prst="rect">
            <a:avLst/>
          </a:prstGeom>
          <a:noFill/>
          <a:ln w="9525">
            <a:noFill/>
            <a:miter lim="800000"/>
            <a:headEnd/>
            <a:tailEnd/>
          </a:ln>
        </p:spPr>
      </p:pic>
      <p:pic>
        <p:nvPicPr>
          <p:cNvPr id="75784" name="Picture 2" descr="P3side"/>
          <p:cNvPicPr>
            <a:picLocks noChangeAspect="1" noChangeArrowheads="1"/>
          </p:cNvPicPr>
          <p:nvPr/>
        </p:nvPicPr>
        <p:blipFill>
          <a:blip r:embed="rId4" cstate="print"/>
          <a:srcRect/>
          <a:stretch>
            <a:fillRect/>
          </a:stretch>
        </p:blipFill>
        <p:spPr bwMode="auto">
          <a:xfrm>
            <a:off x="304800" y="3886200"/>
            <a:ext cx="4114800" cy="2743200"/>
          </a:xfrm>
          <a:prstGeom prst="rect">
            <a:avLst/>
          </a:prstGeom>
          <a:noFill/>
          <a:ln w="9525">
            <a:noFill/>
            <a:miter lim="800000"/>
            <a:headEnd/>
            <a:tailEnd/>
          </a:ln>
        </p:spPr>
      </p:pic>
      <p:sp>
        <p:nvSpPr>
          <p:cNvPr id="75785" name="Text Box 3"/>
          <p:cNvSpPr txBox="1">
            <a:spLocks noChangeArrowheads="1"/>
          </p:cNvSpPr>
          <p:nvPr/>
        </p:nvSpPr>
        <p:spPr bwMode="auto">
          <a:xfrm>
            <a:off x="685800" y="1219200"/>
            <a:ext cx="3505200" cy="2432050"/>
          </a:xfrm>
          <a:prstGeom prst="rect">
            <a:avLst/>
          </a:prstGeom>
          <a:noFill/>
          <a:ln w="9525">
            <a:noFill/>
            <a:miter lim="800000"/>
            <a:headEnd/>
            <a:tailEnd/>
          </a:ln>
        </p:spPr>
        <p:txBody>
          <a:bodyPr>
            <a:spAutoFit/>
          </a:bodyPr>
          <a:lstStyle/>
          <a:p>
            <a:pPr eaLnBrk="0" hangingPunct="0"/>
            <a:r>
              <a:rPr lang="en-US" altLang="zh-CN" sz="1400" b="1" u="sng">
                <a:solidFill>
                  <a:schemeClr val="accent1"/>
                </a:solidFill>
                <a:latin typeface="Times" pitchFamily="18" charset="0"/>
              </a:rPr>
              <a:t>NOAA Gulfstream-IV jet:</a:t>
            </a:r>
          </a:p>
          <a:p>
            <a:pPr eaLnBrk="0" hangingPunct="0">
              <a:buFont typeface="Wingdings" pitchFamily="2" charset="2"/>
              <a:buChar char="§"/>
            </a:pPr>
            <a:r>
              <a:rPr lang="en-US" altLang="zh-CN" sz="1400" b="1">
                <a:latin typeface="Times" pitchFamily="18" charset="0"/>
              </a:rPr>
              <a:t> Flight altitude: </a:t>
            </a:r>
          </a:p>
          <a:p>
            <a:pPr marL="639763" lvl="1" indent="-182563" eaLnBrk="0" hangingPunct="0">
              <a:buFont typeface="Wingdings" pitchFamily="2" charset="2"/>
              <a:buChar char="Ø"/>
            </a:pPr>
            <a:r>
              <a:rPr lang="en-US" altLang="zh-CN" sz="1400" b="1">
                <a:latin typeface="Times" pitchFamily="18" charset="0"/>
              </a:rPr>
              <a:t> ~45,000 ft (13700 m, 150 hPa)</a:t>
            </a:r>
          </a:p>
          <a:p>
            <a:pPr eaLnBrk="0" hangingPunct="0">
              <a:buFont typeface="Wingdings" pitchFamily="2" charset="2"/>
              <a:buChar char="§"/>
            </a:pPr>
            <a:r>
              <a:rPr lang="en-US" altLang="zh-CN" sz="1400" b="1">
                <a:latin typeface="Times" pitchFamily="18" charset="0"/>
              </a:rPr>
              <a:t> Purpose</a:t>
            </a:r>
            <a:endParaRPr lang="zh-CN" altLang="en-US" sz="1400" b="1">
              <a:latin typeface="Times" pitchFamily="18" charset="0"/>
            </a:endParaRPr>
          </a:p>
          <a:p>
            <a:pPr marL="639763" lvl="1" indent="-182563" eaLnBrk="0" hangingPunct="0">
              <a:buFont typeface="Wingdings" pitchFamily="2" charset="2"/>
              <a:buChar char="Ø"/>
            </a:pPr>
            <a:r>
              <a:rPr lang="en-US" altLang="zh-CN" sz="1400" b="1">
                <a:latin typeface="Times" pitchFamily="18" charset="0"/>
              </a:rPr>
              <a:t>synoptic</a:t>
            </a:r>
            <a:endParaRPr lang="zh-CN" altLang="en-US" sz="1400" b="1">
              <a:latin typeface="Times" pitchFamily="18" charset="0"/>
            </a:endParaRPr>
          </a:p>
          <a:p>
            <a:pPr eaLnBrk="0" hangingPunct="0">
              <a:buFont typeface="Wingdings" pitchFamily="2" charset="2"/>
              <a:buChar char="§"/>
            </a:pPr>
            <a:r>
              <a:rPr lang="en-US" altLang="zh-CN" sz="1400" b="1">
                <a:latin typeface="Times" pitchFamily="18" charset="0"/>
              </a:rPr>
              <a:t> Instrument</a:t>
            </a:r>
          </a:p>
          <a:p>
            <a:pPr marL="639763" lvl="2" indent="-182563" eaLnBrk="0" hangingPunct="0">
              <a:buFont typeface="Wingdings" pitchFamily="2" charset="2"/>
              <a:buChar char="Ø"/>
            </a:pPr>
            <a:r>
              <a:rPr lang="en-US" altLang="zh-CN" sz="1400" b="1">
                <a:latin typeface="Times" pitchFamily="18" charset="0"/>
              </a:rPr>
              <a:t>GPS </a:t>
            </a:r>
            <a:r>
              <a:rPr lang="zh-CN" altLang="en-US" sz="1400" b="1">
                <a:latin typeface="Times" pitchFamily="18" charset="0"/>
              </a:rPr>
              <a:t> </a:t>
            </a:r>
            <a:r>
              <a:rPr lang="en-US" altLang="zh-CN" sz="1400" b="1">
                <a:latin typeface="Times" pitchFamily="18" charset="0"/>
              </a:rPr>
              <a:t>dropsonde</a:t>
            </a:r>
          </a:p>
          <a:p>
            <a:pPr eaLnBrk="0" hangingPunct="0">
              <a:buFont typeface="Wingdings" pitchFamily="2" charset="2"/>
              <a:buChar char="§"/>
            </a:pPr>
            <a:r>
              <a:rPr lang="en-US" altLang="zh-CN" sz="1400" b="1">
                <a:latin typeface="Times" pitchFamily="18" charset="0"/>
              </a:rPr>
              <a:t> Observation frequency</a:t>
            </a:r>
            <a:endParaRPr lang="zh-CN" altLang="en-US" sz="1400" b="1">
              <a:latin typeface="Times" pitchFamily="18" charset="0"/>
            </a:endParaRPr>
          </a:p>
          <a:p>
            <a:pPr marL="639763" lvl="1" indent="-182563" eaLnBrk="0" hangingPunct="0">
              <a:buFont typeface="Wingdings" pitchFamily="2" charset="2"/>
              <a:buChar char="Ø"/>
            </a:pPr>
            <a:r>
              <a:rPr lang="en-US" altLang="zh-CN" sz="1400" b="1">
                <a:latin typeface="Times" pitchFamily="18" charset="0"/>
              </a:rPr>
              <a:t>Flight level: 1 Hz</a:t>
            </a:r>
          </a:p>
          <a:p>
            <a:pPr marL="639763" lvl="1" indent="-182563" eaLnBrk="0" hangingPunct="0">
              <a:buFont typeface="Wingdings" pitchFamily="2" charset="2"/>
              <a:buChar char="Ø"/>
            </a:pPr>
            <a:r>
              <a:rPr lang="en-US" altLang="zh-CN" sz="1400" b="1">
                <a:latin typeface="Times" pitchFamily="18" charset="0"/>
              </a:rPr>
              <a:t>dropsonde: ~30 </a:t>
            </a:r>
            <a:r>
              <a:rPr lang="zh-CN" altLang="en-US" sz="1400" b="1">
                <a:latin typeface="Times" pitchFamily="18" charset="0"/>
              </a:rPr>
              <a:t>个</a:t>
            </a:r>
            <a:endParaRPr lang="en-US" altLang="zh-CN" sz="1400" b="1">
              <a:latin typeface="Times" pitchFamily="18" charset="0"/>
            </a:endParaRPr>
          </a:p>
          <a:p>
            <a:pPr marL="639763" lvl="1" indent="-182563" eaLnBrk="0" hangingPunct="0">
              <a:buFont typeface="Wingdings" pitchFamily="2" charset="2"/>
              <a:buChar char="Ø"/>
            </a:pPr>
            <a:r>
              <a:rPr lang="en-US" altLang="zh-CN" sz="1400" b="1">
                <a:latin typeface="Times" pitchFamily="18" charset="0"/>
              </a:rPr>
              <a:t>interval: 150-200  km</a:t>
            </a:r>
            <a:endParaRPr lang="zh-CN" altLang="en-US" sz="1400" b="1">
              <a:latin typeface="Times" pitchFamily="18" charset="0"/>
            </a:endParaRPr>
          </a:p>
        </p:txBody>
      </p:sp>
      <p:sp>
        <p:nvSpPr>
          <p:cNvPr id="5" name="Text Box 3"/>
          <p:cNvSpPr txBox="1">
            <a:spLocks noChangeArrowheads="1"/>
          </p:cNvSpPr>
          <p:nvPr/>
        </p:nvSpPr>
        <p:spPr bwMode="auto">
          <a:xfrm>
            <a:off x="4648200" y="4117975"/>
            <a:ext cx="3657600" cy="2282825"/>
          </a:xfrm>
          <a:prstGeom prst="rect">
            <a:avLst/>
          </a:prstGeom>
          <a:noFill/>
          <a:ln w="9525">
            <a:noFill/>
            <a:miter lim="800000"/>
            <a:headEnd/>
            <a:tailEnd/>
          </a:ln>
          <a:effectLst/>
        </p:spPr>
        <p:txBody>
          <a:bodyPr>
            <a:spAutoFit/>
          </a:bodyPr>
          <a:lstStyle/>
          <a:p>
            <a:pPr eaLnBrk="0" hangingPunct="0"/>
            <a:r>
              <a:rPr lang="en-US" sz="1200" b="1" u="sng">
                <a:solidFill>
                  <a:schemeClr val="tx2"/>
                </a:solidFill>
                <a:latin typeface="Times" pitchFamily="18" charset="0"/>
                <a:ea typeface="ＭＳ Ｐゴシック" pitchFamily="34" charset="-128"/>
              </a:rPr>
              <a:t>NOAA P-3:</a:t>
            </a:r>
          </a:p>
          <a:p>
            <a:pPr eaLnBrk="0" hangingPunct="0">
              <a:buFont typeface="Wingdings" pitchFamily="2" charset="2"/>
              <a:buChar char="§"/>
            </a:pPr>
            <a:r>
              <a:rPr lang="en-US" altLang="zh-CN" sz="1200" b="1">
                <a:latin typeface="Times" pitchFamily="18" charset="0"/>
              </a:rPr>
              <a:t>Flight altitude</a:t>
            </a:r>
          </a:p>
          <a:p>
            <a:pPr marL="639763" lvl="1" indent="-182563" eaLnBrk="0" hangingPunct="0">
              <a:buFont typeface="Wingdings" pitchFamily="2" charset="2"/>
              <a:buChar char="Ø"/>
            </a:pPr>
            <a:r>
              <a:rPr lang="en-US" sz="1200" b="1">
                <a:latin typeface="Times" pitchFamily="18" charset="0"/>
                <a:ea typeface="ＭＳ Ｐゴシック" pitchFamily="34" charset="-128"/>
              </a:rPr>
              <a:t> ~25,000 ft (7600</a:t>
            </a:r>
            <a:r>
              <a:rPr lang="en-US" altLang="zh-CN" sz="1200" b="1">
                <a:latin typeface="Times" pitchFamily="18" charset="0"/>
              </a:rPr>
              <a:t>m, 400 hPa)</a:t>
            </a:r>
            <a:endParaRPr lang="en-US" sz="1200" b="1">
              <a:latin typeface="Times" pitchFamily="18" charset="0"/>
              <a:ea typeface="ＭＳ Ｐゴシック" pitchFamily="34" charset="-128"/>
            </a:endParaRPr>
          </a:p>
          <a:p>
            <a:pPr eaLnBrk="0" hangingPunct="0">
              <a:buFont typeface="Wingdings" pitchFamily="2" charset="2"/>
              <a:buChar char="§"/>
            </a:pPr>
            <a:r>
              <a:rPr lang="en-US" altLang="zh-CN" sz="1200" b="1">
                <a:latin typeface="Times" pitchFamily="18" charset="0"/>
              </a:rPr>
              <a:t>Purpose</a:t>
            </a:r>
            <a:endParaRPr lang="en-US" sz="1200" b="1">
              <a:latin typeface="Times" pitchFamily="18" charset="0"/>
              <a:ea typeface="ＭＳ Ｐゴシック" pitchFamily="34" charset="-128"/>
            </a:endParaRPr>
          </a:p>
          <a:p>
            <a:pPr marL="639763" lvl="1" indent="-182563" eaLnBrk="0" hangingPunct="0">
              <a:buFont typeface="Wingdings" pitchFamily="2" charset="2"/>
              <a:buChar char="Ø"/>
            </a:pPr>
            <a:r>
              <a:rPr lang="en-US" altLang="zh-CN" sz="1200" b="1">
                <a:latin typeface="Times" pitchFamily="18" charset="0"/>
              </a:rPr>
              <a:t>Inner core</a:t>
            </a:r>
            <a:endParaRPr lang="en-US" sz="1200" b="1">
              <a:latin typeface="Times" pitchFamily="18" charset="0"/>
              <a:ea typeface="ＭＳ Ｐゴシック" pitchFamily="34" charset="-128"/>
            </a:endParaRPr>
          </a:p>
          <a:p>
            <a:pPr eaLnBrk="0" hangingPunct="0">
              <a:buFont typeface="Wingdings" pitchFamily="2" charset="2"/>
              <a:buChar char="§"/>
            </a:pPr>
            <a:r>
              <a:rPr lang="en-US" altLang="zh-CN" sz="1200" b="1">
                <a:latin typeface="Times" pitchFamily="18" charset="0"/>
              </a:rPr>
              <a:t>Instrument</a:t>
            </a:r>
            <a:r>
              <a:rPr lang="en-US" sz="1200" b="1">
                <a:latin typeface="Times" pitchFamily="18" charset="0"/>
                <a:ea typeface="ＭＳ Ｐゴシック" pitchFamily="34" charset="-128"/>
              </a:rPr>
              <a:t> </a:t>
            </a:r>
          </a:p>
          <a:p>
            <a:pPr marL="639763" lvl="1" indent="-182563" eaLnBrk="0" hangingPunct="0">
              <a:buFont typeface="Wingdings" pitchFamily="2" charset="2"/>
              <a:buChar char="Ø"/>
            </a:pPr>
            <a:r>
              <a:rPr lang="en-US" sz="1200" b="1">
                <a:latin typeface="Times" pitchFamily="18" charset="0"/>
                <a:ea typeface="ＭＳ Ｐゴシック" pitchFamily="34" charset="-128"/>
              </a:rPr>
              <a:t>GPS </a:t>
            </a:r>
            <a:r>
              <a:rPr lang="en-US" altLang="zh-CN" sz="1200" b="1">
                <a:latin typeface="Times" pitchFamily="18" charset="0"/>
              </a:rPr>
              <a:t>dropsonde</a:t>
            </a:r>
            <a:endParaRPr lang="en-US" sz="1200" b="1">
              <a:latin typeface="Times" pitchFamily="18" charset="0"/>
              <a:ea typeface="ＭＳ Ｐゴシック" pitchFamily="34" charset="-128"/>
            </a:endParaRPr>
          </a:p>
          <a:p>
            <a:pPr marL="639763" lvl="1" indent="-182563" eaLnBrk="0" hangingPunct="0">
              <a:buFont typeface="Wingdings" pitchFamily="2" charset="2"/>
              <a:buChar char="Ø"/>
            </a:pPr>
            <a:r>
              <a:rPr lang="en-US" sz="1200" b="1">
                <a:latin typeface="Times" pitchFamily="18" charset="0"/>
                <a:ea typeface="ＭＳ Ｐゴシック" pitchFamily="34" charset="-128"/>
              </a:rPr>
              <a:t>AXBT, </a:t>
            </a:r>
            <a:r>
              <a:rPr lang="en-US" altLang="zh-CN" sz="1200" b="1">
                <a:latin typeface="Times" pitchFamily="18" charset="0"/>
              </a:rPr>
              <a:t>AXCP, AXCTD, Bouy</a:t>
            </a:r>
            <a:endParaRPr lang="en-US" sz="1200" b="1">
              <a:latin typeface="Times" pitchFamily="18" charset="0"/>
              <a:ea typeface="ＭＳ Ｐゴシック" pitchFamily="34" charset="-128"/>
            </a:endParaRPr>
          </a:p>
          <a:p>
            <a:pPr marL="639763" lvl="1" indent="-182563" eaLnBrk="0" hangingPunct="0">
              <a:buFont typeface="Wingdings" pitchFamily="2" charset="2"/>
              <a:buChar char="Ø"/>
            </a:pPr>
            <a:r>
              <a:rPr lang="en-US" sz="1200" b="1">
                <a:latin typeface="Times" pitchFamily="18" charset="0"/>
                <a:ea typeface="ＭＳ Ｐゴシック" pitchFamily="34" charset="-128"/>
              </a:rPr>
              <a:t>Doppler Radar</a:t>
            </a:r>
          </a:p>
          <a:p>
            <a:pPr marL="639763" lvl="1" indent="-182563" eaLnBrk="0" hangingPunct="0">
              <a:buFont typeface="Wingdings" pitchFamily="2" charset="2"/>
              <a:buChar char="Ø"/>
            </a:pPr>
            <a:r>
              <a:rPr lang="en-US" sz="1200" b="1">
                <a:latin typeface="Times" pitchFamily="18" charset="0"/>
                <a:ea typeface="ＭＳ Ｐゴシック" pitchFamily="34" charset="-128"/>
              </a:rPr>
              <a:t>SFMR, DWRL etc.</a:t>
            </a:r>
          </a:p>
          <a:p>
            <a:pPr eaLnBrk="0" hangingPunct="0">
              <a:buFont typeface="Wingdings" pitchFamily="2" charset="2"/>
              <a:buChar char="Ø"/>
            </a:pPr>
            <a:r>
              <a:rPr lang="en-US" altLang="zh-CN" sz="1200" b="1">
                <a:latin typeface="Times" pitchFamily="18" charset="0"/>
              </a:rPr>
              <a:t>Observation frequency</a:t>
            </a:r>
            <a:endParaRPr lang="en-US" sz="1200" b="1">
              <a:latin typeface="Times" pitchFamily="18" charset="0"/>
              <a:ea typeface="ＭＳ Ｐゴシック" pitchFamily="34" charset="-128"/>
            </a:endParaRPr>
          </a:p>
          <a:p>
            <a:pPr marL="639763" lvl="1" indent="-182563" eaLnBrk="0" hangingPunct="0">
              <a:buFont typeface="Wingdings" pitchFamily="2" charset="2"/>
              <a:buChar char="Ø"/>
            </a:pPr>
            <a:r>
              <a:rPr lang="en-US" altLang="zh-CN" sz="1200" b="1">
                <a:latin typeface="Times" pitchFamily="18" charset="0"/>
              </a:rPr>
              <a:t>dropsonde: ~</a:t>
            </a:r>
            <a:r>
              <a:rPr lang="en-US" sz="1200" b="1">
                <a:latin typeface="Times" pitchFamily="18" charset="0"/>
                <a:ea typeface="ＭＳ Ｐゴシック" pitchFamily="34" charset="-128"/>
              </a:rPr>
              <a:t>30 </a:t>
            </a:r>
            <a:r>
              <a:rPr lang="zh-CN" altLang="en-US" sz="1200" b="1">
                <a:latin typeface="Times" pitchFamily="18" charset="0"/>
              </a:rPr>
              <a:t>个</a:t>
            </a:r>
            <a:endParaRPr lang="en-US" altLang="zh-CN" sz="1200" b="1">
              <a:latin typeface="Times" pitchFamily="18" charset="0"/>
            </a:endParaRPr>
          </a:p>
        </p:txBody>
      </p:sp>
      <p:sp>
        <p:nvSpPr>
          <p:cNvPr id="75788" name="Oval 12"/>
          <p:cNvSpPr>
            <a:spLocks noChangeArrowheads="1"/>
          </p:cNvSpPr>
          <p:nvPr/>
        </p:nvSpPr>
        <p:spPr bwMode="auto">
          <a:xfrm>
            <a:off x="5638800" y="1371600"/>
            <a:ext cx="1219200" cy="381000"/>
          </a:xfrm>
          <a:prstGeom prst="ellipse">
            <a:avLst/>
          </a:prstGeom>
          <a:noFill/>
          <a:ln w="9525">
            <a:noFill/>
            <a:round/>
            <a:headEnd/>
            <a:tailEnd/>
          </a:ln>
          <a:effectLst/>
        </p:spPr>
        <p:txBody>
          <a:bodyPr wrap="none" anchor="ctr"/>
          <a:lstStyle/>
          <a:p>
            <a:pPr algn="ctr"/>
            <a:r>
              <a:rPr lang="en-US"/>
              <a:t>NOAA G-IV</a:t>
            </a:r>
          </a:p>
        </p:txBody>
      </p:sp>
      <p:sp>
        <p:nvSpPr>
          <p:cNvPr id="75789" name="Oval 13"/>
          <p:cNvSpPr>
            <a:spLocks noChangeArrowheads="1"/>
          </p:cNvSpPr>
          <p:nvPr/>
        </p:nvSpPr>
        <p:spPr bwMode="auto">
          <a:xfrm>
            <a:off x="1676400" y="4114800"/>
            <a:ext cx="1219200" cy="381000"/>
          </a:xfrm>
          <a:prstGeom prst="ellipse">
            <a:avLst/>
          </a:prstGeom>
          <a:noFill/>
          <a:ln w="9525">
            <a:noFill/>
            <a:round/>
            <a:headEnd/>
            <a:tailEnd/>
          </a:ln>
          <a:effectLst/>
        </p:spPr>
        <p:txBody>
          <a:bodyPr wrap="none" anchor="ctr"/>
          <a:lstStyle/>
          <a:p>
            <a:pPr algn="ctr"/>
            <a:r>
              <a:rPr lang="en-US"/>
              <a:t>NOAA P-3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24200" y="1519238"/>
            <a:ext cx="2667000" cy="20621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100584" indent="-100584" algn="ctr" defTabSz="457200" fontAlgn="auto">
              <a:spcBef>
                <a:spcPts val="0"/>
              </a:spcBef>
              <a:spcAft>
                <a:spcPts val="0"/>
              </a:spcAft>
              <a:defRPr/>
            </a:pPr>
            <a:r>
              <a:rPr lang="en-US" sz="1600" b="1" dirty="0">
                <a:solidFill>
                  <a:schemeClr val="tx1"/>
                </a:solidFill>
              </a:rPr>
              <a:t>The Hurricane Research </a:t>
            </a:r>
            <a:r>
              <a:rPr lang="en-US" sz="1600" b="1" dirty="0">
                <a:solidFill>
                  <a:schemeClr val="tx1"/>
                </a:solidFill>
              </a:rPr>
              <a:t>Division of NOAA/AOML has </a:t>
            </a:r>
            <a:r>
              <a:rPr lang="en-US" sz="1600" b="1" dirty="0">
                <a:solidFill>
                  <a:schemeClr val="tx1"/>
                </a:solidFill>
              </a:rPr>
              <a:t>developed </a:t>
            </a:r>
            <a:r>
              <a:rPr lang="en-US" sz="1600" b="1" dirty="0">
                <a:solidFill>
                  <a:schemeClr val="tx1"/>
                </a:solidFill>
              </a:rPr>
              <a:t>a state-of the-art</a:t>
            </a:r>
            <a:r>
              <a:rPr lang="en-US" sz="1600" b="1" dirty="0">
                <a:solidFill>
                  <a:schemeClr val="tx1"/>
                </a:solidFill>
              </a:rPr>
              <a:t> </a:t>
            </a:r>
            <a:r>
              <a:rPr lang="en-US" sz="1600" b="1" dirty="0">
                <a:solidFill>
                  <a:schemeClr val="tx1"/>
                </a:solidFill>
              </a:rPr>
              <a:t>inner </a:t>
            </a:r>
            <a:r>
              <a:rPr lang="en-US" sz="1600" b="1" dirty="0">
                <a:solidFill>
                  <a:schemeClr val="tx1"/>
                </a:solidFill>
              </a:rPr>
              <a:t>core data </a:t>
            </a:r>
            <a:r>
              <a:rPr lang="en-US" sz="1600" b="1" dirty="0">
                <a:solidFill>
                  <a:schemeClr val="tx1"/>
                </a:solidFill>
              </a:rPr>
              <a:t>assimilation system </a:t>
            </a:r>
            <a:r>
              <a:rPr lang="en-US" sz="1600" b="1" dirty="0">
                <a:solidFill>
                  <a:schemeClr val="tx1"/>
                </a:solidFill>
              </a:rPr>
              <a:t>for HWRF (HEDAS</a:t>
            </a:r>
            <a:r>
              <a:rPr lang="en-US" sz="1600" b="1" dirty="0">
                <a:solidFill>
                  <a:schemeClr val="tx1"/>
                </a:solidFill>
              </a:rPr>
              <a:t>)</a:t>
            </a:r>
          </a:p>
          <a:p>
            <a:pPr marL="100584" indent="-100584" algn="ctr" defTabSz="457200" fontAlgn="auto">
              <a:spcBef>
                <a:spcPts val="0"/>
              </a:spcBef>
              <a:spcAft>
                <a:spcPts val="0"/>
              </a:spcAft>
              <a:defRPr/>
            </a:pPr>
            <a:r>
              <a:rPr lang="en-US" sz="1600" b="1" dirty="0">
                <a:solidFill>
                  <a:schemeClr val="tx1"/>
                </a:solidFill>
              </a:rPr>
              <a:t>[</a:t>
            </a:r>
            <a:r>
              <a:rPr lang="en-US" sz="1600" b="1" dirty="0">
                <a:solidFill>
                  <a:schemeClr val="tx1"/>
                </a:solidFill>
              </a:rPr>
              <a:t>Runs in real time under </a:t>
            </a:r>
            <a:r>
              <a:rPr lang="en-US" sz="1600" b="1" dirty="0">
                <a:solidFill>
                  <a:schemeClr val="tx1"/>
                </a:solidFill>
              </a:rPr>
              <a:t>HFIP]</a:t>
            </a:r>
            <a:endParaRPr lang="en-US" sz="1400" b="1" dirty="0">
              <a:solidFill>
                <a:schemeClr val="tx1"/>
              </a:solidFill>
            </a:endParaRPr>
          </a:p>
        </p:txBody>
      </p:sp>
      <p:sp>
        <p:nvSpPr>
          <p:cNvPr id="15367" name="Rectangle 38"/>
          <p:cNvSpPr>
            <a:spLocks noChangeArrowheads="1"/>
          </p:cNvSpPr>
          <p:nvPr/>
        </p:nvSpPr>
        <p:spPr bwMode="auto">
          <a:xfrm>
            <a:off x="1828800" y="381000"/>
            <a:ext cx="7010400" cy="396875"/>
          </a:xfrm>
          <a:prstGeom prst="rect">
            <a:avLst/>
          </a:prstGeom>
          <a:noFill/>
          <a:ln w="9525">
            <a:noFill/>
            <a:miter lim="800000"/>
            <a:headEnd/>
            <a:tailEnd/>
          </a:ln>
        </p:spPr>
        <p:txBody>
          <a:bodyPr>
            <a:spAutoFit/>
          </a:bodyPr>
          <a:lstStyle/>
          <a:p>
            <a:pPr algn="ctr"/>
            <a:endParaRPr lang="en-US" sz="2000" b="1">
              <a:solidFill>
                <a:srgbClr val="376092"/>
              </a:solidFill>
              <a:latin typeface="Calibri" pitchFamily="34" charset="0"/>
            </a:endParaRPr>
          </a:p>
        </p:txBody>
      </p:sp>
      <p:sp>
        <p:nvSpPr>
          <p:cNvPr id="35843" name="Rectangle 41"/>
          <p:cNvSpPr>
            <a:spLocks noChangeArrowheads="1"/>
          </p:cNvSpPr>
          <p:nvPr/>
        </p:nvSpPr>
        <p:spPr bwMode="auto">
          <a:xfrm>
            <a:off x="381000" y="5943600"/>
            <a:ext cx="8382000" cy="457200"/>
          </a:xfrm>
          <a:prstGeom prst="rect">
            <a:avLst/>
          </a:prstGeom>
          <a:noFill/>
          <a:ln w="9525">
            <a:noFill/>
            <a:miter lim="800000"/>
            <a:headEnd/>
            <a:tailEnd/>
          </a:ln>
        </p:spPr>
        <p:txBody>
          <a:bodyPr>
            <a:spAutoFit/>
          </a:bodyPr>
          <a:lstStyle/>
          <a:p>
            <a:pPr>
              <a:spcBef>
                <a:spcPct val="50000"/>
              </a:spcBef>
            </a:pPr>
            <a:r>
              <a:rPr lang="en-US" sz="1200">
                <a:solidFill>
                  <a:schemeClr val="folHlink"/>
                </a:solidFill>
                <a:latin typeface="Calibri" pitchFamily="34" charset="0"/>
              </a:rPr>
              <a:t>Aksoy, A., S. Lorsolo, T. Vukicevic, K. Sellwood, S. Aberson, and F. Zhang, 2012: </a:t>
            </a:r>
            <a:r>
              <a:rPr lang="en-US" sz="1200" u="sng">
                <a:solidFill>
                  <a:schemeClr val="folHlink"/>
                </a:solidFill>
                <a:latin typeface="Calibri" pitchFamily="34" charset="0"/>
              </a:rPr>
              <a:t>The HWRF Hurricane Ensemble Data Assimilation System (HEDAS) for highresolution data: The impact of airborne Doppler radar observations in an OSSE</a:t>
            </a:r>
            <a:r>
              <a:rPr lang="en-US" sz="1200">
                <a:solidFill>
                  <a:schemeClr val="folHlink"/>
                </a:solidFill>
                <a:latin typeface="Calibri" pitchFamily="34" charset="0"/>
              </a:rPr>
              <a:t>. Mon. Wea. Rev (in press).</a:t>
            </a:r>
          </a:p>
        </p:txBody>
      </p:sp>
      <p:pic>
        <p:nvPicPr>
          <p:cNvPr id="35844" name="Picture 20"/>
          <p:cNvPicPr>
            <a:picLocks noChangeAspect="1"/>
          </p:cNvPicPr>
          <p:nvPr/>
        </p:nvPicPr>
        <p:blipFill>
          <a:blip r:embed="rId2" cstate="print"/>
          <a:srcRect/>
          <a:stretch>
            <a:fillRect/>
          </a:stretch>
        </p:blipFill>
        <p:spPr bwMode="auto">
          <a:xfrm>
            <a:off x="5827713" y="1295400"/>
            <a:ext cx="3011487" cy="2259013"/>
          </a:xfrm>
          <a:prstGeom prst="rect">
            <a:avLst/>
          </a:prstGeom>
          <a:noFill/>
          <a:ln w="9525">
            <a:noFill/>
            <a:miter lim="800000"/>
            <a:headEnd/>
            <a:tailEnd/>
          </a:ln>
        </p:spPr>
      </p:pic>
      <p:pic>
        <p:nvPicPr>
          <p:cNvPr id="35845" name="Picture 21"/>
          <p:cNvPicPr>
            <a:picLocks noChangeAspect="1"/>
          </p:cNvPicPr>
          <p:nvPr/>
        </p:nvPicPr>
        <p:blipFill>
          <a:blip r:embed="rId3" cstate="print"/>
          <a:srcRect/>
          <a:stretch>
            <a:fillRect/>
          </a:stretch>
        </p:blipFill>
        <p:spPr bwMode="auto">
          <a:xfrm>
            <a:off x="5830888" y="3657600"/>
            <a:ext cx="2855912" cy="2198688"/>
          </a:xfrm>
          <a:prstGeom prst="rect">
            <a:avLst/>
          </a:prstGeom>
          <a:noFill/>
          <a:ln w="9525">
            <a:noFill/>
            <a:miter lim="800000"/>
            <a:headEnd/>
            <a:tailEnd/>
          </a:ln>
        </p:spPr>
      </p:pic>
      <p:sp>
        <p:nvSpPr>
          <p:cNvPr id="35846" name="TextBox 25"/>
          <p:cNvSpPr txBox="1">
            <a:spLocks noChangeArrowheads="1"/>
          </p:cNvSpPr>
          <p:nvPr/>
        </p:nvSpPr>
        <p:spPr bwMode="auto">
          <a:xfrm>
            <a:off x="6248400" y="1447800"/>
            <a:ext cx="2514600" cy="646113"/>
          </a:xfrm>
          <a:prstGeom prst="rect">
            <a:avLst/>
          </a:prstGeom>
          <a:solidFill>
            <a:srgbClr val="FFFFFF">
              <a:alpha val="49019"/>
            </a:srgbClr>
          </a:solidFill>
          <a:ln w="9525">
            <a:noFill/>
            <a:miter lim="800000"/>
            <a:headEnd/>
            <a:tailEnd/>
          </a:ln>
        </p:spPr>
        <p:txBody>
          <a:bodyPr>
            <a:spAutoFit/>
          </a:bodyPr>
          <a:lstStyle/>
          <a:p>
            <a:pPr algn="ctr" defTabSz="457200"/>
            <a:r>
              <a:rPr lang="en-US" sz="1200">
                <a:latin typeface="Franklin Gothic Demi" pitchFamily="34" charset="0"/>
              </a:rPr>
              <a:t>ISAAC  Initial vortex (wind) </a:t>
            </a:r>
          </a:p>
          <a:p>
            <a:pPr algn="ctr" defTabSz="457200"/>
            <a:r>
              <a:rPr lang="en-US" sz="1200">
                <a:latin typeface="Franklin Gothic Demi" pitchFamily="34" charset="0"/>
              </a:rPr>
              <a:t>Operational HWRF (No Data Assimilation)</a:t>
            </a:r>
          </a:p>
        </p:txBody>
      </p:sp>
      <p:sp>
        <p:nvSpPr>
          <p:cNvPr id="35847" name="TextBox 26"/>
          <p:cNvSpPr txBox="1">
            <a:spLocks noChangeArrowheads="1"/>
          </p:cNvSpPr>
          <p:nvPr/>
        </p:nvSpPr>
        <p:spPr bwMode="auto">
          <a:xfrm>
            <a:off x="6248400" y="3810000"/>
            <a:ext cx="2286000" cy="646113"/>
          </a:xfrm>
          <a:prstGeom prst="rect">
            <a:avLst/>
          </a:prstGeom>
          <a:solidFill>
            <a:srgbClr val="FFFFFF">
              <a:alpha val="50195"/>
            </a:srgbClr>
          </a:solidFill>
          <a:ln w="9525">
            <a:noFill/>
            <a:miter lim="800000"/>
            <a:headEnd/>
            <a:tailEnd/>
          </a:ln>
        </p:spPr>
        <p:txBody>
          <a:bodyPr>
            <a:spAutoFit/>
          </a:bodyPr>
          <a:lstStyle/>
          <a:p>
            <a:pPr algn="ctr" defTabSz="457200"/>
            <a:r>
              <a:rPr lang="en-US" sz="1200">
                <a:latin typeface="Franklin Gothic Demi" pitchFamily="34" charset="0"/>
              </a:rPr>
              <a:t>ISAAC Initial vortex (wind)</a:t>
            </a:r>
          </a:p>
          <a:p>
            <a:pPr algn="ctr" defTabSz="457200"/>
            <a:r>
              <a:rPr lang="en-US" sz="1200">
                <a:latin typeface="Franklin Gothic Demi" pitchFamily="34" charset="0"/>
              </a:rPr>
              <a:t>with assimilation of observations</a:t>
            </a:r>
          </a:p>
        </p:txBody>
      </p:sp>
      <p:sp>
        <p:nvSpPr>
          <p:cNvPr id="35848" name="Oval 50"/>
          <p:cNvSpPr>
            <a:spLocks noChangeArrowheads="1"/>
          </p:cNvSpPr>
          <p:nvPr/>
        </p:nvSpPr>
        <p:spPr bwMode="auto">
          <a:xfrm>
            <a:off x="6324600" y="4419600"/>
            <a:ext cx="1066800" cy="1143000"/>
          </a:xfrm>
          <a:prstGeom prst="ellipse">
            <a:avLst/>
          </a:prstGeom>
          <a:noFill/>
          <a:ln w="19050">
            <a:solidFill>
              <a:srgbClr val="FF0000"/>
            </a:solidFill>
            <a:round/>
            <a:headEnd/>
            <a:tailEnd/>
          </a:ln>
        </p:spPr>
        <p:txBody>
          <a:bodyPr wrap="none" anchor="ctr"/>
          <a:lstStyle/>
          <a:p>
            <a:pPr algn="ctr"/>
            <a:r>
              <a:rPr lang="en-US"/>
              <a:t>Dry and </a:t>
            </a:r>
          </a:p>
          <a:p>
            <a:pPr algn="ctr"/>
            <a:r>
              <a:rPr lang="en-US"/>
              <a:t>Sheared</a:t>
            </a:r>
          </a:p>
          <a:p>
            <a:pPr algn="ctr"/>
            <a:r>
              <a:rPr lang="en-US"/>
              <a:t>vortex</a:t>
            </a:r>
          </a:p>
        </p:txBody>
      </p:sp>
      <p:graphicFrame>
        <p:nvGraphicFramePr>
          <p:cNvPr id="2" name="Table 1"/>
          <p:cNvGraphicFramePr>
            <a:graphicFrameLocks noGrp="1"/>
          </p:cNvGraphicFramePr>
          <p:nvPr/>
        </p:nvGraphicFramePr>
        <p:xfrm>
          <a:off x="381000" y="3810000"/>
          <a:ext cx="5257800" cy="1981200"/>
        </p:xfrm>
        <a:graphic>
          <a:graphicData uri="http://schemas.openxmlformats.org/drawingml/2006/table">
            <a:tbl>
              <a:tblPr>
                <a:tableStyleId>{5C22544A-7EE6-4342-B048-85BDC9FD1C3A}</a:tableStyleId>
              </a:tblPr>
              <a:tblGrid>
                <a:gridCol w="2278380"/>
                <a:gridCol w="788670"/>
                <a:gridCol w="701040"/>
                <a:gridCol w="701040"/>
                <a:gridCol w="788670"/>
              </a:tblGrid>
              <a:tr h="304800">
                <a:tc gridSpan="5">
                  <a:txBody>
                    <a:bodyPr/>
                    <a:lstStyle/>
                    <a:p>
                      <a:pPr algn="ctr"/>
                      <a:r>
                        <a:rPr lang="en-US" sz="2000" b="1" dirty="0" smtClean="0"/>
                        <a:t>ISAAC (2012):</a:t>
                      </a:r>
                      <a:r>
                        <a:rPr lang="en-US" sz="2000" b="1" baseline="0" dirty="0" smtClean="0"/>
                        <a:t> Intensity Errors (</a:t>
                      </a:r>
                      <a:r>
                        <a:rPr lang="en-US" sz="2000" b="1" baseline="0" dirty="0" err="1" smtClean="0"/>
                        <a:t>kt</a:t>
                      </a:r>
                      <a:r>
                        <a:rPr lang="en-US" sz="2000" b="1" baseline="0" dirty="0" smtClean="0"/>
                        <a: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tr>
              <a:tr h="304800">
                <a:tc>
                  <a:txBody>
                    <a:bodyPr/>
                    <a:lstStyle/>
                    <a:p>
                      <a:pPr algn="ctr"/>
                      <a:r>
                        <a:rPr lang="en-US" sz="2000" b="1" dirty="0" smtClean="0"/>
                        <a:t>Hours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24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36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48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2000" b="1" dirty="0" smtClean="0">
                          <a:solidFill>
                            <a:srgbClr val="FF0000"/>
                          </a:solidFill>
                        </a:rPr>
                        <a:t>Operational</a:t>
                      </a:r>
                      <a:r>
                        <a:rPr lang="en-US" sz="2000" b="1" baseline="0" dirty="0" smtClean="0">
                          <a:solidFill>
                            <a:srgbClr val="FF0000"/>
                          </a:solidFill>
                        </a:rPr>
                        <a:t> HWRF</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13</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16</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26</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26</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2000" b="1" dirty="0" smtClean="0">
                          <a:solidFill>
                            <a:srgbClr val="0070C0"/>
                          </a:solidFill>
                        </a:rPr>
                        <a:t>With P3</a:t>
                      </a:r>
                      <a:r>
                        <a:rPr lang="en-US" sz="2000" b="1" baseline="0" dirty="0" smtClean="0">
                          <a:solidFill>
                            <a:srgbClr val="0070C0"/>
                          </a:solidFill>
                        </a:rPr>
                        <a:t> Data</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8</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3</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9</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20</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2000" b="1" dirty="0" smtClean="0"/>
                        <a:t>Cases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7</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35" name="Straight Arrow Connector 34"/>
          <p:cNvCxnSpPr/>
          <p:nvPr/>
        </p:nvCxnSpPr>
        <p:spPr>
          <a:xfrm flipH="1" flipV="1">
            <a:off x="666750" y="1616075"/>
            <a:ext cx="95250" cy="60325"/>
          </a:xfrm>
          <a:prstGeom prst="straightConnector1">
            <a:avLst/>
          </a:prstGeom>
          <a:ln w="7620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5886" name="Picture 33" descr="Screen shot 2012-08-30 at 3.08.28 PM.png"/>
          <p:cNvPicPr>
            <a:picLocks noChangeAspect="1"/>
          </p:cNvPicPr>
          <p:nvPr/>
        </p:nvPicPr>
        <p:blipFill>
          <a:blip r:embed="rId4" cstate="print"/>
          <a:srcRect l="18246" t="5273" r="16296" b="10928"/>
          <a:stretch>
            <a:fillRect/>
          </a:stretch>
        </p:blipFill>
        <p:spPr bwMode="auto">
          <a:xfrm>
            <a:off x="396875" y="1371600"/>
            <a:ext cx="2346325" cy="2276475"/>
          </a:xfrm>
          <a:prstGeom prst="rect">
            <a:avLst/>
          </a:prstGeom>
          <a:noFill/>
          <a:ln w="9525">
            <a:noFill/>
            <a:miter lim="800000"/>
            <a:headEnd/>
            <a:tailEnd/>
          </a:ln>
        </p:spPr>
      </p:pic>
      <p:pic>
        <p:nvPicPr>
          <p:cNvPr id="27" name="Picture 26" descr="20120827H1wind30.gif"/>
          <p:cNvPicPr>
            <a:picLocks/>
          </p:cNvPicPr>
          <p:nvPr/>
        </p:nvPicPr>
        <p:blipFill>
          <a:blip r:embed="rId5" cstate="print"/>
          <a:srcRect l="7896" t="9338" r="20055" b="11201"/>
          <a:stretch>
            <a:fillRect/>
          </a:stretch>
        </p:blipFill>
        <p:spPr bwMode="auto">
          <a:xfrm>
            <a:off x="533400" y="1676400"/>
            <a:ext cx="2133600" cy="1981200"/>
          </a:xfrm>
          <a:prstGeom prst="rect">
            <a:avLst/>
          </a:prstGeom>
          <a:noFill/>
          <a:ln w="9525">
            <a:noFill/>
            <a:miter lim="800000"/>
            <a:headEnd/>
            <a:tailEnd/>
          </a:ln>
        </p:spPr>
      </p:pic>
      <p:sp>
        <p:nvSpPr>
          <p:cNvPr id="35893" name="Title 1"/>
          <p:cNvSpPr txBox="1">
            <a:spLocks/>
          </p:cNvSpPr>
          <p:nvPr/>
        </p:nvSpPr>
        <p:spPr bwMode="auto">
          <a:xfrm>
            <a:off x="1066800" y="381000"/>
            <a:ext cx="7772400" cy="762000"/>
          </a:xfrm>
          <a:prstGeom prst="rect">
            <a:avLst/>
          </a:prstGeom>
          <a:noFill/>
          <a:ln w="9525">
            <a:noFill/>
            <a:miter lim="800000"/>
            <a:headEnd/>
            <a:tailEnd/>
          </a:ln>
        </p:spPr>
        <p:txBody>
          <a:bodyPr anchor="ctr"/>
          <a:lstStyle/>
          <a:p>
            <a:pPr algn="ctr">
              <a:lnSpc>
                <a:spcPct val="80000"/>
              </a:lnSpc>
            </a:pPr>
            <a:r>
              <a:rPr lang="en-US" sz="2800" b="1" i="1">
                <a:solidFill>
                  <a:srgbClr val="A60101"/>
                </a:solidFill>
                <a:latin typeface="Calibri" pitchFamily="34" charset="0"/>
              </a:rPr>
              <a:t>        HWRF: Advancing Tropical Cyclone Intensity Predictions Using P3 Observations</a:t>
            </a:r>
          </a:p>
        </p:txBody>
      </p:sp>
      <p:pic>
        <p:nvPicPr>
          <p:cNvPr id="35894" name="Picture 15" descr="noaa_trans_back_dark_RSmith.gif"/>
          <p:cNvPicPr>
            <a:picLocks noChangeAspect="1"/>
          </p:cNvPicPr>
          <p:nvPr/>
        </p:nvPicPr>
        <p:blipFill>
          <a:blip r:embed="rId6" cstate="print"/>
          <a:srcRect/>
          <a:stretch>
            <a:fillRect/>
          </a:stretch>
        </p:blipFill>
        <p:spPr bwMode="auto">
          <a:xfrm>
            <a:off x="304800" y="381000"/>
            <a:ext cx="623888" cy="609600"/>
          </a:xfrm>
          <a:prstGeom prst="rect">
            <a:avLst/>
          </a:prstGeom>
          <a:noFill/>
          <a:ln w="9525">
            <a:noFill/>
            <a:miter lim="800000"/>
            <a:headEnd/>
            <a:tailEnd/>
          </a:ln>
        </p:spPr>
      </p:pic>
      <p:sp>
        <p:nvSpPr>
          <p:cNvPr id="35896" name="Rectangle 5"/>
          <p:cNvSpPr txBox="1">
            <a:spLocks noGrp="1" noChangeArrowheads="1"/>
          </p:cNvSpPr>
          <p:nvPr/>
        </p:nvSpPr>
        <p:spPr bwMode="auto">
          <a:xfrm>
            <a:off x="6705600" y="6400800"/>
            <a:ext cx="2133600" cy="304800"/>
          </a:xfrm>
          <a:prstGeom prst="rect">
            <a:avLst/>
          </a:prstGeom>
          <a:noFill/>
          <a:ln w="9525">
            <a:noFill/>
            <a:miter lim="800000"/>
            <a:headEnd/>
            <a:tailEnd/>
          </a:ln>
        </p:spPr>
        <p:txBody>
          <a:bodyPr/>
          <a:lstStyle/>
          <a:p>
            <a:r>
              <a:rPr lang="en-US" sz="1100">
                <a:solidFill>
                  <a:srgbClr val="606060"/>
                </a:solidFill>
                <a:ea typeface="ＭＳ Ｐゴシック" pitchFamily="34" charset="-128"/>
              </a:rPr>
              <a:t>NOAA-HFIP Advancements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3549</TotalTime>
  <Words>1091</Words>
  <Application>Microsoft Office PowerPoint</Application>
  <PresentationFormat>On-screen Show (4:3)</PresentationFormat>
  <Paragraphs>198</Paragraphs>
  <Slides>11</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ＭＳ Ｐゴシック</vt:lpstr>
      <vt:lpstr>Bell MT</vt:lpstr>
      <vt:lpstr>Wingdings</vt:lpstr>
      <vt:lpstr>Franklin Gothic Demi</vt:lpstr>
      <vt:lpstr>SimSun</vt:lpstr>
      <vt:lpstr>Times</vt:lpstr>
      <vt:lpstr>Office Theme</vt:lpstr>
      <vt:lpstr>Microsoft PowerPoint Slide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Sun.Gopal</dc:creator>
  <cp:lastModifiedBy>Sun.Gopal</cp:lastModifiedBy>
  <cp:revision>234</cp:revision>
  <dcterms:created xsi:type="dcterms:W3CDTF">2012-08-29T19:08:19Z</dcterms:created>
  <dcterms:modified xsi:type="dcterms:W3CDTF">2012-09-10T15:05:35Z</dcterms:modified>
</cp:coreProperties>
</file>