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71" r:id="rId3"/>
    <p:sldId id="269" r:id="rId4"/>
    <p:sldId id="263" r:id="rId5"/>
    <p:sldId id="260" r:id="rId6"/>
    <p:sldId id="270" r:id="rId7"/>
    <p:sldId id="261" r:id="rId8"/>
    <p:sldId id="268" r:id="rId9"/>
    <p:sldId id="265" r:id="rId10"/>
    <p:sldId id="262" r:id="rId11"/>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63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99E8D228-E917-4932-B52D-F70C1D83955A}" type="datetimeFigureOut">
              <a:rPr lang="en-US" smtClean="0"/>
              <a:pPr/>
              <a:t>10/20/2011</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22F31855-CC69-4BDA-9EA7-BD2F89BB0A9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F31855-CC69-4BDA-9EA7-BD2F89BB0A9C}"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F31855-CC69-4BDA-9EA7-BD2F89BB0A9C}"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A859F9-105F-486A-8897-61E356877A6C}" type="datetime1">
              <a:rPr lang="en-US" smtClean="0"/>
              <a:pPr/>
              <a:t>10/20/2011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8FEF3-5D5B-B143-86EE-FC9108EB44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353AE-F2AB-4C5B-87BD-29A9B4126E55}" type="datetime1">
              <a:rPr lang="en-US" smtClean="0"/>
              <a:pPr/>
              <a:t>10/20/2011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8FEF3-5D5B-B143-86EE-FC9108EB44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4696B-8C22-4DCF-AE0A-A8CAF1C2529C}" type="datetime1">
              <a:rPr lang="en-US" smtClean="0"/>
              <a:pPr/>
              <a:t>10/20/2011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8FEF3-5D5B-B143-86EE-FC9108EB44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F6E8C-E7B1-49BB-9326-EF9C8E155327}" type="datetime1">
              <a:rPr lang="en-US" smtClean="0"/>
              <a:pPr/>
              <a:t>10/20/2011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8FEF3-5D5B-B143-86EE-FC9108EB44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D73681-2143-47F6-8C98-E0CA945EFEC7}" type="datetime1">
              <a:rPr lang="en-US" smtClean="0"/>
              <a:pPr/>
              <a:t>10/20/2011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8FEF3-5D5B-B143-86EE-FC9108EB44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7BE86A-7964-4559-B629-846DEDF59402}" type="datetime1">
              <a:rPr lang="en-US" smtClean="0"/>
              <a:pPr/>
              <a:t>10/20/2011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8FEF3-5D5B-B143-86EE-FC9108EB44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9FB2A8-4B7B-40F8-8B97-64EB75F97C0C}" type="datetime1">
              <a:rPr lang="en-US" smtClean="0"/>
              <a:pPr/>
              <a:t>10/20/2011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28FEF3-5D5B-B143-86EE-FC9108EB44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CAE1C2-3104-4BF1-9C69-1E9FB00E93AA}" type="datetime1">
              <a:rPr lang="en-US" smtClean="0"/>
              <a:pPr/>
              <a:t>10/20/2011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28FEF3-5D5B-B143-86EE-FC9108EB44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3083E-AA96-4448-9D44-D83874AF0512}" type="datetime1">
              <a:rPr lang="en-US" smtClean="0"/>
              <a:pPr/>
              <a:t>10/20/2011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28FEF3-5D5B-B143-86EE-FC9108EB44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0497C-3AA9-4955-9979-FBDC289A6893}" type="datetime1">
              <a:rPr lang="en-US" smtClean="0"/>
              <a:pPr/>
              <a:t>10/20/2011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8FEF3-5D5B-B143-86EE-FC9108EB44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8EA0E-D0A1-489D-85D7-39D7A3D7D891}" type="datetime1">
              <a:rPr lang="en-US" smtClean="0"/>
              <a:pPr/>
              <a:t>10/20/2011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8FEF3-5D5B-B143-86EE-FC9108EB44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1E9F1-4CC4-41BE-BFF4-C189A45981BA}" type="datetime1">
              <a:rPr lang="en-US" smtClean="0"/>
              <a:pPr/>
              <a:t>10/20/2011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8FEF3-5D5B-B143-86EE-FC9108EB44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Stream 1.5 and Stream 2.0</a:t>
            </a:r>
            <a:br>
              <a:rPr lang="en-US" dirty="0" smtClean="0"/>
            </a:br>
            <a:r>
              <a:rPr lang="en-US" dirty="0" smtClean="0"/>
              <a:t>Model Performance</a:t>
            </a:r>
            <a:br>
              <a:rPr lang="en-US" dirty="0" smtClean="0"/>
            </a:br>
            <a:r>
              <a:rPr lang="en-US" dirty="0" smtClean="0"/>
              <a:t>Hurricane Maria (AL142011)</a:t>
            </a:r>
            <a:endParaRPr lang="en-US" dirty="0"/>
          </a:p>
        </p:txBody>
      </p:sp>
      <p:sp>
        <p:nvSpPr>
          <p:cNvPr id="3" name="Subtitle 2"/>
          <p:cNvSpPr>
            <a:spLocks noGrp="1"/>
          </p:cNvSpPr>
          <p:nvPr>
            <p:ph type="subTitle" idx="1"/>
          </p:nvPr>
        </p:nvSpPr>
        <p:spPr/>
        <p:txBody>
          <a:bodyPr>
            <a:normAutofit/>
          </a:bodyPr>
          <a:lstStyle/>
          <a:p>
            <a:r>
              <a:rPr lang="en-US" dirty="0" smtClean="0"/>
              <a:t>Christopher Williams and Paul Kucera</a:t>
            </a:r>
          </a:p>
          <a:p>
            <a:r>
              <a:rPr lang="en-US" dirty="0" smtClean="0"/>
              <a:t>NCAR/RAL</a:t>
            </a:r>
            <a:endParaRPr lang="en-US" dirty="0" smtClean="0"/>
          </a:p>
          <a:p>
            <a:r>
              <a:rPr lang="en-US" dirty="0" smtClean="0"/>
              <a:t>Updated </a:t>
            </a:r>
            <a:r>
              <a:rPr lang="en-US" dirty="0" smtClean="0"/>
              <a:t>20 October 20</a:t>
            </a:r>
            <a:r>
              <a:rPr lang="en-US" dirty="0" smtClean="0"/>
              <a:t>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GEM_DSHP_AHWI_SPC3_LANDANDWATER_ALbasin_WDER_raw_line_woCI.png"/>
          <p:cNvPicPr>
            <a:picLocks noChangeAspect="1"/>
          </p:cNvPicPr>
          <p:nvPr/>
        </p:nvPicPr>
        <p:blipFill>
          <a:blip r:embed="rId2"/>
          <a:stretch>
            <a:fillRect/>
          </a:stretch>
        </p:blipFill>
        <p:spPr>
          <a:xfrm>
            <a:off x="4706472" y="3429000"/>
            <a:ext cx="4437527" cy="3428998"/>
          </a:xfrm>
          <a:prstGeom prst="rect">
            <a:avLst/>
          </a:prstGeom>
        </p:spPr>
      </p:pic>
      <p:pic>
        <p:nvPicPr>
          <p:cNvPr id="5" name="Picture 4" descr="LGEM_DSHP_GHMI_HWFI_AHWI_UWNI_SPC3_LANDANDWATER_ALbasin_WDER_raw_line_woCI.png"/>
          <p:cNvPicPr>
            <a:picLocks noChangeAspect="1"/>
          </p:cNvPicPr>
          <p:nvPr/>
        </p:nvPicPr>
        <p:blipFill>
          <a:blip r:embed="rId3"/>
          <a:stretch>
            <a:fillRect/>
          </a:stretch>
        </p:blipFill>
        <p:spPr>
          <a:xfrm>
            <a:off x="1" y="3429000"/>
            <a:ext cx="4437527" cy="3428998"/>
          </a:xfrm>
          <a:prstGeom prst="rect">
            <a:avLst/>
          </a:prstGeom>
        </p:spPr>
      </p:pic>
      <p:pic>
        <p:nvPicPr>
          <p:cNvPr id="6" name="Picture 5" descr="LGEM_DSHP_GHMI_HWFI_EMXI_GPMI_AHWI_COTI_UWNI_SPC3_LANDANDWATER_ALbasin_WDER_raw_line_woCI.png"/>
          <p:cNvPicPr>
            <a:picLocks noChangeAspect="1"/>
          </p:cNvPicPr>
          <p:nvPr/>
        </p:nvPicPr>
        <p:blipFill>
          <a:blip r:embed="rId4"/>
          <a:stretch>
            <a:fillRect/>
          </a:stretch>
        </p:blipFill>
        <p:spPr>
          <a:xfrm>
            <a:off x="2" y="174329"/>
            <a:ext cx="4437527" cy="3428998"/>
          </a:xfrm>
          <a:prstGeom prst="rect">
            <a:avLst/>
          </a:prstGeom>
        </p:spPr>
      </p:pic>
      <p:pic>
        <p:nvPicPr>
          <p:cNvPr id="7" name="Picture 6" descr="LGEM_DSHP_GHMI_HWFI_GPMI_AHWI_COTI_UWNI_SPC3_LANDANDWATER_ALbasin_WDER_raw_line_woCI.png"/>
          <p:cNvPicPr>
            <a:picLocks noChangeAspect="1"/>
          </p:cNvPicPr>
          <p:nvPr/>
        </p:nvPicPr>
        <p:blipFill>
          <a:blip r:embed="rId5"/>
          <a:stretch>
            <a:fillRect/>
          </a:stretch>
        </p:blipFill>
        <p:spPr>
          <a:xfrm>
            <a:off x="4693046" y="187777"/>
            <a:ext cx="4437527" cy="3428998"/>
          </a:xfrm>
          <a:prstGeom prst="rect">
            <a:avLst/>
          </a:prstGeom>
        </p:spPr>
      </p:pic>
      <p:sp>
        <p:nvSpPr>
          <p:cNvPr id="9" name="Slide Number Placeholder 8"/>
          <p:cNvSpPr>
            <a:spLocks noGrp="1"/>
          </p:cNvSpPr>
          <p:nvPr>
            <p:ph type="sldNum" sz="quarter" idx="12"/>
          </p:nvPr>
        </p:nvSpPr>
        <p:spPr/>
        <p:txBody>
          <a:bodyPr/>
          <a:lstStyle/>
          <a:p>
            <a:fld id="{9628FEF3-5D5B-B143-86EE-FC9108EB44C6}" type="slidenum">
              <a:rPr lang="en-US" smtClean="0"/>
              <a:pPr/>
              <a:t>10</a:t>
            </a:fld>
            <a:endParaRPr lang="en-US"/>
          </a:p>
        </p:txBody>
      </p:sp>
      <p:sp>
        <p:nvSpPr>
          <p:cNvPr id="10" name="Rectangle 9"/>
          <p:cNvSpPr/>
          <p:nvPr/>
        </p:nvSpPr>
        <p:spPr>
          <a:xfrm>
            <a:off x="0" y="0"/>
            <a:ext cx="9144000" cy="369332"/>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dirty="0" smtClean="0"/>
              <a:t>Homogeneous Comparison of Stream 1.5 and Stream 2.0 Models - Maria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Intensity and track errors were computed for homogeneous sample for stream 1.5, stream 2.0 and several operational models</a:t>
            </a:r>
          </a:p>
          <a:p>
            <a:r>
              <a:rPr lang="en-US" dirty="0" smtClean="0"/>
              <a:t>Restricting </a:t>
            </a:r>
            <a:r>
              <a:rPr lang="en-US" dirty="0" smtClean="0"/>
              <a:t>all the model forecasts to a homogeneous sample resulted in very small sample sizes. </a:t>
            </a:r>
            <a:endParaRPr lang="en-US" dirty="0" smtClean="0"/>
          </a:p>
          <a:p>
            <a:pPr lvl="1"/>
            <a:r>
              <a:rPr lang="en-US" dirty="0" smtClean="0"/>
              <a:t>So</a:t>
            </a:r>
            <a:r>
              <a:rPr lang="en-US" dirty="0" smtClean="0"/>
              <a:t>, in addition to evaluating all the models together, we did the same analysis but excluded the model(s) that have small sample sizes.</a:t>
            </a:r>
          </a:p>
          <a:p>
            <a:r>
              <a:rPr lang="en-US" dirty="0" smtClean="0"/>
              <a:t>Note</a:t>
            </a:r>
            <a:r>
              <a:rPr lang="en-US" dirty="0" smtClean="0"/>
              <a:t>: Errors based on Working Best Track</a:t>
            </a:r>
            <a:endParaRPr lang="en-US" dirty="0"/>
          </a:p>
        </p:txBody>
      </p:sp>
      <p:sp>
        <p:nvSpPr>
          <p:cNvPr id="4" name="Slide Number Placeholder 3"/>
          <p:cNvSpPr>
            <a:spLocks noGrp="1"/>
          </p:cNvSpPr>
          <p:nvPr>
            <p:ph type="sldNum" sz="quarter" idx="12"/>
          </p:nvPr>
        </p:nvSpPr>
        <p:spPr/>
        <p:txBody>
          <a:bodyPr/>
          <a:lstStyle/>
          <a:p>
            <a:fld id="{9628FEF3-5D5B-B143-86EE-FC9108EB44C6}"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28FEF3-5D5B-B143-86EE-FC9108EB44C6}" type="slidenum">
              <a:rPr lang="en-US" smtClean="0"/>
              <a:pPr/>
              <a:t>3</a:t>
            </a:fld>
            <a:endParaRPr lang="en-US"/>
          </a:p>
        </p:txBody>
      </p:sp>
      <p:sp>
        <p:nvSpPr>
          <p:cNvPr id="7" name="Rectangle 6"/>
          <p:cNvSpPr/>
          <p:nvPr/>
        </p:nvSpPr>
        <p:spPr>
          <a:xfrm>
            <a:off x="356839" y="1538868"/>
            <a:ext cx="3311911" cy="2800767"/>
          </a:xfrm>
          <a:prstGeom prst="rect">
            <a:avLst/>
          </a:prstGeom>
        </p:spPr>
        <p:txBody>
          <a:bodyPr wrap="square">
            <a:spAutoFit/>
          </a:bodyPr>
          <a:lstStyle/>
          <a:p>
            <a:pPr algn="just"/>
            <a:r>
              <a:rPr lang="en-US" sz="1600" dirty="0" smtClean="0"/>
              <a:t>The following table shows which Operational (black), Stream 1.5 (red), and Stream 2.0 (blue) forecasts </a:t>
            </a:r>
            <a:r>
              <a:rPr lang="en-US" sz="1600" dirty="0" smtClean="0"/>
              <a:t>are </a:t>
            </a:r>
            <a:r>
              <a:rPr lang="en-US" sz="1600" dirty="0" smtClean="0"/>
              <a:t>available at each forecast time when the storm is classified as either tropical or subtropical. </a:t>
            </a:r>
            <a:endParaRPr lang="en-US" sz="1600" dirty="0" smtClean="0"/>
          </a:p>
          <a:p>
            <a:pPr algn="just"/>
            <a:endParaRPr lang="en-US" sz="1600" dirty="0" smtClean="0"/>
          </a:p>
          <a:p>
            <a:pPr algn="just"/>
            <a:r>
              <a:rPr lang="en-US" sz="1600" dirty="0" smtClean="0"/>
              <a:t>The </a:t>
            </a:r>
            <a:r>
              <a:rPr lang="en-US" sz="1600" dirty="0" smtClean="0"/>
              <a:t>values in the ATCF ID columns reflect the last forecast hour/period for each available forecast. A blank space means no forecast is available.</a:t>
            </a:r>
            <a:endParaRPr lang="en-US" sz="1600" dirty="0"/>
          </a:p>
        </p:txBody>
      </p:sp>
      <p:pic>
        <p:nvPicPr>
          <p:cNvPr id="8" name="Picture 7" descr="HMS_table_expt_20111012_trk.png"/>
          <p:cNvPicPr>
            <a:picLocks noChangeAspect="1"/>
          </p:cNvPicPr>
          <p:nvPr/>
        </p:nvPicPr>
        <p:blipFill>
          <a:blip r:embed="rId3"/>
          <a:stretch>
            <a:fillRect/>
          </a:stretch>
        </p:blipFill>
        <p:spPr>
          <a:xfrm>
            <a:off x="3886182" y="196315"/>
            <a:ext cx="4124801" cy="6400800"/>
          </a:xfrm>
          <a:prstGeom prst="rect">
            <a:avLst/>
          </a:prstGeom>
        </p:spPr>
      </p:pic>
      <p:sp>
        <p:nvSpPr>
          <p:cNvPr id="9" name="Rectangle 8"/>
          <p:cNvSpPr/>
          <p:nvPr/>
        </p:nvSpPr>
        <p:spPr>
          <a:xfrm>
            <a:off x="867336" y="980331"/>
            <a:ext cx="2407023" cy="369332"/>
          </a:xfrm>
          <a:prstGeom prst="rect">
            <a:avLst/>
          </a:prstGeom>
        </p:spPr>
        <p:txBody>
          <a:bodyPr wrap="square">
            <a:spAutoFit/>
          </a:bodyPr>
          <a:lstStyle/>
          <a:p>
            <a:pPr algn="ctr"/>
            <a:r>
              <a:rPr lang="en-US" dirty="0" smtClean="0"/>
              <a:t>INTENSITY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81525" y="-27384"/>
            <a:ext cx="7046259" cy="2062103"/>
          </a:xfrm>
          <a:prstGeom prst="rect">
            <a:avLst/>
          </a:prstGeom>
        </p:spPr>
        <p:txBody>
          <a:bodyPr wrap="square">
            <a:spAutoFit/>
          </a:bodyPr>
          <a:lstStyle/>
          <a:p>
            <a:r>
              <a:rPr lang="en-US" sz="800" dirty="0" smtClean="0">
                <a:latin typeface="Courier New" pitchFamily="49" charset="0"/>
                <a:cs typeface="Courier New" pitchFamily="49" charset="0"/>
              </a:rPr>
              <a:t>Mean Intensity Error (kt) for Homogeneous Sample (Land and Water)</a:t>
            </a:r>
          </a:p>
          <a:p>
            <a:r>
              <a:rPr lang="en-US" sz="800" dirty="0" smtClean="0">
                <a:latin typeface="Courier New" pitchFamily="49" charset="0"/>
                <a:cs typeface="Courier New" pitchFamily="49" charset="0"/>
              </a:rPr>
              <a:t>                 0      12      24      36      48      60      72      84      96</a:t>
            </a:r>
          </a:p>
          <a:p>
            <a:r>
              <a:rPr lang="en-US" sz="800" dirty="0" smtClean="0">
                <a:latin typeface="Courier New" pitchFamily="49" charset="0"/>
                <a:cs typeface="Courier New" pitchFamily="49" charset="0"/>
              </a:rPr>
              <a:t>LGEM           0.0     1.5     1.5     1.0     1.5     2.5    -1.0    -6.5    -9.0</a:t>
            </a:r>
          </a:p>
          <a:p>
            <a:r>
              <a:rPr lang="en-US" sz="800" dirty="0" smtClean="0">
                <a:latin typeface="Courier New" pitchFamily="49" charset="0"/>
                <a:cs typeface="Courier New" pitchFamily="49" charset="0"/>
              </a:rPr>
              <a:t>DSHP           0.0     1.5     3.5     5.5     8.5    11.5     9.0     2.0    -1.0</a:t>
            </a:r>
          </a:p>
          <a:p>
            <a:r>
              <a:rPr lang="en-US" sz="800" dirty="0" smtClean="0">
                <a:latin typeface="Courier New" pitchFamily="49" charset="0"/>
                <a:cs typeface="Courier New" pitchFamily="49" charset="0"/>
              </a:rPr>
              <a:t>GHMI           0.0     8.5    16.5    25.5    33.5    35.5    24.5    23.5    24.0</a:t>
            </a:r>
          </a:p>
          <a:p>
            <a:r>
              <a:rPr lang="en-US" sz="800" dirty="0" smtClean="0">
                <a:latin typeface="Courier New" pitchFamily="49" charset="0"/>
                <a:cs typeface="Courier New" pitchFamily="49" charset="0"/>
              </a:rPr>
              <a:t>GF5I           0.0     5.5    10.0    20.5    26.0    24.0    19.0    16.0     8.0</a:t>
            </a:r>
          </a:p>
          <a:p>
            <a:r>
              <a:rPr lang="en-US" sz="800" dirty="0" smtClean="0">
                <a:latin typeface="Courier New" pitchFamily="49" charset="0"/>
                <a:cs typeface="Courier New" pitchFamily="49" charset="0"/>
              </a:rPr>
              <a:t>HWFI           0.0     8.5    18.0    26.5    30.0    29.5    23.5     9.0     7.0</a:t>
            </a:r>
          </a:p>
          <a:p>
            <a:r>
              <a:rPr lang="en-US" sz="800" dirty="0" smtClean="0">
                <a:latin typeface="Courier New" pitchFamily="49" charset="0"/>
                <a:cs typeface="Courier New" pitchFamily="49" charset="0"/>
              </a:rPr>
              <a:t>EMXI           0.0     1.0     0.0    -4.0    -5.5    -5.0   -10.0   -14.0     1.0</a:t>
            </a:r>
          </a:p>
          <a:p>
            <a:r>
              <a:rPr lang="en-US" sz="800" dirty="0" smtClean="0">
                <a:latin typeface="Courier New" pitchFamily="49" charset="0"/>
                <a:cs typeface="Courier New" pitchFamily="49" charset="0"/>
              </a:rPr>
              <a:t>GPMI           0.0     8.0    13.5    22.5    29.5    31.5    26.0    25.5    22.0</a:t>
            </a:r>
          </a:p>
          <a:p>
            <a:r>
              <a:rPr lang="en-US" sz="800" dirty="0" smtClean="0">
                <a:latin typeface="Courier New" pitchFamily="49" charset="0"/>
                <a:cs typeface="Courier New" pitchFamily="49" charset="0"/>
              </a:rPr>
              <a:t>AHWI           0.0     3.0    20.5    38.0    45.0    49.0    37.5    11.5    -1.0</a:t>
            </a:r>
          </a:p>
          <a:p>
            <a:r>
              <a:rPr lang="en-US" sz="800" dirty="0" smtClean="0">
                <a:latin typeface="Courier New" pitchFamily="49" charset="0"/>
                <a:cs typeface="Courier New" pitchFamily="49" charset="0"/>
              </a:rPr>
              <a:t>COTI           0.0    11.0    19.0    21.5    22.5    25.0    17.0     8.5     7.0</a:t>
            </a:r>
          </a:p>
          <a:p>
            <a:r>
              <a:rPr lang="en-US" sz="800" dirty="0" smtClean="0">
                <a:latin typeface="Courier New" pitchFamily="49" charset="0"/>
                <a:cs typeface="Courier New" pitchFamily="49" charset="0"/>
              </a:rPr>
              <a:t>UWNI           0.0     8.5    15.0    19.5    25.5    25.5    19.5    14.5    12.0</a:t>
            </a:r>
          </a:p>
          <a:p>
            <a:r>
              <a:rPr lang="en-US" sz="800" dirty="0" smtClean="0">
                <a:latin typeface="Courier New" pitchFamily="49" charset="0"/>
                <a:cs typeface="Courier New" pitchFamily="49" charset="0"/>
              </a:rPr>
              <a:t>SPC3           0.0     1.5     3.0     3.0     3.5     3.0    -2.0   -10.0   -12.0</a:t>
            </a:r>
          </a:p>
          <a:p>
            <a:r>
              <a:rPr lang="en-US" sz="800" dirty="0" smtClean="0">
                <a:latin typeface="Courier New" pitchFamily="49" charset="0"/>
                <a:cs typeface="Courier New" pitchFamily="49" charset="0"/>
              </a:rPr>
              <a:t>H3GI           0.0     9.0    15.5    21.0    21.0    22.0    18.0    -0.5   -12.0</a:t>
            </a:r>
          </a:p>
          <a:p>
            <a:r>
              <a:rPr lang="en-US" sz="800" dirty="0" smtClean="0">
                <a:latin typeface="Courier New" pitchFamily="49" charset="0"/>
                <a:cs typeface="Courier New" pitchFamily="49" charset="0"/>
              </a:rPr>
              <a:t>A4NI           0.0     7.0    11.0    15.5    24.0    29.0    26.0    17.5     2.0</a:t>
            </a:r>
          </a:p>
          <a:p>
            <a:r>
              <a:rPr lang="en-US" sz="800" dirty="0" smtClean="0">
                <a:latin typeface="Courier New" pitchFamily="49" charset="0"/>
                <a:cs typeface="Courier New" pitchFamily="49" charset="0"/>
              </a:rPr>
              <a:t># Cases          4       2       2       2       2       2       2       2       1</a:t>
            </a:r>
            <a:endParaRPr lang="en-US" sz="800" dirty="0">
              <a:latin typeface="Courier New" pitchFamily="49" charset="0"/>
              <a:cs typeface="Courier New" pitchFamily="49" charset="0"/>
            </a:endParaRPr>
          </a:p>
        </p:txBody>
      </p:sp>
      <p:sp>
        <p:nvSpPr>
          <p:cNvPr id="15" name="Rectangle 14"/>
          <p:cNvSpPr/>
          <p:nvPr/>
        </p:nvSpPr>
        <p:spPr>
          <a:xfrm>
            <a:off x="181517" y="1977059"/>
            <a:ext cx="6958853" cy="1815882"/>
          </a:xfrm>
          <a:prstGeom prst="rect">
            <a:avLst/>
          </a:prstGeom>
        </p:spPr>
        <p:txBody>
          <a:bodyPr wrap="square">
            <a:spAutoFit/>
          </a:bodyPr>
          <a:lstStyle/>
          <a:p>
            <a:r>
              <a:rPr lang="en-US" sz="800" dirty="0" smtClean="0">
                <a:latin typeface="Courier New" pitchFamily="49" charset="0"/>
                <a:cs typeface="Courier New" pitchFamily="49" charset="0"/>
              </a:rPr>
              <a:t>Mean Intensity Error (kt) for Homogeneous Sample (Land and Water)</a:t>
            </a:r>
          </a:p>
          <a:p>
            <a:r>
              <a:rPr lang="en-US" sz="800" dirty="0" smtClean="0">
                <a:latin typeface="Courier New" pitchFamily="49" charset="0"/>
                <a:cs typeface="Courier New" pitchFamily="49" charset="0"/>
              </a:rPr>
              <a:t>                 0      12      24      36      48      60      72      84      96     108     120</a:t>
            </a:r>
          </a:p>
          <a:p>
            <a:r>
              <a:rPr lang="en-US" sz="800" dirty="0" smtClean="0">
                <a:latin typeface="Courier New" pitchFamily="49" charset="0"/>
                <a:cs typeface="Courier New" pitchFamily="49" charset="0"/>
              </a:rPr>
              <a:t>LGEM           0.0     1.4     4.0     2.8     3.2     4.0     2.8    -0.5     0.0     2.0     2.0</a:t>
            </a:r>
          </a:p>
          <a:p>
            <a:r>
              <a:rPr lang="en-US" sz="800" dirty="0" smtClean="0">
                <a:latin typeface="Courier New" pitchFamily="49" charset="0"/>
                <a:cs typeface="Courier New" pitchFamily="49" charset="0"/>
              </a:rPr>
              <a:t>DSHP           0.0     0.4     5.7     7.7    11.0    13.3    12.7     9.0     7.2     7.5     5.0</a:t>
            </a:r>
          </a:p>
          <a:p>
            <a:r>
              <a:rPr lang="en-US" sz="800" dirty="0" smtClean="0">
                <a:latin typeface="Courier New" pitchFamily="49" charset="0"/>
                <a:cs typeface="Courier New" pitchFamily="49" charset="0"/>
              </a:rPr>
              <a:t>GHMI           0.0     3.6    12.2    21.3    31.5    35.2    31.8    31.2    33.2    38.5    29.0</a:t>
            </a:r>
          </a:p>
          <a:p>
            <a:r>
              <a:rPr lang="en-US" sz="800" dirty="0" smtClean="0">
                <a:latin typeface="Courier New" pitchFamily="49" charset="0"/>
                <a:cs typeface="Courier New" pitchFamily="49" charset="0"/>
              </a:rPr>
              <a:t>GF5I           0.0     1.7     8.7    15.2    19.7    23.3    20.8    17.3    14.2    12.8    26.0</a:t>
            </a:r>
          </a:p>
          <a:p>
            <a:r>
              <a:rPr lang="en-US" sz="800" dirty="0" smtClean="0">
                <a:latin typeface="Courier New" pitchFamily="49" charset="0"/>
                <a:cs typeface="Courier New" pitchFamily="49" charset="0"/>
              </a:rPr>
              <a:t>HWFI           0.0     2.3     7.2    10.3    16.7    20.5    19.0    12.3     9.4     6.0    32.0</a:t>
            </a:r>
          </a:p>
          <a:p>
            <a:r>
              <a:rPr lang="en-US" sz="800" dirty="0" smtClean="0">
                <a:latin typeface="Courier New" pitchFamily="49" charset="0"/>
                <a:cs typeface="Courier New" pitchFamily="49" charset="0"/>
              </a:rPr>
              <a:t>EMXI           0.0     0.7     2.5     1.2     0.2    -1.3    -5.2    -9.5    -7.6   -12.8   -25.0</a:t>
            </a:r>
          </a:p>
          <a:p>
            <a:r>
              <a:rPr lang="en-US" sz="800" dirty="0" smtClean="0">
                <a:latin typeface="Courier New" pitchFamily="49" charset="0"/>
                <a:cs typeface="Courier New" pitchFamily="49" charset="0"/>
              </a:rPr>
              <a:t>AHWI           0.0     2.4    16.8    27.2    36.3    44.8    46.0    34.7    32.2    30.5    -3.0</a:t>
            </a:r>
          </a:p>
          <a:p>
            <a:r>
              <a:rPr lang="en-US" sz="800" dirty="0" smtClean="0">
                <a:latin typeface="Courier New" pitchFamily="49" charset="0"/>
                <a:cs typeface="Courier New" pitchFamily="49" charset="0"/>
              </a:rPr>
              <a:t>UWNI           0.0     6.0    14.5    16.7    20.5    20.5    16.8    10.3     5.2    -1.2    12.0</a:t>
            </a:r>
          </a:p>
          <a:p>
            <a:r>
              <a:rPr lang="en-US" sz="800" dirty="0" smtClean="0">
                <a:latin typeface="Courier New" pitchFamily="49" charset="0"/>
                <a:cs typeface="Courier New" pitchFamily="49" charset="0"/>
              </a:rPr>
              <a:t>SPC3           0.0     0.9     4.3     4.2     5.0     4.8     2.7    -2.3    -2.0     0.0    -6.0</a:t>
            </a:r>
          </a:p>
          <a:p>
            <a:r>
              <a:rPr lang="en-US" sz="800" dirty="0" smtClean="0">
                <a:latin typeface="Courier New" pitchFamily="49" charset="0"/>
                <a:cs typeface="Courier New" pitchFamily="49" charset="0"/>
              </a:rPr>
              <a:t>H3GI           0.0     3.7    11.7    16.0    18.0    20.2    22.5    18.0    18.8    23.2    26.0</a:t>
            </a:r>
          </a:p>
          <a:p>
            <a:r>
              <a:rPr lang="en-US" sz="800" dirty="0" smtClean="0">
                <a:latin typeface="Courier New" pitchFamily="49" charset="0"/>
                <a:cs typeface="Courier New" pitchFamily="49" charset="0"/>
              </a:rPr>
              <a:t>A4NI           0.0     5.1    10.3    15.5    22.0    27.0    26.3    20.5    13.6     7.8    32.0</a:t>
            </a:r>
          </a:p>
          <a:p>
            <a:r>
              <a:rPr lang="en-US" sz="800" dirty="0" smtClean="0">
                <a:latin typeface="Courier New" pitchFamily="49" charset="0"/>
                <a:cs typeface="Courier New" pitchFamily="49" charset="0"/>
              </a:rPr>
              <a:t># Cases          9       7       6       6       6       6       6       6       5       4       1</a:t>
            </a:r>
          </a:p>
        </p:txBody>
      </p:sp>
      <p:sp>
        <p:nvSpPr>
          <p:cNvPr id="16" name="Rectangle 15"/>
          <p:cNvSpPr/>
          <p:nvPr/>
        </p:nvSpPr>
        <p:spPr>
          <a:xfrm>
            <a:off x="188252" y="3792062"/>
            <a:ext cx="6918500" cy="1692771"/>
          </a:xfrm>
          <a:prstGeom prst="rect">
            <a:avLst/>
          </a:prstGeom>
        </p:spPr>
        <p:txBody>
          <a:bodyPr wrap="square">
            <a:spAutoFit/>
          </a:bodyPr>
          <a:lstStyle/>
          <a:p>
            <a:r>
              <a:rPr lang="en-US" sz="800" dirty="0" smtClean="0">
                <a:latin typeface="Courier New" pitchFamily="49" charset="0"/>
                <a:cs typeface="Courier New" pitchFamily="49" charset="0"/>
              </a:rPr>
              <a:t>Mean Intensity Error (kt) for Homogeneous Sample (Land and Water)</a:t>
            </a:r>
          </a:p>
          <a:p>
            <a:r>
              <a:rPr lang="en-US" sz="800" dirty="0" smtClean="0">
                <a:latin typeface="Courier New" pitchFamily="49" charset="0"/>
                <a:cs typeface="Courier New" pitchFamily="49" charset="0"/>
              </a:rPr>
              <a:t>                 0      12      24      36      48      60      72      84      96     108     120</a:t>
            </a:r>
          </a:p>
          <a:p>
            <a:r>
              <a:rPr lang="en-US" sz="800" dirty="0" smtClean="0">
                <a:latin typeface="Courier New" pitchFamily="49" charset="0"/>
                <a:cs typeface="Courier New" pitchFamily="49" charset="0"/>
              </a:rPr>
              <a:t>LGEM          -0.5     0.4     1.2     1.6     2.2     3.3     3.7     3.2     4.7     7.5     6.5</a:t>
            </a:r>
          </a:p>
          <a:p>
            <a:r>
              <a:rPr lang="en-US" sz="800" dirty="0" smtClean="0">
                <a:latin typeface="Courier New" pitchFamily="49" charset="0"/>
                <a:cs typeface="Courier New" pitchFamily="49" charset="0"/>
              </a:rPr>
              <a:t>DSHP          -0.5     0.9     4.8     8.3    12.0    15.0    15.5    14.6    14.5    14.3    11.7</a:t>
            </a:r>
          </a:p>
          <a:p>
            <a:r>
              <a:rPr lang="en-US" sz="800" dirty="0" smtClean="0">
                <a:latin typeface="Courier New" pitchFamily="49" charset="0"/>
                <a:cs typeface="Courier New" pitchFamily="49" charset="0"/>
              </a:rPr>
              <a:t>GHMI          -0.5     3.7     7.2    16.5    27.2    32.5    33.9    34.2    36.6    40.0    37.7</a:t>
            </a:r>
          </a:p>
          <a:p>
            <a:r>
              <a:rPr lang="en-US" sz="800" dirty="0" smtClean="0">
                <a:latin typeface="Courier New" pitchFamily="49" charset="0"/>
                <a:cs typeface="Courier New" pitchFamily="49" charset="0"/>
              </a:rPr>
              <a:t>GF5I          -0.5     2.2     6.1    14.5    19.4    24.4    25.6    22.2    21.4    26.4    32.8</a:t>
            </a:r>
          </a:p>
          <a:p>
            <a:r>
              <a:rPr lang="en-US" sz="800" dirty="0" smtClean="0">
                <a:latin typeface="Courier New" pitchFamily="49" charset="0"/>
                <a:cs typeface="Courier New" pitchFamily="49" charset="0"/>
              </a:rPr>
              <a:t>HWFI          -0.5     0.2     1.1     5.8    12.7    18.3    20.1    17.9    18.9    20.4    27.0</a:t>
            </a:r>
          </a:p>
          <a:p>
            <a:r>
              <a:rPr lang="en-US" sz="800" dirty="0" smtClean="0">
                <a:latin typeface="Courier New" pitchFamily="49" charset="0"/>
                <a:cs typeface="Courier New" pitchFamily="49" charset="0"/>
              </a:rPr>
              <a:t>AHWI          -0.5    -2.5     9.3    22.1    32.5    40.8    43.4    38.1    32.7    28.7    10.3</a:t>
            </a:r>
          </a:p>
          <a:p>
            <a:r>
              <a:rPr lang="en-US" sz="800" dirty="0" smtClean="0">
                <a:latin typeface="Courier New" pitchFamily="49" charset="0"/>
                <a:cs typeface="Courier New" pitchFamily="49" charset="0"/>
              </a:rPr>
              <a:t>UWNI          -0.5     7.7    14.4    19.0    24.2    25.3    22.5    17.1    15.9    13.3    18.0</a:t>
            </a:r>
          </a:p>
          <a:p>
            <a:r>
              <a:rPr lang="en-US" sz="800" dirty="0" smtClean="0">
                <a:latin typeface="Courier New" pitchFamily="49" charset="0"/>
                <a:cs typeface="Courier New" pitchFamily="49" charset="0"/>
              </a:rPr>
              <a:t>SPC3          -0.5     0.0     2.0     3.2     4.2     4.6     3.7     1.7     1.9     3.6    -0.5</a:t>
            </a:r>
          </a:p>
          <a:p>
            <a:r>
              <a:rPr lang="en-US" sz="800" dirty="0" smtClean="0">
                <a:latin typeface="Courier New" pitchFamily="49" charset="0"/>
                <a:cs typeface="Courier New" pitchFamily="49" charset="0"/>
              </a:rPr>
              <a:t>H3GI          -0.5     2.8     8.7    15.3    18.8    21.9    24.7    23.0    23.3    26.3    26.2</a:t>
            </a:r>
          </a:p>
          <a:p>
            <a:r>
              <a:rPr lang="en-US" sz="800" dirty="0" smtClean="0">
                <a:latin typeface="Courier New" pitchFamily="49" charset="0"/>
                <a:cs typeface="Courier New" pitchFamily="49" charset="0"/>
              </a:rPr>
              <a:t>A4NI          -0.5     3.7     6.2    11.9    19.6    24.9    28.3    26.3    24.0    18.0    23.3</a:t>
            </a:r>
          </a:p>
          <a:p>
            <a:r>
              <a:rPr lang="en-US" sz="800" dirty="0" smtClean="0">
                <a:latin typeface="Courier New" pitchFamily="49" charset="0"/>
                <a:cs typeface="Courier New" pitchFamily="49" charset="0"/>
              </a:rPr>
              <a:t># Cases         22      22      20      18      16      15      15      15      13      10       6</a:t>
            </a:r>
          </a:p>
        </p:txBody>
      </p:sp>
      <p:sp>
        <p:nvSpPr>
          <p:cNvPr id="17" name="Rectangle 16"/>
          <p:cNvSpPr/>
          <p:nvPr/>
        </p:nvSpPr>
        <p:spPr>
          <a:xfrm>
            <a:off x="188252" y="5432643"/>
            <a:ext cx="7469841" cy="1446550"/>
          </a:xfrm>
          <a:prstGeom prst="rect">
            <a:avLst/>
          </a:prstGeom>
        </p:spPr>
        <p:txBody>
          <a:bodyPr wrap="square">
            <a:spAutoFit/>
          </a:bodyPr>
          <a:lstStyle/>
          <a:p>
            <a:r>
              <a:rPr lang="en-US" sz="800" dirty="0" smtClean="0">
                <a:latin typeface="Courier New" pitchFamily="49" charset="0"/>
                <a:cs typeface="Courier New" pitchFamily="49" charset="0"/>
              </a:rPr>
              <a:t>Mean Intensity Error (kt) for Homogeneous Sample (Land and Water)</a:t>
            </a:r>
          </a:p>
          <a:p>
            <a:r>
              <a:rPr lang="en-US" sz="800" dirty="0" smtClean="0">
                <a:latin typeface="Courier New" pitchFamily="49" charset="0"/>
                <a:cs typeface="Courier New" pitchFamily="49" charset="0"/>
              </a:rPr>
              <a:t>                 0      12      24      36      48      60      72      84      96     108     120</a:t>
            </a:r>
          </a:p>
          <a:p>
            <a:r>
              <a:rPr lang="en-US" sz="800" dirty="0" smtClean="0">
                <a:latin typeface="Courier New" pitchFamily="49" charset="0"/>
                <a:cs typeface="Courier New" pitchFamily="49" charset="0"/>
              </a:rPr>
              <a:t>LGEM          -0.3    -0.2     0.1     0.3    -0.0     0.8     2.0     2.8     3.3     4.5     3.6</a:t>
            </a:r>
          </a:p>
          <a:p>
            <a:r>
              <a:rPr lang="en-US" sz="800" dirty="0" smtClean="0">
                <a:latin typeface="Courier New" pitchFamily="49" charset="0"/>
                <a:cs typeface="Courier New" pitchFamily="49" charset="0"/>
              </a:rPr>
              <a:t>DSHP          -0.3     0.5     3.8     7.1     9.9    12.5    13.8    13.6    13.4    12.3     9.7</a:t>
            </a:r>
          </a:p>
          <a:p>
            <a:r>
              <a:rPr lang="en-US" sz="800" dirty="0" smtClean="0">
                <a:latin typeface="Courier New" pitchFamily="49" charset="0"/>
                <a:cs typeface="Courier New" pitchFamily="49" charset="0"/>
              </a:rPr>
              <a:t>GHMI          -0.3     2.4     4.2    10.9    19.0    24.7    29.5    32.2    35.6    38.9    43.2</a:t>
            </a:r>
          </a:p>
          <a:p>
            <a:r>
              <a:rPr lang="en-US" sz="800" dirty="0" smtClean="0">
                <a:latin typeface="Courier New" pitchFamily="49" charset="0"/>
                <a:cs typeface="Courier New" pitchFamily="49" charset="0"/>
              </a:rPr>
              <a:t>GF5I          -0.3     1.1     3.4     9.9    12.3    17.5    21.5    19.9    16.8    18.1    15.9</a:t>
            </a:r>
          </a:p>
          <a:p>
            <a:r>
              <a:rPr lang="en-US" sz="800" dirty="0" smtClean="0">
                <a:latin typeface="Courier New" pitchFamily="49" charset="0"/>
                <a:cs typeface="Courier New" pitchFamily="49" charset="0"/>
              </a:rPr>
              <a:t>HWFI          -0.3    -0.4    -1.0     1.7     6.0    10.6    14.0    13.9    12.2     9.2     4.3</a:t>
            </a:r>
          </a:p>
          <a:p>
            <a:r>
              <a:rPr lang="en-US" sz="800" dirty="0" smtClean="0">
                <a:latin typeface="Courier New" pitchFamily="49" charset="0"/>
                <a:cs typeface="Courier New" pitchFamily="49" charset="0"/>
              </a:rPr>
              <a:t>AHWI          -0.3    -4.8     7.8    21.2    27.0    33.1    37.6    37.8    36.5    32.7    25.1</a:t>
            </a:r>
          </a:p>
          <a:p>
            <a:r>
              <a:rPr lang="en-US" sz="800" dirty="0" smtClean="0">
                <a:latin typeface="Courier New" pitchFamily="49" charset="0"/>
                <a:cs typeface="Courier New" pitchFamily="49" charset="0"/>
              </a:rPr>
              <a:t>SPC3          -0.6    -1.1     0.1     0.9     0.8     1.0     1.2     0.8     0.6     0.5    -0.6</a:t>
            </a:r>
          </a:p>
          <a:p>
            <a:r>
              <a:rPr lang="en-US" sz="800" dirty="0" smtClean="0">
                <a:latin typeface="Courier New" pitchFamily="49" charset="0"/>
                <a:cs typeface="Courier New" pitchFamily="49" charset="0"/>
              </a:rPr>
              <a:t>H3GI          -0.3     2.1     6.1    11.2    12.9    16.6    18.7    19.8    22.1    22.6    20.6</a:t>
            </a:r>
          </a:p>
          <a:p>
            <a:r>
              <a:rPr lang="en-US" sz="800" dirty="0" smtClean="0">
                <a:latin typeface="Courier New" pitchFamily="49" charset="0"/>
                <a:cs typeface="Courier New" pitchFamily="49" charset="0"/>
              </a:rPr>
              <a:t># Cases         33      32      30      28      26      24      22      20      18      15      14</a:t>
            </a:r>
            <a:endParaRPr lang="en-US" sz="800" dirty="0">
              <a:latin typeface="Courier New" pitchFamily="49" charset="0"/>
              <a:cs typeface="Courier New" pitchFamily="49" charset="0"/>
            </a:endParaRPr>
          </a:p>
        </p:txBody>
      </p:sp>
      <p:sp>
        <p:nvSpPr>
          <p:cNvPr id="18" name="TextBox 17"/>
          <p:cNvSpPr txBox="1"/>
          <p:nvPr/>
        </p:nvSpPr>
        <p:spPr>
          <a:xfrm>
            <a:off x="6240527" y="679081"/>
            <a:ext cx="2903473" cy="584775"/>
          </a:xfrm>
          <a:prstGeom prst="rect">
            <a:avLst/>
          </a:prstGeom>
          <a:noFill/>
        </p:spPr>
        <p:txBody>
          <a:bodyPr wrap="square" rtlCol="0">
            <a:spAutoFit/>
          </a:bodyPr>
          <a:lstStyle/>
          <a:p>
            <a:pPr algn="r"/>
            <a:r>
              <a:rPr lang="en-US" sz="1600" dirty="0" smtClean="0"/>
              <a:t>All Stream 1.5 Models (Intensity) and requested baselines/models</a:t>
            </a:r>
          </a:p>
        </p:txBody>
      </p:sp>
      <p:sp>
        <p:nvSpPr>
          <p:cNvPr id="19" name="TextBox 18"/>
          <p:cNvSpPr txBox="1"/>
          <p:nvPr/>
        </p:nvSpPr>
        <p:spPr>
          <a:xfrm>
            <a:off x="6231027" y="2602178"/>
            <a:ext cx="2903473" cy="584775"/>
          </a:xfrm>
          <a:prstGeom prst="rect">
            <a:avLst/>
          </a:prstGeom>
          <a:noFill/>
        </p:spPr>
        <p:txBody>
          <a:bodyPr wrap="square" rtlCol="0">
            <a:spAutoFit/>
          </a:bodyPr>
          <a:lstStyle/>
          <a:p>
            <a:pPr algn="r"/>
            <a:r>
              <a:rPr lang="en-US" sz="1600" dirty="0" smtClean="0"/>
              <a:t>Excludes</a:t>
            </a:r>
          </a:p>
          <a:p>
            <a:pPr algn="r"/>
            <a:r>
              <a:rPr lang="en-US" sz="1600" dirty="0" smtClean="0"/>
              <a:t>GPMI and COTI</a:t>
            </a:r>
          </a:p>
        </p:txBody>
      </p:sp>
      <p:sp>
        <p:nvSpPr>
          <p:cNvPr id="20" name="TextBox 19"/>
          <p:cNvSpPr txBox="1"/>
          <p:nvPr/>
        </p:nvSpPr>
        <p:spPr>
          <a:xfrm>
            <a:off x="6240527" y="4289598"/>
            <a:ext cx="2903473" cy="584775"/>
          </a:xfrm>
          <a:prstGeom prst="rect">
            <a:avLst/>
          </a:prstGeom>
          <a:noFill/>
        </p:spPr>
        <p:txBody>
          <a:bodyPr wrap="square" rtlCol="0">
            <a:spAutoFit/>
          </a:bodyPr>
          <a:lstStyle/>
          <a:p>
            <a:pPr algn="r"/>
            <a:r>
              <a:rPr lang="en-US" sz="1600" dirty="0" smtClean="0"/>
              <a:t>Excludes</a:t>
            </a:r>
          </a:p>
          <a:p>
            <a:pPr algn="r"/>
            <a:r>
              <a:rPr lang="en-US" sz="1600" dirty="0" smtClean="0"/>
              <a:t>EMXI, GPMI, and COTI </a:t>
            </a:r>
          </a:p>
        </p:txBody>
      </p:sp>
      <p:cxnSp>
        <p:nvCxnSpPr>
          <p:cNvPr id="28" name="Straight Connector 27"/>
          <p:cNvCxnSpPr/>
          <p:nvPr/>
        </p:nvCxnSpPr>
        <p:spPr>
          <a:xfrm>
            <a:off x="0" y="1989039"/>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24" y="378033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24" y="54512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Slide Number Placeholder 30"/>
          <p:cNvSpPr>
            <a:spLocks noGrp="1"/>
          </p:cNvSpPr>
          <p:nvPr>
            <p:ph type="sldNum" sz="quarter" idx="12"/>
          </p:nvPr>
        </p:nvSpPr>
        <p:spPr/>
        <p:txBody>
          <a:bodyPr/>
          <a:lstStyle/>
          <a:p>
            <a:fld id="{9628FEF3-5D5B-B143-86EE-FC9108EB44C6}" type="slidenum">
              <a:rPr lang="en-US" smtClean="0"/>
              <a:pPr/>
              <a:t>4</a:t>
            </a:fld>
            <a:endParaRPr lang="en-US"/>
          </a:p>
        </p:txBody>
      </p:sp>
      <p:sp>
        <p:nvSpPr>
          <p:cNvPr id="32" name="TextBox 31"/>
          <p:cNvSpPr txBox="1"/>
          <p:nvPr/>
        </p:nvSpPr>
        <p:spPr>
          <a:xfrm>
            <a:off x="6240527" y="5688104"/>
            <a:ext cx="2903473" cy="830997"/>
          </a:xfrm>
          <a:prstGeom prst="rect">
            <a:avLst/>
          </a:prstGeom>
          <a:noFill/>
        </p:spPr>
        <p:txBody>
          <a:bodyPr wrap="square" rtlCol="0">
            <a:spAutoFit/>
          </a:bodyPr>
          <a:lstStyle/>
          <a:p>
            <a:pPr algn="r"/>
            <a:r>
              <a:rPr lang="en-US" sz="1600" dirty="0" smtClean="0"/>
              <a:t>Excludes</a:t>
            </a:r>
          </a:p>
          <a:p>
            <a:pPr algn="r"/>
            <a:r>
              <a:rPr lang="en-US" sz="1600" dirty="0" smtClean="0"/>
              <a:t>EMXI, GPMI,</a:t>
            </a:r>
          </a:p>
          <a:p>
            <a:pPr algn="r"/>
            <a:r>
              <a:rPr lang="en-US" sz="1600" dirty="0" smtClean="0"/>
              <a:t>COTI, UWNI, and A4NI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GEM_DSHP_AHWI_SPC3_LANDANDWATER_ALbasin_WDER_raw_line_woCI.png"/>
          <p:cNvPicPr>
            <a:picLocks noChangeAspect="1"/>
          </p:cNvPicPr>
          <p:nvPr/>
        </p:nvPicPr>
        <p:blipFill>
          <a:blip r:embed="rId2"/>
          <a:stretch>
            <a:fillRect/>
          </a:stretch>
        </p:blipFill>
        <p:spPr>
          <a:xfrm>
            <a:off x="4706472" y="3429000"/>
            <a:ext cx="4437527" cy="3428999"/>
          </a:xfrm>
          <a:prstGeom prst="rect">
            <a:avLst/>
          </a:prstGeom>
        </p:spPr>
      </p:pic>
      <p:pic>
        <p:nvPicPr>
          <p:cNvPr id="5" name="Picture 4" descr="LGEM_DSHP_GHMI_HWFI_AHWI_UWNI_SPC3_LANDANDWATER_ALbasin_WDER_raw_line_woCI.png"/>
          <p:cNvPicPr>
            <a:picLocks noChangeAspect="1"/>
          </p:cNvPicPr>
          <p:nvPr/>
        </p:nvPicPr>
        <p:blipFill>
          <a:blip r:embed="rId3"/>
          <a:stretch>
            <a:fillRect/>
          </a:stretch>
        </p:blipFill>
        <p:spPr>
          <a:xfrm>
            <a:off x="1" y="3429000"/>
            <a:ext cx="4437527" cy="3428999"/>
          </a:xfrm>
          <a:prstGeom prst="rect">
            <a:avLst/>
          </a:prstGeom>
        </p:spPr>
      </p:pic>
      <p:pic>
        <p:nvPicPr>
          <p:cNvPr id="6" name="Picture 5" descr="LGEM_DSHP_GHMI_HWFI_EMXI_GPMI_AHWI_COTI_UWNI_SPC3_LANDANDWATER_ALbasin_WDER_raw_line_woCI.png"/>
          <p:cNvPicPr>
            <a:picLocks noChangeAspect="1"/>
          </p:cNvPicPr>
          <p:nvPr/>
        </p:nvPicPr>
        <p:blipFill>
          <a:blip r:embed="rId4"/>
          <a:stretch>
            <a:fillRect/>
          </a:stretch>
        </p:blipFill>
        <p:spPr>
          <a:xfrm>
            <a:off x="2" y="174329"/>
            <a:ext cx="4437527" cy="3428999"/>
          </a:xfrm>
          <a:prstGeom prst="rect">
            <a:avLst/>
          </a:prstGeom>
        </p:spPr>
      </p:pic>
      <p:pic>
        <p:nvPicPr>
          <p:cNvPr id="7" name="Picture 6" descr="LGEM_DSHP_GHMI_HWFI_GPMI_AHWI_COTI_UWNI_SPC3_LANDANDWATER_ALbasin_WDER_raw_line_woCI.png"/>
          <p:cNvPicPr>
            <a:picLocks noChangeAspect="1"/>
          </p:cNvPicPr>
          <p:nvPr/>
        </p:nvPicPr>
        <p:blipFill>
          <a:blip r:embed="rId5"/>
          <a:stretch>
            <a:fillRect/>
          </a:stretch>
        </p:blipFill>
        <p:spPr>
          <a:xfrm>
            <a:off x="4693046" y="187777"/>
            <a:ext cx="4437527" cy="3428999"/>
          </a:xfrm>
          <a:prstGeom prst="rect">
            <a:avLst/>
          </a:prstGeom>
        </p:spPr>
      </p:pic>
      <p:sp>
        <p:nvSpPr>
          <p:cNvPr id="8" name="Rectangle 7"/>
          <p:cNvSpPr/>
          <p:nvPr/>
        </p:nvSpPr>
        <p:spPr>
          <a:xfrm>
            <a:off x="0" y="0"/>
            <a:ext cx="9144000" cy="369332"/>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dirty="0" smtClean="0"/>
              <a:t>Homogeneous Comparison of Stream 1.5 and Stream 2.0 Models - Maria</a:t>
            </a:r>
            <a:endParaRPr lang="en-US" dirty="0"/>
          </a:p>
        </p:txBody>
      </p:sp>
      <p:sp>
        <p:nvSpPr>
          <p:cNvPr id="9" name="Slide Number Placeholder 8"/>
          <p:cNvSpPr>
            <a:spLocks noGrp="1"/>
          </p:cNvSpPr>
          <p:nvPr>
            <p:ph type="sldNum" sz="quarter" idx="12"/>
          </p:nvPr>
        </p:nvSpPr>
        <p:spPr/>
        <p:txBody>
          <a:bodyPr/>
          <a:lstStyle/>
          <a:p>
            <a:fld id="{9628FEF3-5D5B-B143-86EE-FC9108EB44C6}"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81525" y="-27384"/>
            <a:ext cx="7046259" cy="2062103"/>
          </a:xfrm>
          <a:prstGeom prst="rect">
            <a:avLst/>
          </a:prstGeom>
        </p:spPr>
        <p:txBody>
          <a:bodyPr wrap="square">
            <a:spAutoFit/>
          </a:bodyPr>
          <a:lstStyle/>
          <a:p>
            <a:r>
              <a:rPr lang="en-US" sz="800" dirty="0" smtClean="0">
                <a:latin typeface="Courier New" pitchFamily="49" charset="0"/>
                <a:cs typeface="Courier New" pitchFamily="49" charset="0"/>
              </a:rPr>
              <a:t>Absolute Mean Intensity Error (kt) for Homogeneous Sample (Land and Water)</a:t>
            </a:r>
          </a:p>
          <a:p>
            <a:r>
              <a:rPr lang="en-US" sz="800" dirty="0" smtClean="0">
                <a:latin typeface="Courier New" pitchFamily="49" charset="0"/>
                <a:cs typeface="Courier New" pitchFamily="49" charset="0"/>
              </a:rPr>
              <a:t>                 0      12      24      36      48      60      72      84      96</a:t>
            </a:r>
          </a:p>
          <a:p>
            <a:r>
              <a:rPr lang="en-US" sz="800" dirty="0" smtClean="0">
                <a:latin typeface="Courier New" pitchFamily="49" charset="0"/>
                <a:cs typeface="Courier New" pitchFamily="49" charset="0"/>
              </a:rPr>
              <a:t>LGEM           0.0     3.5     3.5     6.0     3.5     6.5     9.0     8.5     9.0</a:t>
            </a:r>
          </a:p>
          <a:p>
            <a:r>
              <a:rPr lang="en-US" sz="800" dirty="0" smtClean="0">
                <a:latin typeface="Courier New" pitchFamily="49" charset="0"/>
                <a:cs typeface="Courier New" pitchFamily="49" charset="0"/>
              </a:rPr>
              <a:t>DSHP           0.0     3.5     3.5     6.5     8.5    11.5     9.0     8.0     1.0</a:t>
            </a:r>
          </a:p>
          <a:p>
            <a:r>
              <a:rPr lang="en-US" sz="800" dirty="0" smtClean="0">
                <a:latin typeface="Courier New" pitchFamily="49" charset="0"/>
                <a:cs typeface="Courier New" pitchFamily="49" charset="0"/>
              </a:rPr>
              <a:t>GHMI           0.0     8.5    16.5    25.5    33.5    35.5    24.5    23.5    24.0</a:t>
            </a:r>
          </a:p>
          <a:p>
            <a:r>
              <a:rPr lang="en-US" sz="800" dirty="0" smtClean="0">
                <a:latin typeface="Courier New" pitchFamily="49" charset="0"/>
                <a:cs typeface="Courier New" pitchFamily="49" charset="0"/>
              </a:rPr>
              <a:t>GF5I           0.0     5.5    10.0    20.5    26.0    24.0    19.0    16.0     8.0</a:t>
            </a:r>
          </a:p>
          <a:p>
            <a:r>
              <a:rPr lang="en-US" sz="800" dirty="0" smtClean="0">
                <a:latin typeface="Courier New" pitchFamily="49" charset="0"/>
                <a:cs typeface="Courier New" pitchFamily="49" charset="0"/>
              </a:rPr>
              <a:t>HWFI           0.0     8.5    18.0    26.5    30.0    29.5    23.5    14.0     7.0</a:t>
            </a:r>
          </a:p>
          <a:p>
            <a:r>
              <a:rPr lang="en-US" sz="800" dirty="0" smtClean="0">
                <a:latin typeface="Courier New" pitchFamily="49" charset="0"/>
                <a:cs typeface="Courier New" pitchFamily="49" charset="0"/>
              </a:rPr>
              <a:t>EMXI           0.0     3.0     4.0     6.0     5.5     6.0    10.0    14.0     1.0</a:t>
            </a:r>
          </a:p>
          <a:p>
            <a:r>
              <a:rPr lang="en-US" sz="800" dirty="0" smtClean="0">
                <a:latin typeface="Courier New" pitchFamily="49" charset="0"/>
                <a:cs typeface="Courier New" pitchFamily="49" charset="0"/>
              </a:rPr>
              <a:t>GPMI           0.0     8.0    13.5    22.5    29.5    31.5    26.0    25.5    22.0</a:t>
            </a:r>
          </a:p>
          <a:p>
            <a:r>
              <a:rPr lang="en-US" sz="800" dirty="0" smtClean="0">
                <a:latin typeface="Courier New" pitchFamily="49" charset="0"/>
                <a:cs typeface="Courier New" pitchFamily="49" charset="0"/>
              </a:rPr>
              <a:t>AHWI           0.0     4.0    20.5    38.0    45.0    49.0    37.5    17.5     1.0</a:t>
            </a:r>
          </a:p>
          <a:p>
            <a:r>
              <a:rPr lang="en-US" sz="800" dirty="0" smtClean="0">
                <a:latin typeface="Courier New" pitchFamily="49" charset="0"/>
                <a:cs typeface="Courier New" pitchFamily="49" charset="0"/>
              </a:rPr>
              <a:t>COTI           0.0    11.0    19.0    21.5    22.5    25.0    17.0     8.5     7.0</a:t>
            </a:r>
          </a:p>
          <a:p>
            <a:r>
              <a:rPr lang="en-US" sz="800" dirty="0" smtClean="0">
                <a:latin typeface="Courier New" pitchFamily="49" charset="0"/>
                <a:cs typeface="Courier New" pitchFamily="49" charset="0"/>
              </a:rPr>
              <a:t>UWNI           0.0     8.5    15.0    19.5    25.5    25.5    19.5    14.5    12.0</a:t>
            </a:r>
          </a:p>
          <a:p>
            <a:r>
              <a:rPr lang="en-US" sz="800" dirty="0" smtClean="0">
                <a:latin typeface="Courier New" pitchFamily="49" charset="0"/>
                <a:cs typeface="Courier New" pitchFamily="49" charset="0"/>
              </a:rPr>
              <a:t>SPC3           0.0     3.5     4.0     6.0     3.5     6.0     8.0    10.0    12.0</a:t>
            </a:r>
          </a:p>
          <a:p>
            <a:r>
              <a:rPr lang="en-US" sz="800" dirty="0" smtClean="0">
                <a:latin typeface="Courier New" pitchFamily="49" charset="0"/>
                <a:cs typeface="Courier New" pitchFamily="49" charset="0"/>
              </a:rPr>
              <a:t>H3GI           0.0     9.0    15.5    21.0    21.0    22.0    18.0     8.5    12.0</a:t>
            </a:r>
          </a:p>
          <a:p>
            <a:r>
              <a:rPr lang="en-US" sz="800" dirty="0" smtClean="0">
                <a:latin typeface="Courier New" pitchFamily="49" charset="0"/>
                <a:cs typeface="Courier New" pitchFamily="49" charset="0"/>
              </a:rPr>
              <a:t>A4NI           0.0     7.0    11.0    15.5    24.0    29.0    26.0    17.5     2.0</a:t>
            </a:r>
          </a:p>
          <a:p>
            <a:r>
              <a:rPr lang="en-US" sz="800" dirty="0" smtClean="0">
                <a:latin typeface="Courier New" pitchFamily="49" charset="0"/>
                <a:cs typeface="Courier New" pitchFamily="49" charset="0"/>
              </a:rPr>
              <a:t># Cases          4       2       2       2       2       2       2       2       1</a:t>
            </a:r>
            <a:endParaRPr lang="en-US" sz="800" dirty="0">
              <a:latin typeface="Courier New" pitchFamily="49" charset="0"/>
              <a:cs typeface="Courier New" pitchFamily="49" charset="0"/>
            </a:endParaRPr>
          </a:p>
        </p:txBody>
      </p:sp>
      <p:sp>
        <p:nvSpPr>
          <p:cNvPr id="15" name="Rectangle 14"/>
          <p:cNvSpPr/>
          <p:nvPr/>
        </p:nvSpPr>
        <p:spPr>
          <a:xfrm>
            <a:off x="181517" y="1977059"/>
            <a:ext cx="6958853" cy="1815882"/>
          </a:xfrm>
          <a:prstGeom prst="rect">
            <a:avLst/>
          </a:prstGeom>
        </p:spPr>
        <p:txBody>
          <a:bodyPr wrap="square">
            <a:spAutoFit/>
          </a:bodyPr>
          <a:lstStyle/>
          <a:p>
            <a:r>
              <a:rPr lang="en-US" sz="800" dirty="0" smtClean="0">
                <a:latin typeface="Courier New" pitchFamily="49" charset="0"/>
                <a:cs typeface="Courier New" pitchFamily="49" charset="0"/>
              </a:rPr>
              <a:t>Absolute Mean Intensity Error (kt) for Homogeneous Sample (Land and Water)</a:t>
            </a:r>
          </a:p>
          <a:p>
            <a:r>
              <a:rPr lang="en-US" sz="800" dirty="0" smtClean="0">
                <a:latin typeface="Courier New" pitchFamily="49" charset="0"/>
                <a:cs typeface="Courier New" pitchFamily="49" charset="0"/>
              </a:rPr>
              <a:t>                 0      12      24      36      48      60      72      84      96     108     120</a:t>
            </a:r>
          </a:p>
          <a:p>
            <a:r>
              <a:rPr lang="en-US" sz="800" dirty="0" smtClean="0">
                <a:latin typeface="Courier New" pitchFamily="49" charset="0"/>
                <a:cs typeface="Courier New" pitchFamily="49" charset="0"/>
              </a:rPr>
              <a:t>LGEM           0.0     4.9     8.0     7.5     4.5     5.3     8.8     7.2     6.0     6.0     2.0</a:t>
            </a:r>
          </a:p>
          <a:p>
            <a:r>
              <a:rPr lang="en-US" sz="800" dirty="0" smtClean="0">
                <a:latin typeface="Courier New" pitchFamily="49" charset="0"/>
                <a:cs typeface="Courier New" pitchFamily="49" charset="0"/>
              </a:rPr>
              <a:t>DSHP           0.0     4.7     7.3     8.7    11.0    13.3    12.7    11.0     7.6    10.0     5.0</a:t>
            </a:r>
          </a:p>
          <a:p>
            <a:r>
              <a:rPr lang="en-US" sz="800" dirty="0" smtClean="0">
                <a:latin typeface="Courier New" pitchFamily="49" charset="0"/>
                <a:cs typeface="Courier New" pitchFamily="49" charset="0"/>
              </a:rPr>
              <a:t>GHMI           0.0     5.3    12.2    21.3    31.5    35.2    31.8    31.2    33.2    38.5    29.0</a:t>
            </a:r>
          </a:p>
          <a:p>
            <a:r>
              <a:rPr lang="en-US" sz="800" dirty="0" smtClean="0">
                <a:latin typeface="Courier New" pitchFamily="49" charset="0"/>
                <a:cs typeface="Courier New" pitchFamily="49" charset="0"/>
              </a:rPr>
              <a:t>GF5I           0.0     4.3     8.7    15.2    19.7    23.3    20.8    21.0    19.8    17.8    26.0</a:t>
            </a:r>
          </a:p>
          <a:p>
            <a:r>
              <a:rPr lang="en-US" sz="800" dirty="0" smtClean="0">
                <a:latin typeface="Courier New" pitchFamily="49" charset="0"/>
                <a:cs typeface="Courier New" pitchFamily="49" charset="0"/>
              </a:rPr>
              <a:t>HWFI           0.0     5.7     8.2    13.0    20.0    21.2    22.0    19.7    18.2    15.0    32.0</a:t>
            </a:r>
          </a:p>
          <a:p>
            <a:r>
              <a:rPr lang="en-US" sz="800" dirty="0" smtClean="0">
                <a:latin typeface="Courier New" pitchFamily="49" charset="0"/>
                <a:cs typeface="Courier New" pitchFamily="49" charset="0"/>
              </a:rPr>
              <a:t>EMXI           0.0     4.7     5.8     6.8     5.8     5.3     7.5    10.2     8.0    12.8    25.0</a:t>
            </a:r>
          </a:p>
          <a:p>
            <a:r>
              <a:rPr lang="en-US" sz="800" dirty="0" smtClean="0">
                <a:latin typeface="Courier New" pitchFamily="49" charset="0"/>
                <a:cs typeface="Courier New" pitchFamily="49" charset="0"/>
              </a:rPr>
              <a:t>AHWI           0.0     4.4    16.8    27.2    36.3    44.8    46.0    36.7    32.6    32.5     3.0</a:t>
            </a:r>
          </a:p>
          <a:p>
            <a:r>
              <a:rPr lang="en-US" sz="800" dirty="0" smtClean="0">
                <a:latin typeface="Courier New" pitchFamily="49" charset="0"/>
                <a:cs typeface="Courier New" pitchFamily="49" charset="0"/>
              </a:rPr>
              <a:t>UWNI           0.0     6.9    14.5    16.7    20.5    21.8    21.5    19.7    18.4    17.2    12.0</a:t>
            </a:r>
          </a:p>
          <a:p>
            <a:r>
              <a:rPr lang="en-US" sz="800" dirty="0" smtClean="0">
                <a:latin typeface="Courier New" pitchFamily="49" charset="0"/>
                <a:cs typeface="Courier New" pitchFamily="49" charset="0"/>
              </a:rPr>
              <a:t>SPC3           0.0     4.9     8.0     7.8     5.0     5.8     8.3     7.0     5.6     5.0     6.0</a:t>
            </a:r>
          </a:p>
          <a:p>
            <a:r>
              <a:rPr lang="en-US" sz="800" dirty="0" smtClean="0">
                <a:latin typeface="Courier New" pitchFamily="49" charset="0"/>
                <a:cs typeface="Courier New" pitchFamily="49" charset="0"/>
              </a:rPr>
              <a:t>H3GI           0.0     5.4    11.7    16.0    18.0    20.2    22.5    21.0    23.6    24.8    26.0</a:t>
            </a:r>
          </a:p>
          <a:p>
            <a:r>
              <a:rPr lang="en-US" sz="800" dirty="0" smtClean="0">
                <a:latin typeface="Courier New" pitchFamily="49" charset="0"/>
                <a:cs typeface="Courier New" pitchFamily="49" charset="0"/>
              </a:rPr>
              <a:t>A4NI           0.0     6.0    10.3    15.5    22.0    27.0    26.3    23.8    19.6    15.2    32.0</a:t>
            </a:r>
          </a:p>
          <a:p>
            <a:r>
              <a:rPr lang="en-US" sz="800" dirty="0" smtClean="0">
                <a:latin typeface="Courier New" pitchFamily="49" charset="0"/>
                <a:cs typeface="Courier New" pitchFamily="49" charset="0"/>
              </a:rPr>
              <a:t># Cases          9       7       6       6       6       6       6       6       5       4       1</a:t>
            </a:r>
          </a:p>
        </p:txBody>
      </p:sp>
      <p:sp>
        <p:nvSpPr>
          <p:cNvPr id="16" name="Rectangle 15"/>
          <p:cNvSpPr/>
          <p:nvPr/>
        </p:nvSpPr>
        <p:spPr>
          <a:xfrm>
            <a:off x="188252" y="3792062"/>
            <a:ext cx="6918500" cy="1692771"/>
          </a:xfrm>
          <a:prstGeom prst="rect">
            <a:avLst/>
          </a:prstGeom>
        </p:spPr>
        <p:txBody>
          <a:bodyPr wrap="square">
            <a:spAutoFit/>
          </a:bodyPr>
          <a:lstStyle/>
          <a:p>
            <a:r>
              <a:rPr lang="en-US" sz="800" dirty="0" smtClean="0">
                <a:latin typeface="Courier New" pitchFamily="49" charset="0"/>
                <a:cs typeface="Courier New" pitchFamily="49" charset="0"/>
              </a:rPr>
              <a:t>Absolute Mean Intensity Error (kt) for Homogeneous Sample (Land and Water)</a:t>
            </a:r>
          </a:p>
          <a:p>
            <a:r>
              <a:rPr lang="en-US" sz="800" dirty="0" smtClean="0">
                <a:latin typeface="Courier New" pitchFamily="49" charset="0"/>
                <a:cs typeface="Courier New" pitchFamily="49" charset="0"/>
              </a:rPr>
              <a:t>                 0      12      24      36      48      60      72      84      96     108     120</a:t>
            </a:r>
          </a:p>
          <a:p>
            <a:r>
              <a:rPr lang="en-US" sz="800" dirty="0" smtClean="0">
                <a:latin typeface="Courier New" pitchFamily="49" charset="0"/>
                <a:cs typeface="Courier New" pitchFamily="49" charset="0"/>
              </a:rPr>
              <a:t>LGEM           0.5     4.4     6.9     6.4     5.8     6.7    10.6    11.5    12.5    12.7    14.2</a:t>
            </a:r>
          </a:p>
          <a:p>
            <a:r>
              <a:rPr lang="en-US" sz="800" dirty="0" smtClean="0">
                <a:latin typeface="Courier New" pitchFamily="49" charset="0"/>
                <a:cs typeface="Courier New" pitchFamily="49" charset="0"/>
              </a:rPr>
              <a:t>DSHP           0.5     4.4     7.3     9.7    12.0    15.0    15.5    16.2    16.3    16.9    13.7</a:t>
            </a:r>
          </a:p>
          <a:p>
            <a:r>
              <a:rPr lang="en-US" sz="800" dirty="0" smtClean="0">
                <a:latin typeface="Courier New" pitchFamily="49" charset="0"/>
                <a:cs typeface="Courier New" pitchFamily="49" charset="0"/>
              </a:rPr>
              <a:t>GHMI           0.5     5.9    10.8    17.6    27.2    32.5    33.9    34.2    36.6    40.0    37.7</a:t>
            </a:r>
          </a:p>
          <a:p>
            <a:r>
              <a:rPr lang="en-US" sz="800" dirty="0" smtClean="0">
                <a:latin typeface="Courier New" pitchFamily="49" charset="0"/>
                <a:cs typeface="Courier New" pitchFamily="49" charset="0"/>
              </a:rPr>
              <a:t>GF5I           0.5     5.4    10.8    15.1    20.3    25.7    27.6    27.9    28.9    30.6    32.8</a:t>
            </a:r>
          </a:p>
          <a:p>
            <a:r>
              <a:rPr lang="en-US" sz="800" dirty="0" smtClean="0">
                <a:latin typeface="Courier New" pitchFamily="49" charset="0"/>
                <a:cs typeface="Courier New" pitchFamily="49" charset="0"/>
              </a:rPr>
              <a:t>HWFI           0.5     4.7     7.7    10.1    16.6    20.5    23.3    22.3    25.7    25.4    27.0</a:t>
            </a:r>
          </a:p>
          <a:p>
            <a:r>
              <a:rPr lang="en-US" sz="800" dirty="0" smtClean="0">
                <a:latin typeface="Courier New" pitchFamily="49" charset="0"/>
                <a:cs typeface="Courier New" pitchFamily="49" charset="0"/>
              </a:rPr>
              <a:t>AHWI           0.5     6.7    12.3    22.3    32.5    40.8    43.4    39.9    38.2    31.7    19.7</a:t>
            </a:r>
          </a:p>
          <a:p>
            <a:r>
              <a:rPr lang="en-US" sz="800" dirty="0" smtClean="0">
                <a:latin typeface="Courier New" pitchFamily="49" charset="0"/>
                <a:cs typeface="Courier New" pitchFamily="49" charset="0"/>
              </a:rPr>
              <a:t>UWNI           0.5     8.0    14.4    19.1    24.6    26.5    26.7    24.7    22.7    20.7    18.0</a:t>
            </a:r>
          </a:p>
          <a:p>
            <a:r>
              <a:rPr lang="en-US" sz="800" dirty="0" smtClean="0">
                <a:latin typeface="Courier New" pitchFamily="49" charset="0"/>
                <a:cs typeface="Courier New" pitchFamily="49" charset="0"/>
              </a:rPr>
              <a:t>SPC3           0.5     4.1     6.9     6.1     5.3     6.3     9.2    10.0    10.8     9.4    13.2</a:t>
            </a:r>
          </a:p>
          <a:p>
            <a:r>
              <a:rPr lang="en-US" sz="800" dirty="0" smtClean="0">
                <a:latin typeface="Courier New" pitchFamily="49" charset="0"/>
                <a:cs typeface="Courier New" pitchFamily="49" charset="0"/>
              </a:rPr>
              <a:t>H3GI           0.5     5.8    11.8    16.2    19.2    21.9    24.8    25.4    26.7    29.5    26.2</a:t>
            </a:r>
          </a:p>
          <a:p>
            <a:r>
              <a:rPr lang="en-US" sz="800" dirty="0" smtClean="0">
                <a:latin typeface="Courier New" pitchFamily="49" charset="0"/>
                <a:cs typeface="Courier New" pitchFamily="49" charset="0"/>
              </a:rPr>
              <a:t>A4NI           0.5     4.8     7.5    11.9    20.2    25.1    28.3    27.7    26.3    27.4    24.7</a:t>
            </a:r>
          </a:p>
          <a:p>
            <a:r>
              <a:rPr lang="en-US" sz="800" dirty="0" smtClean="0">
                <a:latin typeface="Courier New" pitchFamily="49" charset="0"/>
                <a:cs typeface="Courier New" pitchFamily="49" charset="0"/>
              </a:rPr>
              <a:t># Cases         22      22      20      18      16      15      15      15      13      10       6</a:t>
            </a:r>
          </a:p>
        </p:txBody>
      </p:sp>
      <p:sp>
        <p:nvSpPr>
          <p:cNvPr id="17" name="Rectangle 16"/>
          <p:cNvSpPr/>
          <p:nvPr/>
        </p:nvSpPr>
        <p:spPr>
          <a:xfrm>
            <a:off x="188252" y="5432643"/>
            <a:ext cx="7469841" cy="1446550"/>
          </a:xfrm>
          <a:prstGeom prst="rect">
            <a:avLst/>
          </a:prstGeom>
        </p:spPr>
        <p:txBody>
          <a:bodyPr wrap="square">
            <a:spAutoFit/>
          </a:bodyPr>
          <a:lstStyle/>
          <a:p>
            <a:r>
              <a:rPr lang="en-US" sz="800" dirty="0" smtClean="0">
                <a:latin typeface="Courier New" pitchFamily="49" charset="0"/>
                <a:cs typeface="Courier New" pitchFamily="49" charset="0"/>
              </a:rPr>
              <a:t>Absolute Mean Intensity Error (kt) for Homogeneous Sample (Land and Water)</a:t>
            </a:r>
          </a:p>
          <a:p>
            <a:r>
              <a:rPr lang="en-US" sz="800" dirty="0" smtClean="0">
                <a:latin typeface="Courier New" pitchFamily="49" charset="0"/>
                <a:cs typeface="Courier New" pitchFamily="49" charset="0"/>
              </a:rPr>
              <a:t>                 0      12      24      36      48      60      72      84      96     108     120</a:t>
            </a:r>
          </a:p>
          <a:p>
            <a:r>
              <a:rPr lang="en-US" sz="800" dirty="0" smtClean="0">
                <a:latin typeface="Courier New" pitchFamily="49" charset="0"/>
                <a:cs typeface="Courier New" pitchFamily="49" charset="0"/>
              </a:rPr>
              <a:t>LGEM           0.3     4.6     6.7     6.3     6.0     7.9    10.3    10.9    11.4    10.5    11.2</a:t>
            </a:r>
          </a:p>
          <a:p>
            <a:r>
              <a:rPr lang="en-US" sz="800" dirty="0" smtClean="0">
                <a:latin typeface="Courier New" pitchFamily="49" charset="0"/>
                <a:cs typeface="Courier New" pitchFamily="49" charset="0"/>
              </a:rPr>
              <a:t>DSHP           0.3     4.3     7.0     8.6     9.9    12.7    13.8    14.8    14.9    14.1    13.1</a:t>
            </a:r>
          </a:p>
          <a:p>
            <a:r>
              <a:rPr lang="en-US" sz="800" dirty="0" smtClean="0">
                <a:latin typeface="Courier New" pitchFamily="49" charset="0"/>
                <a:cs typeface="Courier New" pitchFamily="49" charset="0"/>
              </a:rPr>
              <a:t>GHMI           0.3     5.5     9.3    13.7    19.5    25.0    29.5    32.2    35.6    38.9    43.2</a:t>
            </a:r>
          </a:p>
          <a:p>
            <a:r>
              <a:rPr lang="en-US" sz="800" dirty="0" smtClean="0">
                <a:latin typeface="Courier New" pitchFamily="49" charset="0"/>
                <a:cs typeface="Courier New" pitchFamily="49" charset="0"/>
              </a:rPr>
              <a:t>GF5I           0.3     5.3     9.4    11.9    14.0    18.8    22.9    24.2    22.9    22.5    21.8</a:t>
            </a:r>
          </a:p>
          <a:p>
            <a:r>
              <a:rPr lang="en-US" sz="800" dirty="0" smtClean="0">
                <a:latin typeface="Courier New" pitchFamily="49" charset="0"/>
                <a:cs typeface="Courier New" pitchFamily="49" charset="0"/>
              </a:rPr>
              <a:t>HWFI           0.3     4.9     7.8    10.1    13.2    16.3    19.2    19.6    22.6    22.3    20.7</a:t>
            </a:r>
          </a:p>
          <a:p>
            <a:r>
              <a:rPr lang="en-US" sz="800" dirty="0" smtClean="0">
                <a:latin typeface="Courier New" pitchFamily="49" charset="0"/>
                <a:cs typeface="Courier New" pitchFamily="49" charset="0"/>
              </a:rPr>
              <a:t>AHWI           0.3     8.0    11.0    21.4    27.2    33.8    38.9    40.0    40.5    34.7    34.1</a:t>
            </a:r>
          </a:p>
          <a:p>
            <a:r>
              <a:rPr lang="en-US" sz="800" dirty="0" smtClean="0">
                <a:latin typeface="Courier New" pitchFamily="49" charset="0"/>
                <a:cs typeface="Courier New" pitchFamily="49" charset="0"/>
              </a:rPr>
              <a:t>SPC3           0.6     4.2     6.1     5.5     5.2     7.5     9.4     9.6    10.7     9.8    11.5</a:t>
            </a:r>
          </a:p>
          <a:p>
            <a:r>
              <a:rPr lang="en-US" sz="800" dirty="0" smtClean="0">
                <a:latin typeface="Courier New" pitchFamily="49" charset="0"/>
                <a:cs typeface="Courier New" pitchFamily="49" charset="0"/>
              </a:rPr>
              <a:t>H3GI           0.3     5.4     9.5    13.2    15.3    16.9    20.2    22.2    24.7    24.7    26.1</a:t>
            </a:r>
          </a:p>
          <a:p>
            <a:r>
              <a:rPr lang="en-US" sz="800" dirty="0" smtClean="0">
                <a:latin typeface="Courier New" pitchFamily="49" charset="0"/>
                <a:cs typeface="Courier New" pitchFamily="49" charset="0"/>
              </a:rPr>
              <a:t># Cases         33      32      30      28      26      24      22      20      18      15      14</a:t>
            </a:r>
            <a:endParaRPr lang="en-US" sz="800" dirty="0">
              <a:latin typeface="Courier New" pitchFamily="49" charset="0"/>
              <a:cs typeface="Courier New" pitchFamily="49" charset="0"/>
            </a:endParaRPr>
          </a:p>
        </p:txBody>
      </p:sp>
      <p:cxnSp>
        <p:nvCxnSpPr>
          <p:cNvPr id="28" name="Straight Connector 27"/>
          <p:cNvCxnSpPr/>
          <p:nvPr/>
        </p:nvCxnSpPr>
        <p:spPr>
          <a:xfrm>
            <a:off x="0" y="1989039"/>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24" y="378033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24" y="54512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Slide Number Placeholder 30"/>
          <p:cNvSpPr>
            <a:spLocks noGrp="1"/>
          </p:cNvSpPr>
          <p:nvPr>
            <p:ph type="sldNum" sz="quarter" idx="12"/>
          </p:nvPr>
        </p:nvSpPr>
        <p:spPr/>
        <p:txBody>
          <a:bodyPr/>
          <a:lstStyle/>
          <a:p>
            <a:fld id="{9628FEF3-5D5B-B143-86EE-FC9108EB44C6}" type="slidenum">
              <a:rPr lang="en-US" smtClean="0"/>
              <a:pPr/>
              <a:t>6</a:t>
            </a:fld>
            <a:endParaRPr lang="en-US"/>
          </a:p>
        </p:txBody>
      </p:sp>
      <p:sp>
        <p:nvSpPr>
          <p:cNvPr id="21" name="TextBox 20"/>
          <p:cNvSpPr txBox="1"/>
          <p:nvPr/>
        </p:nvSpPr>
        <p:spPr>
          <a:xfrm>
            <a:off x="6240527" y="679081"/>
            <a:ext cx="2903473" cy="584775"/>
          </a:xfrm>
          <a:prstGeom prst="rect">
            <a:avLst/>
          </a:prstGeom>
          <a:noFill/>
        </p:spPr>
        <p:txBody>
          <a:bodyPr wrap="square" rtlCol="0">
            <a:spAutoFit/>
          </a:bodyPr>
          <a:lstStyle/>
          <a:p>
            <a:pPr algn="r"/>
            <a:r>
              <a:rPr lang="en-US" sz="1600" dirty="0" smtClean="0"/>
              <a:t>All Stream 1.5 Models (Intensity) and requested baselines/models</a:t>
            </a:r>
          </a:p>
        </p:txBody>
      </p:sp>
      <p:sp>
        <p:nvSpPr>
          <p:cNvPr id="22" name="TextBox 21"/>
          <p:cNvSpPr txBox="1"/>
          <p:nvPr/>
        </p:nvSpPr>
        <p:spPr>
          <a:xfrm>
            <a:off x="6231027" y="2602178"/>
            <a:ext cx="2903473" cy="584775"/>
          </a:xfrm>
          <a:prstGeom prst="rect">
            <a:avLst/>
          </a:prstGeom>
          <a:noFill/>
        </p:spPr>
        <p:txBody>
          <a:bodyPr wrap="square" rtlCol="0">
            <a:spAutoFit/>
          </a:bodyPr>
          <a:lstStyle/>
          <a:p>
            <a:pPr algn="r"/>
            <a:r>
              <a:rPr lang="en-US" sz="1600" dirty="0" smtClean="0"/>
              <a:t>Excludes</a:t>
            </a:r>
          </a:p>
          <a:p>
            <a:pPr algn="r"/>
            <a:r>
              <a:rPr lang="en-US" sz="1600" dirty="0" smtClean="0"/>
              <a:t>GPMI and COTI</a:t>
            </a:r>
          </a:p>
        </p:txBody>
      </p:sp>
      <p:sp>
        <p:nvSpPr>
          <p:cNvPr id="23" name="TextBox 22"/>
          <p:cNvSpPr txBox="1"/>
          <p:nvPr/>
        </p:nvSpPr>
        <p:spPr>
          <a:xfrm>
            <a:off x="6240527" y="4289598"/>
            <a:ext cx="2903473" cy="584775"/>
          </a:xfrm>
          <a:prstGeom prst="rect">
            <a:avLst/>
          </a:prstGeom>
          <a:noFill/>
        </p:spPr>
        <p:txBody>
          <a:bodyPr wrap="square" rtlCol="0">
            <a:spAutoFit/>
          </a:bodyPr>
          <a:lstStyle/>
          <a:p>
            <a:pPr algn="r"/>
            <a:r>
              <a:rPr lang="en-US" sz="1600" dirty="0" smtClean="0"/>
              <a:t>Excludes</a:t>
            </a:r>
          </a:p>
          <a:p>
            <a:pPr algn="r"/>
            <a:r>
              <a:rPr lang="en-US" sz="1600" dirty="0" smtClean="0"/>
              <a:t>EMXI, GPMI, and COTI </a:t>
            </a:r>
          </a:p>
        </p:txBody>
      </p:sp>
      <p:sp>
        <p:nvSpPr>
          <p:cNvPr id="24" name="TextBox 23"/>
          <p:cNvSpPr txBox="1"/>
          <p:nvPr/>
        </p:nvSpPr>
        <p:spPr>
          <a:xfrm>
            <a:off x="6240527" y="5688104"/>
            <a:ext cx="2903473" cy="830997"/>
          </a:xfrm>
          <a:prstGeom prst="rect">
            <a:avLst/>
          </a:prstGeom>
          <a:noFill/>
        </p:spPr>
        <p:txBody>
          <a:bodyPr wrap="square" rtlCol="0">
            <a:spAutoFit/>
          </a:bodyPr>
          <a:lstStyle/>
          <a:p>
            <a:pPr algn="r"/>
            <a:r>
              <a:rPr lang="en-US" sz="1600" dirty="0" smtClean="0"/>
              <a:t>Excludes</a:t>
            </a:r>
          </a:p>
          <a:p>
            <a:pPr algn="r"/>
            <a:r>
              <a:rPr lang="en-US" sz="1600" dirty="0" smtClean="0"/>
              <a:t>EMXI, GPMI,</a:t>
            </a:r>
          </a:p>
          <a:p>
            <a:pPr algn="r"/>
            <a:r>
              <a:rPr lang="en-US" sz="1600" dirty="0" smtClean="0"/>
              <a:t>COTI, UWNI, and A4NI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GEM_DSHP_AHWI_SPC3_LANDANDWATER_ALbasin_WDER_raw_line_woCI.png"/>
          <p:cNvPicPr>
            <a:picLocks noChangeAspect="1"/>
          </p:cNvPicPr>
          <p:nvPr/>
        </p:nvPicPr>
        <p:blipFill>
          <a:blip r:embed="rId2"/>
          <a:stretch>
            <a:fillRect/>
          </a:stretch>
        </p:blipFill>
        <p:spPr>
          <a:xfrm>
            <a:off x="4706472" y="3429000"/>
            <a:ext cx="4437527" cy="3428999"/>
          </a:xfrm>
          <a:prstGeom prst="rect">
            <a:avLst/>
          </a:prstGeom>
        </p:spPr>
      </p:pic>
      <p:pic>
        <p:nvPicPr>
          <p:cNvPr id="5" name="Picture 4" descr="LGEM_DSHP_GHMI_HWFI_AHWI_UWNI_SPC3_LANDANDWATER_ALbasin_WDER_raw_line_woCI.png"/>
          <p:cNvPicPr>
            <a:picLocks noChangeAspect="1"/>
          </p:cNvPicPr>
          <p:nvPr/>
        </p:nvPicPr>
        <p:blipFill>
          <a:blip r:embed="rId3"/>
          <a:stretch>
            <a:fillRect/>
          </a:stretch>
        </p:blipFill>
        <p:spPr>
          <a:xfrm>
            <a:off x="1" y="3429000"/>
            <a:ext cx="4437527" cy="3428999"/>
          </a:xfrm>
          <a:prstGeom prst="rect">
            <a:avLst/>
          </a:prstGeom>
        </p:spPr>
      </p:pic>
      <p:pic>
        <p:nvPicPr>
          <p:cNvPr id="6" name="Picture 5" descr="LGEM_DSHP_GHMI_HWFI_EMXI_GPMI_AHWI_COTI_UWNI_SPC3_LANDANDWATER_ALbasin_WDER_raw_line_woCI.png"/>
          <p:cNvPicPr>
            <a:picLocks noChangeAspect="1"/>
          </p:cNvPicPr>
          <p:nvPr/>
        </p:nvPicPr>
        <p:blipFill>
          <a:blip r:embed="rId4"/>
          <a:stretch>
            <a:fillRect/>
          </a:stretch>
        </p:blipFill>
        <p:spPr>
          <a:xfrm>
            <a:off x="2" y="174329"/>
            <a:ext cx="4437527" cy="3428999"/>
          </a:xfrm>
          <a:prstGeom prst="rect">
            <a:avLst/>
          </a:prstGeom>
        </p:spPr>
      </p:pic>
      <p:pic>
        <p:nvPicPr>
          <p:cNvPr id="7" name="Picture 6" descr="LGEM_DSHP_GHMI_HWFI_GPMI_AHWI_COTI_UWNI_SPC3_LANDANDWATER_ALbasin_WDER_raw_line_woCI.png"/>
          <p:cNvPicPr>
            <a:picLocks noChangeAspect="1"/>
          </p:cNvPicPr>
          <p:nvPr/>
        </p:nvPicPr>
        <p:blipFill>
          <a:blip r:embed="rId5"/>
          <a:stretch>
            <a:fillRect/>
          </a:stretch>
        </p:blipFill>
        <p:spPr>
          <a:xfrm>
            <a:off x="4693046" y="187777"/>
            <a:ext cx="4437527" cy="3428999"/>
          </a:xfrm>
          <a:prstGeom prst="rect">
            <a:avLst/>
          </a:prstGeom>
        </p:spPr>
      </p:pic>
      <p:sp>
        <p:nvSpPr>
          <p:cNvPr id="10" name="Slide Number Placeholder 9"/>
          <p:cNvSpPr>
            <a:spLocks noGrp="1"/>
          </p:cNvSpPr>
          <p:nvPr>
            <p:ph type="sldNum" sz="quarter" idx="12"/>
          </p:nvPr>
        </p:nvSpPr>
        <p:spPr/>
        <p:txBody>
          <a:bodyPr/>
          <a:lstStyle/>
          <a:p>
            <a:fld id="{9628FEF3-5D5B-B143-86EE-FC9108EB44C6}" type="slidenum">
              <a:rPr lang="en-US" smtClean="0"/>
              <a:pPr/>
              <a:t>7</a:t>
            </a:fld>
            <a:endParaRPr lang="en-US"/>
          </a:p>
        </p:txBody>
      </p:sp>
      <p:sp>
        <p:nvSpPr>
          <p:cNvPr id="9" name="Rectangle 8"/>
          <p:cNvSpPr/>
          <p:nvPr/>
        </p:nvSpPr>
        <p:spPr>
          <a:xfrm>
            <a:off x="0" y="0"/>
            <a:ext cx="9144000" cy="369332"/>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dirty="0" smtClean="0"/>
              <a:t>Homogeneous Comparison of Stream 1.5 and Stream 2.0 Models - Maria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28FEF3-5D5B-B143-86EE-FC9108EB44C6}" type="slidenum">
              <a:rPr lang="en-US" smtClean="0"/>
              <a:pPr/>
              <a:t>8</a:t>
            </a:fld>
            <a:endParaRPr lang="en-US"/>
          </a:p>
        </p:txBody>
      </p:sp>
      <p:sp>
        <p:nvSpPr>
          <p:cNvPr id="7" name="Rectangle 6"/>
          <p:cNvSpPr/>
          <p:nvPr/>
        </p:nvSpPr>
        <p:spPr>
          <a:xfrm>
            <a:off x="256478" y="1773045"/>
            <a:ext cx="3629704" cy="2554545"/>
          </a:xfrm>
          <a:prstGeom prst="rect">
            <a:avLst/>
          </a:prstGeom>
        </p:spPr>
        <p:txBody>
          <a:bodyPr wrap="square">
            <a:spAutoFit/>
          </a:bodyPr>
          <a:lstStyle/>
          <a:p>
            <a:pPr algn="just"/>
            <a:r>
              <a:rPr lang="en-US" sz="1600" dirty="0" smtClean="0"/>
              <a:t>The following table shows which Operational (black), Stream 1.5 (red), and Stream 2.0 (blue) forecasts are available at each forecast time when the storm is classified as either tropical or subtropical. </a:t>
            </a:r>
            <a:endParaRPr lang="en-US" sz="1600" dirty="0" smtClean="0"/>
          </a:p>
          <a:p>
            <a:pPr algn="just"/>
            <a:endParaRPr lang="en-US" sz="1600" dirty="0" smtClean="0"/>
          </a:p>
          <a:p>
            <a:pPr algn="just"/>
            <a:r>
              <a:rPr lang="en-US" sz="1600" dirty="0" smtClean="0"/>
              <a:t>The </a:t>
            </a:r>
            <a:r>
              <a:rPr lang="en-US" sz="1600" dirty="0" smtClean="0"/>
              <a:t>values in the ATCF ID columns reflect the last forecast hour/period for each available forecast. A blank space means no forecast is available.</a:t>
            </a:r>
            <a:endParaRPr lang="en-US" sz="1600" dirty="0"/>
          </a:p>
        </p:txBody>
      </p:sp>
      <p:pic>
        <p:nvPicPr>
          <p:cNvPr id="8" name="Picture 7" descr="HMS_table_expt_20111012_trk.png"/>
          <p:cNvPicPr>
            <a:picLocks noChangeAspect="1"/>
          </p:cNvPicPr>
          <p:nvPr/>
        </p:nvPicPr>
        <p:blipFill>
          <a:blip r:embed="rId3"/>
          <a:stretch>
            <a:fillRect/>
          </a:stretch>
        </p:blipFill>
        <p:spPr>
          <a:xfrm>
            <a:off x="3886182" y="196315"/>
            <a:ext cx="4124802" cy="6400800"/>
          </a:xfrm>
          <a:prstGeom prst="rect">
            <a:avLst/>
          </a:prstGeom>
        </p:spPr>
      </p:pic>
      <p:sp>
        <p:nvSpPr>
          <p:cNvPr id="9" name="Rectangle 8"/>
          <p:cNvSpPr/>
          <p:nvPr/>
        </p:nvSpPr>
        <p:spPr>
          <a:xfrm>
            <a:off x="867336" y="980331"/>
            <a:ext cx="2407023" cy="369332"/>
          </a:xfrm>
          <a:prstGeom prst="rect">
            <a:avLst/>
          </a:prstGeom>
        </p:spPr>
        <p:txBody>
          <a:bodyPr wrap="square">
            <a:spAutoFit/>
          </a:bodyPr>
          <a:lstStyle/>
          <a:p>
            <a:pPr algn="ctr"/>
            <a:r>
              <a:rPr lang="en-US" dirty="0" smtClean="0"/>
              <a:t>TRACK</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81525" y="87424"/>
            <a:ext cx="7046259" cy="1815882"/>
          </a:xfrm>
          <a:prstGeom prst="rect">
            <a:avLst/>
          </a:prstGeom>
        </p:spPr>
        <p:txBody>
          <a:bodyPr wrap="square">
            <a:spAutoFit/>
          </a:bodyPr>
          <a:lstStyle/>
          <a:p>
            <a:r>
              <a:rPr lang="en-US" sz="800" dirty="0" smtClean="0">
                <a:latin typeface="Courier New" pitchFamily="49" charset="0"/>
                <a:cs typeface="Courier New" pitchFamily="49" charset="0"/>
              </a:rPr>
              <a:t>Mean Track Error (nm) for Homogeneous Sample (Land and Water)</a:t>
            </a:r>
          </a:p>
          <a:p>
            <a:r>
              <a:rPr lang="en-US" sz="800" dirty="0" smtClean="0">
                <a:latin typeface="Courier New" pitchFamily="49" charset="0"/>
                <a:cs typeface="Courier New" pitchFamily="49" charset="0"/>
              </a:rPr>
              <a:t>                 0      12      24      36      48      60      72      84      96     108     120</a:t>
            </a:r>
          </a:p>
          <a:p>
            <a:r>
              <a:rPr lang="en-US" sz="800" dirty="0" smtClean="0">
                <a:latin typeface="Courier New" pitchFamily="49" charset="0"/>
                <a:cs typeface="Courier New" pitchFamily="49" charset="0"/>
              </a:rPr>
              <a:t>GFSI          14.7    36.0    38.0    62.0    67.5   108.0   131.5   133.0   143.0   260.0   331.0</a:t>
            </a:r>
          </a:p>
          <a:p>
            <a:r>
              <a:rPr lang="en-US" sz="800" dirty="0" smtClean="0">
                <a:latin typeface="Courier New" pitchFamily="49" charset="0"/>
                <a:cs typeface="Courier New" pitchFamily="49" charset="0"/>
              </a:rPr>
              <a:t>GHMI          14.7    41.5    52.5    91.0   113.5   163.5   193.0   183.5   219.0   415.0   504.0</a:t>
            </a:r>
          </a:p>
          <a:p>
            <a:r>
              <a:rPr lang="en-US" sz="800" dirty="0" smtClean="0">
                <a:latin typeface="Courier New" pitchFamily="49" charset="0"/>
                <a:cs typeface="Courier New" pitchFamily="49" charset="0"/>
              </a:rPr>
              <a:t>GF5I          14.7    51.5    61.0   107.0   145.5   200.0   229.0   235.5   261.0   270.0   331.0</a:t>
            </a:r>
          </a:p>
          <a:p>
            <a:r>
              <a:rPr lang="en-US" sz="800" dirty="0" smtClean="0">
                <a:latin typeface="Courier New" pitchFamily="49" charset="0"/>
                <a:cs typeface="Courier New" pitchFamily="49" charset="0"/>
              </a:rPr>
              <a:t>HWFI          14.7    61.5    89.0   136.0   173.0   222.5   236.0   233.0   246.5   127.0   177.0</a:t>
            </a:r>
          </a:p>
          <a:p>
            <a:r>
              <a:rPr lang="en-US" sz="800" dirty="0" smtClean="0">
                <a:latin typeface="Courier New" pitchFamily="49" charset="0"/>
                <a:cs typeface="Courier New" pitchFamily="49" charset="0"/>
              </a:rPr>
              <a:t>EMXI          14.7    54.0    59.0    81.5    74.0    62.0    79.0    83.0   127.0   146.0   158.0</a:t>
            </a:r>
          </a:p>
          <a:p>
            <a:r>
              <a:rPr lang="en-US" sz="800" dirty="0" smtClean="0">
                <a:latin typeface="Courier New" pitchFamily="49" charset="0"/>
                <a:cs typeface="Courier New" pitchFamily="49" charset="0"/>
              </a:rPr>
              <a:t>AHWI          14.7    65.0   112.5   194.5   255.5   309.0   343.5   374.5   382.5   221.0   200.0</a:t>
            </a:r>
          </a:p>
          <a:p>
            <a:r>
              <a:rPr lang="en-US" sz="800" dirty="0" smtClean="0">
                <a:latin typeface="Courier New" pitchFamily="49" charset="0"/>
                <a:cs typeface="Courier New" pitchFamily="49" charset="0"/>
              </a:rPr>
              <a:t>FIMI          14.7    56.5    78.0   130.0   178.5   222.0   225.0   223.5   230.0   135.0   162.0</a:t>
            </a:r>
          </a:p>
          <a:p>
            <a:r>
              <a:rPr lang="en-US" sz="800" dirty="0" smtClean="0">
                <a:latin typeface="Courier New" pitchFamily="49" charset="0"/>
                <a:cs typeface="Courier New" pitchFamily="49" charset="0"/>
              </a:rPr>
              <a:t>H3GI          14.7    66.5    96.5   145.5   179.5   213.5   256.0   284.5   306.5   142.0   215.0</a:t>
            </a:r>
          </a:p>
          <a:p>
            <a:r>
              <a:rPr lang="en-US" sz="800" dirty="0" smtClean="0">
                <a:latin typeface="Courier New" pitchFamily="49" charset="0"/>
                <a:cs typeface="Courier New" pitchFamily="49" charset="0"/>
              </a:rPr>
              <a:t>A4NI          14.7    36.5    39.0    73.5   113.0   163.0   206.0   251.5   307.5   389.0   490.0</a:t>
            </a:r>
          </a:p>
          <a:p>
            <a:r>
              <a:rPr lang="en-US" sz="800" dirty="0" smtClean="0">
                <a:latin typeface="Courier New" pitchFamily="49" charset="0"/>
                <a:cs typeface="Courier New" pitchFamily="49" charset="0"/>
              </a:rPr>
              <a:t>GTMI          14.7    56.5    71.5   110.0   136.0   172.5   190.0   193.5   183.5   109.0   158.0</a:t>
            </a:r>
          </a:p>
          <a:p>
            <a:r>
              <a:rPr lang="en-US" sz="800" dirty="0" smtClean="0">
                <a:latin typeface="Courier New" pitchFamily="49" charset="0"/>
                <a:cs typeface="Courier New" pitchFamily="49" charset="0"/>
              </a:rPr>
              <a:t>NGMI          14.7    62.5   102.5   163.5   186.5   196.0   169.5    89.5   215.5   198.0   258.0</a:t>
            </a:r>
          </a:p>
          <a:p>
            <a:r>
              <a:rPr lang="en-US" sz="800" dirty="0" smtClean="0">
                <a:latin typeface="Courier New" pitchFamily="49" charset="0"/>
                <a:cs typeface="Courier New" pitchFamily="49" charset="0"/>
              </a:rPr>
              <a:t># Cases          3       2       2       2       2       2       2       2       2       1       1</a:t>
            </a:r>
          </a:p>
        </p:txBody>
      </p:sp>
      <p:sp>
        <p:nvSpPr>
          <p:cNvPr id="15" name="Rectangle 14"/>
          <p:cNvSpPr/>
          <p:nvPr/>
        </p:nvSpPr>
        <p:spPr>
          <a:xfrm>
            <a:off x="181517" y="2038675"/>
            <a:ext cx="6958853" cy="1692771"/>
          </a:xfrm>
          <a:prstGeom prst="rect">
            <a:avLst/>
          </a:prstGeom>
        </p:spPr>
        <p:txBody>
          <a:bodyPr wrap="square">
            <a:spAutoFit/>
          </a:bodyPr>
          <a:lstStyle/>
          <a:p>
            <a:r>
              <a:rPr lang="en-US" sz="800" dirty="0" smtClean="0">
                <a:latin typeface="Courier New" pitchFamily="49" charset="0"/>
                <a:cs typeface="Courier New" pitchFamily="49" charset="0"/>
              </a:rPr>
              <a:t>Mean Track Error (nm) for Homogeneous Sample (Land and Water)</a:t>
            </a:r>
          </a:p>
          <a:p>
            <a:r>
              <a:rPr lang="en-US" sz="800" dirty="0" smtClean="0">
                <a:latin typeface="Courier New" pitchFamily="49" charset="0"/>
                <a:cs typeface="Courier New" pitchFamily="49" charset="0"/>
              </a:rPr>
              <a:t>                 0      12      24      36      48      60      72      84      96     108     120</a:t>
            </a:r>
          </a:p>
          <a:p>
            <a:r>
              <a:rPr lang="en-US" sz="800" dirty="0" smtClean="0">
                <a:latin typeface="Courier New" pitchFamily="49" charset="0"/>
                <a:cs typeface="Courier New" pitchFamily="49" charset="0"/>
              </a:rPr>
              <a:t>GFSI           9.6    33.6    57.0    70.2    83.3    99.8   137.2   188.7   207.8   279.2   319.8</a:t>
            </a:r>
          </a:p>
          <a:p>
            <a:r>
              <a:rPr lang="en-US" sz="800" dirty="0" smtClean="0">
                <a:latin typeface="Courier New" pitchFamily="49" charset="0"/>
                <a:cs typeface="Courier New" pitchFamily="49" charset="0"/>
              </a:rPr>
              <a:t>GHMI           9.6    35.9    67.0    99.0   131.5   164.7   193.2   221.3   235.2   298.2   348.2</a:t>
            </a:r>
          </a:p>
          <a:p>
            <a:r>
              <a:rPr lang="en-US" sz="800" dirty="0" smtClean="0">
                <a:latin typeface="Courier New" pitchFamily="49" charset="0"/>
                <a:cs typeface="Courier New" pitchFamily="49" charset="0"/>
              </a:rPr>
              <a:t>GF5I           9.6    37.1    68.7   106.2   142.3   179.3   210.3   236.3   311.2   387.8   477.8</a:t>
            </a:r>
          </a:p>
          <a:p>
            <a:r>
              <a:rPr lang="en-US" sz="800" dirty="0" smtClean="0">
                <a:latin typeface="Courier New" pitchFamily="49" charset="0"/>
                <a:cs typeface="Courier New" pitchFamily="49" charset="0"/>
              </a:rPr>
              <a:t>HWFI           9.6    48.9    88.2   129.0   171.5   211.3   249.5   282.8   300.8   332.2   405.0</a:t>
            </a:r>
          </a:p>
          <a:p>
            <a:r>
              <a:rPr lang="en-US" sz="800" dirty="0" smtClean="0">
                <a:latin typeface="Courier New" pitchFamily="49" charset="0"/>
                <a:cs typeface="Courier New" pitchFamily="49" charset="0"/>
              </a:rPr>
              <a:t>EMXI           9.6    41.3    78.8   111.8   130.5   134.7   147.7   145.7   186.8   203.2   175.5</a:t>
            </a:r>
          </a:p>
          <a:p>
            <a:r>
              <a:rPr lang="en-US" sz="800" dirty="0" smtClean="0">
                <a:latin typeface="Courier New" pitchFamily="49" charset="0"/>
                <a:cs typeface="Courier New" pitchFamily="49" charset="0"/>
              </a:rPr>
              <a:t>AHWI           9.6    64.7   117.5   183.3   249.5   306.7   364.7   406.8   440.4   475.8   488.0</a:t>
            </a:r>
          </a:p>
          <a:p>
            <a:r>
              <a:rPr lang="en-US" sz="800" dirty="0" smtClean="0">
                <a:latin typeface="Courier New" pitchFamily="49" charset="0"/>
                <a:cs typeface="Courier New" pitchFamily="49" charset="0"/>
              </a:rPr>
              <a:t>FIMI           9.6    40.3    76.7   111.8   151.0   177.3   198.7   212.0   259.0   269.0   306.2</a:t>
            </a:r>
          </a:p>
          <a:p>
            <a:r>
              <a:rPr lang="en-US" sz="800" dirty="0" smtClean="0">
                <a:latin typeface="Courier New" pitchFamily="49" charset="0"/>
                <a:cs typeface="Courier New" pitchFamily="49" charset="0"/>
              </a:rPr>
              <a:t>H3GI           9.6    42.4    83.8   124.5   161.7   197.2   243.3   284.5   301.0   289.8   336.5</a:t>
            </a:r>
          </a:p>
          <a:p>
            <a:r>
              <a:rPr lang="en-US" sz="800" dirty="0" smtClean="0">
                <a:latin typeface="Courier New" pitchFamily="49" charset="0"/>
                <a:cs typeface="Courier New" pitchFamily="49" charset="0"/>
              </a:rPr>
              <a:t>A4NI           9.6    28.9    51.2    78.7   113.5   148.3   197.7   245.7   321.0   386.5   442.0</a:t>
            </a:r>
          </a:p>
          <a:p>
            <a:r>
              <a:rPr lang="en-US" sz="800" dirty="0" smtClean="0">
                <a:latin typeface="Courier New" pitchFamily="49" charset="0"/>
                <a:cs typeface="Courier New" pitchFamily="49" charset="0"/>
              </a:rPr>
              <a:t>GTMI           9.6    39.0    73.0   104.5   132.3   155.2   175.7   208.3   271.4   311.2   342.8</a:t>
            </a:r>
          </a:p>
          <a:p>
            <a:r>
              <a:rPr lang="en-US" sz="800" dirty="0" smtClean="0">
                <a:latin typeface="Courier New" pitchFamily="49" charset="0"/>
                <a:cs typeface="Courier New" pitchFamily="49" charset="0"/>
              </a:rPr>
              <a:t># Cases          9       7       6       6       6       6       6       6       5       4       4</a:t>
            </a:r>
          </a:p>
        </p:txBody>
      </p:sp>
      <p:sp>
        <p:nvSpPr>
          <p:cNvPr id="16" name="Rectangle 15"/>
          <p:cNvSpPr/>
          <p:nvPr/>
        </p:nvSpPr>
        <p:spPr>
          <a:xfrm>
            <a:off x="188252" y="3887798"/>
            <a:ext cx="6918500" cy="1446550"/>
          </a:xfrm>
          <a:prstGeom prst="rect">
            <a:avLst/>
          </a:prstGeom>
        </p:spPr>
        <p:txBody>
          <a:bodyPr wrap="square">
            <a:spAutoFit/>
          </a:bodyPr>
          <a:lstStyle/>
          <a:p>
            <a:r>
              <a:rPr lang="en-US" sz="800" dirty="0" smtClean="0">
                <a:latin typeface="Courier New" pitchFamily="49" charset="0"/>
                <a:cs typeface="Courier New" pitchFamily="49" charset="0"/>
              </a:rPr>
              <a:t>Mean Track Error (nm) for Homogeneous Sample (Land and Water)</a:t>
            </a:r>
          </a:p>
          <a:p>
            <a:r>
              <a:rPr lang="en-US" sz="800" dirty="0" smtClean="0">
                <a:latin typeface="Courier New" pitchFamily="49" charset="0"/>
                <a:cs typeface="Courier New" pitchFamily="49" charset="0"/>
              </a:rPr>
              <a:t>                 0      12      24      36      48      60      72      84      96     108     120</a:t>
            </a:r>
          </a:p>
          <a:p>
            <a:r>
              <a:rPr lang="en-US" sz="800" dirty="0" smtClean="0">
                <a:latin typeface="Courier New" pitchFamily="49" charset="0"/>
                <a:cs typeface="Courier New" pitchFamily="49" charset="0"/>
              </a:rPr>
              <a:t>GFSI           7.7    35.5    60.5    90.6   113.1   123.4   119.9   161.2   230.9   272.7   304.0</a:t>
            </a:r>
          </a:p>
          <a:p>
            <a:r>
              <a:rPr lang="en-US" sz="800" dirty="0" smtClean="0">
                <a:latin typeface="Courier New" pitchFamily="49" charset="0"/>
                <a:cs typeface="Courier New" pitchFamily="49" charset="0"/>
              </a:rPr>
              <a:t>GHMI           7.7    37.9    70.2   106.7   134.5   159.2   182.8   207.0   252.8   281.0   325.6</a:t>
            </a:r>
          </a:p>
          <a:p>
            <a:r>
              <a:rPr lang="en-US" sz="800" dirty="0" smtClean="0">
                <a:latin typeface="Courier New" pitchFamily="49" charset="0"/>
                <a:cs typeface="Courier New" pitchFamily="49" charset="0"/>
              </a:rPr>
              <a:t>GF5I           7.7    36.5    69.5   112.9   145.1   158.4   195.1   248.6   307.2   379.7   466.0</a:t>
            </a:r>
          </a:p>
          <a:p>
            <a:r>
              <a:rPr lang="en-US" sz="800" dirty="0" smtClean="0">
                <a:latin typeface="Courier New" pitchFamily="49" charset="0"/>
                <a:cs typeface="Courier New" pitchFamily="49" charset="0"/>
              </a:rPr>
              <a:t>HWFI           7.7    40.1    85.3   122.7   157.2   196.1   228.1   278.6   355.8   405.0   445.8</a:t>
            </a:r>
          </a:p>
          <a:p>
            <a:r>
              <a:rPr lang="en-US" sz="800" dirty="0" smtClean="0">
                <a:latin typeface="Courier New" pitchFamily="49" charset="0"/>
                <a:cs typeface="Courier New" pitchFamily="49" charset="0"/>
              </a:rPr>
              <a:t>GPMI           7.7    32.6    64.3   104.9   136.9   146.4   164.9   201.0   227.4   250.2   299.6</a:t>
            </a:r>
          </a:p>
          <a:p>
            <a:r>
              <a:rPr lang="en-US" sz="800" dirty="0" smtClean="0">
                <a:latin typeface="Courier New" pitchFamily="49" charset="0"/>
                <a:cs typeface="Courier New" pitchFamily="49" charset="0"/>
              </a:rPr>
              <a:t>G01I           7.7    46.7    80.8   118.2   147.6   169.3   196.4   225.6   268.6   329.2   358.6</a:t>
            </a:r>
          </a:p>
          <a:p>
            <a:r>
              <a:rPr lang="en-US" sz="800" dirty="0" smtClean="0">
                <a:latin typeface="Courier New" pitchFamily="49" charset="0"/>
                <a:cs typeface="Courier New" pitchFamily="49" charset="0"/>
              </a:rPr>
              <a:t>AHWI           7.7    50.1    93.0   141.7   191.3   255.1   319.3   393.9   482.0   620.7   822.0</a:t>
            </a:r>
          </a:p>
          <a:p>
            <a:r>
              <a:rPr lang="en-US" sz="800" dirty="0" smtClean="0">
                <a:latin typeface="Courier New" pitchFamily="49" charset="0"/>
                <a:cs typeface="Courier New" pitchFamily="49" charset="0"/>
              </a:rPr>
              <a:t>H3GI           7.7    39.8    85.4   124.1   172.1   214.3   252.3   286.7   323.4   317.5   303.6</a:t>
            </a:r>
          </a:p>
          <a:p>
            <a:r>
              <a:rPr lang="en-US" sz="800" dirty="0" smtClean="0">
                <a:latin typeface="Courier New" pitchFamily="49" charset="0"/>
                <a:cs typeface="Courier New" pitchFamily="49" charset="0"/>
              </a:rPr>
              <a:t># Cases         22      22      20      18      16      14      12      10       8       6       5</a:t>
            </a:r>
          </a:p>
        </p:txBody>
      </p:sp>
      <p:sp>
        <p:nvSpPr>
          <p:cNvPr id="17" name="Rectangle 16"/>
          <p:cNvSpPr/>
          <p:nvPr/>
        </p:nvSpPr>
        <p:spPr>
          <a:xfrm>
            <a:off x="188252" y="5554475"/>
            <a:ext cx="7469841" cy="1200329"/>
          </a:xfrm>
          <a:prstGeom prst="rect">
            <a:avLst/>
          </a:prstGeom>
        </p:spPr>
        <p:txBody>
          <a:bodyPr wrap="square">
            <a:spAutoFit/>
          </a:bodyPr>
          <a:lstStyle/>
          <a:p>
            <a:r>
              <a:rPr lang="en-US" sz="800" dirty="0" smtClean="0">
                <a:latin typeface="Courier New" pitchFamily="49" charset="0"/>
                <a:cs typeface="Courier New" pitchFamily="49" charset="0"/>
              </a:rPr>
              <a:t>Mean Track Error (nm) for Homogeneous Sample (Land and Water)</a:t>
            </a:r>
          </a:p>
          <a:p>
            <a:r>
              <a:rPr lang="en-US" sz="800" dirty="0" smtClean="0">
                <a:latin typeface="Courier New" pitchFamily="49" charset="0"/>
                <a:cs typeface="Courier New" pitchFamily="49" charset="0"/>
              </a:rPr>
              <a:t>                 0      12      24      36      48      60      72      84      96     108     120</a:t>
            </a:r>
          </a:p>
          <a:p>
            <a:r>
              <a:rPr lang="en-US" sz="800" dirty="0" smtClean="0">
                <a:latin typeface="Courier New" pitchFamily="49" charset="0"/>
                <a:cs typeface="Courier New" pitchFamily="49" charset="0"/>
              </a:rPr>
              <a:t>GFSI           7.5    31.4    49.0    72.7    92.0   112.9   145.0   188.4   245.9   299.7   359.2</a:t>
            </a:r>
          </a:p>
          <a:p>
            <a:r>
              <a:rPr lang="en-US" sz="800" dirty="0" smtClean="0">
                <a:latin typeface="Courier New" pitchFamily="49" charset="0"/>
                <a:cs typeface="Courier New" pitchFamily="49" charset="0"/>
              </a:rPr>
              <a:t>GHMI           7.5    35.9    66.4   105.9   147.5   190.3   227.2   265.0   304.5   335.1   380.9</a:t>
            </a:r>
          </a:p>
          <a:p>
            <a:r>
              <a:rPr lang="en-US" sz="800" dirty="0" smtClean="0">
                <a:latin typeface="Courier New" pitchFamily="49" charset="0"/>
                <a:cs typeface="Courier New" pitchFamily="49" charset="0"/>
              </a:rPr>
              <a:t>GF5I           7.5    38.1    66.7   101.5   138.5   180.4   221.5   267.9   322.6   378.0   430.5</a:t>
            </a:r>
          </a:p>
          <a:p>
            <a:r>
              <a:rPr lang="en-US" sz="800" dirty="0" smtClean="0">
                <a:latin typeface="Courier New" pitchFamily="49" charset="0"/>
                <a:cs typeface="Courier New" pitchFamily="49" charset="0"/>
              </a:rPr>
              <a:t>HWFI           7.5    41.6    79.2   109.8   141.2   173.1   209.2   255.5   299.5   343.9   360.4</a:t>
            </a:r>
          </a:p>
          <a:p>
            <a:r>
              <a:rPr lang="en-US" sz="800" dirty="0" smtClean="0">
                <a:latin typeface="Courier New" pitchFamily="49" charset="0"/>
                <a:cs typeface="Courier New" pitchFamily="49" charset="0"/>
              </a:rPr>
              <a:t>AHWI           7.5    60.6   113.2   157.1   192.7   235.9   279.8   331.0   380.1   445.2   533.8</a:t>
            </a:r>
          </a:p>
          <a:p>
            <a:r>
              <a:rPr lang="en-US" sz="800" dirty="0" smtClean="0">
                <a:latin typeface="Courier New" pitchFamily="49" charset="0"/>
                <a:cs typeface="Courier New" pitchFamily="49" charset="0"/>
              </a:rPr>
              <a:t>A4NI           7.5    30.1    43.6    63.2    89.1   125.1   170.8   224.6   286.3   351.6   396.4</a:t>
            </a:r>
          </a:p>
          <a:p>
            <a:r>
              <a:rPr lang="en-US" sz="800" dirty="0" smtClean="0">
                <a:latin typeface="Courier New" pitchFamily="49" charset="0"/>
                <a:cs typeface="Courier New" pitchFamily="49" charset="0"/>
              </a:rPr>
              <a:t># Cases         32      32      30      28      26      25      25      25      24      21      19</a:t>
            </a:r>
          </a:p>
        </p:txBody>
      </p:sp>
      <p:sp>
        <p:nvSpPr>
          <p:cNvPr id="9" name="TextBox 8"/>
          <p:cNvSpPr txBox="1"/>
          <p:nvPr/>
        </p:nvSpPr>
        <p:spPr>
          <a:xfrm>
            <a:off x="6233279" y="598393"/>
            <a:ext cx="2903473" cy="830997"/>
          </a:xfrm>
          <a:prstGeom prst="rect">
            <a:avLst/>
          </a:prstGeom>
          <a:noFill/>
        </p:spPr>
        <p:txBody>
          <a:bodyPr wrap="square" rtlCol="0">
            <a:spAutoFit/>
          </a:bodyPr>
          <a:lstStyle/>
          <a:p>
            <a:pPr algn="r"/>
            <a:r>
              <a:rPr lang="en-US" sz="1600" dirty="0" smtClean="0"/>
              <a:t>Stream 1.5 Models (Track) and requested baselines/models</a:t>
            </a:r>
          </a:p>
          <a:p>
            <a:pPr algn="r"/>
            <a:r>
              <a:rPr lang="en-US" sz="1600" dirty="0" smtClean="0"/>
              <a:t>except GPMI and G01I</a:t>
            </a:r>
          </a:p>
        </p:txBody>
      </p:sp>
      <p:sp>
        <p:nvSpPr>
          <p:cNvPr id="10" name="TextBox 9"/>
          <p:cNvSpPr txBox="1"/>
          <p:nvPr/>
        </p:nvSpPr>
        <p:spPr>
          <a:xfrm>
            <a:off x="6231027" y="2575282"/>
            <a:ext cx="2903473" cy="584775"/>
          </a:xfrm>
          <a:prstGeom prst="rect">
            <a:avLst/>
          </a:prstGeom>
          <a:noFill/>
        </p:spPr>
        <p:txBody>
          <a:bodyPr wrap="square" rtlCol="0">
            <a:spAutoFit/>
          </a:bodyPr>
          <a:lstStyle/>
          <a:p>
            <a:pPr algn="r"/>
            <a:r>
              <a:rPr lang="en-US" sz="1600" dirty="0" smtClean="0"/>
              <a:t>Excludes</a:t>
            </a:r>
          </a:p>
          <a:p>
            <a:pPr algn="r"/>
            <a:r>
              <a:rPr lang="en-US" sz="1600" dirty="0" smtClean="0"/>
              <a:t>GPMI, G01I, and NGMI</a:t>
            </a:r>
          </a:p>
        </p:txBody>
      </p:sp>
      <p:sp>
        <p:nvSpPr>
          <p:cNvPr id="11" name="TextBox 10"/>
          <p:cNvSpPr txBox="1"/>
          <p:nvPr/>
        </p:nvSpPr>
        <p:spPr>
          <a:xfrm>
            <a:off x="6240527" y="4195462"/>
            <a:ext cx="2903473" cy="830997"/>
          </a:xfrm>
          <a:prstGeom prst="rect">
            <a:avLst/>
          </a:prstGeom>
          <a:noFill/>
        </p:spPr>
        <p:txBody>
          <a:bodyPr wrap="square" rtlCol="0">
            <a:spAutoFit/>
          </a:bodyPr>
          <a:lstStyle/>
          <a:p>
            <a:pPr algn="r"/>
            <a:r>
              <a:rPr lang="en-US" sz="1600" dirty="0" smtClean="0"/>
              <a:t>Excludes</a:t>
            </a:r>
          </a:p>
          <a:p>
            <a:pPr algn="r"/>
            <a:r>
              <a:rPr lang="en-US" sz="1600" dirty="0" smtClean="0"/>
              <a:t>EMXI, FIMI,</a:t>
            </a:r>
          </a:p>
          <a:p>
            <a:pPr algn="r"/>
            <a:r>
              <a:rPr lang="en-US" sz="1600" dirty="0" smtClean="0"/>
              <a:t>A4NI, GTMI, and NGMI</a:t>
            </a:r>
          </a:p>
        </p:txBody>
      </p:sp>
      <p:sp>
        <p:nvSpPr>
          <p:cNvPr id="13" name="Slide Number Placeholder 12"/>
          <p:cNvSpPr>
            <a:spLocks noGrp="1"/>
          </p:cNvSpPr>
          <p:nvPr>
            <p:ph type="sldNum" sz="quarter" idx="12"/>
          </p:nvPr>
        </p:nvSpPr>
        <p:spPr/>
        <p:txBody>
          <a:bodyPr/>
          <a:lstStyle/>
          <a:p>
            <a:fld id="{9628FEF3-5D5B-B143-86EE-FC9108EB44C6}" type="slidenum">
              <a:rPr lang="en-US" smtClean="0"/>
              <a:pPr/>
              <a:t>9</a:t>
            </a:fld>
            <a:endParaRPr lang="en-US"/>
          </a:p>
        </p:txBody>
      </p:sp>
      <p:cxnSp>
        <p:nvCxnSpPr>
          <p:cNvPr id="18" name="Straight Connector 17"/>
          <p:cNvCxnSpPr/>
          <p:nvPr/>
        </p:nvCxnSpPr>
        <p:spPr>
          <a:xfrm>
            <a:off x="0" y="1989039"/>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24" y="378033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24" y="54512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244999" y="5726282"/>
            <a:ext cx="2903473" cy="830997"/>
          </a:xfrm>
          <a:prstGeom prst="rect">
            <a:avLst/>
          </a:prstGeom>
          <a:noFill/>
        </p:spPr>
        <p:txBody>
          <a:bodyPr wrap="square" rtlCol="0">
            <a:spAutoFit/>
          </a:bodyPr>
          <a:lstStyle/>
          <a:p>
            <a:pPr algn="r"/>
            <a:r>
              <a:rPr lang="en-US" sz="1600" dirty="0" smtClean="0"/>
              <a:t>Excludes</a:t>
            </a:r>
          </a:p>
          <a:p>
            <a:pPr algn="r"/>
            <a:r>
              <a:rPr lang="en-US" sz="1600" dirty="0" smtClean="0"/>
              <a:t>EMXI, GPMI, G01I,</a:t>
            </a:r>
          </a:p>
          <a:p>
            <a:pPr algn="r"/>
            <a:r>
              <a:rPr lang="en-US" sz="1600" dirty="0" smtClean="0"/>
              <a:t>FIMI, H3GI, GTMI, and NGMI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23234</TotalTime>
  <Words>2264</Words>
  <Application>Microsoft Office PowerPoint</Application>
  <PresentationFormat>On-screen Show (4:3)</PresentationFormat>
  <Paragraphs>212</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Stream 1.5 and Stream 2.0 Model Performance Hurricane Maria (AL142011)</vt:lpstr>
      <vt:lpstr>Introduction</vt:lpstr>
      <vt:lpstr>Slide 3</vt:lpstr>
      <vt:lpstr>Slide 4</vt:lpstr>
      <vt:lpstr>Slide 5</vt:lpstr>
      <vt:lpstr>Slide 6</vt:lpstr>
      <vt:lpstr>Slide 7</vt:lpstr>
      <vt:lpstr>Slide 8</vt:lpstr>
      <vt:lpstr>Slide 9</vt:lpstr>
      <vt:lpstr>Slide 10</vt:lpstr>
    </vt:vector>
  </TitlesOfParts>
  <Company>UCAR/RAL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Williams</dc:creator>
  <cp:lastModifiedBy>Paul A. Kucera</cp:lastModifiedBy>
  <cp:revision>440</cp:revision>
  <dcterms:created xsi:type="dcterms:W3CDTF">2011-09-02T13:46:01Z</dcterms:created>
  <dcterms:modified xsi:type="dcterms:W3CDTF">2011-10-20T16:26:17Z</dcterms:modified>
</cp:coreProperties>
</file>