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2" r:id="rId2"/>
    <p:sldId id="266" r:id="rId3"/>
    <p:sldId id="273" r:id="rId4"/>
    <p:sldId id="271" r:id="rId5"/>
    <p:sldId id="269" r:id="rId6"/>
    <p:sldId id="270" r:id="rId7"/>
    <p:sldId id="263" r:id="rId8"/>
    <p:sldId id="272" r:id="rId9"/>
    <p:sldId id="257" r:id="rId10"/>
    <p:sldId id="274" r:id="rId11"/>
    <p:sldId id="275" r:id="rId12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F1B77-3E0E-499F-9DC5-426354E2A2AA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303ED-9066-4F01-8891-A90E5039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3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8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5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4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3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0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3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8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1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62FB-7D1F-4723-94A7-98062EEA250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85E37-FFE9-47A7-A229-23955DD9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9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8001000" cy="2133600"/>
          </a:xfrm>
          <a:solidFill>
            <a:srgbClr val="FFFF00">
              <a:alpha val="2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Revision of the PBL height definition in the HWRF operational PBL scheme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r>
              <a:rPr lang="en-US" dirty="0" smtClean="0"/>
              <a:t>Young Kwon, </a:t>
            </a:r>
            <a:r>
              <a:rPr lang="en-US" dirty="0" err="1" smtClean="0"/>
              <a:t>Weiguo</a:t>
            </a:r>
            <a:r>
              <a:rPr lang="en-US" dirty="0" smtClean="0"/>
              <a:t> Wang and </a:t>
            </a:r>
            <a:r>
              <a:rPr lang="en-US" dirty="0" err="1" smtClean="0"/>
              <a:t>Jongil</a:t>
            </a:r>
            <a:r>
              <a:rPr lang="en-US" dirty="0" smtClean="0"/>
              <a:t> 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Plans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 both two-layer Richardson number based method and variable critical Richardson number method in the current HWRF operational PBL scheme.</a:t>
            </a:r>
          </a:p>
          <a:p>
            <a:r>
              <a:rPr lang="en-US" dirty="0" smtClean="0"/>
              <a:t>Conduct in idealized case and real case in order to examine the effect of the revised PBL scheme</a:t>
            </a:r>
          </a:p>
          <a:p>
            <a:r>
              <a:rPr lang="en-US" dirty="0" smtClean="0"/>
              <a:t>The scheme which produces better results would be considered as 2013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20000"/>
            </a:srgb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Pros/cons of the operational HWRF PBL scheme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Pros: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Known to be beneficial to hurricane track forecast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Appropriate to buoyancy dominant boundary layer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Cons: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Overestimate PBL height in shear dominant boundary layer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Too strong vertical mixing compare to observation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5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3"/>
              <p:cNvSpPr txBox="1"/>
              <p:nvPr/>
            </p:nvSpPr>
            <p:spPr>
              <a:xfrm>
                <a:off x="1225103" y="2248302"/>
                <a:ext cx="4343400" cy="690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0" dirty="0" smtClean="0"/>
                  <a:t>PBL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𝑅𝑖𝑐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</a:rPr>
                          <m:t>𝑣𝑎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|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(0)|2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103" y="2248302"/>
                <a:ext cx="4343400" cy="690382"/>
              </a:xfrm>
              <a:prstGeom prst="rect">
                <a:avLst/>
              </a:prstGeom>
              <a:blipFill rotWithShape="1">
                <a:blip r:embed="rId3"/>
                <a:stretch>
                  <a:fillRect l="-2247" b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05197" y="1790758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First guess PBL height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4784" y="3122906"/>
                <a:ext cx="52492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2</a:t>
                </a:r>
                <a:r>
                  <a:rPr lang="en-US" sz="2400" dirty="0" smtClean="0"/>
                  <a:t>. Update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using the first guess </a:t>
                </a:r>
                <a:r>
                  <a:rPr lang="en-US" sz="2400" dirty="0" err="1" smtClean="0"/>
                  <a:t>PBLh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84" y="3122906"/>
                <a:ext cx="524921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6199" y="3924701"/>
                <a:ext cx="4734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3. Enhance </a:t>
                </a:r>
                <a:r>
                  <a:rPr lang="en-US" sz="2400" dirty="0" err="1" smtClean="0"/>
                  <a:t>PBLh</a:t>
                </a:r>
                <a:r>
                  <a:rPr lang="en-US" sz="2400" dirty="0" smtClean="0"/>
                  <a:t> using updated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99" y="3924701"/>
                <a:ext cx="473405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06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4686702"/>
            <a:ext cx="696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. Momentum diffusivity (K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) is calculated under </a:t>
            </a:r>
            <a:r>
              <a:rPr lang="en-US" sz="2400" dirty="0" err="1" smtClean="0"/>
              <a:t>PBLh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1601541" y="5184857"/>
                <a:ext cx="35905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smtClean="0">
                        <a:latin typeface="Cambria Math"/>
                      </a:rPr>
                      <m:t>K</m:t>
                    </m:r>
                    <m:r>
                      <a:rPr lang="en-US" sz="2400" b="0" i="1" baseline="-25000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𝑢</m:t>
                    </m:r>
                    <m:r>
                      <a:rPr lang="en-US" sz="2400" b="0" i="1" baseline="-25000" smtClean="0">
                        <a:latin typeface="Cambria Math"/>
                      </a:rPr>
                      <m:t>∗</m:t>
                    </m:r>
                  </m:oMath>
                </a14:m>
                <a:r>
                  <a:rPr lang="en-US" sz="2400" baseline="-25000" dirty="0" smtClean="0"/>
                  <a:t> </a:t>
                </a:r>
                <a:r>
                  <a:rPr lang="en-US" sz="2400" dirty="0" smtClean="0"/>
                  <a:t>z (1 - z/h) </a:t>
                </a:r>
                <a:r>
                  <a:rPr lang="en-US" sz="2400" baseline="30000" dirty="0" smtClean="0"/>
                  <a:t>p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541" y="5184857"/>
                <a:ext cx="359052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0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396452"/>
              </p:ext>
            </p:extLst>
          </p:nvPr>
        </p:nvGraphicFramePr>
        <p:xfrm>
          <a:off x="4353864" y="389295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3864" y="3892952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5858679"/>
            <a:ext cx="731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Moist diffusivity (</a:t>
            </a:r>
            <a:r>
              <a:rPr lang="en-US" sz="2400" dirty="0" err="1" smtClean="0"/>
              <a:t>K</a:t>
            </a:r>
            <a:r>
              <a:rPr lang="en-US" sz="2400" baseline="-25000" dirty="0" err="1"/>
              <a:t>t</a:t>
            </a:r>
            <a:r>
              <a:rPr lang="en-US" sz="2400" dirty="0" smtClean="0"/>
              <a:t>) is calculated using </a:t>
            </a:r>
            <a:r>
              <a:rPr lang="en-US" sz="2400" dirty="0" err="1" smtClean="0"/>
              <a:t>Prandtl</a:t>
            </a:r>
            <a:r>
              <a:rPr lang="en-US" sz="2400" dirty="0" smtClean="0"/>
              <a:t> number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5248" y="345707"/>
            <a:ext cx="8458200" cy="1200329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Procedures in the operational HWRF </a:t>
            </a:r>
          </a:p>
          <a:p>
            <a:r>
              <a:rPr lang="en-US" sz="3600" dirty="0" smtClean="0"/>
              <a:t>PBL scheme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5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906" y="990600"/>
            <a:ext cx="8305800" cy="236988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Richardson number: </a:t>
            </a:r>
          </a:p>
          <a:p>
            <a:r>
              <a:rPr lang="en-US" sz="2800" dirty="0" smtClean="0"/>
              <a:t>A parameter indicating the degree of turbulent of a fluid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688347"/>
              </p:ext>
            </p:extLst>
          </p:nvPr>
        </p:nvGraphicFramePr>
        <p:xfrm>
          <a:off x="979488" y="2174875"/>
          <a:ext cx="25527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3" imgW="1066680" imgH="469800" progId="Equation.3">
                  <p:embed/>
                </p:oleObj>
              </mc:Choice>
              <mc:Fallback>
                <p:oleObj name="Equation" r:id="rId3" imgW="10666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9488" y="2174875"/>
                        <a:ext cx="2552700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827" y="3493395"/>
            <a:ext cx="4374524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Bigger: fluid is more likely laminar</a:t>
            </a:r>
          </a:p>
          <a:p>
            <a:r>
              <a:rPr lang="en-US" sz="2000" dirty="0" smtClean="0"/>
              <a:t>Smaller: fluid is more likely turbulent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482" y="5105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Critical Richardson number:  </a:t>
            </a:r>
            <a:r>
              <a:rPr lang="en-US" sz="2400" dirty="0" smtClean="0"/>
              <a:t>A number determining a fluid is turbulent or not. When the Richardson number of a fluid is smaller than this critical value,  the fluid is regarded as turbulent.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7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89069" cy="1143000"/>
          </a:xfrm>
          <a:solidFill>
            <a:srgbClr val="FFFF00">
              <a:alpha val="20000"/>
            </a:srgb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Revise PBL Height calculation in the operational HWRF (Wang)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659438" y="1594042"/>
            <a:ext cx="0" cy="2160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5659438" y="3754629"/>
            <a:ext cx="2122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446713" y="2383029"/>
            <a:ext cx="24415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543800" y="1916113"/>
            <a:ext cx="1404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PBL top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181600" y="1645374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Z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181600" y="3605404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41995" name="AutoShape 11"/>
          <p:cNvSpPr>
            <a:spLocks/>
          </p:cNvSpPr>
          <p:nvPr/>
        </p:nvSpPr>
        <p:spPr bwMode="auto">
          <a:xfrm>
            <a:off x="6189663" y="2383029"/>
            <a:ext cx="319087" cy="1371600"/>
          </a:xfrm>
          <a:prstGeom prst="rightBrace">
            <a:avLst>
              <a:gd name="adj1" fmla="val 3582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615113" y="2881504"/>
            <a:ext cx="1273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Cal Ri #</a:t>
            </a:r>
          </a:p>
        </p:txBody>
      </p:sp>
      <p:sp>
        <p:nvSpPr>
          <p:cNvPr id="41997" name="Cloud"/>
          <p:cNvSpPr>
            <a:spLocks noChangeAspect="1" noEditPoints="1" noChangeArrowheads="1"/>
          </p:cNvSpPr>
          <p:nvPr/>
        </p:nvSpPr>
        <p:spPr bwMode="auto">
          <a:xfrm>
            <a:off x="5659438" y="1884554"/>
            <a:ext cx="1751012" cy="460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728494" y="4146417"/>
            <a:ext cx="0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753894" y="6419717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5536407" y="4986205"/>
            <a:ext cx="22050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7701757" y="4475030"/>
            <a:ext cx="1100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PBL top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296694" y="4057517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Z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296694" y="6284780"/>
            <a:ext cx="5270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668294" y="5586280"/>
            <a:ext cx="1150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Cal Ri #</a:t>
            </a:r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5631657" y="5384667"/>
            <a:ext cx="206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7777957" y="5116380"/>
            <a:ext cx="947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ML top</a:t>
            </a:r>
          </a:p>
        </p:txBody>
      </p:sp>
      <p:sp>
        <p:nvSpPr>
          <p:cNvPr id="42012" name="AutoShape 28"/>
          <p:cNvSpPr>
            <a:spLocks/>
          </p:cNvSpPr>
          <p:nvPr/>
        </p:nvSpPr>
        <p:spPr bwMode="auto">
          <a:xfrm>
            <a:off x="6830219" y="4986205"/>
            <a:ext cx="287338" cy="398462"/>
          </a:xfrm>
          <a:prstGeom prst="rightBrace">
            <a:avLst>
              <a:gd name="adj1" fmla="val 11556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Cloud"/>
          <p:cNvSpPr>
            <a:spLocks noChangeAspect="1" noEditPoints="1" noChangeArrowheads="1"/>
          </p:cNvSpPr>
          <p:nvPr/>
        </p:nvSpPr>
        <p:spPr bwMode="auto">
          <a:xfrm>
            <a:off x="5823744" y="4451217"/>
            <a:ext cx="1582738" cy="490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6884" y="3066939"/>
                <a:ext cx="4163136" cy="87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𝑝𝑏𝑙h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𝑅𝑖𝑐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𝑣𝑎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|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(0)|2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84" y="3066939"/>
                <a:ext cx="4163136" cy="8745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52579" y="1698050"/>
            <a:ext cx="2805022" cy="52322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Current </a:t>
            </a:r>
            <a:r>
              <a:rPr lang="en-US" sz="2800" dirty="0" smtClean="0">
                <a:latin typeface="Calibri" pitchFamily="34" charset="0"/>
              </a:rPr>
              <a:t>scheme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72742" y="4336481"/>
            <a:ext cx="4651420" cy="52322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Revised </a:t>
            </a:r>
            <a:r>
              <a:rPr lang="en-US" sz="2800" dirty="0" smtClean="0">
                <a:latin typeface="Calibri" pitchFamily="34" charset="0"/>
              </a:rPr>
              <a:t>method </a:t>
            </a:r>
            <a:r>
              <a:rPr lang="en-US" sz="2400" dirty="0" smtClean="0">
                <a:latin typeface="Calibri" pitchFamily="34" charset="0"/>
              </a:rPr>
              <a:t>(Pleim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n-US" sz="2400" dirty="0" smtClean="0">
                <a:latin typeface="Calibri" pitchFamily="34" charset="0"/>
              </a:rPr>
              <a:t>2006)</a:t>
            </a:r>
            <a:endParaRPr lang="en-US" sz="24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01859" y="5639575"/>
                <a:ext cx="4343400" cy="87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𝑝𝑏𝑙h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𝑅𝑖𝑐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𝑣𝑎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|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)|2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59" y="5639575"/>
                <a:ext cx="4343400" cy="8745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61264" y="2347894"/>
            <a:ext cx="468709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en-US" sz="2400" dirty="0" err="1" smtClean="0">
                <a:latin typeface="Calibri" pitchFamily="34" charset="0"/>
              </a:rPr>
              <a:t>R</a:t>
            </a:r>
            <a:r>
              <a:rPr lang="en-US" sz="2400" baseline="-25000" dirty="0" err="1" smtClean="0">
                <a:latin typeface="Calibri" pitchFamily="34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 = f(</a:t>
            </a:r>
            <a:r>
              <a:rPr lang="en-US" sz="2400" dirty="0" err="1" smtClean="0">
                <a:latin typeface="Calibri" pitchFamily="34" charset="0"/>
              </a:rPr>
              <a:t>h,surface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Surface bulk Richardson number</a:t>
            </a:r>
            <a:endParaRPr lang="en-US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1264" y="4829150"/>
            <a:ext cx="482768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en-US" sz="2400" dirty="0" err="1" smtClean="0">
                <a:latin typeface="Calibri" pitchFamily="34" charset="0"/>
              </a:rPr>
              <a:t>R</a:t>
            </a:r>
            <a:r>
              <a:rPr lang="en-US" sz="2400" baseline="-25000" dirty="0" err="1" smtClean="0">
                <a:latin typeface="Calibri" pitchFamily="34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 = f(h, mixed layer, first layer)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two-layer bulk Richardson number</a:t>
            </a:r>
            <a:endParaRPr lang="en-US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tmean_cyl_u_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4825"/>
            <a:ext cx="4030663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6" name="Picture 6" descr="tmean_cyl_u_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504825"/>
            <a:ext cx="4030662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095375" y="88900"/>
            <a:ext cx="273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HWRF-OPERATION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40350" y="76200"/>
            <a:ext cx="273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NEW PBL-H&amp;K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952500" y="1647825"/>
            <a:ext cx="100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PBLH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311275" y="2362200"/>
            <a:ext cx="173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Max Wind H</a:t>
            </a:r>
          </a:p>
        </p:txBody>
      </p:sp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6" r="3557" b="4092"/>
          <a:stretch>
            <a:fillRect/>
          </a:stretch>
        </p:blipFill>
        <p:spPr bwMode="auto">
          <a:xfrm>
            <a:off x="152400" y="3286125"/>
            <a:ext cx="41910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1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2" t="6139" r="3162" b="3836"/>
          <a:stretch>
            <a:fillRect/>
          </a:stretch>
        </p:blipFill>
        <p:spPr bwMode="auto">
          <a:xfrm>
            <a:off x="4724400" y="3505200"/>
            <a:ext cx="4191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14" name="AutoShape 14"/>
          <p:cNvSpPr>
            <a:spLocks noChangeArrowheads="1"/>
          </p:cNvSpPr>
          <p:nvPr/>
        </p:nvSpPr>
        <p:spPr bwMode="auto">
          <a:xfrm>
            <a:off x="1905000" y="57150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AutoShape 15"/>
          <p:cNvSpPr>
            <a:spLocks noChangeArrowheads="1"/>
          </p:cNvSpPr>
          <p:nvPr/>
        </p:nvSpPr>
        <p:spPr bwMode="auto">
          <a:xfrm>
            <a:off x="1905000" y="45720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AutoShape 16"/>
          <p:cNvSpPr>
            <a:spLocks noChangeArrowheads="1"/>
          </p:cNvSpPr>
          <p:nvPr/>
        </p:nvSpPr>
        <p:spPr bwMode="auto">
          <a:xfrm>
            <a:off x="6019800" y="45720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>
            <a:off x="6019800" y="5715000"/>
            <a:ext cx="1143000" cy="304800"/>
          </a:xfrm>
          <a:prstGeom prst="lef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838200" y="502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PBL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7315200" y="55768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PBL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191000" y="76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Ideal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114800" y="3886200"/>
            <a:ext cx="762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Real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EARL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F24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6096000" y="51196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Inflow H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1219200" y="52720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Inflow H</a:t>
            </a:r>
          </a:p>
        </p:txBody>
      </p:sp>
    </p:spTree>
    <p:extLst>
      <p:ext uri="{BB962C8B-B14F-4D97-AF65-F5344CB8AC3E}">
        <p14:creationId xmlns:p14="http://schemas.microsoft.com/office/powerpoint/2010/main" val="32160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3819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However,  it has been noted that GFS PBL scheme tends to underestimate the PBL height under certain conditions although the PBL height is overestimated in hurricane conditions.</a:t>
            </a:r>
          </a:p>
          <a:p>
            <a:r>
              <a:rPr lang="en-US" sz="2800" dirty="0" smtClean="0"/>
              <a:t>      As a result, the usage of two-layer Richardson number  may cause more underestimation of PBL height despite of better representation of hurricane PBL.</a:t>
            </a:r>
          </a:p>
          <a:p>
            <a:r>
              <a:rPr lang="en-US" sz="2800" dirty="0" smtClean="0"/>
              <a:t>      Vickers and </a:t>
            </a:r>
            <a:r>
              <a:rPr lang="en-US" sz="2800" dirty="0" err="1" smtClean="0"/>
              <a:t>Mahrt</a:t>
            </a:r>
            <a:r>
              <a:rPr lang="en-US" sz="2800" dirty="0" smtClean="0"/>
              <a:t> (2004) suggested that it produced better results by using various critical Richardson number depended on surface </a:t>
            </a:r>
            <a:r>
              <a:rPr lang="en-US" sz="2800" dirty="0" err="1" smtClean="0"/>
              <a:t>Rossby</a:t>
            </a:r>
            <a:r>
              <a:rPr lang="en-US" sz="2800" dirty="0" smtClean="0"/>
              <a:t> number (R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) with keeping surface bulk Richardson number.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96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journals.ametsoc.org/na101/home/literatum/publisher/ams/journals/content/apme1/2004/15200450-43.11/jam2160.1/production/images/large/i1520-0450-43-11-1736-f0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1912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09800" y="1371600"/>
                <a:ext cx="4509752" cy="87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𝑝𝑏𝑙h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𝑅𝑖𝑐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𝑅𝑜</m:t>
                      </m:r>
                      <m:r>
                        <a:rPr lang="en-US" sz="24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𝑣𝑎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|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sz="2400" b="0" i="1" baseline="30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b="0" i="1" baseline="-2500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371600"/>
                <a:ext cx="4509752" cy="8745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066800" y="457200"/>
            <a:ext cx="7097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</a:t>
            </a:r>
            <a:r>
              <a:rPr lang="en-US" sz="2400" dirty="0" smtClean="0"/>
              <a:t>surface bulk </a:t>
            </a:r>
            <a:r>
              <a:rPr lang="en-US" sz="2400" dirty="0" err="1" smtClean="0"/>
              <a:t>Ri</a:t>
            </a:r>
            <a:r>
              <a:rPr lang="en-US" sz="2400" dirty="0" smtClean="0"/>
              <a:t> </a:t>
            </a:r>
            <a:r>
              <a:rPr lang="en-US" sz="2400" dirty="0" err="1" smtClean="0"/>
              <a:t>fo</a:t>
            </a:r>
            <a:r>
              <a:rPr lang="en-US" sz="2400" dirty="0" smtClean="0"/>
              <a:t> PBL </a:t>
            </a:r>
            <a:r>
              <a:rPr lang="en-US" sz="2400" dirty="0" smtClean="0"/>
              <a:t>height but </a:t>
            </a:r>
            <a:r>
              <a:rPr lang="en-US" sz="2400" dirty="0" err="1" smtClean="0"/>
              <a:t>Ric</a:t>
            </a:r>
            <a:r>
              <a:rPr lang="en-US" sz="2400" dirty="0" smtClean="0"/>
              <a:t> is not a constant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6061656"/>
            <a:ext cx="2133600" cy="646331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Vickers and </a:t>
            </a:r>
            <a:r>
              <a:rPr lang="en-US" b="1" dirty="0" err="1" smtClean="0"/>
              <a:t>Mahrt</a:t>
            </a:r>
            <a:r>
              <a:rPr lang="en-US" b="1" dirty="0" smtClean="0"/>
              <a:t> (2004)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5867400" y="4648200"/>
            <a:ext cx="1905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4278868"/>
            <a:ext cx="259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Hurricane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7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3"/>
              <p:cNvSpPr txBox="1"/>
              <p:nvPr/>
            </p:nvSpPr>
            <p:spPr>
              <a:xfrm>
                <a:off x="1237178" y="2898462"/>
                <a:ext cx="4343400" cy="690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0" dirty="0" smtClean="0"/>
                  <a:t>PBL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𝑅𝑖𝑐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</a:rPr>
                          <m:t>𝑣𝑎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|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(0)|2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baseline="-25000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178" y="2898462"/>
                <a:ext cx="4343400" cy="690382"/>
              </a:xfrm>
              <a:prstGeom prst="rect">
                <a:avLst/>
              </a:prstGeom>
              <a:blipFill rotWithShape="1">
                <a:blip r:embed="rId3"/>
                <a:stretch>
                  <a:fillRect l="-2247" b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62615" y="2460608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First guess PBL height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8127" y="3815402"/>
                <a:ext cx="52492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3. Update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using the first guess </a:t>
                </a:r>
                <a:r>
                  <a:rPr lang="en-US" sz="2400" dirty="0" err="1" smtClean="0"/>
                  <a:t>PBLh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27" y="3815402"/>
                <a:ext cx="524921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0152" y="4386365"/>
                <a:ext cx="4734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4</a:t>
                </a:r>
                <a:r>
                  <a:rPr lang="en-US" sz="2400" dirty="0" smtClean="0"/>
                  <a:t>. Update </a:t>
                </a:r>
                <a:r>
                  <a:rPr lang="en-US" sz="2400" dirty="0" err="1" smtClean="0"/>
                  <a:t>PBLh</a:t>
                </a:r>
                <a:r>
                  <a:rPr lang="en-US" sz="2400" dirty="0" smtClean="0"/>
                  <a:t> using updated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52" y="4386365"/>
                <a:ext cx="473405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93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17272" y="4954024"/>
            <a:ext cx="696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Momentum diffusivity (K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) is calculated under </a:t>
            </a:r>
            <a:r>
              <a:rPr lang="en-US" sz="2400" dirty="0" err="1" smtClean="0"/>
              <a:t>PBLh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1580613" y="5452179"/>
                <a:ext cx="35905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smtClean="0">
                        <a:latin typeface="Cambria Math"/>
                      </a:rPr>
                      <m:t>K</m:t>
                    </m:r>
                    <m:r>
                      <a:rPr lang="en-US" sz="2400" b="0" i="1" baseline="-25000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𝑢</m:t>
                    </m:r>
                    <m:r>
                      <a:rPr lang="en-US" sz="2400" b="0" i="1" baseline="-25000" smtClean="0">
                        <a:latin typeface="Cambria Math"/>
                      </a:rPr>
                      <m:t>∗</m:t>
                    </m:r>
                  </m:oMath>
                </a14:m>
                <a:r>
                  <a:rPr lang="en-US" sz="2400" baseline="-25000" dirty="0" smtClean="0"/>
                  <a:t> </a:t>
                </a:r>
                <a:r>
                  <a:rPr lang="en-US" sz="2400" dirty="0" smtClean="0"/>
                  <a:t>z (1 - z/h) </a:t>
                </a:r>
                <a:r>
                  <a:rPr lang="en-US" sz="2400" baseline="30000" dirty="0" smtClean="0"/>
                  <a:t>p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613" y="5452179"/>
                <a:ext cx="359052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4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055482"/>
              </p:ext>
            </p:extLst>
          </p:nvPr>
        </p:nvGraphicFramePr>
        <p:xfrm>
          <a:off x="4367817" y="4354616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67817" y="4354616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9615" y="6089511"/>
            <a:ext cx="731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Moist diffusivity (</a:t>
            </a:r>
            <a:r>
              <a:rPr lang="en-US" sz="2400" dirty="0" err="1" smtClean="0"/>
              <a:t>K</a:t>
            </a:r>
            <a:r>
              <a:rPr lang="en-US" sz="2400" baseline="-25000" dirty="0" err="1"/>
              <a:t>t</a:t>
            </a:r>
            <a:r>
              <a:rPr lang="en-US" sz="2400" dirty="0" smtClean="0"/>
              <a:t>) is calculated using </a:t>
            </a:r>
            <a:r>
              <a:rPr lang="en-US" sz="2400" dirty="0" err="1" smtClean="0"/>
              <a:t>Prandtl</a:t>
            </a:r>
            <a:r>
              <a:rPr lang="en-US" sz="2400" dirty="0" smtClean="0"/>
              <a:t> number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5248" y="345707"/>
            <a:ext cx="8458200" cy="1200329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Procedures in the newly proposed HWRF </a:t>
            </a:r>
          </a:p>
          <a:p>
            <a:r>
              <a:rPr lang="en-US" sz="3600" dirty="0" smtClean="0"/>
              <a:t>PBL scheme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17272" y="1905000"/>
            <a:ext cx="5583528" cy="461665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Calculate critical Richardson number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97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journals.ametsoc.org/na101/home/literatum/publisher/ams/journals/content/apme1/2004/15200450-43.11/jam2160.1/production/images/medium/i1520-0450-43-11-1736-e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273" y="1525587"/>
            <a:ext cx="4710113" cy="81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9253" y="2793603"/>
            <a:ext cx="5051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ic</a:t>
            </a:r>
            <a:r>
              <a:rPr lang="en-US" sz="2800" dirty="0" smtClean="0"/>
              <a:t> = 0.16(10</a:t>
            </a:r>
            <a:r>
              <a:rPr lang="en-US" sz="2800" baseline="30000" dirty="0" smtClean="0"/>
              <a:t>−7</a:t>
            </a:r>
            <a:r>
              <a:rPr lang="en-US" sz="2800" i="1" dirty="0" smtClean="0"/>
              <a:t>R</a:t>
            </a:r>
            <a:r>
              <a:rPr lang="en-US" sz="2800" i="1" baseline="-25000" dirty="0" smtClean="0"/>
              <a:t>o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−0.18</a:t>
            </a:r>
            <a:r>
              <a:rPr lang="en-US" sz="2800" dirty="0" smtClean="0"/>
              <a:t> 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66800" y="4648200"/>
                <a:ext cx="6096000" cy="1135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𝑝𝑏𝑙h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𝑅𝑖𝑐</m:t>
                      </m:r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𝑅𝑜</m:t>
                      </m:r>
                      <m:r>
                        <a:rPr lang="en-US" sz="32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3200" b="0" i="1" baseline="-25000" smtClean="0">
                              <a:latin typeface="Cambria Math"/>
                              <a:ea typeface="Cambria Math"/>
                            </a:rPr>
                            <m:t>𝑣𝑎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 |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sz="3200" b="0" i="1" baseline="30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3200" b="0" i="1" baseline="-25000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3200" b="0" i="1" baseline="-2500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6096000" cy="1135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095580" y="1220787"/>
            <a:ext cx="33528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7349" y="1699280"/>
            <a:ext cx="4114800" cy="461665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~ 30/(10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* 10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  ~ 3.0E+7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1280" y="2834766"/>
            <a:ext cx="2819400" cy="461665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0.16* 30</a:t>
            </a:r>
            <a:r>
              <a:rPr lang="en-US" sz="2400" baseline="30000" dirty="0" smtClean="0"/>
              <a:t>-0.18  </a:t>
            </a:r>
            <a:r>
              <a:rPr lang="en-US" sz="2400" dirty="0"/>
              <a:t>~</a:t>
            </a:r>
            <a:r>
              <a:rPr lang="en-US" sz="2400" dirty="0" smtClean="0"/>
              <a:t> 0.087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704997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urface </a:t>
            </a:r>
            <a:r>
              <a:rPr lang="en-US" sz="3600" dirty="0" err="1" smtClean="0"/>
              <a:t>Rossby</a:t>
            </a:r>
            <a:r>
              <a:rPr lang="en-US" sz="3600" dirty="0" smtClean="0"/>
              <a:t> number (R</a:t>
            </a:r>
            <a:r>
              <a:rPr lang="en-US" sz="3600" baseline="-25000" dirty="0" smtClean="0"/>
              <a:t>o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20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689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Revision of the PBL height definition in the HWRF operational PBL scheme</vt:lpstr>
      <vt:lpstr>PowerPoint Presentation</vt:lpstr>
      <vt:lpstr>PowerPoint Presentation</vt:lpstr>
      <vt:lpstr>Revise PBL Height calculation in the operational HWRF (Wang)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Plans</vt:lpstr>
      <vt:lpstr>Pros/cons of the operational HWRF PBL scheme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 C. Kwon</dc:creator>
  <cp:lastModifiedBy>Young C. Kwon</cp:lastModifiedBy>
  <cp:revision>106</cp:revision>
  <cp:lastPrinted>2012-10-15T17:50:14Z</cp:lastPrinted>
  <dcterms:created xsi:type="dcterms:W3CDTF">2012-10-15T13:53:26Z</dcterms:created>
  <dcterms:modified xsi:type="dcterms:W3CDTF">2012-10-18T14:09:40Z</dcterms:modified>
</cp:coreProperties>
</file>