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80" r:id="rId3"/>
    <p:sldId id="288" r:id="rId4"/>
    <p:sldId id="258" r:id="rId5"/>
    <p:sldId id="262" r:id="rId6"/>
    <p:sldId id="263" r:id="rId7"/>
    <p:sldId id="264" r:id="rId8"/>
    <p:sldId id="265" r:id="rId9"/>
    <p:sldId id="266" r:id="rId10"/>
    <p:sldId id="277" r:id="rId11"/>
    <p:sldId id="268" r:id="rId12"/>
    <p:sldId id="279" r:id="rId13"/>
    <p:sldId id="278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60" r:id="rId23"/>
    <p:sldId id="285" r:id="rId24"/>
    <p:sldId id="287" r:id="rId25"/>
    <p:sldId id="286" r:id="rId26"/>
    <p:sldId id="284" r:id="rId27"/>
    <p:sldId id="259" r:id="rId28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05DE508-F1F3-45DC-AB85-94B1A6B9CE46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D0F7F64-D6AF-42B1-A0D4-6436BC0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0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90573-ED2D-463F-A0AF-C35D9EFD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E347-C740-4A70-9605-D21888E81F19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D990-FA44-4E3E-881D-610DEC6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2012 HWRF upgrades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143000"/>
          </a:xfrm>
        </p:spPr>
        <p:txBody>
          <a:bodyPr/>
          <a:lstStyle/>
          <a:p>
            <a:r>
              <a:rPr lang="en-US" dirty="0" smtClean="0"/>
              <a:t>EMC HWRF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0390" y="2286000"/>
            <a:ext cx="7772400" cy="147002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Verification stats for </a:t>
            </a:r>
          </a:p>
          <a:p>
            <a:r>
              <a:rPr lang="en-US" sz="4800" dirty="0" smtClean="0"/>
              <a:t>2010 season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5105400"/>
            <a:ext cx="556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are from Jet machine. CCS runs are going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586" y="533400"/>
            <a:ext cx="31242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Track error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255" y="5639718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25% improvement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6895" y="5707733"/>
            <a:ext cx="148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768"/>
            <a:ext cx="4632960" cy="347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37" y="2231212"/>
            <a:ext cx="4632960" cy="3474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7383" y="3653134"/>
            <a:ext cx="2819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Degradation mainly from Frank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29600" y="3968572"/>
            <a:ext cx="304800" cy="222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5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264" y="533400"/>
            <a:ext cx="4126736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error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6715" y="563971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15% improvement at early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3390" y="5655784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20% improvement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2168635"/>
            <a:ext cx="4632960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220966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7338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bias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632960" cy="347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8" y="2286000"/>
            <a:ext cx="4632960" cy="34747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1000" y="3810000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3810000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90390" y="2313544"/>
            <a:ext cx="7996410" cy="10668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Verification of storm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4419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Storm size</a:t>
            </a:r>
          </a:p>
          <a:p>
            <a:pPr marL="342900" indent="-342900">
              <a:buAutoNum type="arabicPeriod"/>
            </a:pPr>
            <a:r>
              <a:rPr lang="en-US" dirty="0" smtClean="0"/>
              <a:t>PBL height</a:t>
            </a:r>
          </a:p>
          <a:p>
            <a:pPr marL="342900" indent="-342900">
              <a:buAutoNum type="arabicPeriod"/>
            </a:pPr>
            <a:r>
              <a:rPr lang="en-US" dirty="0" smtClean="0"/>
              <a:t>Wind-pressure relationship</a:t>
            </a:r>
          </a:p>
          <a:p>
            <a:pPr marL="342900" indent="-342900">
              <a:buAutoNum type="arabicPeriod"/>
            </a:pPr>
            <a:r>
              <a:rPr lang="en-US" dirty="0" smtClean="0"/>
              <a:t>Initial spin-up/spin-down</a:t>
            </a:r>
          </a:p>
        </p:txBody>
      </p:sp>
    </p:spTree>
    <p:extLst>
      <p:ext uri="{BB962C8B-B14F-4D97-AF65-F5344CB8AC3E}">
        <p14:creationId xmlns:p14="http://schemas.microsoft.com/office/powerpoint/2010/main" val="20265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5" y="968906"/>
            <a:ext cx="4331465" cy="3056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8194" y="236863"/>
            <a:ext cx="5486400" cy="52322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50kts Radius error 2011 </a:t>
            </a:r>
            <a:r>
              <a:rPr lang="en-US" sz="2800" b="1" dirty="0" err="1" smtClean="0"/>
              <a:t>Atl</a:t>
            </a:r>
            <a:r>
              <a:rPr lang="en-US" sz="2800" b="1" dirty="0" smtClean="0"/>
              <a:t> storms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38" y="964316"/>
            <a:ext cx="4327666" cy="305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88935"/>
            <a:ext cx="4327666" cy="305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84" y="3816478"/>
            <a:ext cx="4327666" cy="305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27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459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065412"/>
            <a:ext cx="259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HOPS: operational HWRF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171806"/>
            <a:ext cx="2043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H212: 2012 HWRF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8956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2891928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170" y="57150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7150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4" y="3803904"/>
            <a:ext cx="4327666" cy="3054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" y="3675337"/>
            <a:ext cx="4327666" cy="3054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18" y="920827"/>
            <a:ext cx="4327666" cy="3054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8194" y="236863"/>
            <a:ext cx="5486400" cy="52322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65kts Radius error 2011 </a:t>
            </a:r>
            <a:r>
              <a:rPr lang="en-US" sz="2800" b="1" dirty="0" err="1" smtClean="0"/>
              <a:t>Atl</a:t>
            </a:r>
            <a:r>
              <a:rPr lang="en-US" sz="2800" b="1" dirty="0" smtClean="0"/>
              <a:t> storms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" y="914400"/>
            <a:ext cx="4327666" cy="305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3555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427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11896" y="1355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8194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8194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295" y="56388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81600" y="5715000"/>
            <a:ext cx="3733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963295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963295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013011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013011"/>
            <a:ext cx="3276600" cy="2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43000" y="5726653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76536" y="5900569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852569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98052" y="2961043"/>
            <a:ext cx="152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9879" y="5450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HOPS</a:t>
            </a:r>
            <a:endParaRPr lang="en-US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3279" y="5450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H212</a:t>
            </a:r>
            <a:endParaRPr lang="en-US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62" y="65442"/>
            <a:ext cx="492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PBL height comparison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Irene 2011082518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3597651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PBL </a:t>
            </a:r>
            <a:r>
              <a:rPr lang="en-US" b="1" dirty="0" smtClean="0">
                <a:solidFill>
                  <a:srgbClr val="FF0000"/>
                </a:solidFill>
              </a:rPr>
              <a:t>is shallower in </a:t>
            </a:r>
            <a:r>
              <a:rPr lang="en-US" b="1" dirty="0" smtClean="0">
                <a:solidFill>
                  <a:srgbClr val="FF0000"/>
                </a:solidFill>
              </a:rPr>
              <a:t>H212 than HOPS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356727" cy="3474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7" y="2971800"/>
            <a:ext cx="4356727" cy="34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9600"/>
            <a:ext cx="5950406" cy="64633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Wind – Pressure relationship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163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HWRF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7681" y="2286000"/>
            <a:ext cx="159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HWRF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04502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Best track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499" y="5638800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Model output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558658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2743200"/>
            <a:ext cx="4598894" cy="329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838200"/>
            <a:ext cx="5950406" cy="64633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Initial 6hr spin-up spin-down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0163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HWRF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7681" y="2286000"/>
            <a:ext cx="159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HWRF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798" y="1613971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For the first time, a </a:t>
            </a:r>
            <a:r>
              <a:rPr lang="en-US" sz="2000" b="1" dirty="0" smtClean="0">
                <a:solidFill>
                  <a:srgbClr val="FF0000"/>
                </a:solidFill>
              </a:rPr>
              <a:t>high-resolution hurricane model </a:t>
            </a:r>
            <a:r>
              <a:rPr lang="en-US" sz="2000" dirty="0" smtClean="0"/>
              <a:t>(27-9-3km HWRF) </a:t>
            </a:r>
            <a:r>
              <a:rPr lang="en-US" sz="2000" dirty="0" smtClean="0"/>
              <a:t>is being </a:t>
            </a:r>
            <a:r>
              <a:rPr lang="en-US" sz="2000" dirty="0" smtClean="0"/>
              <a:t>implemented </a:t>
            </a:r>
            <a:r>
              <a:rPr lang="en-US" sz="2000" dirty="0" smtClean="0"/>
              <a:t>into NCEP operational </a:t>
            </a:r>
            <a:r>
              <a:rPr lang="en-US" sz="2000" dirty="0" smtClean="0"/>
              <a:t>system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This upgrade is </a:t>
            </a:r>
            <a:r>
              <a:rPr lang="en-US" sz="2000" dirty="0" smtClean="0"/>
              <a:t>a result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multi-agency efforts </a:t>
            </a:r>
            <a:r>
              <a:rPr lang="en-US" sz="2000" dirty="0" smtClean="0"/>
              <a:t>under HFIP support</a:t>
            </a:r>
          </a:p>
          <a:p>
            <a:pPr marL="365760" indent="-365760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 - EMC: Computational tuning to speed up the model, </a:t>
            </a:r>
            <a:r>
              <a:rPr lang="en-US" sz="2000" dirty="0" smtClean="0"/>
              <a:t>nest motion algorithm, </a:t>
            </a:r>
            <a:r>
              <a:rPr lang="en-US" sz="2000" dirty="0" smtClean="0"/>
              <a:t>physics improvements, </a:t>
            </a:r>
            <a:r>
              <a:rPr lang="en-US" sz="2000" dirty="0" smtClean="0"/>
              <a:t>3km </a:t>
            </a:r>
            <a:r>
              <a:rPr lang="en-US" sz="2000" dirty="0" smtClean="0"/>
              <a:t>initialization </a:t>
            </a:r>
            <a:r>
              <a:rPr lang="en-US" sz="2000" dirty="0"/>
              <a:t>and pre-implementation </a:t>
            </a:r>
            <a:r>
              <a:rPr lang="en-US" sz="2000" dirty="0" smtClean="0"/>
              <a:t>T&amp;E</a:t>
            </a:r>
            <a:endParaRPr lang="en-US" sz="2000" dirty="0" smtClean="0"/>
          </a:p>
          <a:p>
            <a:pPr marL="365760" indent="-731520"/>
            <a:r>
              <a:rPr lang="en-US" sz="2000" dirty="0" smtClean="0"/>
              <a:t>     - HRD/AOML: multi-moving nest, </a:t>
            </a:r>
            <a:r>
              <a:rPr lang="en-US" sz="2000" dirty="0" smtClean="0"/>
              <a:t>nest motion algorithm, </a:t>
            </a:r>
            <a:r>
              <a:rPr lang="en-US" sz="2000" dirty="0" smtClean="0"/>
              <a:t>PBL </a:t>
            </a:r>
            <a:r>
              <a:rPr lang="en-US" sz="2000" dirty="0" smtClean="0"/>
              <a:t>upgrades, interpolation routines for initialization </a:t>
            </a:r>
            <a:r>
              <a:rPr lang="en-US" sz="2000" dirty="0" smtClean="0"/>
              <a:t>and others.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DTC: </a:t>
            </a:r>
            <a:r>
              <a:rPr lang="en-US" sz="2000" dirty="0" smtClean="0"/>
              <a:t>code management and </a:t>
            </a:r>
            <a:r>
              <a:rPr lang="en-US" sz="2000" dirty="0" smtClean="0"/>
              <a:t>maintain subversion repository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ESRL: Physics sensitivity </a:t>
            </a:r>
            <a:r>
              <a:rPr lang="en-US" sz="2000" dirty="0" smtClean="0"/>
              <a:t>tests </a:t>
            </a:r>
            <a:r>
              <a:rPr lang="en-US" sz="2000" dirty="0" smtClean="0"/>
              <a:t>and idealized capability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NHC: Diagnose the HWRF implementation results</a:t>
            </a:r>
          </a:p>
          <a:p>
            <a:pPr marL="365760" indent="-731520"/>
            <a:r>
              <a:rPr lang="en-US" sz="2000" dirty="0"/>
              <a:t> </a:t>
            </a:r>
            <a:r>
              <a:rPr lang="en-US" sz="2000" dirty="0" smtClean="0"/>
              <a:t>    - URI: 1D ocean coupling in Eastern Pacific basin</a:t>
            </a:r>
          </a:p>
          <a:p>
            <a:pPr marL="365760" indent="-731520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6553200" cy="58477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of the 2012 HWRF upgrades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9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2" y="1524000"/>
            <a:ext cx="7010400" cy="50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22199"/>
            <a:ext cx="7848600" cy="40011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bug which causes the discontinuity in the lateral boundary (esp. east)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89602" y="1063912"/>
            <a:ext cx="4419600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Tomas 2010.11.06.00UTC (+18hr)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2026132"/>
            <a:ext cx="685800" cy="4222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7" y="1478674"/>
            <a:ext cx="7202534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00800" y="1905000"/>
            <a:ext cx="685800" cy="4222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3894" y="463011"/>
            <a:ext cx="7848600" cy="1015663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Found a bug related to the nest motion(mask setting over the leading edge) caused the discontinuity. After fixing the bug, the discontinuity is gone.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32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2420039"/>
            <a:ext cx="6091410" cy="94194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Individual storm</a:t>
            </a:r>
          </a:p>
        </p:txBody>
      </p:sp>
    </p:spTree>
    <p:extLst>
      <p:ext uri="{BB962C8B-B14F-4D97-AF65-F5344CB8AC3E}">
        <p14:creationId xmlns:p14="http://schemas.microsoft.com/office/powerpoint/2010/main" val="1279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65F9CD-B0DA-4A10-8E06-98BDA026E072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0"/>
            <a:ext cx="5867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IRENE 09L 2011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11268" name="Content Placeholder 8" descr="IRENE.2011082100.Vmax.mult06.18.gif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728842"/>
            <a:ext cx="4020440" cy="3108960"/>
          </a:xfrm>
        </p:spPr>
      </p:pic>
      <p:pic>
        <p:nvPicPr>
          <p:cNvPr id="11269" name="Content Placeholder 7" descr="IRENE.2011082100.Vmax.mult06.17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749040"/>
            <a:ext cx="4020440" cy="3108960"/>
          </a:xfrm>
        </p:spPr>
      </p:pic>
      <p:pic>
        <p:nvPicPr>
          <p:cNvPr id="11270" name="Picture 7" descr="al09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990600"/>
            <a:ext cx="4343400" cy="3017520"/>
          </a:xfrm>
          <a:noFill/>
        </p:spPr>
      </p:pic>
      <p:pic>
        <p:nvPicPr>
          <p:cNvPr id="11271" name="Picture 8" descr="al09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72000" cy="301752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526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ED0D4-DC42-4CFC-A227-8B31A652BE19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57400" y="152400"/>
            <a:ext cx="54102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KATIA 12L 2011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14340" name="Content Placeholder 8" descr="KATIA.2011082906.Vmax.mult06.24.gif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31920"/>
            <a:ext cx="3783943" cy="2926080"/>
          </a:xfrm>
        </p:spPr>
      </p:pic>
      <p:pic>
        <p:nvPicPr>
          <p:cNvPr id="14341" name="Content Placeholder 7" descr="KATIA.2011082906.Vmax.mult06.23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5889"/>
            <a:ext cx="3783943" cy="2926080"/>
          </a:xfrm>
        </p:spPr>
      </p:pic>
      <p:pic>
        <p:nvPicPr>
          <p:cNvPr id="14342" name="Picture 7" descr="al12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143000"/>
            <a:ext cx="3548030" cy="2743200"/>
          </a:xfrm>
          <a:noFill/>
        </p:spPr>
      </p:pic>
      <p:pic>
        <p:nvPicPr>
          <p:cNvPr id="14343" name="Picture 8" descr="al12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3548030" cy="27432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17526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9B5D2-4EEE-42CA-A117-95EE3A134CDD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KENNETH 13E 2011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35844" name="Content Placeholder 8" descr="KENNETH.2011111918.Vmax.mult06.26.gif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62400"/>
            <a:ext cx="3547447" cy="2743200"/>
          </a:xfrm>
        </p:spPr>
      </p:pic>
      <p:pic>
        <p:nvPicPr>
          <p:cNvPr id="35845" name="Content Placeholder 7" descr="KENNETH.2011111918.Vmax.mult06.25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3547447" cy="2743200"/>
          </a:xfrm>
        </p:spPr>
      </p:pic>
      <p:pic>
        <p:nvPicPr>
          <p:cNvPr id="35846" name="Picture 7" descr="ep13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19200"/>
            <a:ext cx="3548030" cy="2743200"/>
          </a:xfrm>
          <a:noFill/>
        </p:spPr>
      </p:pic>
      <p:pic>
        <p:nvPicPr>
          <p:cNvPr id="35847" name="Picture 8" descr="ep13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548030" cy="2743200"/>
          </a:xfrm>
          <a:noFill/>
        </p:spPr>
      </p:pic>
      <p:sp>
        <p:nvSpPr>
          <p:cNvPr id="2" name="Oval 1"/>
          <p:cNvSpPr/>
          <p:nvPr/>
        </p:nvSpPr>
        <p:spPr>
          <a:xfrm>
            <a:off x="2209800" y="2133600"/>
            <a:ext cx="1295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54102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289" y="38862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7338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TOMAS 21L 2010</a:t>
            </a:r>
            <a:endParaRPr lang="en-US" sz="3200" dirty="0" smtClean="0">
              <a:solidFill>
                <a:srgbClr val="99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8" y="1099851"/>
            <a:ext cx="4021372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9554"/>
            <a:ext cx="4021372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" y="3886200"/>
            <a:ext cx="354827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02" y="3962400"/>
            <a:ext cx="354827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3874265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HOPS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874265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H212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2819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191000" cy="792162"/>
          </a:xfrm>
          <a:solidFill>
            <a:srgbClr val="FFFF00">
              <a:alpha val="30000"/>
            </a:srgb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Track forecast skills of H212 improved significantly over both 2011/2010 seasons on </a:t>
            </a:r>
            <a:r>
              <a:rPr lang="en-US" sz="2000" b="1" dirty="0" smtClean="0">
                <a:solidFill>
                  <a:srgbClr val="FF0000"/>
                </a:solidFill>
              </a:rPr>
              <a:t>Atlantic basin </a:t>
            </a:r>
            <a:r>
              <a:rPr lang="en-US" sz="2000" dirty="0" smtClean="0"/>
              <a:t>with about </a:t>
            </a:r>
            <a:r>
              <a:rPr lang="en-US" sz="2000" b="1" dirty="0" smtClean="0">
                <a:solidFill>
                  <a:srgbClr val="FF0000"/>
                </a:solidFill>
              </a:rPr>
              <a:t>20-25% improvement </a:t>
            </a:r>
            <a:r>
              <a:rPr lang="en-US" sz="2000" dirty="0" smtClean="0"/>
              <a:t>against HOPS</a:t>
            </a:r>
          </a:p>
          <a:p>
            <a:endParaRPr lang="en-US" sz="900" dirty="0" smtClean="0"/>
          </a:p>
          <a:p>
            <a:r>
              <a:rPr lang="en-US" sz="2000" dirty="0"/>
              <a:t>Track forecast skills of </a:t>
            </a:r>
            <a:r>
              <a:rPr lang="en-US" sz="2000" dirty="0" smtClean="0"/>
              <a:t>H212 of </a:t>
            </a:r>
            <a:r>
              <a:rPr lang="en-US" sz="2000" b="1" dirty="0" smtClean="0">
                <a:solidFill>
                  <a:srgbClr val="FF0000"/>
                </a:solidFill>
              </a:rPr>
              <a:t>Eastern Pacific basin </a:t>
            </a:r>
            <a:r>
              <a:rPr lang="en-US" sz="2000" dirty="0" smtClean="0"/>
              <a:t>also  improved maximum </a:t>
            </a:r>
            <a:r>
              <a:rPr lang="en-US" sz="2000" b="1" dirty="0" smtClean="0">
                <a:solidFill>
                  <a:srgbClr val="FF0000"/>
                </a:solidFill>
              </a:rPr>
              <a:t>25%</a:t>
            </a:r>
            <a:r>
              <a:rPr lang="en-US" sz="2000" dirty="0" smtClean="0"/>
              <a:t> over the HOPS in 2011 season, but </a:t>
            </a:r>
            <a:r>
              <a:rPr lang="en-US" sz="2000" b="1" dirty="0" smtClean="0">
                <a:solidFill>
                  <a:srgbClr val="FF0000"/>
                </a:solidFill>
              </a:rPr>
              <a:t>little degradation at day 4 and 5 in 2010 season </a:t>
            </a:r>
            <a:r>
              <a:rPr lang="en-US" sz="2000" dirty="0" smtClean="0"/>
              <a:t>mainly due to </a:t>
            </a:r>
            <a:r>
              <a:rPr lang="en-US" sz="2000" dirty="0" smtClean="0"/>
              <a:t>Hurricane Frank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Intensity forecast </a:t>
            </a:r>
            <a:r>
              <a:rPr lang="en-US" sz="2000" dirty="0" smtClean="0"/>
              <a:t>improvement is not as impressive as track improvement, but show </a:t>
            </a:r>
            <a:r>
              <a:rPr lang="en-US" sz="2000" b="1" dirty="0" smtClean="0">
                <a:solidFill>
                  <a:srgbClr val="FF0000"/>
                </a:solidFill>
              </a:rPr>
              <a:t>overall improvement</a:t>
            </a:r>
            <a:r>
              <a:rPr lang="en-US" sz="2000" dirty="0" smtClean="0"/>
              <a:t>. The biggest improvement of intensity is 2011 EP basin with over 40% to </a:t>
            </a:r>
            <a:r>
              <a:rPr lang="en-US" sz="2000" dirty="0" smtClean="0"/>
              <a:t>HOPS. However, </a:t>
            </a:r>
            <a:r>
              <a:rPr lang="en-US" sz="2000" b="1" dirty="0" smtClean="0">
                <a:solidFill>
                  <a:srgbClr val="FF0000"/>
                </a:solidFill>
              </a:rPr>
              <a:t>significant improvements in intensity bias </a:t>
            </a:r>
            <a:r>
              <a:rPr lang="en-US" sz="2000" dirty="0" smtClean="0"/>
              <a:t>is noted for both Atlantic and Eastern Pacific, for both 2010-2011 seasons.</a:t>
            </a:r>
            <a:endParaRPr lang="en-US" sz="2000" dirty="0" smtClean="0"/>
          </a:p>
          <a:p>
            <a:endParaRPr lang="en-US" sz="1050" dirty="0" smtClean="0"/>
          </a:p>
          <a:p>
            <a:r>
              <a:rPr lang="en-US" sz="2000" dirty="0" smtClean="0"/>
              <a:t>On top of track and intensity skill, </a:t>
            </a:r>
            <a:r>
              <a:rPr lang="en-US" sz="2000" b="1" dirty="0" smtClean="0">
                <a:solidFill>
                  <a:srgbClr val="FF0000"/>
                </a:solidFill>
              </a:rPr>
              <a:t>the storm structure </a:t>
            </a:r>
            <a:r>
              <a:rPr lang="en-US" sz="2000" dirty="0" smtClean="0"/>
              <a:t>of H212 improve as well, in terms of storm size and PBL height</a:t>
            </a:r>
          </a:p>
          <a:p>
            <a:endParaRPr lang="en-US" sz="1000" dirty="0" smtClean="0"/>
          </a:p>
          <a:p>
            <a:r>
              <a:rPr lang="en-US" sz="2000" dirty="0" smtClean="0"/>
              <a:t>The problem of </a:t>
            </a:r>
            <a:r>
              <a:rPr lang="en-US" sz="2000" b="1" dirty="0" smtClean="0">
                <a:solidFill>
                  <a:srgbClr val="FF0000"/>
                </a:solidFill>
              </a:rPr>
              <a:t>wind-pressure relationship </a:t>
            </a:r>
            <a:r>
              <a:rPr lang="en-US" sz="2000" dirty="0" smtClean="0"/>
              <a:t>in high </a:t>
            </a:r>
            <a:r>
              <a:rPr lang="en-US" sz="2000" dirty="0" smtClean="0"/>
              <a:t>wind </a:t>
            </a:r>
            <a:r>
              <a:rPr lang="en-US" sz="2000" dirty="0" smtClean="0"/>
              <a:t>speed regime also significantly improved in H212</a:t>
            </a:r>
          </a:p>
        </p:txBody>
      </p:sp>
    </p:spTree>
    <p:extLst>
      <p:ext uri="{BB962C8B-B14F-4D97-AF65-F5344CB8AC3E}">
        <p14:creationId xmlns:p14="http://schemas.microsoft.com/office/powerpoint/2010/main" val="17775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0574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buAutoNum type="arabicPeriod" startAt="3"/>
            </a:pPr>
            <a:r>
              <a:rPr lang="en-US" b="1" dirty="0">
                <a:solidFill>
                  <a:srgbClr val="FF0000"/>
                </a:solidFill>
              </a:rPr>
              <a:t>Jet machine </a:t>
            </a:r>
            <a:r>
              <a:rPr lang="en-US" dirty="0"/>
              <a:t>is used heavily for the </a:t>
            </a:r>
            <a:r>
              <a:rPr lang="en-US" b="1" dirty="0">
                <a:solidFill>
                  <a:srgbClr val="FF0000"/>
                </a:solidFill>
              </a:rPr>
              <a:t>pre-implementation tests </a:t>
            </a:r>
            <a:r>
              <a:rPr lang="en-US" dirty="0"/>
              <a:t>thanks to the HFIP management</a:t>
            </a:r>
            <a:r>
              <a:rPr lang="en-US" dirty="0" smtClean="0"/>
              <a:t>. </a:t>
            </a:r>
            <a:r>
              <a:rPr lang="en-US" dirty="0" smtClean="0"/>
              <a:t>Consistently used about 5000 cores for the past one month.  Because </a:t>
            </a:r>
            <a:r>
              <a:rPr lang="en-US" dirty="0" smtClean="0"/>
              <a:t>of the limitations of CCS resources, each component of upgrades was tested in Jet machine.</a:t>
            </a:r>
            <a:endParaRPr lang="en-US" dirty="0"/>
          </a:p>
          <a:p>
            <a:pPr indent="-274320">
              <a:buAutoNum type="arabicPeriod" startAt="3"/>
            </a:pPr>
            <a:endParaRPr lang="en-US" dirty="0"/>
          </a:p>
          <a:p>
            <a:pPr indent="274320">
              <a:buAutoNum type="arabicPeriod" startAt="3"/>
            </a:pPr>
            <a:r>
              <a:rPr lang="en-US" b="1" dirty="0">
                <a:solidFill>
                  <a:srgbClr val="FF0000"/>
                </a:solidFill>
              </a:rPr>
              <a:t>The structures of storms improve </a:t>
            </a:r>
            <a:r>
              <a:rPr lang="en-US" b="1" dirty="0" smtClean="0">
                <a:solidFill>
                  <a:srgbClr val="FF0000"/>
                </a:solidFill>
              </a:rPr>
              <a:t>significantly in H212</a:t>
            </a:r>
            <a:r>
              <a:rPr lang="en-US" b="1" dirty="0" smtClean="0"/>
              <a:t> </a:t>
            </a:r>
            <a:r>
              <a:rPr lang="en-US" dirty="0"/>
              <a:t>in addition to the track and intensity </a:t>
            </a:r>
            <a:r>
              <a:rPr lang="en-US" dirty="0" smtClean="0"/>
              <a:t>improvement, such as PBL height, storm size, wind-pressure relationship and initial spin-up/spin-down.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33400"/>
            <a:ext cx="7848600" cy="58477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of the 2012 HWRF upgrades (contd.)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06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4953000" cy="914400"/>
          </a:xfrm>
          <a:solidFill>
            <a:srgbClr val="FFFF00">
              <a:alpha val="3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2012 HWRF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000" b="1" dirty="0" smtClean="0"/>
              <a:t>Initialization</a:t>
            </a:r>
          </a:p>
          <a:p>
            <a:pPr marL="365760" indent="-36576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Build the </a:t>
            </a:r>
            <a:r>
              <a:rPr lang="en-US" sz="2000" b="1" dirty="0" smtClean="0">
                <a:solidFill>
                  <a:srgbClr val="FF0000"/>
                </a:solidFill>
              </a:rPr>
              <a:t>vortex initialization </a:t>
            </a:r>
            <a:r>
              <a:rPr lang="en-US" sz="2000" b="1" dirty="0" smtClean="0">
                <a:solidFill>
                  <a:srgbClr val="FF0000"/>
                </a:solidFill>
              </a:rPr>
              <a:t>at </a:t>
            </a:r>
            <a:r>
              <a:rPr lang="en-US" sz="2000" b="1" dirty="0" smtClean="0">
                <a:solidFill>
                  <a:srgbClr val="FF0000"/>
                </a:solidFill>
              </a:rPr>
              <a:t>3km </a:t>
            </a:r>
            <a:r>
              <a:rPr lang="en-US" sz="2000" b="1" dirty="0" smtClean="0">
                <a:solidFill>
                  <a:srgbClr val="FF0000"/>
                </a:solidFill>
              </a:rPr>
              <a:t>resolution </a:t>
            </a:r>
            <a:r>
              <a:rPr lang="en-US" sz="2000" dirty="0" smtClean="0"/>
              <a:t>instead </a:t>
            </a:r>
            <a:r>
              <a:rPr lang="en-US" sz="2000" dirty="0" smtClean="0"/>
              <a:t>of downward interpolation of 9km initialized field to 3km domain.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2.   Dynamics </a:t>
            </a:r>
          </a:p>
          <a:p>
            <a:pPr marL="365760" indent="-36576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 </a:t>
            </a:r>
            <a:r>
              <a:rPr lang="en-US" sz="2000" b="1" dirty="0" smtClean="0">
                <a:solidFill>
                  <a:srgbClr val="FF0000"/>
                </a:solidFill>
              </a:rPr>
              <a:t>modified several components of the model codes </a:t>
            </a:r>
            <a:r>
              <a:rPr lang="en-US" sz="2000" dirty="0" smtClean="0"/>
              <a:t>to speed up model run time in order to fit the operational time window.</a:t>
            </a:r>
          </a:p>
          <a:p>
            <a:pPr marL="0" indent="0">
              <a:buNone/>
            </a:pPr>
            <a:r>
              <a:rPr lang="en-US" sz="2000" dirty="0" smtClean="0"/>
              <a:t>     - Add </a:t>
            </a:r>
            <a:r>
              <a:rPr lang="en-US" sz="2000" b="1" dirty="0" smtClean="0">
                <a:solidFill>
                  <a:srgbClr val="FF0000"/>
                </a:solidFill>
              </a:rPr>
              <a:t>I/O server </a:t>
            </a:r>
            <a:r>
              <a:rPr lang="en-US" sz="2000" dirty="0" smtClean="0"/>
              <a:t>– remove the standard output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 - </a:t>
            </a:r>
            <a:r>
              <a:rPr lang="en-US" sz="2000" b="1" dirty="0">
                <a:solidFill>
                  <a:srgbClr val="FF0000"/>
                </a:solidFill>
              </a:rPr>
              <a:t>Time step </a:t>
            </a:r>
            <a:r>
              <a:rPr lang="en-US" sz="2000" dirty="0"/>
              <a:t>of model integration 45, 15, 5 sec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/>
              <a:t>- </a:t>
            </a:r>
            <a:r>
              <a:rPr lang="en-US" sz="2000" b="1" dirty="0">
                <a:solidFill>
                  <a:srgbClr val="FF0000"/>
                </a:solidFill>
              </a:rPr>
              <a:t>Fix a bug </a:t>
            </a:r>
            <a:r>
              <a:rPr lang="en-US" sz="2000" dirty="0"/>
              <a:t>in mask inside the leading edge of a nest domain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365760" indent="-365760">
              <a:buNone/>
            </a:pPr>
            <a:r>
              <a:rPr lang="en-US" sz="2000" b="1" dirty="0" smtClean="0"/>
              <a:t>3.   </a:t>
            </a:r>
            <a:r>
              <a:rPr lang="en-US" sz="2000" b="1" dirty="0" smtClean="0">
                <a:solidFill>
                  <a:srgbClr val="FF0000"/>
                </a:solidFill>
              </a:rPr>
              <a:t>Add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one dimensional ocean coupling </a:t>
            </a:r>
            <a:r>
              <a:rPr lang="en-US" sz="2000" dirty="0"/>
              <a:t>in Eastern Pacific basin with help of URI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874" y="1524000"/>
            <a:ext cx="77889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4.  </a:t>
            </a:r>
            <a:r>
              <a:rPr lang="en-US" sz="2000" b="1" dirty="0"/>
              <a:t>Physics </a:t>
            </a:r>
          </a:p>
          <a:p>
            <a:pPr marL="365760" indent="-365760"/>
            <a:r>
              <a:rPr lang="en-US" sz="2000" dirty="0"/>
              <a:t>    - Add </a:t>
            </a:r>
            <a:r>
              <a:rPr lang="en-US" sz="2000" b="1" dirty="0">
                <a:solidFill>
                  <a:srgbClr val="FF0000"/>
                </a:solidFill>
              </a:rPr>
              <a:t>GFS shallow convection </a:t>
            </a:r>
            <a:r>
              <a:rPr lang="en-US" sz="2000" dirty="0"/>
              <a:t>scheme with slight </a:t>
            </a:r>
            <a:r>
              <a:rPr lang="en-US" sz="2000" dirty="0" smtClean="0"/>
              <a:t>tuning (no </a:t>
            </a:r>
            <a:r>
              <a:rPr lang="en-US" sz="2000" dirty="0" err="1" smtClean="0"/>
              <a:t>precip</a:t>
            </a:r>
            <a:r>
              <a:rPr lang="en-US" sz="2000" dirty="0" smtClean="0"/>
              <a:t>. from SC when cloud is less than 50mbs thick and SC top is below PBL top)</a:t>
            </a:r>
            <a:endParaRPr lang="en-US" sz="2000" dirty="0"/>
          </a:p>
          <a:p>
            <a:pPr marL="365760" indent="-365760"/>
            <a:r>
              <a:rPr lang="en-US" sz="2000" dirty="0"/>
              <a:t>    - Modify </a:t>
            </a:r>
            <a:r>
              <a:rPr lang="en-US" sz="2000" b="1" dirty="0">
                <a:solidFill>
                  <a:srgbClr val="FF0000"/>
                </a:solidFill>
              </a:rPr>
              <a:t>several </a:t>
            </a:r>
            <a:r>
              <a:rPr lang="en-US" sz="2000" b="1" dirty="0" smtClean="0">
                <a:solidFill>
                  <a:srgbClr val="FF0000"/>
                </a:solidFill>
              </a:rPr>
              <a:t>microphysical </a:t>
            </a:r>
            <a:r>
              <a:rPr lang="en-US" sz="2000" b="1" dirty="0">
                <a:solidFill>
                  <a:srgbClr val="FF0000"/>
                </a:solidFill>
              </a:rPr>
              <a:t>parameters </a:t>
            </a:r>
            <a:r>
              <a:rPr lang="en-US" sz="2000" dirty="0" smtClean="0"/>
              <a:t>to more realistic values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NLImax</a:t>
            </a:r>
            <a:r>
              <a:rPr lang="en-US" sz="2000" dirty="0" smtClean="0"/>
              <a:t>, </a:t>
            </a:r>
            <a:r>
              <a:rPr lang="en-US" sz="2000" dirty="0"/>
              <a:t>NCW and snow fall </a:t>
            </a:r>
            <a:r>
              <a:rPr lang="en-US" sz="2000" dirty="0" smtClean="0"/>
              <a:t>speed)</a:t>
            </a:r>
            <a:endParaRPr lang="en-US" sz="2000" dirty="0"/>
          </a:p>
          <a:p>
            <a:pPr marL="365760" indent="-365760"/>
            <a:r>
              <a:rPr lang="en-US" sz="2000" dirty="0"/>
              <a:t>    - PBL: Change </a:t>
            </a:r>
            <a:r>
              <a:rPr lang="en-US" sz="2000" b="1" dirty="0" smtClean="0">
                <a:solidFill>
                  <a:srgbClr val="FF0000"/>
                </a:solidFill>
              </a:rPr>
              <a:t>critical </a:t>
            </a:r>
            <a:r>
              <a:rPr lang="en-US" sz="2000" b="1" dirty="0">
                <a:solidFill>
                  <a:srgbClr val="FF0000"/>
                </a:solidFill>
              </a:rPr>
              <a:t>Richardson number </a:t>
            </a:r>
            <a:r>
              <a:rPr lang="en-US" sz="2000" dirty="0"/>
              <a:t>from 0.5 to 0.25, and alpha=0.5 from </a:t>
            </a:r>
            <a:r>
              <a:rPr lang="en-US" sz="2000" dirty="0" smtClean="0"/>
              <a:t>1</a:t>
            </a:r>
            <a:endParaRPr lang="en-US" sz="2000" dirty="0"/>
          </a:p>
          <a:p>
            <a:pPr marL="365760" indent="-365760"/>
            <a:r>
              <a:rPr lang="en-US" sz="2000" dirty="0"/>
              <a:t>    - Use the constant </a:t>
            </a:r>
            <a:r>
              <a:rPr lang="en-US" sz="2000" b="1" dirty="0" err="1">
                <a:solidFill>
                  <a:srgbClr val="FF0000"/>
                </a:solidFill>
              </a:rPr>
              <a:t>Ch</a:t>
            </a:r>
            <a:r>
              <a:rPr lang="en-US" sz="2000" b="1" dirty="0">
                <a:solidFill>
                  <a:srgbClr val="FF0000"/>
                </a:solidFill>
              </a:rPr>
              <a:t> profile</a:t>
            </a:r>
            <a:r>
              <a:rPr lang="en-US" sz="2000" dirty="0"/>
              <a:t> </a:t>
            </a:r>
            <a:r>
              <a:rPr lang="en-US" sz="2000" dirty="0" smtClean="0"/>
              <a:t>with wind speed consistent </a:t>
            </a:r>
            <a:r>
              <a:rPr lang="en-US" sz="2000" dirty="0"/>
              <a:t>to the </a:t>
            </a:r>
            <a:r>
              <a:rPr lang="en-US" sz="2000" dirty="0" smtClean="0"/>
              <a:t>observation</a:t>
            </a:r>
          </a:p>
          <a:p>
            <a:endParaRPr lang="en-US" sz="2000" dirty="0"/>
          </a:p>
          <a:p>
            <a:r>
              <a:rPr lang="en-US" sz="2000" b="1" dirty="0" smtClean="0"/>
              <a:t>5.  Tune </a:t>
            </a:r>
            <a:r>
              <a:rPr lang="en-US" sz="2000" b="1" dirty="0"/>
              <a:t>GSI </a:t>
            </a:r>
          </a:p>
          <a:p>
            <a:pPr marL="365760" indent="-365760"/>
            <a:r>
              <a:rPr lang="en-US" sz="2000" dirty="0"/>
              <a:t>     </a:t>
            </a:r>
            <a:r>
              <a:rPr lang="en-US" sz="2000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Upgrade GSI </a:t>
            </a:r>
            <a:r>
              <a:rPr lang="en-US" sz="2000" dirty="0" smtClean="0"/>
              <a:t>to version 3.5 which is the latest community version. Optimize the impact of </a:t>
            </a:r>
            <a:r>
              <a:rPr lang="en-US" sz="2000" dirty="0" err="1" smtClean="0"/>
              <a:t>prepbufr</a:t>
            </a:r>
            <a:r>
              <a:rPr lang="en-US" sz="2000" dirty="0" smtClean="0"/>
              <a:t> data in a storm environment</a:t>
            </a:r>
            <a:r>
              <a:rPr lang="en-US" sz="2000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28600"/>
            <a:ext cx="6096000" cy="9144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2012 Upgrades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0390" y="2286000"/>
            <a:ext cx="7772400" cy="1470025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Verification stats for </a:t>
            </a:r>
          </a:p>
          <a:p>
            <a:r>
              <a:rPr lang="en-US" sz="4800" dirty="0" smtClean="0"/>
              <a:t>2011 season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2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1569"/>
            <a:ext cx="4632287" cy="3474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1" y="2136538"/>
            <a:ext cx="4632959" cy="34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0586" y="533400"/>
            <a:ext cx="31242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Track error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9365" y="3303454"/>
            <a:ext cx="259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HOPS: operational HWRF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215" y="4568958"/>
            <a:ext cx="20431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H212: 2012 HWRF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3255" y="5639718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20% improvement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3390" y="5655784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25%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9624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error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3" y="2195260"/>
            <a:ext cx="463296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47" y="2200768"/>
            <a:ext cx="4632960" cy="3474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255" y="5639718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Comparable except day 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67548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40% improvement at day 5</a:t>
            </a:r>
          </a:p>
          <a:p>
            <a:r>
              <a:rPr lang="en-US" dirty="0" smtClean="0"/>
              <a:t>But degradation at day 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962400" cy="830997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Intensity bias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0215" y="167754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161144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2" y="2212703"/>
            <a:ext cx="463296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86" y="2225744"/>
            <a:ext cx="4632960" cy="3474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4800" y="3733800"/>
            <a:ext cx="4191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3733800"/>
            <a:ext cx="4191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838</Words>
  <Application>Microsoft Office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2012 HWRF upgrades</vt:lpstr>
      <vt:lpstr>PowerPoint Presentation</vt:lpstr>
      <vt:lpstr>PowerPoint Presentation</vt:lpstr>
      <vt:lpstr>2012 HWRF Upgrades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IRENE 09L 2011</vt:lpstr>
      <vt:lpstr>KATIA 12L 2011</vt:lpstr>
      <vt:lpstr>KENNETH 13E 2011</vt:lpstr>
      <vt:lpstr>PowerPoint Presentation</vt:lpstr>
      <vt:lpstr>Summary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HWRF upgrads</dc:title>
  <dc:creator>Young C. Kwon</dc:creator>
  <cp:lastModifiedBy>Reviewer1</cp:lastModifiedBy>
  <cp:revision>138</cp:revision>
  <cp:lastPrinted>2012-03-15T14:08:03Z</cp:lastPrinted>
  <dcterms:created xsi:type="dcterms:W3CDTF">2012-03-12T17:19:55Z</dcterms:created>
  <dcterms:modified xsi:type="dcterms:W3CDTF">2012-03-15T14:46:40Z</dcterms:modified>
</cp:coreProperties>
</file>