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96" y="-8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4B551-CCDF-4210-8CFB-0ADA5DCE42A9}" type="datetimeFigureOut">
              <a:rPr lang="en-US" smtClean="0"/>
              <a:t>6/16/2011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E6EA4-47CD-4F60-9F42-52A6777F4F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4B551-CCDF-4210-8CFB-0ADA5DCE42A9}" type="datetimeFigureOut">
              <a:rPr lang="en-US" smtClean="0"/>
              <a:t>6/16/2011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E6EA4-47CD-4F60-9F42-52A6777F4F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4B551-CCDF-4210-8CFB-0ADA5DCE42A9}" type="datetimeFigureOut">
              <a:rPr lang="en-US" smtClean="0"/>
              <a:t>6/16/2011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E6EA4-47CD-4F60-9F42-52A6777F4F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4B551-CCDF-4210-8CFB-0ADA5DCE42A9}" type="datetimeFigureOut">
              <a:rPr lang="en-US" smtClean="0"/>
              <a:t>6/16/2011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E6EA4-47CD-4F60-9F42-52A6777F4F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4B551-CCDF-4210-8CFB-0ADA5DCE42A9}" type="datetimeFigureOut">
              <a:rPr lang="en-US" smtClean="0"/>
              <a:t>6/16/2011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E6EA4-47CD-4F60-9F42-52A6777F4F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4B551-CCDF-4210-8CFB-0ADA5DCE42A9}" type="datetimeFigureOut">
              <a:rPr lang="en-US" smtClean="0"/>
              <a:t>6/16/2011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E6EA4-47CD-4F60-9F42-52A6777F4F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4B551-CCDF-4210-8CFB-0ADA5DCE42A9}" type="datetimeFigureOut">
              <a:rPr lang="en-US" smtClean="0"/>
              <a:t>6/16/2011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E6EA4-47CD-4F60-9F42-52A6777F4F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4B551-CCDF-4210-8CFB-0ADA5DCE42A9}" type="datetimeFigureOut">
              <a:rPr lang="en-US" smtClean="0"/>
              <a:t>6/16/2011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E6EA4-47CD-4F60-9F42-52A6777F4F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4B551-CCDF-4210-8CFB-0ADA5DCE42A9}" type="datetimeFigureOut">
              <a:rPr lang="en-US" smtClean="0"/>
              <a:t>6/16/2011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E6EA4-47CD-4F60-9F42-52A6777F4F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4B551-CCDF-4210-8CFB-0ADA5DCE42A9}" type="datetimeFigureOut">
              <a:rPr lang="en-US" smtClean="0"/>
              <a:t>6/16/2011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E6EA4-47CD-4F60-9F42-52A6777F4F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4B551-CCDF-4210-8CFB-0ADA5DCE42A9}" type="datetimeFigureOut">
              <a:rPr lang="en-US" smtClean="0"/>
              <a:t>6/16/2011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E6EA4-47CD-4F60-9F42-52A6777F4F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4B551-CCDF-4210-8CFB-0ADA5DCE42A9}" type="datetimeFigureOut">
              <a:rPr lang="en-US" smtClean="0"/>
              <a:t>6/16/2011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E6EA4-47CD-4F60-9F42-52A6777F4F2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HWRF EMC-HRD 1.5 Stream Forecast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EMC HWRF team</a:t>
            </a:r>
          </a:p>
          <a:p>
            <a:r>
              <a:rPr lang="en-US" dirty="0" smtClean="0"/>
              <a:t>HRD Modeling </a:t>
            </a:r>
            <a:r>
              <a:rPr lang="en-US" dirty="0" smtClean="0"/>
              <a:t>team</a:t>
            </a:r>
          </a:p>
          <a:p>
            <a:r>
              <a:rPr lang="en-US" dirty="0" smtClean="0"/>
              <a:t>Presented by </a:t>
            </a:r>
          </a:p>
          <a:p>
            <a:r>
              <a:rPr lang="en-US" dirty="0" err="1" smtClean="0"/>
              <a:t>Xuejin</a:t>
            </a:r>
            <a:r>
              <a:rPr lang="en-US" dirty="0" smtClean="0"/>
              <a:t> Zhang (AOML/HRD &amp; CIMAS)</a:t>
            </a:r>
          </a:p>
          <a:p>
            <a:r>
              <a:rPr lang="en-US" dirty="0" smtClean="0"/>
              <a:t> Stanley Goldenberg (AOML/HRD)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DTC HWRF work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kern="1200" dirty="0" err="1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Shaowu</a:t>
            </a:r>
            <a:r>
              <a:rPr lang="en-US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kern="1200" dirty="0" err="1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Bao</a:t>
            </a:r>
            <a:endParaRPr lang="en-US" kern="1200" dirty="0" smtClean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tx1">
                    <a:tint val="75000"/>
                  </a:schemeClr>
                </a:solidFill>
              </a:rPr>
              <a:t>DTC</a:t>
            </a:r>
            <a:endParaRPr lang="en-US" kern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June 16 2011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Basin Scale Modeling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Kevin </a:t>
            </a:r>
            <a:r>
              <a:rPr lang="en-US" dirty="0" err="1" smtClean="0"/>
              <a:t>Yeh</a:t>
            </a:r>
            <a:endParaRPr lang="en-US" dirty="0" smtClean="0"/>
          </a:p>
          <a:p>
            <a:r>
              <a:rPr lang="en-US" dirty="0" smtClean="0"/>
              <a:t>AOML/HRD &amp; CIMAS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469900" y="152400"/>
            <a:ext cx="8245475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10000"/>
              </a:spcBef>
            </a:pPr>
            <a:r>
              <a:rPr lang="en-US" sz="3200" b="1">
                <a:solidFill>
                  <a:srgbClr val="003366"/>
                </a:solidFill>
                <a:latin typeface="Arial Black" pitchFamily="34" charset="0"/>
              </a:rPr>
              <a:t>Megi runs starting at 2010101600</a:t>
            </a:r>
          </a:p>
          <a:p>
            <a:pPr algn="ctr">
              <a:spcBef>
                <a:spcPct val="10000"/>
              </a:spcBef>
            </a:pPr>
            <a:r>
              <a:rPr lang="en-US" b="1">
                <a:solidFill>
                  <a:srgbClr val="800000"/>
                </a:solidFill>
              </a:rPr>
              <a:t>Red:</a:t>
            </a:r>
            <a:r>
              <a:rPr lang="en-US" b="1">
                <a:solidFill>
                  <a:srgbClr val="003366"/>
                </a:solidFill>
              </a:rPr>
              <a:t> </a:t>
            </a:r>
            <a:r>
              <a:rPr lang="en-US" b="1">
                <a:solidFill>
                  <a:srgbClr val="000000"/>
                </a:solidFill>
              </a:rPr>
              <a:t>Single 45-km mesh, without NAVDAS</a:t>
            </a:r>
          </a:p>
          <a:p>
            <a:pPr algn="ctr">
              <a:spcBef>
                <a:spcPct val="10000"/>
              </a:spcBef>
            </a:pPr>
            <a:r>
              <a:rPr lang="en-US" b="1">
                <a:solidFill>
                  <a:srgbClr val="00CCFF"/>
                </a:solidFill>
              </a:rPr>
              <a:t>Blue:</a:t>
            </a:r>
            <a:r>
              <a:rPr lang="en-US" b="1">
                <a:solidFill>
                  <a:srgbClr val="003366"/>
                </a:solidFill>
              </a:rPr>
              <a:t> </a:t>
            </a:r>
            <a:r>
              <a:rPr lang="en-US" b="1">
                <a:solidFill>
                  <a:srgbClr val="000000"/>
                </a:solidFill>
              </a:rPr>
              <a:t>Single 45-km mesh, with NAVDAS</a:t>
            </a:r>
          </a:p>
          <a:p>
            <a:pPr algn="ctr">
              <a:spcBef>
                <a:spcPct val="10000"/>
              </a:spcBef>
            </a:pPr>
            <a:r>
              <a:rPr lang="en-US" b="1">
                <a:solidFill>
                  <a:srgbClr val="FF9900"/>
                </a:solidFill>
              </a:rPr>
              <a:t>Gold:</a:t>
            </a:r>
            <a:r>
              <a:rPr lang="en-US" b="1">
                <a:solidFill>
                  <a:srgbClr val="003366"/>
                </a:solidFill>
              </a:rPr>
              <a:t> </a:t>
            </a:r>
            <a:r>
              <a:rPr lang="en-US" b="1">
                <a:solidFill>
                  <a:srgbClr val="000000"/>
                </a:solidFill>
              </a:rPr>
              <a:t>Triple-nest (45/15/5), without NAVDAS</a:t>
            </a:r>
          </a:p>
          <a:p>
            <a:pPr algn="ctr">
              <a:spcBef>
                <a:spcPct val="10000"/>
              </a:spcBef>
            </a:pPr>
            <a:r>
              <a:rPr lang="en-US" b="1">
                <a:solidFill>
                  <a:srgbClr val="336600"/>
                </a:solidFill>
              </a:rPr>
              <a:t>Olive:</a:t>
            </a:r>
            <a:r>
              <a:rPr lang="en-US" b="1">
                <a:solidFill>
                  <a:srgbClr val="003366"/>
                </a:solidFill>
              </a:rPr>
              <a:t> </a:t>
            </a:r>
            <a:r>
              <a:rPr lang="en-US" b="1">
                <a:solidFill>
                  <a:srgbClr val="000000"/>
                </a:solidFill>
              </a:rPr>
              <a:t>Single 15-km mesh, without NAVDAS</a:t>
            </a:r>
          </a:p>
          <a:p>
            <a:pPr algn="ctr">
              <a:spcBef>
                <a:spcPct val="10000"/>
              </a:spcBef>
            </a:pPr>
            <a:r>
              <a:rPr lang="en-US" b="1">
                <a:solidFill>
                  <a:srgbClr val="FF0066"/>
                </a:solidFill>
              </a:rPr>
              <a:t>Pink:</a:t>
            </a:r>
            <a:r>
              <a:rPr lang="en-US" b="1">
                <a:solidFill>
                  <a:srgbClr val="000000"/>
                </a:solidFill>
              </a:rPr>
              <a:t> Triple-nest (45/15/5), with NAVDAS (Control run)</a:t>
            </a:r>
            <a:endParaRPr lang="en-US" b="1" i="1">
              <a:solidFill>
                <a:srgbClr val="000000"/>
              </a:solidFill>
            </a:endParaRPr>
          </a:p>
        </p:txBody>
      </p:sp>
      <p:pic>
        <p:nvPicPr>
          <p:cNvPr id="13315" name="Picture 3" descr="megi"/>
          <p:cNvPicPr>
            <a:picLocks noChangeAspect="1" noChangeArrowheads="1"/>
          </p:cNvPicPr>
          <p:nvPr/>
        </p:nvPicPr>
        <p:blipFill>
          <a:blip r:embed="rId2" cstate="print"/>
          <a:srcRect l="9369" t="40236" r="9749" b="31166"/>
          <a:stretch>
            <a:fillRect/>
          </a:stretch>
        </p:blipFill>
        <p:spPr bwMode="auto">
          <a:xfrm>
            <a:off x="304800" y="2286000"/>
            <a:ext cx="8542338" cy="390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4648200" y="6324600"/>
            <a:ext cx="4038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Richard Hodur,NRL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Adrian Synoptic Errors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Chris </a:t>
            </a:r>
            <a:r>
              <a:rPr lang="en-US" dirty="0" err="1" smtClean="0"/>
              <a:t>Landsea</a:t>
            </a:r>
            <a:endParaRPr lang="en-US" dirty="0" smtClean="0"/>
          </a:p>
          <a:p>
            <a:r>
              <a:rPr lang="en-US" dirty="0" smtClean="0"/>
              <a:t>NHC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Hurricane Adrian 01E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886200"/>
            <a:ext cx="7391400" cy="1752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898989"/>
                </a:solidFill>
              </a:rPr>
              <a:t>HWRF No-Init Runs</a:t>
            </a:r>
          </a:p>
          <a:p>
            <a:endParaRPr lang="en-US" dirty="0" smtClean="0">
              <a:solidFill>
                <a:srgbClr val="898989"/>
              </a:solidFill>
            </a:endParaRPr>
          </a:p>
          <a:p>
            <a:r>
              <a:rPr lang="en-US" dirty="0" smtClean="0">
                <a:solidFill>
                  <a:srgbClr val="898989"/>
                </a:solidFill>
              </a:rPr>
              <a:t>Zhan Zhang and Vijay </a:t>
            </a:r>
            <a:r>
              <a:rPr lang="en-US" dirty="0" err="1" smtClean="0">
                <a:solidFill>
                  <a:srgbClr val="898989"/>
                </a:solidFill>
              </a:rPr>
              <a:t>Tallapragada</a:t>
            </a:r>
            <a:r>
              <a:rPr lang="en-US" dirty="0" smtClean="0">
                <a:solidFill>
                  <a:srgbClr val="898989"/>
                </a:solidFill>
              </a:rPr>
              <a:t>, EMC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222375"/>
          </a:xfrm>
        </p:spPr>
        <p:txBody>
          <a:bodyPr/>
          <a:lstStyle/>
          <a:p>
            <a:r>
              <a:rPr lang="en-US" dirty="0" smtClean="0"/>
              <a:t>Preliminary Notes on Adrian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D. </a:t>
            </a:r>
            <a:r>
              <a:rPr lang="en-US" dirty="0" err="1" smtClean="0"/>
              <a:t>Zelinsky</a:t>
            </a:r>
            <a:r>
              <a:rPr lang="en-US" dirty="0" smtClean="0"/>
              <a:t> &amp; W. </a:t>
            </a:r>
            <a:r>
              <a:rPr lang="en-US" dirty="0" err="1" smtClean="0"/>
              <a:t>Hogsett</a:t>
            </a:r>
            <a:endParaRPr lang="en-US" dirty="0" smtClean="0"/>
          </a:p>
          <a:p>
            <a:r>
              <a:rPr lang="en-US" dirty="0" smtClean="0"/>
              <a:t>NHC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3498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Hurricane Adrian: GFDL Model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934200" cy="1752600"/>
          </a:xfrm>
        </p:spPr>
        <p:txBody>
          <a:bodyPr/>
          <a:lstStyle/>
          <a:p>
            <a:pPr eaLnBrk="1" hangingPunct="1"/>
            <a:r>
              <a:rPr lang="en-US" smtClean="0"/>
              <a:t>Discussions initiated by: </a:t>
            </a:r>
          </a:p>
          <a:p>
            <a:pPr eaLnBrk="1" hangingPunct="1"/>
            <a:r>
              <a:rPr lang="en-US" smtClean="0"/>
              <a:t>Morris Bender,GFDL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138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HWRF EMC-HRD 1.5 Stream Forecast</vt:lpstr>
      <vt:lpstr>DTC HWRF work update</vt:lpstr>
      <vt:lpstr>Basin Scale Modeling Update</vt:lpstr>
      <vt:lpstr>Slide 4</vt:lpstr>
      <vt:lpstr>Adrian Synoptic Errors</vt:lpstr>
      <vt:lpstr>Hurricane Adrian 01E</vt:lpstr>
      <vt:lpstr>Preliminary Notes on Adrian</vt:lpstr>
      <vt:lpstr>Hurricane Adrian: GFDL Model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HWRF EMC-HRD 1.5 Stream Forecast</dc:title>
  <dc:creator>azhang</dc:creator>
  <cp:lastModifiedBy>azhang</cp:lastModifiedBy>
  <cp:revision>2</cp:revision>
  <dcterms:created xsi:type="dcterms:W3CDTF">2011-06-17T01:18:10Z</dcterms:created>
  <dcterms:modified xsi:type="dcterms:W3CDTF">2011-06-17T01:30:03Z</dcterms:modified>
</cp:coreProperties>
</file>