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62" r:id="rId5"/>
    <p:sldId id="263" r:id="rId6"/>
    <p:sldId id="264"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02" autoAdjust="0"/>
  </p:normalViewPr>
  <p:slideViewPr>
    <p:cSldViewPr>
      <p:cViewPr>
        <p:scale>
          <a:sx n="100" d="100"/>
          <a:sy n="100" d="100"/>
        </p:scale>
        <p:origin x="-162" y="-108"/>
      </p:cViewPr>
      <p:guideLst>
        <p:guide orient="horz" pos="2160"/>
        <p:guide pos="2880"/>
      </p:guideLst>
    </p:cSldViewPr>
  </p:slideViewPr>
  <p:notesTextViewPr>
    <p:cViewPr>
      <p:scale>
        <a:sx n="100" d="100"/>
        <a:sy n="100" d="100"/>
      </p:scale>
      <p:origin x="0" y="31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A5CC1-9646-42F8-9F8E-23174028E25C}" type="datetimeFigureOut">
              <a:rPr lang="en-US" smtClean="0"/>
              <a:pPr/>
              <a:t>7/15/2011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4ED3B-F7BA-4726-AF50-DF7C03BA1A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Rot="1" noChangeAspect="1" noChangeArrowheads="1" noTextEdit="1"/>
          </p:cNvSpPr>
          <p:nvPr>
            <p:ph type="sldImg"/>
          </p:nvPr>
        </p:nvSpPr>
        <p:spPr>
          <a:ln/>
        </p:spPr>
      </p:sp>
      <p:sp>
        <p:nvSpPr>
          <p:cNvPr id="26627" name="Rectangle 1027"/>
          <p:cNvSpPr>
            <a:spLocks noGrp="1" noChangeArrowheads="1"/>
          </p:cNvSpPr>
          <p:nvPr>
            <p:ph type="body" idx="1"/>
          </p:nvPr>
        </p:nvSpPr>
        <p:spPr/>
        <p:txBody>
          <a:bodyPr/>
          <a:lstStyle/>
          <a:p>
            <a:r>
              <a:rPr lang="en-US" dirty="0" smtClean="0"/>
              <a:t>H315: HWRFv3.2 2011 Stream 1.5 27-9-3km</a:t>
            </a:r>
            <a:r>
              <a:rPr lang="en-US" baseline="0" dirty="0" smtClean="0"/>
              <a:t> model</a:t>
            </a:r>
          </a:p>
          <a:p>
            <a:r>
              <a:rPr lang="en-US" baseline="0" dirty="0" smtClean="0"/>
              <a:t>H3C5: HRD HWRF experimental 2010 version (</a:t>
            </a:r>
            <a:r>
              <a:rPr lang="en-US" baseline="0" dirty="0" err="1" smtClean="0"/>
              <a:t>HWRFx</a:t>
            </a:r>
            <a:r>
              <a:rPr lang="en-US" baseline="0" dirty="0" smtClean="0"/>
              <a:t>)</a:t>
            </a:r>
          </a:p>
          <a:p>
            <a:r>
              <a:rPr lang="en-US" baseline="0" dirty="0" smtClean="0"/>
              <a:t>This is shown the homogeneous cases for each verification. H315_all: all H315 cases; H315_NHCVerif: homogeneous cases used in NHC verification package; H315_H3C5: homogeneous cases including H3C5 model forecasts</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H315: HWRFv3.2 2011 Stream 1.5 27-9-3km</a:t>
            </a:r>
            <a:r>
              <a:rPr lang="en-US" baseline="0" dirty="0" smtClean="0"/>
              <a:t> model</a:t>
            </a:r>
          </a:p>
          <a:p>
            <a:r>
              <a:rPr lang="en-US" baseline="0" dirty="0" smtClean="0"/>
              <a:t>H3C5: HRD HWRF experimental 2010 version (</a:t>
            </a:r>
            <a:r>
              <a:rPr lang="en-US" baseline="0" dirty="0" err="1" smtClean="0"/>
              <a:t>HWRFx</a:t>
            </a:r>
            <a:r>
              <a:rPr lang="en-US" baseline="0" dirty="0" smtClean="0"/>
              <a:t>)</a:t>
            </a:r>
            <a:endParaRPr lang="en-US" dirty="0" smtClean="0"/>
          </a:p>
          <a:p>
            <a:r>
              <a:rPr lang="en-US" dirty="0" smtClean="0"/>
              <a:t>HWRF: NCEP/EMC operational HWRF 27-9km</a:t>
            </a:r>
          </a:p>
          <a:p>
            <a:r>
              <a:rPr lang="en-US" dirty="0" smtClean="0"/>
              <a:t>GFDL: NCEP/EMC operational</a:t>
            </a:r>
            <a:r>
              <a:rPr lang="en-US" baseline="0" dirty="0" smtClean="0"/>
              <a:t> GFDL (54-18-9km). http://www.gfdl.noaa.gov/operational-hurricane-forecasting</a:t>
            </a:r>
          </a:p>
          <a:p>
            <a:r>
              <a:rPr lang="en-US" baseline="0" dirty="0" smtClean="0"/>
              <a:t>CLP5: </a:t>
            </a:r>
            <a:r>
              <a:rPr lang="en-US" sz="1200" kern="1200" dirty="0" smtClean="0">
                <a:solidFill>
                  <a:schemeClr val="tx1"/>
                </a:solidFill>
                <a:latin typeface="+mn-lt"/>
                <a:ea typeface="+mn-ea"/>
                <a:cs typeface="+mn-cs"/>
              </a:rPr>
              <a:t>CLIPER5 (Climatology and Persistence model, statistical model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AVNO: NWS Global</a:t>
            </a:r>
            <a:r>
              <a:rPr lang="en-US" sz="1200" kern="1200" baseline="0" dirty="0" smtClean="0">
                <a:solidFill>
                  <a:schemeClr val="tx1"/>
                </a:solidFill>
                <a:latin typeface="+mn-lt"/>
                <a:ea typeface="+mn-ea"/>
                <a:cs typeface="+mn-cs"/>
              </a:rPr>
              <a:t> </a:t>
            </a:r>
            <a:r>
              <a:rPr lang="en-US" sz="1200" kern="1200" baseline="0" smtClean="0">
                <a:solidFill>
                  <a:schemeClr val="tx1"/>
                </a:solidFill>
                <a:latin typeface="+mn-lt"/>
                <a:ea typeface="+mn-ea"/>
                <a:cs typeface="+mn-cs"/>
              </a:rPr>
              <a:t>Forecast System (GFS)</a:t>
            </a:r>
            <a:endParaRPr lang="en-US" sz="1200" kern="1200" dirty="0" smtClean="0">
              <a:solidFill>
                <a:schemeClr val="tx1"/>
              </a:solidFill>
              <a:latin typeface="+mn-lt"/>
              <a:ea typeface="+mn-ea"/>
              <a:cs typeface="+mn-cs"/>
            </a:endParaRPr>
          </a:p>
          <a:p>
            <a:pPr indent="-457200"/>
            <a:r>
              <a:rPr lang="en-US" sz="1200" kern="1200" baseline="0" dirty="0" smtClean="0">
                <a:solidFill>
                  <a:schemeClr val="tx1"/>
                </a:solidFill>
                <a:latin typeface="+mn-lt"/>
                <a:ea typeface="+mn-ea"/>
                <a:cs typeface="+mn-cs"/>
              </a:rPr>
              <a:t>FSP: Frequency of Superior Performance. Here H315 is compared to all other models to obtain FSP (i.e. H315 vs. H3C5, H315 vs. HWRF, H315 vs. GFDL, H315 vs. CLP5, the red line didn’t show  because FSP is above 65% and above the y-axis limit). 50% is the divided line that means 50% H315 is better than the compared model; 50% worse. 55% means H315 is 55% better than the compared model and vice versa.</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064ED3B-F7BA-4726-AF50-DF7C03BA1ABD}"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smtClean="0"/>
              <a:t>DSHP: </a:t>
            </a:r>
            <a:r>
              <a:rPr lang="en-US" sz="1200" kern="1200" dirty="0" smtClean="0">
                <a:solidFill>
                  <a:schemeClr val="tx1"/>
                </a:solidFill>
                <a:latin typeface="+mn-lt"/>
                <a:ea typeface="+mn-ea"/>
                <a:cs typeface="+mn-cs"/>
              </a:rPr>
              <a:t>SHIPS with inland decay</a:t>
            </a:r>
            <a:r>
              <a:rPr lang="en-US" sz="1200" kern="1200" baseline="0" dirty="0" smtClean="0">
                <a:solidFill>
                  <a:schemeClr val="tx1"/>
                </a:solidFill>
                <a:latin typeface="+mn-lt"/>
                <a:ea typeface="+mn-ea"/>
                <a:cs typeface="+mn-cs"/>
              </a:rPr>
              <a:t> (Statistical-dynamical model)</a:t>
            </a:r>
          </a:p>
          <a:p>
            <a:r>
              <a:rPr lang="en-US" sz="1200" kern="1200" baseline="0" dirty="0" smtClean="0">
                <a:solidFill>
                  <a:schemeClr val="tx1"/>
                </a:solidFill>
                <a:latin typeface="+mn-lt"/>
                <a:ea typeface="+mn-ea"/>
                <a:cs typeface="+mn-cs"/>
              </a:rPr>
              <a:t>LGEM: </a:t>
            </a:r>
            <a:r>
              <a:rPr lang="en-US" sz="1200" kern="1200" dirty="0" smtClean="0">
                <a:solidFill>
                  <a:schemeClr val="tx1"/>
                </a:solidFill>
                <a:latin typeface="+mn-lt"/>
                <a:ea typeface="+mn-ea"/>
                <a:cs typeface="+mn-cs"/>
              </a:rPr>
              <a:t>Logistic Growth Equation Model (Statistical-dynamical model)</a:t>
            </a:r>
          </a:p>
          <a:p>
            <a:r>
              <a:rPr lang="en-US" sz="1200" kern="1200" dirty="0" smtClean="0">
                <a:solidFill>
                  <a:schemeClr val="tx1"/>
                </a:solidFill>
                <a:latin typeface="+mn-lt"/>
                <a:ea typeface="+mn-ea"/>
                <a:cs typeface="+mn-cs"/>
              </a:rPr>
              <a:t>FSP: all lines are</a:t>
            </a:r>
            <a:r>
              <a:rPr lang="en-US" sz="1200" kern="1200" baseline="0" dirty="0" smtClean="0">
                <a:solidFill>
                  <a:schemeClr val="tx1"/>
                </a:solidFill>
                <a:latin typeface="+mn-lt"/>
                <a:ea typeface="+mn-ea"/>
                <a:cs typeface="+mn-cs"/>
              </a:rPr>
              <a:t> H315 is compared to other models (H315 vs. H3C5, H315 vs. HWRF, H315 vs. GFDL, H315 vs. DSHP, H315 vs. LGEM) except thick purple line (LGEM vs. DSHP)</a:t>
            </a: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29B7BD-AC73-44ED-9EBD-4FAC1BD62AF6}"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9B7BD-AC73-44ED-9EBD-4FAC1BD62AF6}"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9B7BD-AC73-44ED-9EBD-4FAC1BD62AF6}"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9B7BD-AC73-44ED-9EBD-4FAC1BD62AF6}"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9B7BD-AC73-44ED-9EBD-4FAC1BD62AF6}"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29B7BD-AC73-44ED-9EBD-4FAC1BD62AF6}" type="datetimeFigureOut">
              <a:rPr lang="en-US" smtClean="0"/>
              <a:pPr/>
              <a:t>7/15/2011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9B7BD-AC73-44ED-9EBD-4FAC1BD62AF6}" type="datetimeFigureOut">
              <a:rPr lang="en-US" smtClean="0"/>
              <a:pPr/>
              <a:t>7/15/2011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9B7BD-AC73-44ED-9EBD-4FAC1BD62AF6}" type="datetimeFigureOut">
              <a:rPr lang="en-US" smtClean="0"/>
              <a:pPr/>
              <a:t>7/15/2011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9B7BD-AC73-44ED-9EBD-4FAC1BD62AF6}" type="datetimeFigureOut">
              <a:rPr lang="en-US" smtClean="0"/>
              <a:pPr/>
              <a:t>7/15/2011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9B7BD-AC73-44ED-9EBD-4FAC1BD62AF6}" type="datetimeFigureOut">
              <a:rPr lang="en-US" smtClean="0"/>
              <a:pPr/>
              <a:t>7/15/2011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9B7BD-AC73-44ED-9EBD-4FAC1BD62AF6}" type="datetimeFigureOut">
              <a:rPr lang="en-US" smtClean="0"/>
              <a:pPr/>
              <a:t>7/15/2011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54CE2-BE26-4730-968D-DF3E2DE2E6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9B7BD-AC73-44ED-9EBD-4FAC1BD62AF6}" type="datetimeFigureOut">
              <a:rPr lang="en-US" smtClean="0"/>
              <a:pPr/>
              <a:t>7/15/2011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54CE2-BE26-4730-968D-DF3E2DE2E6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HWRF </a:t>
            </a:r>
            <a:r>
              <a:rPr lang="en-US" smtClean="0"/>
              <a:t>EMC-HRD Stream 1.5 Retrospective Forecasts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EMC HWRF team</a:t>
            </a:r>
          </a:p>
          <a:p>
            <a:r>
              <a:rPr lang="en-US" dirty="0" smtClean="0"/>
              <a:t>HRD Modeling team</a:t>
            </a:r>
          </a:p>
          <a:p>
            <a:r>
              <a:rPr lang="en-US" dirty="0" smtClean="0"/>
              <a:t>Presented by </a:t>
            </a:r>
          </a:p>
          <a:p>
            <a:r>
              <a:rPr lang="en-US" dirty="0" err="1" smtClean="0"/>
              <a:t>Xuejin</a:t>
            </a:r>
            <a:r>
              <a:rPr lang="en-US" dirty="0" smtClean="0"/>
              <a:t> Zhang &amp; Stanley Goldenberg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r>
              <a:rPr lang="en-US" sz="2800" dirty="0" smtClean="0"/>
              <a:t>Model Configuration</a:t>
            </a:r>
            <a:endParaRPr lang="en-US" sz="2800" dirty="0"/>
          </a:p>
        </p:txBody>
      </p:sp>
      <p:graphicFrame>
        <p:nvGraphicFramePr>
          <p:cNvPr id="4" name="Content Placeholder 3"/>
          <p:cNvGraphicFramePr>
            <a:graphicFrameLocks noGrp="1"/>
          </p:cNvGraphicFramePr>
          <p:nvPr>
            <p:ph idx="1"/>
          </p:nvPr>
        </p:nvGraphicFramePr>
        <p:xfrm>
          <a:off x="327212" y="756622"/>
          <a:ext cx="8229600" cy="59131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05775">
                <a:tc>
                  <a:txBody>
                    <a:bodyPr/>
                    <a:lstStyle/>
                    <a:p>
                      <a:pPr algn="ctr"/>
                      <a:endParaRPr lang="en-US" dirty="0"/>
                    </a:p>
                  </a:txBody>
                  <a:tcPr/>
                </a:tc>
                <a:tc>
                  <a:txBody>
                    <a:bodyPr/>
                    <a:lstStyle/>
                    <a:p>
                      <a:pPr algn="ctr"/>
                      <a:r>
                        <a:rPr lang="en-US" sz="1400" dirty="0" smtClean="0"/>
                        <a:t>Stream</a:t>
                      </a:r>
                      <a:r>
                        <a:rPr lang="en-US" sz="1400" baseline="0" dirty="0" smtClean="0"/>
                        <a:t> 1.5 HWRF</a:t>
                      </a:r>
                      <a:endParaRPr lang="en-US" sz="1400" dirty="0"/>
                    </a:p>
                  </a:txBody>
                  <a:tcPr>
                    <a:solidFill>
                      <a:schemeClr val="tx2">
                        <a:lumMod val="60000"/>
                        <a:lumOff val="40000"/>
                      </a:schemeClr>
                    </a:solidFill>
                  </a:tcPr>
                </a:tc>
                <a:tc>
                  <a:txBody>
                    <a:bodyPr/>
                    <a:lstStyle/>
                    <a:p>
                      <a:pPr algn="ctr"/>
                      <a:r>
                        <a:rPr lang="en-US" sz="1400" dirty="0" smtClean="0"/>
                        <a:t>Operational HWRF</a:t>
                      </a:r>
                      <a:endParaRPr lang="en-US" sz="1400" dirty="0"/>
                    </a:p>
                  </a:txBody>
                  <a:tcPr/>
                </a:tc>
                <a:tc>
                  <a:txBody>
                    <a:bodyPr/>
                    <a:lstStyle/>
                    <a:p>
                      <a:pPr algn="ctr"/>
                      <a:r>
                        <a:rPr lang="en-US" sz="1400" dirty="0" err="1" smtClean="0"/>
                        <a:t>HWRFx</a:t>
                      </a:r>
                      <a:endParaRPr lang="en-US" sz="1400" dirty="0"/>
                    </a:p>
                  </a:txBody>
                  <a:tcPr/>
                </a:tc>
                <a:tc>
                  <a:txBody>
                    <a:bodyPr/>
                    <a:lstStyle/>
                    <a:p>
                      <a:pPr algn="ctr"/>
                      <a:r>
                        <a:rPr lang="en-US" sz="1400" dirty="0" smtClean="0"/>
                        <a:t>GFDL</a:t>
                      </a:r>
                      <a:endParaRPr lang="en-US" sz="1400" dirty="0"/>
                    </a:p>
                  </a:txBody>
                  <a:tcPr/>
                </a:tc>
              </a:tr>
              <a:tr h="631958">
                <a:tc>
                  <a:txBody>
                    <a:bodyPr/>
                    <a:lstStyle/>
                    <a:p>
                      <a:pPr algn="ctr"/>
                      <a:r>
                        <a:rPr lang="en-US" sz="1200" dirty="0" smtClean="0"/>
                        <a:t>Domain</a:t>
                      </a:r>
                      <a:endParaRPr lang="en-US" sz="1200" dirty="0"/>
                    </a:p>
                  </a:txBody>
                  <a:tcPr/>
                </a:tc>
                <a:tc>
                  <a:txBody>
                    <a:bodyPr/>
                    <a:lstStyle/>
                    <a:p>
                      <a:pPr algn="ctr"/>
                      <a:r>
                        <a:rPr lang="en-US" sz="1200" dirty="0" smtClean="0"/>
                        <a:t>27 KM: 77.76˚</a:t>
                      </a:r>
                      <a:r>
                        <a:rPr lang="en-US" sz="1200" baseline="0" dirty="0" smtClean="0"/>
                        <a:t> X </a:t>
                      </a:r>
                      <a:r>
                        <a:rPr lang="en-US" sz="1200" dirty="0" smtClean="0"/>
                        <a:t>77.76˚</a:t>
                      </a:r>
                      <a:endParaRPr lang="en-US" sz="1200" baseline="0" dirty="0" smtClean="0"/>
                    </a:p>
                    <a:p>
                      <a:pPr algn="ctr"/>
                      <a:r>
                        <a:rPr lang="en-US" sz="1200" dirty="0" smtClean="0"/>
                        <a:t>9 KM:</a:t>
                      </a:r>
                      <a:r>
                        <a:rPr lang="en-US" sz="1200" baseline="0" dirty="0" smtClean="0"/>
                        <a:t> 10.56</a:t>
                      </a:r>
                      <a:r>
                        <a:rPr lang="en-US" sz="1200" dirty="0" smtClean="0"/>
                        <a:t>˚</a:t>
                      </a:r>
                      <a:r>
                        <a:rPr lang="en-US" sz="1200" baseline="0" dirty="0" smtClean="0"/>
                        <a:t> X 10.2</a:t>
                      </a:r>
                      <a:r>
                        <a:rPr lang="en-US" sz="1200" dirty="0" smtClean="0"/>
                        <a:t>˚</a:t>
                      </a:r>
                      <a:endParaRPr lang="en-US" sz="1200" baseline="0" dirty="0" smtClean="0"/>
                    </a:p>
                    <a:p>
                      <a:pPr algn="ctr"/>
                      <a:r>
                        <a:rPr lang="en-US" sz="1200" baseline="0" dirty="0" smtClean="0"/>
                        <a:t>3 KM: 7.6</a:t>
                      </a:r>
                      <a:r>
                        <a:rPr lang="en-US" sz="1200" dirty="0" smtClean="0"/>
                        <a:t>˚</a:t>
                      </a:r>
                      <a:r>
                        <a:rPr lang="en-US" sz="1200" baseline="0" dirty="0" smtClean="0"/>
                        <a:t> X 6.4</a:t>
                      </a:r>
                      <a:r>
                        <a:rPr lang="en-US" sz="1200" dirty="0" smtClean="0"/>
                        <a:t>˚</a:t>
                      </a:r>
                      <a:r>
                        <a:rPr lang="en-US" sz="1200" baseline="0" dirty="0" smtClean="0"/>
                        <a:t> </a:t>
                      </a:r>
                      <a:endParaRPr lang="en-US" sz="1200" dirty="0"/>
                    </a:p>
                  </a:txBody>
                  <a:tcP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27 KM: 77.76˚</a:t>
                      </a:r>
                      <a:r>
                        <a:rPr lang="en-US" sz="1200" baseline="0" dirty="0" smtClean="0"/>
                        <a:t> X </a:t>
                      </a:r>
                      <a:r>
                        <a:rPr lang="en-US" sz="1200" dirty="0" smtClean="0"/>
                        <a:t>77.76˚</a:t>
                      </a:r>
                      <a:r>
                        <a:rPr lang="en-US" sz="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9 KM:</a:t>
                      </a:r>
                      <a:r>
                        <a:rPr lang="en-US" sz="1200" baseline="0" dirty="0" smtClean="0"/>
                        <a:t> 7.2</a:t>
                      </a:r>
                      <a:r>
                        <a:rPr lang="en-US" sz="1200" dirty="0" smtClean="0"/>
                        <a:t>˚</a:t>
                      </a:r>
                      <a:r>
                        <a:rPr lang="en-US" sz="1200" baseline="0" dirty="0" smtClean="0"/>
                        <a:t> X 6.0</a:t>
                      </a:r>
                      <a:r>
                        <a:rPr lang="en-US" sz="1200" dirty="0" smtClean="0"/>
                        <a:t>˚</a:t>
                      </a:r>
                      <a:r>
                        <a:rPr lang="en-US" sz="1200" baseline="0" dirty="0" smtClean="0"/>
                        <a:t> </a:t>
                      </a:r>
                    </a:p>
                    <a:p>
                      <a:pPr algn="ct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9 KM: 57.12˚</a:t>
                      </a:r>
                      <a:r>
                        <a:rPr lang="en-US" sz="1200" baseline="0" dirty="0" smtClean="0"/>
                        <a:t> X 55.56</a:t>
                      </a:r>
                      <a:r>
                        <a:rPr lang="en-US" sz="1200" dirty="0" smtClean="0"/>
                        <a:t>˚</a:t>
                      </a:r>
                      <a:r>
                        <a:rPr lang="en-US" sz="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3 KM:</a:t>
                      </a:r>
                      <a:r>
                        <a:rPr lang="en-US" sz="1200" baseline="0" dirty="0" smtClean="0"/>
                        <a:t> 5.84</a:t>
                      </a:r>
                      <a:r>
                        <a:rPr lang="en-US" sz="1200" dirty="0" smtClean="0"/>
                        <a:t>˚</a:t>
                      </a:r>
                      <a:r>
                        <a:rPr lang="en-US" sz="1200" baseline="0" dirty="0" smtClean="0"/>
                        <a:t> X 5.8</a:t>
                      </a:r>
                      <a:r>
                        <a:rPr lang="en-US" sz="1200" dirty="0" smtClean="0"/>
                        <a:t>˚</a:t>
                      </a:r>
                      <a:r>
                        <a:rPr lang="en-US" sz="1200" baseline="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54 KM: ~75˚</a:t>
                      </a:r>
                      <a:r>
                        <a:rPr lang="en-US" sz="1200" baseline="0" dirty="0" smtClean="0"/>
                        <a:t> X ~75</a:t>
                      </a:r>
                      <a:r>
                        <a:rPr lang="en-US" sz="1200" dirty="0" smtClean="0"/>
                        <a:t>˚</a:t>
                      </a:r>
                      <a:r>
                        <a:rPr lang="en-US" sz="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18 KM:</a:t>
                      </a:r>
                      <a:r>
                        <a:rPr lang="en-US" sz="1200" baseline="0" dirty="0" smtClean="0"/>
                        <a:t> ~11</a:t>
                      </a:r>
                      <a:r>
                        <a:rPr lang="en-US" sz="1200" dirty="0" smtClean="0"/>
                        <a:t>˚</a:t>
                      </a:r>
                      <a:r>
                        <a:rPr lang="en-US" sz="1200" baseline="0" dirty="0" smtClean="0"/>
                        <a:t> X ~11</a:t>
                      </a:r>
                      <a:r>
                        <a:rPr lang="en-US" sz="1200" dirty="0" smtClean="0"/>
                        <a:t>˚</a:t>
                      </a:r>
                      <a:r>
                        <a:rPr lang="en-US" sz="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9KM: ~5</a:t>
                      </a:r>
                      <a:r>
                        <a:rPr lang="en-US" sz="1200" dirty="0" smtClean="0"/>
                        <a:t>˚</a:t>
                      </a:r>
                      <a:r>
                        <a:rPr lang="en-US" sz="1200" baseline="0" dirty="0" smtClean="0"/>
                        <a:t> X ~5</a:t>
                      </a:r>
                      <a:r>
                        <a:rPr lang="en-US" sz="1200" dirty="0" smtClean="0"/>
                        <a:t>˚</a:t>
                      </a:r>
                      <a:r>
                        <a:rPr lang="en-US" sz="1200" baseline="0" dirty="0" smtClean="0"/>
                        <a:t> </a:t>
                      </a:r>
                    </a:p>
                  </a:txBody>
                  <a:tcPr/>
                </a:tc>
              </a:tr>
              <a:tr h="631958">
                <a:tc>
                  <a:txBody>
                    <a:bodyPr/>
                    <a:lstStyle/>
                    <a:p>
                      <a:pPr algn="ctr"/>
                      <a:r>
                        <a:rPr lang="en-US" sz="1200" dirty="0" smtClean="0"/>
                        <a:t>Vortex Initialization</a:t>
                      </a:r>
                      <a:endParaRPr lang="en-US" sz="1200" dirty="0"/>
                    </a:p>
                  </a:txBody>
                  <a:tcPr/>
                </a:tc>
                <a:tc>
                  <a:txBody>
                    <a:bodyPr/>
                    <a:lstStyle/>
                    <a:p>
                      <a:pPr algn="ctr"/>
                      <a:r>
                        <a:rPr lang="en-US" sz="1200" dirty="0" smtClean="0"/>
                        <a:t>27</a:t>
                      </a:r>
                      <a:r>
                        <a:rPr lang="en-US" sz="1200" baseline="0" dirty="0" smtClean="0"/>
                        <a:t>-9 KM: </a:t>
                      </a:r>
                      <a:r>
                        <a:rPr lang="en-US" sz="1200" dirty="0" smtClean="0"/>
                        <a:t>Yes</a:t>
                      </a:r>
                    </a:p>
                    <a:p>
                      <a:pPr algn="ctr"/>
                      <a:r>
                        <a:rPr lang="en-US" sz="1200" baseline="0" dirty="0" smtClean="0"/>
                        <a:t>3 KM: No (Downscaling)</a:t>
                      </a:r>
                      <a:endParaRPr lang="en-US" sz="1200" dirty="0"/>
                    </a:p>
                  </a:txBody>
                  <a:tcPr>
                    <a:solidFill>
                      <a:schemeClr val="tx2">
                        <a:lumMod val="60000"/>
                        <a:lumOff val="40000"/>
                      </a:schemeClr>
                    </a:solidFill>
                  </a:tcPr>
                </a:tc>
                <a:tc>
                  <a:txBody>
                    <a:bodyPr/>
                    <a:lstStyle/>
                    <a:p>
                      <a:pPr algn="ctr"/>
                      <a:r>
                        <a:rPr lang="en-US" sz="1200" dirty="0" smtClean="0"/>
                        <a:t>27-9</a:t>
                      </a:r>
                      <a:r>
                        <a:rPr lang="en-US" sz="1200" baseline="0" dirty="0" smtClean="0"/>
                        <a:t> KM: </a:t>
                      </a:r>
                      <a:r>
                        <a:rPr lang="en-US" sz="1200" dirty="0" smtClean="0"/>
                        <a:t>Yes</a:t>
                      </a:r>
                    </a:p>
                    <a:p>
                      <a:pPr algn="ctr"/>
                      <a:endParaRPr lang="en-US" sz="1200" dirty="0"/>
                    </a:p>
                  </a:txBody>
                  <a:tcPr/>
                </a:tc>
                <a:tc>
                  <a:txBody>
                    <a:bodyPr/>
                    <a:lstStyle/>
                    <a:p>
                      <a:pPr algn="ctr"/>
                      <a:r>
                        <a:rPr lang="en-US" sz="1200" baseline="0" dirty="0" smtClean="0"/>
                        <a:t>9KM: </a:t>
                      </a:r>
                      <a:r>
                        <a:rPr lang="en-US" sz="1200" dirty="0" smtClean="0"/>
                        <a:t>Yes</a:t>
                      </a:r>
                    </a:p>
                    <a:p>
                      <a:pPr algn="ctr"/>
                      <a:r>
                        <a:rPr lang="en-US" sz="1200" dirty="0" smtClean="0"/>
                        <a:t>3KM: No (Downscaling)</a:t>
                      </a:r>
                    </a:p>
                  </a:txBody>
                  <a:tcPr/>
                </a:tc>
                <a:tc>
                  <a:txBody>
                    <a:bodyPr/>
                    <a:lstStyle/>
                    <a:p>
                      <a:pPr algn="ctr"/>
                      <a:r>
                        <a:rPr lang="en-US" sz="1200" baseline="0" dirty="0" smtClean="0"/>
                        <a:t>54-18-9KM: </a:t>
                      </a:r>
                      <a:r>
                        <a:rPr lang="en-US" sz="1200" dirty="0" smtClean="0"/>
                        <a:t>Yes</a:t>
                      </a:r>
                    </a:p>
                  </a:txBody>
                  <a:tcPr/>
                </a:tc>
              </a:tr>
              <a:tr h="270840">
                <a:tc>
                  <a:txBody>
                    <a:bodyPr/>
                    <a:lstStyle/>
                    <a:p>
                      <a:pPr algn="ctr"/>
                      <a:r>
                        <a:rPr lang="en-US" sz="1200" dirty="0" smtClean="0"/>
                        <a:t>Cycling</a:t>
                      </a:r>
                      <a:endParaRPr lang="en-US" sz="1200" dirty="0"/>
                    </a:p>
                  </a:txBody>
                  <a:tcPr/>
                </a:tc>
                <a:tc>
                  <a:txBody>
                    <a:bodyPr/>
                    <a:lstStyle/>
                    <a:p>
                      <a:pPr algn="ctr"/>
                      <a:r>
                        <a:rPr lang="en-US" sz="1200" dirty="0" smtClean="0"/>
                        <a:t>Yes</a:t>
                      </a:r>
                      <a:endParaRPr lang="en-US" sz="1200" dirty="0"/>
                    </a:p>
                  </a:txBody>
                  <a:tcPr>
                    <a:solidFill>
                      <a:schemeClr val="tx2">
                        <a:lumMod val="60000"/>
                        <a:lumOff val="40000"/>
                      </a:schemeClr>
                    </a:solidFill>
                  </a:tcPr>
                </a:tc>
                <a:tc>
                  <a:txBody>
                    <a:bodyPr/>
                    <a:lstStyle/>
                    <a:p>
                      <a:pPr algn="ctr"/>
                      <a:r>
                        <a:rPr lang="en-US" sz="1200" dirty="0" smtClean="0"/>
                        <a:t>Yes</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No</a:t>
                      </a:r>
                      <a:endParaRPr lang="en-US" sz="1200" dirty="0"/>
                    </a:p>
                  </a:txBody>
                  <a:tcPr/>
                </a:tc>
              </a:tr>
              <a:tr h="631958">
                <a:tc>
                  <a:txBody>
                    <a:bodyPr/>
                    <a:lstStyle/>
                    <a:p>
                      <a:pPr algn="ctr"/>
                      <a:r>
                        <a:rPr lang="en-US" sz="1200" dirty="0" smtClean="0"/>
                        <a:t>Ocean Coupling</a:t>
                      </a:r>
                    </a:p>
                    <a:p>
                      <a:pPr algn="ctr"/>
                      <a:r>
                        <a:rPr lang="en-US" sz="1200" dirty="0" smtClean="0"/>
                        <a:t>(Ocean model: POM)</a:t>
                      </a:r>
                      <a:endParaRPr lang="en-US" sz="1200" dirty="0"/>
                    </a:p>
                  </a:txBody>
                  <a:tcPr/>
                </a:tc>
                <a:tc>
                  <a:txBody>
                    <a:bodyPr/>
                    <a:lstStyle/>
                    <a:p>
                      <a:pPr algn="ctr"/>
                      <a:r>
                        <a:rPr lang="en-US" sz="1200" dirty="0" smtClean="0"/>
                        <a:t>27-9</a:t>
                      </a:r>
                      <a:r>
                        <a:rPr lang="en-US" sz="1200" baseline="0" dirty="0" smtClean="0"/>
                        <a:t> KM: </a:t>
                      </a:r>
                      <a:r>
                        <a:rPr lang="en-US" sz="1200" dirty="0" smtClean="0"/>
                        <a:t>Yes</a:t>
                      </a:r>
                    </a:p>
                    <a:p>
                      <a:pPr algn="ctr"/>
                      <a:r>
                        <a:rPr lang="en-US" sz="1200" baseline="0" dirty="0" smtClean="0"/>
                        <a:t>3 KM: No (Downscaling)</a:t>
                      </a:r>
                      <a:endParaRPr lang="en-US" sz="1200" dirty="0"/>
                    </a:p>
                  </a:txBody>
                  <a:tcPr>
                    <a:solidFill>
                      <a:schemeClr val="tx2">
                        <a:lumMod val="60000"/>
                        <a:lumOff val="40000"/>
                      </a:schemeClr>
                    </a:solidFill>
                  </a:tcPr>
                </a:tc>
                <a:tc>
                  <a:txBody>
                    <a:bodyPr/>
                    <a:lstStyle/>
                    <a:p>
                      <a:pPr algn="ctr"/>
                      <a:r>
                        <a:rPr lang="en-US" sz="1200" dirty="0" smtClean="0"/>
                        <a:t>27-9</a:t>
                      </a:r>
                      <a:r>
                        <a:rPr lang="en-US" sz="1200" baseline="0" dirty="0" smtClean="0"/>
                        <a:t> KM: </a:t>
                      </a:r>
                      <a:r>
                        <a:rPr lang="en-US" sz="1200" dirty="0" smtClean="0"/>
                        <a:t>Yes</a:t>
                      </a:r>
                    </a:p>
                    <a:p>
                      <a:pPr algn="ctr"/>
                      <a:endParaRPr lang="en-US" sz="1200" dirty="0"/>
                    </a:p>
                  </a:txBody>
                  <a:tcPr/>
                </a:tc>
                <a:tc>
                  <a:txBody>
                    <a:bodyPr/>
                    <a:lstStyle/>
                    <a:p>
                      <a:pPr algn="ctr"/>
                      <a:r>
                        <a:rPr lang="en-US" sz="1200" dirty="0" smtClean="0"/>
                        <a:t>No</a:t>
                      </a:r>
                    </a:p>
                  </a:txBody>
                  <a:tcPr/>
                </a:tc>
                <a:tc>
                  <a:txBody>
                    <a:bodyPr/>
                    <a:lstStyle/>
                    <a:p>
                      <a:pPr algn="ctr"/>
                      <a:r>
                        <a:rPr lang="en-US" sz="1200" dirty="0" smtClean="0"/>
                        <a:t>Yes</a:t>
                      </a:r>
                    </a:p>
                  </a:txBody>
                  <a:tcPr/>
                </a:tc>
              </a:tr>
              <a:tr h="270840">
                <a:tc>
                  <a:txBody>
                    <a:bodyPr/>
                    <a:lstStyle/>
                    <a:p>
                      <a:pPr algn="ctr"/>
                      <a:r>
                        <a:rPr lang="en-US" sz="1200" dirty="0" smtClean="0"/>
                        <a:t>GSI</a:t>
                      </a:r>
                      <a:endParaRPr lang="en-US" sz="1200" dirty="0"/>
                    </a:p>
                  </a:txBody>
                  <a:tcPr/>
                </a:tc>
                <a:tc>
                  <a:txBody>
                    <a:bodyPr/>
                    <a:lstStyle/>
                    <a:p>
                      <a:pPr algn="ctr"/>
                      <a:r>
                        <a:rPr lang="en-US" sz="1200" dirty="0" smtClean="0"/>
                        <a:t>Yes</a:t>
                      </a:r>
                      <a:endParaRPr lang="en-US" sz="1200" dirty="0"/>
                    </a:p>
                  </a:txBody>
                  <a:tcPr>
                    <a:solidFill>
                      <a:schemeClr val="tx2">
                        <a:lumMod val="60000"/>
                        <a:lumOff val="40000"/>
                      </a:schemeClr>
                    </a:solidFill>
                  </a:tcPr>
                </a:tc>
                <a:tc>
                  <a:txBody>
                    <a:bodyPr/>
                    <a:lstStyle/>
                    <a:p>
                      <a:pPr algn="ctr"/>
                      <a:r>
                        <a:rPr lang="en-US" sz="1200" dirty="0" smtClean="0"/>
                        <a:t>Yes</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No</a:t>
                      </a:r>
                      <a:endParaRPr lang="en-US" sz="1200" dirty="0"/>
                    </a:p>
                  </a:txBody>
                  <a:tcPr/>
                </a:tc>
              </a:tr>
              <a:tr h="270840">
                <a:tc>
                  <a:txBody>
                    <a:bodyPr/>
                    <a:lstStyle/>
                    <a:p>
                      <a:pPr algn="ctr"/>
                      <a:r>
                        <a:rPr lang="en-US" sz="1200" dirty="0" smtClean="0"/>
                        <a:t>Platform</a:t>
                      </a:r>
                      <a:endParaRPr lang="en-US" sz="1200" dirty="0"/>
                    </a:p>
                  </a:txBody>
                  <a:tcPr/>
                </a:tc>
                <a:tc>
                  <a:txBody>
                    <a:bodyPr/>
                    <a:lstStyle/>
                    <a:p>
                      <a:pPr algn="ctr"/>
                      <a:r>
                        <a:rPr lang="en-US" sz="1200" dirty="0" smtClean="0"/>
                        <a:t>JET-Linux</a:t>
                      </a:r>
                      <a:endParaRPr lang="en-US" sz="1200" dirty="0"/>
                    </a:p>
                  </a:txBody>
                  <a:tcPr>
                    <a:solidFill>
                      <a:schemeClr val="tx2">
                        <a:lumMod val="60000"/>
                        <a:lumOff val="40000"/>
                      </a:schemeClr>
                    </a:solidFill>
                  </a:tcPr>
                </a:tc>
                <a:tc>
                  <a:txBody>
                    <a:bodyPr/>
                    <a:lstStyle/>
                    <a:p>
                      <a:pPr algn="ctr"/>
                      <a:r>
                        <a:rPr lang="en-US" sz="1200" dirty="0" smtClean="0"/>
                        <a:t>IBM</a:t>
                      </a:r>
                      <a:endParaRPr lang="en-US" sz="1200" dirty="0"/>
                    </a:p>
                  </a:txBody>
                  <a:tcPr/>
                </a:tc>
                <a:tc>
                  <a:txBody>
                    <a:bodyPr/>
                    <a:lstStyle/>
                    <a:p>
                      <a:pPr algn="ctr"/>
                      <a:r>
                        <a:rPr lang="en-US" sz="1200" dirty="0" smtClean="0"/>
                        <a:t>JET-Linux</a:t>
                      </a:r>
                      <a:endParaRPr lang="en-US" sz="1200" dirty="0"/>
                    </a:p>
                  </a:txBody>
                  <a:tcPr/>
                </a:tc>
                <a:tc>
                  <a:txBody>
                    <a:bodyPr/>
                    <a:lstStyle/>
                    <a:p>
                      <a:pPr algn="ctr"/>
                      <a:r>
                        <a:rPr lang="en-US" sz="1200" dirty="0" smtClean="0"/>
                        <a:t>IBM</a:t>
                      </a:r>
                      <a:endParaRPr lang="en-US" sz="1200" dirty="0"/>
                    </a:p>
                  </a:txBody>
                  <a:tcPr/>
                </a:tc>
              </a:tr>
              <a:tr h="331026">
                <a:tc gridSpan="5">
                  <a:txBody>
                    <a:bodyPr/>
                    <a:lstStyle/>
                    <a:p>
                      <a:pPr algn="ctr"/>
                      <a:r>
                        <a:rPr lang="en-US" sz="1600" b="1" dirty="0" smtClean="0"/>
                        <a:t>Physics schemes</a:t>
                      </a:r>
                      <a:endParaRPr lang="en-US" sz="1600" b="1"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600" b="1" dirty="0"/>
                    </a:p>
                  </a:txBody>
                  <a:tcPr/>
                </a:tc>
                <a:tc hMerge="1">
                  <a:txBody>
                    <a:bodyPr/>
                    <a:lstStyle/>
                    <a:p>
                      <a:pPr algn="ctr"/>
                      <a:endParaRPr lang="en-US" sz="1600" b="1" dirty="0"/>
                    </a:p>
                  </a:txBody>
                  <a:tcPr/>
                </a:tc>
              </a:tr>
              <a:tr h="270840">
                <a:tc>
                  <a:txBody>
                    <a:bodyPr/>
                    <a:lstStyle/>
                    <a:p>
                      <a:pPr algn="ctr"/>
                      <a:r>
                        <a:rPr lang="en-US" sz="1200" dirty="0" smtClean="0"/>
                        <a:t>Microphysics</a:t>
                      </a:r>
                      <a:endParaRPr lang="en-US" sz="1200" dirty="0"/>
                    </a:p>
                  </a:txBody>
                  <a:tcPr/>
                </a:tc>
                <a:tc>
                  <a:txBody>
                    <a:bodyPr/>
                    <a:lstStyle/>
                    <a:p>
                      <a:pPr algn="ctr"/>
                      <a:r>
                        <a:rPr lang="en-US" sz="1200" dirty="0" smtClean="0"/>
                        <a:t>Ferrier</a:t>
                      </a:r>
                      <a:endParaRPr lang="en-US" sz="1200" dirty="0"/>
                    </a:p>
                  </a:txBody>
                  <a:tcPr>
                    <a:solidFill>
                      <a:schemeClr val="tx2">
                        <a:lumMod val="60000"/>
                        <a:lumOff val="40000"/>
                      </a:schemeClr>
                    </a:solidFill>
                  </a:tcPr>
                </a:tc>
                <a:tc>
                  <a:txBody>
                    <a:bodyPr/>
                    <a:lstStyle/>
                    <a:p>
                      <a:pPr algn="ctr"/>
                      <a:r>
                        <a:rPr lang="en-US" sz="1200" dirty="0" smtClean="0"/>
                        <a:t>Ferrier</a:t>
                      </a:r>
                      <a:endParaRPr lang="en-US" sz="1200" dirty="0"/>
                    </a:p>
                  </a:txBody>
                  <a:tcPr/>
                </a:tc>
                <a:tc>
                  <a:txBody>
                    <a:bodyPr/>
                    <a:lstStyle/>
                    <a:p>
                      <a:pPr algn="ctr"/>
                      <a:r>
                        <a:rPr lang="en-US" sz="1200" dirty="0" smtClean="0"/>
                        <a:t>Ferrier</a:t>
                      </a:r>
                      <a:endParaRPr lang="en-US" sz="1200" dirty="0"/>
                    </a:p>
                  </a:txBody>
                  <a:tcPr/>
                </a:tc>
                <a:tc>
                  <a:txBody>
                    <a:bodyPr/>
                    <a:lstStyle/>
                    <a:p>
                      <a:pPr algn="ctr"/>
                      <a:r>
                        <a:rPr lang="en-US" sz="1200" dirty="0" smtClean="0"/>
                        <a:t>Ferrier</a:t>
                      </a:r>
                      <a:endParaRPr lang="en-US" sz="1200" dirty="0"/>
                    </a:p>
                  </a:txBody>
                  <a:tcPr/>
                </a:tc>
              </a:tr>
              <a:tr h="270840">
                <a:tc>
                  <a:txBody>
                    <a:bodyPr/>
                    <a:lstStyle/>
                    <a:p>
                      <a:pPr algn="ctr"/>
                      <a:r>
                        <a:rPr lang="en-US" sz="1200" dirty="0" smtClean="0"/>
                        <a:t>Radiation</a:t>
                      </a:r>
                      <a:r>
                        <a:rPr lang="en-US" sz="1200" baseline="0" dirty="0" smtClean="0"/>
                        <a:t> (SW)</a:t>
                      </a:r>
                      <a:endParaRPr lang="en-US" sz="1200" dirty="0"/>
                    </a:p>
                  </a:txBody>
                  <a:tcPr/>
                </a:tc>
                <a:tc>
                  <a:txBody>
                    <a:bodyPr/>
                    <a:lstStyle/>
                    <a:p>
                      <a:pPr algn="ctr"/>
                      <a:r>
                        <a:rPr lang="en-US" sz="1200" dirty="0" smtClean="0"/>
                        <a:t>GFDL</a:t>
                      </a:r>
                      <a:endParaRPr lang="en-US" sz="1200" dirty="0"/>
                    </a:p>
                  </a:txBody>
                  <a:tcPr>
                    <a:solidFill>
                      <a:schemeClr val="tx2">
                        <a:lumMod val="60000"/>
                        <a:lumOff val="40000"/>
                      </a:schemeClr>
                    </a:solidFill>
                  </a:tcPr>
                </a:tc>
                <a:tc>
                  <a:txBody>
                    <a:bodyPr/>
                    <a:lstStyle/>
                    <a:p>
                      <a:pPr algn="ctr"/>
                      <a:r>
                        <a:rPr lang="en-US" sz="1200" dirty="0" smtClean="0"/>
                        <a:t>GFDL</a:t>
                      </a:r>
                      <a:endParaRPr lang="en-US" sz="1200" dirty="0"/>
                    </a:p>
                  </a:txBody>
                  <a:tcPr/>
                </a:tc>
                <a:tc>
                  <a:txBody>
                    <a:bodyPr/>
                    <a:lstStyle/>
                    <a:p>
                      <a:pPr algn="ctr"/>
                      <a:r>
                        <a:rPr lang="en-US" sz="1200" dirty="0" smtClean="0"/>
                        <a:t>NCAR SW</a:t>
                      </a:r>
                      <a:endParaRPr lang="en-US" sz="1200" dirty="0"/>
                    </a:p>
                  </a:txBody>
                  <a:tcPr/>
                </a:tc>
                <a:tc>
                  <a:txBody>
                    <a:bodyPr/>
                    <a:lstStyle/>
                    <a:p>
                      <a:pPr algn="ctr"/>
                      <a:r>
                        <a:rPr lang="en-US" sz="1200" dirty="0" smtClean="0"/>
                        <a:t>GFDL</a:t>
                      </a:r>
                      <a:endParaRPr lang="en-US" sz="1200" dirty="0"/>
                    </a:p>
                  </a:txBody>
                  <a:tcPr/>
                </a:tc>
              </a:tr>
              <a:tr h="270840">
                <a:tc>
                  <a:txBody>
                    <a:bodyPr/>
                    <a:lstStyle/>
                    <a:p>
                      <a:pPr algn="ctr"/>
                      <a:r>
                        <a:rPr lang="en-US" sz="1200" dirty="0" smtClean="0"/>
                        <a:t>Radiation (LW)</a:t>
                      </a:r>
                      <a:endParaRPr lang="en-US" sz="1200" dirty="0"/>
                    </a:p>
                  </a:txBody>
                  <a:tcPr/>
                </a:tc>
                <a:tc>
                  <a:txBody>
                    <a:bodyPr/>
                    <a:lstStyle/>
                    <a:p>
                      <a:pPr algn="ctr"/>
                      <a:r>
                        <a:rPr lang="en-US" sz="1200" dirty="0" smtClean="0"/>
                        <a:t>GFDL</a:t>
                      </a:r>
                      <a:endParaRPr lang="en-US" sz="1200" dirty="0"/>
                    </a:p>
                  </a:txBody>
                  <a:tcPr>
                    <a:solidFill>
                      <a:schemeClr val="tx2">
                        <a:lumMod val="60000"/>
                        <a:lumOff val="40000"/>
                      </a:schemeClr>
                    </a:solidFill>
                  </a:tcPr>
                </a:tc>
                <a:tc>
                  <a:txBody>
                    <a:bodyPr/>
                    <a:lstStyle/>
                    <a:p>
                      <a:pPr algn="ctr"/>
                      <a:r>
                        <a:rPr lang="en-US" sz="1200" dirty="0" smtClean="0"/>
                        <a:t>GFDL</a:t>
                      </a:r>
                      <a:endParaRPr lang="en-US" sz="1200" dirty="0"/>
                    </a:p>
                  </a:txBody>
                  <a:tcPr/>
                </a:tc>
                <a:tc>
                  <a:txBody>
                    <a:bodyPr/>
                    <a:lstStyle/>
                    <a:p>
                      <a:pPr algn="ctr"/>
                      <a:r>
                        <a:rPr lang="en-US" sz="1200" dirty="0" smtClean="0"/>
                        <a:t>RRTM</a:t>
                      </a:r>
                      <a:endParaRPr lang="en-US" sz="1200" dirty="0"/>
                    </a:p>
                  </a:txBody>
                  <a:tcPr/>
                </a:tc>
                <a:tc>
                  <a:txBody>
                    <a:bodyPr/>
                    <a:lstStyle/>
                    <a:p>
                      <a:pPr algn="ctr"/>
                      <a:r>
                        <a:rPr lang="en-US" sz="1200" dirty="0" smtClean="0"/>
                        <a:t>GFDL</a:t>
                      </a:r>
                      <a:endParaRPr lang="en-US" sz="1200" dirty="0"/>
                    </a:p>
                  </a:txBody>
                  <a:tcPr/>
                </a:tc>
              </a:tr>
              <a:tr h="451399">
                <a:tc>
                  <a:txBody>
                    <a:bodyPr/>
                    <a:lstStyle/>
                    <a:p>
                      <a:pPr algn="ctr"/>
                      <a:r>
                        <a:rPr lang="en-US" sz="1200" dirty="0" smtClean="0"/>
                        <a:t>Surface Scheme</a:t>
                      </a:r>
                      <a:endParaRPr lang="en-US" sz="1200" dirty="0"/>
                    </a:p>
                  </a:txBody>
                  <a:tcPr/>
                </a:tc>
                <a:tc>
                  <a:txBody>
                    <a:bodyPr/>
                    <a:lstStyle/>
                    <a:p>
                      <a:pPr algn="ctr"/>
                      <a:r>
                        <a:rPr lang="en-US" sz="1200" dirty="0" smtClean="0"/>
                        <a:t>GFDL (2010 implementation)</a:t>
                      </a:r>
                      <a:endParaRPr lang="en-US" sz="1200" dirty="0"/>
                    </a:p>
                  </a:txBody>
                  <a:tcPr>
                    <a:solidFill>
                      <a:schemeClr val="tx2">
                        <a:lumMod val="60000"/>
                        <a:lumOff val="40000"/>
                      </a:schemeClr>
                    </a:solidFill>
                  </a:tcPr>
                </a:tc>
                <a:tc>
                  <a:txBody>
                    <a:bodyPr/>
                    <a:lstStyle/>
                    <a:p>
                      <a:pPr algn="ctr"/>
                      <a:r>
                        <a:rPr lang="en-US" sz="1200" dirty="0" smtClean="0"/>
                        <a:t>GFDL (2011 implementation)</a:t>
                      </a:r>
                      <a:endParaRPr lang="en-US" sz="1200" dirty="0"/>
                    </a:p>
                  </a:txBody>
                  <a:tcPr/>
                </a:tc>
                <a:tc>
                  <a:txBody>
                    <a:bodyPr/>
                    <a:lstStyle/>
                    <a:p>
                      <a:pPr algn="ctr"/>
                      <a:r>
                        <a:rPr lang="en-US" sz="1200" dirty="0" smtClean="0"/>
                        <a:t>GFDL (2009 implementation)</a:t>
                      </a:r>
                      <a:endParaRPr lang="en-US" sz="1200" dirty="0"/>
                    </a:p>
                  </a:txBody>
                  <a:tcPr/>
                </a:tc>
                <a:tc>
                  <a:txBody>
                    <a:bodyPr/>
                    <a:lstStyle/>
                    <a:p>
                      <a:pPr algn="ctr"/>
                      <a:r>
                        <a:rPr lang="en-US" sz="1200" dirty="0" smtClean="0"/>
                        <a:t>GFDL</a:t>
                      </a:r>
                      <a:endParaRPr lang="en-US" sz="1200" dirty="0"/>
                    </a:p>
                  </a:txBody>
                  <a:tcPr/>
                </a:tc>
              </a:tr>
              <a:tr h="451399">
                <a:tc>
                  <a:txBody>
                    <a:bodyPr/>
                    <a:lstStyle/>
                    <a:p>
                      <a:pPr algn="ctr"/>
                      <a:r>
                        <a:rPr lang="en-US" sz="1200" dirty="0" smtClean="0"/>
                        <a:t>PBL Scheme</a:t>
                      </a:r>
                      <a:endParaRPr lang="en-US" sz="1200" dirty="0"/>
                    </a:p>
                  </a:txBody>
                  <a:tcPr/>
                </a:tc>
                <a:tc>
                  <a:txBody>
                    <a:bodyPr/>
                    <a:lstStyle/>
                    <a:p>
                      <a:pPr algn="ctr"/>
                      <a:r>
                        <a:rPr lang="en-US" sz="1200" dirty="0" smtClean="0"/>
                        <a:t>GFS (Modified</a:t>
                      </a:r>
                      <a:r>
                        <a:rPr lang="en-US" sz="1200" baseline="0" dirty="0" smtClean="0"/>
                        <a:t> for HR implementation)</a:t>
                      </a:r>
                      <a:endParaRPr lang="en-US" sz="1200" dirty="0"/>
                    </a:p>
                  </a:txBody>
                  <a:tcPr>
                    <a:solidFill>
                      <a:schemeClr val="tx2">
                        <a:lumMod val="60000"/>
                        <a:lumOff val="40000"/>
                      </a:schemeClr>
                    </a:solidFill>
                  </a:tcPr>
                </a:tc>
                <a:tc>
                  <a:txBody>
                    <a:bodyPr/>
                    <a:lstStyle/>
                    <a:p>
                      <a:pPr algn="ctr"/>
                      <a:r>
                        <a:rPr lang="en-US" sz="1200" dirty="0" smtClean="0"/>
                        <a:t>GFS</a:t>
                      </a:r>
                      <a:endParaRPr lang="en-US" sz="1200" dirty="0"/>
                    </a:p>
                  </a:txBody>
                  <a:tcPr/>
                </a:tc>
                <a:tc>
                  <a:txBody>
                    <a:bodyPr/>
                    <a:lstStyle/>
                    <a:p>
                      <a:pPr algn="ctr"/>
                      <a:r>
                        <a:rPr lang="en-US" sz="1200" dirty="0" smtClean="0"/>
                        <a:t>GFS</a:t>
                      </a:r>
                      <a:endParaRPr lang="en-US" sz="1200" dirty="0"/>
                    </a:p>
                  </a:txBody>
                  <a:tcPr/>
                </a:tc>
                <a:tc>
                  <a:txBody>
                    <a:bodyPr/>
                    <a:lstStyle/>
                    <a:p>
                      <a:pPr algn="ctr"/>
                      <a:r>
                        <a:rPr lang="en-US" sz="1200" dirty="0" smtClean="0"/>
                        <a:t>GFS</a:t>
                      </a:r>
                      <a:endParaRPr lang="en-US" sz="1200" dirty="0"/>
                    </a:p>
                  </a:txBody>
                  <a:tcPr/>
                </a:tc>
              </a:tr>
              <a:tr h="451399">
                <a:tc>
                  <a:txBody>
                    <a:bodyPr/>
                    <a:lstStyle/>
                    <a:p>
                      <a:pPr algn="ctr"/>
                      <a:r>
                        <a:rPr lang="en-US" sz="1200" dirty="0" smtClean="0"/>
                        <a:t>Cumulus Parameterization</a:t>
                      </a:r>
                      <a:endParaRPr lang="en-US" sz="1200" dirty="0"/>
                    </a:p>
                  </a:txBody>
                  <a:tcPr/>
                </a:tc>
                <a:tc>
                  <a:txBody>
                    <a:bodyPr/>
                    <a:lstStyle/>
                    <a:p>
                      <a:pPr algn="ctr"/>
                      <a:r>
                        <a:rPr lang="en-US" sz="1200" dirty="0" smtClean="0"/>
                        <a:t>New</a:t>
                      </a:r>
                      <a:r>
                        <a:rPr lang="en-US" sz="1200" baseline="0" dirty="0" smtClean="0"/>
                        <a:t> SAS (27-9 KM)</a:t>
                      </a:r>
                    </a:p>
                    <a:p>
                      <a:pPr algn="ctr"/>
                      <a:r>
                        <a:rPr lang="en-US" sz="1200" baseline="0" dirty="0" smtClean="0"/>
                        <a:t>no CP (3 KM)</a:t>
                      </a:r>
                      <a:endParaRPr lang="en-US" sz="1200" dirty="0"/>
                    </a:p>
                  </a:txBody>
                  <a:tcPr>
                    <a:solidFill>
                      <a:schemeClr val="tx2">
                        <a:lumMod val="60000"/>
                        <a:lumOff val="40000"/>
                      </a:schemeClr>
                    </a:solidFill>
                  </a:tcPr>
                </a:tc>
                <a:tc>
                  <a:txBody>
                    <a:bodyPr/>
                    <a:lstStyle/>
                    <a:p>
                      <a:pPr algn="ctr"/>
                      <a:r>
                        <a:rPr lang="en-US" sz="1200" dirty="0" smtClean="0"/>
                        <a:t>New SAS</a:t>
                      </a:r>
                      <a:endParaRPr lang="en-US" sz="1200" dirty="0"/>
                    </a:p>
                  </a:txBody>
                  <a:tcPr/>
                </a:tc>
                <a:tc>
                  <a:txBody>
                    <a:bodyPr/>
                    <a:lstStyle/>
                    <a:p>
                      <a:pPr algn="ctr"/>
                      <a:r>
                        <a:rPr lang="en-US" sz="1200" dirty="0" smtClean="0"/>
                        <a:t>SAS (9 KM)</a:t>
                      </a:r>
                    </a:p>
                    <a:p>
                      <a:pPr algn="ctr"/>
                      <a:r>
                        <a:rPr lang="en-US" sz="1200" dirty="0" smtClean="0"/>
                        <a:t>no CP (3KM)</a:t>
                      </a:r>
                      <a:endParaRPr lang="en-US" sz="1200" dirty="0"/>
                    </a:p>
                  </a:txBody>
                  <a:tcPr/>
                </a:tc>
                <a:tc>
                  <a:txBody>
                    <a:bodyPr/>
                    <a:lstStyle/>
                    <a:p>
                      <a:pPr algn="ctr"/>
                      <a:r>
                        <a:rPr lang="en-US" sz="1200" dirty="0" smtClean="0"/>
                        <a:t>SAS</a:t>
                      </a:r>
                      <a:endParaRPr lang="en-US" sz="1200" dirty="0"/>
                    </a:p>
                  </a:txBody>
                  <a:tcPr/>
                </a:tc>
              </a:tr>
              <a:tr h="270840">
                <a:tc>
                  <a:txBody>
                    <a:bodyPr/>
                    <a:lstStyle/>
                    <a:p>
                      <a:pPr algn="ctr"/>
                      <a:r>
                        <a:rPr lang="en-US" sz="1200" dirty="0" smtClean="0"/>
                        <a:t>Land</a:t>
                      </a:r>
                      <a:r>
                        <a:rPr lang="en-US" sz="1200" baseline="0" dirty="0" smtClean="0"/>
                        <a:t> Surface</a:t>
                      </a:r>
                      <a:endParaRPr lang="en-US" sz="1200" dirty="0"/>
                    </a:p>
                  </a:txBody>
                  <a:tcPr/>
                </a:tc>
                <a:tc>
                  <a:txBody>
                    <a:bodyPr/>
                    <a:lstStyle/>
                    <a:p>
                      <a:pPr algn="ctr"/>
                      <a:r>
                        <a:rPr lang="en-US" sz="1200" dirty="0" smtClean="0"/>
                        <a:t>GFDL Slab</a:t>
                      </a:r>
                      <a:endParaRPr lang="en-US" sz="1200" dirty="0"/>
                    </a:p>
                  </a:txBody>
                  <a:tcPr>
                    <a:solidFill>
                      <a:schemeClr val="tx2">
                        <a:lumMod val="60000"/>
                        <a:lumOff val="40000"/>
                      </a:schemeClr>
                    </a:solidFill>
                  </a:tcPr>
                </a:tc>
                <a:tc>
                  <a:txBody>
                    <a:bodyPr/>
                    <a:lstStyle/>
                    <a:p>
                      <a:pPr algn="ctr"/>
                      <a:r>
                        <a:rPr lang="en-US" sz="1200" dirty="0" smtClean="0"/>
                        <a:t>GFDL Slab</a:t>
                      </a:r>
                      <a:endParaRPr lang="en-US" sz="1200" dirty="0"/>
                    </a:p>
                  </a:txBody>
                  <a:tcPr/>
                </a:tc>
                <a:tc>
                  <a:txBody>
                    <a:bodyPr/>
                    <a:lstStyle/>
                    <a:p>
                      <a:pPr algn="ctr"/>
                      <a:r>
                        <a:rPr lang="en-US" sz="1200" dirty="0" smtClean="0"/>
                        <a:t>GFDL Slab</a:t>
                      </a:r>
                      <a:endParaRPr lang="en-US" sz="1200" dirty="0"/>
                    </a:p>
                  </a:txBody>
                  <a:tcPr/>
                </a:tc>
                <a:tc>
                  <a:txBody>
                    <a:bodyPr/>
                    <a:lstStyle/>
                    <a:p>
                      <a:pPr algn="ctr"/>
                      <a:r>
                        <a:rPr lang="en-US" sz="1200" dirty="0" smtClean="0"/>
                        <a:t>GFDL Slab</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High-Resolution HWRF Upgrades and Bug-fixes</a:t>
            </a:r>
            <a:endParaRPr lang="en-US" sz="3200" dirty="0"/>
          </a:p>
        </p:txBody>
      </p:sp>
      <p:graphicFrame>
        <p:nvGraphicFramePr>
          <p:cNvPr id="4" name="Content Placeholder 3"/>
          <p:cNvGraphicFramePr>
            <a:graphicFrameLocks noGrp="1"/>
          </p:cNvGraphicFramePr>
          <p:nvPr>
            <p:ph idx="1"/>
          </p:nvPr>
        </p:nvGraphicFramePr>
        <p:xfrm>
          <a:off x="457200" y="1295400"/>
          <a:ext cx="8229600" cy="5039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sz="1200" dirty="0"/>
                    </a:p>
                  </a:txBody>
                  <a:tcPr/>
                </a:tc>
                <a:tc>
                  <a:txBody>
                    <a:bodyPr/>
                    <a:lstStyle/>
                    <a:p>
                      <a:pPr algn="ctr"/>
                      <a:r>
                        <a:rPr lang="en-US" sz="1200" dirty="0" smtClean="0"/>
                        <a:t>Stream 1.5 HWRF</a:t>
                      </a:r>
                      <a:endParaRPr lang="en-US" sz="1200" dirty="0"/>
                    </a:p>
                  </a:txBody>
                  <a:tcPr/>
                </a:tc>
                <a:tc>
                  <a:txBody>
                    <a:bodyPr/>
                    <a:lstStyle/>
                    <a:p>
                      <a:pPr algn="ctr"/>
                      <a:r>
                        <a:rPr lang="en-US" sz="1200" dirty="0" smtClean="0"/>
                        <a:t>Upgrade or</a:t>
                      </a:r>
                      <a:r>
                        <a:rPr lang="en-US" sz="1200" baseline="0" dirty="0" smtClean="0"/>
                        <a:t> Bug-fix</a:t>
                      </a:r>
                      <a:endParaRPr lang="en-US" sz="1200" dirty="0"/>
                    </a:p>
                  </a:txBody>
                  <a:tcPr/>
                </a:tc>
              </a:tr>
              <a:tr h="370840">
                <a:tc>
                  <a:txBody>
                    <a:bodyPr/>
                    <a:lstStyle/>
                    <a:p>
                      <a:pPr algn="ctr"/>
                      <a:r>
                        <a:rPr lang="en-US" sz="1200" dirty="0" smtClean="0"/>
                        <a:t>Moving nest</a:t>
                      </a:r>
                      <a:endParaRPr lang="en-US" sz="1200" dirty="0"/>
                    </a:p>
                  </a:txBody>
                  <a:tcPr/>
                </a:tc>
                <a:tc>
                  <a:txBody>
                    <a:bodyPr/>
                    <a:lstStyle/>
                    <a:p>
                      <a:pPr algn="ctr"/>
                      <a:r>
                        <a:rPr lang="en-US" sz="1200" dirty="0" smtClean="0"/>
                        <a:t>New algorithm</a:t>
                      </a:r>
                      <a:endParaRPr lang="en-US" sz="1200" dirty="0"/>
                    </a:p>
                  </a:txBody>
                  <a:tcPr/>
                </a:tc>
                <a:tc>
                  <a:txBody>
                    <a:bodyPr/>
                    <a:lstStyle/>
                    <a:p>
                      <a:pPr algn="ctr"/>
                      <a:r>
                        <a:rPr lang="en-US" sz="1200" dirty="0" smtClean="0"/>
                        <a:t>Upgrade</a:t>
                      </a:r>
                      <a:endParaRPr lang="en-US" sz="1200" dirty="0"/>
                    </a:p>
                  </a:txBody>
                  <a:tcPr/>
                </a:tc>
              </a:tr>
              <a:tr h="370840">
                <a:tc>
                  <a:txBody>
                    <a:bodyPr/>
                    <a:lstStyle/>
                    <a:p>
                      <a:pPr algn="ctr"/>
                      <a:r>
                        <a:rPr lang="en-US" sz="1200" dirty="0" smtClean="0"/>
                        <a:t>Microphysics</a:t>
                      </a:r>
                      <a:endParaRPr lang="en-US" sz="1200" dirty="0"/>
                    </a:p>
                  </a:txBody>
                  <a:tcPr/>
                </a:tc>
                <a:tc>
                  <a:txBody>
                    <a:bodyPr/>
                    <a:lstStyle/>
                    <a:p>
                      <a:pPr algn="ctr"/>
                      <a:r>
                        <a:rPr lang="en-US" sz="1200" dirty="0" smtClean="0"/>
                        <a:t>Ferrier</a:t>
                      </a:r>
                      <a:endParaRPr lang="en-US" sz="1200" dirty="0"/>
                    </a:p>
                  </a:txBody>
                  <a:tcPr/>
                </a:tc>
                <a:tc>
                  <a:txBody>
                    <a:bodyPr/>
                    <a:lstStyle/>
                    <a:p>
                      <a:pPr algn="ctr"/>
                      <a:r>
                        <a:rPr lang="en-US" sz="1200" dirty="0" smtClean="0"/>
                        <a:t>Bug-fix (moving</a:t>
                      </a:r>
                      <a:r>
                        <a:rPr lang="en-US" sz="1200" baseline="0" dirty="0" smtClean="0"/>
                        <a:t> nest hydrometer initialization)</a:t>
                      </a:r>
                      <a:endParaRPr lang="en-US" sz="1200" dirty="0"/>
                    </a:p>
                  </a:txBody>
                  <a:tcPr/>
                </a:tc>
              </a:tr>
              <a:tr h="370840">
                <a:tc>
                  <a:txBody>
                    <a:bodyPr/>
                    <a:lstStyle/>
                    <a:p>
                      <a:pPr algn="ctr"/>
                      <a:r>
                        <a:rPr lang="en-US" sz="1200" dirty="0" smtClean="0"/>
                        <a:t>Surface scheme</a:t>
                      </a:r>
                      <a:endParaRPr lang="en-US" sz="1200" dirty="0"/>
                    </a:p>
                  </a:txBody>
                  <a:tcPr/>
                </a:tc>
                <a:tc>
                  <a:txBody>
                    <a:bodyPr/>
                    <a:lstStyle/>
                    <a:p>
                      <a:pPr algn="ctr"/>
                      <a:r>
                        <a:rPr lang="en-US" sz="1200" dirty="0" smtClean="0"/>
                        <a:t>GFDL</a:t>
                      </a:r>
                      <a:endParaRPr lang="en-US" sz="1200" dirty="0"/>
                    </a:p>
                  </a:txBody>
                  <a:tcPr/>
                </a:tc>
                <a:tc>
                  <a:txBody>
                    <a:bodyPr/>
                    <a:lstStyle/>
                    <a:p>
                      <a:pPr algn="ctr"/>
                      <a:r>
                        <a:rPr lang="en-US" sz="1200" dirty="0" smtClean="0"/>
                        <a:t>Upgrade </a:t>
                      </a:r>
                    </a:p>
                    <a:p>
                      <a:pPr algn="ctr"/>
                      <a:r>
                        <a:rPr lang="en-US" sz="1200" dirty="0" smtClean="0"/>
                        <a:t>(based on observation</a:t>
                      </a:r>
                      <a:r>
                        <a:rPr lang="en-US" sz="1200" baseline="0" dirty="0" smtClean="0"/>
                        <a:t> C</a:t>
                      </a:r>
                      <a:r>
                        <a:rPr lang="en-US" sz="1200" baseline="-25000" dirty="0" smtClean="0"/>
                        <a:t>D</a:t>
                      </a:r>
                      <a:r>
                        <a:rPr lang="en-US" sz="1200" baseline="0" dirty="0" smtClean="0"/>
                        <a:t> &amp; C</a:t>
                      </a:r>
                      <a:r>
                        <a:rPr lang="en-US" sz="1200" baseline="-25000" dirty="0" smtClean="0"/>
                        <a:t>H</a:t>
                      </a:r>
                      <a:r>
                        <a:rPr lang="en-US" sz="1200" baseline="0" dirty="0" smtClean="0"/>
                        <a:t>)</a:t>
                      </a:r>
                      <a:endParaRPr lang="en-US" sz="1200" baseline="-25000" dirty="0"/>
                    </a:p>
                  </a:txBody>
                  <a:tcPr/>
                </a:tc>
              </a:tr>
              <a:tr h="370840">
                <a:tc>
                  <a:txBody>
                    <a:bodyPr/>
                    <a:lstStyle/>
                    <a:p>
                      <a:pPr algn="ctr"/>
                      <a:r>
                        <a:rPr lang="en-US" sz="1200" dirty="0" smtClean="0"/>
                        <a:t>PBL scheme</a:t>
                      </a:r>
                      <a:endParaRPr lang="en-US" sz="1200" dirty="0"/>
                    </a:p>
                  </a:txBody>
                  <a:tcPr/>
                </a:tc>
                <a:tc>
                  <a:txBody>
                    <a:bodyPr/>
                    <a:lstStyle/>
                    <a:p>
                      <a:pPr algn="ctr"/>
                      <a:r>
                        <a:rPr lang="en-US" sz="1200" dirty="0" smtClean="0"/>
                        <a:t>GFS</a:t>
                      </a:r>
                      <a:endParaRPr lang="en-US" sz="1200" dirty="0"/>
                    </a:p>
                  </a:txBody>
                  <a:tcPr/>
                </a:tc>
                <a:tc>
                  <a:txBody>
                    <a:bodyPr/>
                    <a:lstStyle/>
                    <a:p>
                      <a:pPr algn="ctr"/>
                      <a:r>
                        <a:rPr lang="en-US" sz="1200" dirty="0" smtClean="0"/>
                        <a:t>Upgrade </a:t>
                      </a:r>
                    </a:p>
                    <a:p>
                      <a:pPr algn="ctr"/>
                      <a:r>
                        <a:rPr lang="en-US" sz="1200" dirty="0" smtClean="0"/>
                        <a:t>(based on observation K</a:t>
                      </a:r>
                      <a:r>
                        <a:rPr lang="en-US" sz="1200" baseline="-25000" dirty="0" smtClean="0"/>
                        <a:t>m</a:t>
                      </a:r>
                      <a:r>
                        <a:rPr lang="en-US" sz="1200" baseline="0" dirty="0" smtClean="0"/>
                        <a:t>)</a:t>
                      </a:r>
                      <a:endParaRPr lang="en-US" sz="1200" baseline="0" dirty="0"/>
                    </a:p>
                  </a:txBody>
                  <a:tcPr/>
                </a:tc>
              </a:tr>
              <a:tr h="370840">
                <a:tc>
                  <a:txBody>
                    <a:bodyPr/>
                    <a:lstStyle/>
                    <a:p>
                      <a:pPr algn="ctr"/>
                      <a:r>
                        <a:rPr lang="en-US" sz="1200" dirty="0" smtClean="0"/>
                        <a:t>Cumulus Parameterization</a:t>
                      </a:r>
                      <a:endParaRPr lang="en-US" sz="1200" dirty="0"/>
                    </a:p>
                  </a:txBody>
                  <a:tcPr/>
                </a:tc>
                <a:tc>
                  <a:txBody>
                    <a:bodyPr/>
                    <a:lstStyle/>
                    <a:p>
                      <a:pPr algn="ctr"/>
                      <a:r>
                        <a:rPr lang="en-US" sz="1200" dirty="0" smtClean="0"/>
                        <a:t>New</a:t>
                      </a:r>
                      <a:r>
                        <a:rPr lang="en-US" sz="1200" baseline="0" dirty="0" smtClean="0"/>
                        <a:t> CP (27-9 KM)</a:t>
                      </a:r>
                    </a:p>
                    <a:p>
                      <a:pPr algn="ctr"/>
                      <a:r>
                        <a:rPr lang="en-US" sz="1200" baseline="0" dirty="0" smtClean="0"/>
                        <a:t>No CP (3-KM)</a:t>
                      </a:r>
                      <a:endParaRPr lang="en-US" sz="1200" dirty="0"/>
                    </a:p>
                  </a:txBody>
                  <a:tcPr/>
                </a:tc>
                <a:tc>
                  <a:txBody>
                    <a:bodyPr/>
                    <a:lstStyle/>
                    <a:p>
                      <a:pPr algn="ctr"/>
                      <a:r>
                        <a:rPr lang="en-US" sz="1200" baseline="0" dirty="0" smtClean="0"/>
                        <a:t>Upgrade</a:t>
                      </a:r>
                    </a:p>
                    <a:p>
                      <a:pPr algn="ctr"/>
                      <a:r>
                        <a:rPr lang="en-US" sz="1200" baseline="0" dirty="0" smtClean="0"/>
                        <a:t>(Random cloud top, Convection overshoot, Max cloud base mass flux, </a:t>
                      </a:r>
                      <a:r>
                        <a:rPr lang="en-US" sz="1200" baseline="0" dirty="0" smtClean="0">
                          <a:latin typeface="Times New Roman" pitchFamily="18" charset="0"/>
                        </a:rPr>
                        <a:t>C</a:t>
                      </a:r>
                      <a:r>
                        <a:rPr lang="en-US" sz="1200" dirty="0" smtClean="0">
                          <a:latin typeface="Times New Roman" pitchFamily="18" charset="0"/>
                        </a:rPr>
                        <a:t>onvection-induced pressure gradient force</a:t>
                      </a:r>
                      <a:r>
                        <a:rPr lang="en-US" sz="1200" baseline="0" dirty="0" smtClean="0"/>
                        <a:t>)</a:t>
                      </a:r>
                    </a:p>
                    <a:p>
                      <a:pPr algn="ctr"/>
                      <a:endParaRPr lang="en-US" sz="1200" baseline="0" dirty="0"/>
                    </a:p>
                  </a:txBody>
                  <a:tcPr/>
                </a:tc>
              </a:tr>
              <a:tr h="370840">
                <a:tc>
                  <a:txBody>
                    <a:bodyPr/>
                    <a:lstStyle/>
                    <a:p>
                      <a:pPr algn="ctr"/>
                      <a:r>
                        <a:rPr lang="en-US" sz="1200" dirty="0" smtClean="0"/>
                        <a:t>Explicit Lateral Diffusion</a:t>
                      </a:r>
                      <a:endParaRPr lang="en-US" sz="1200" dirty="0"/>
                    </a:p>
                  </a:txBody>
                  <a:tcPr/>
                </a:tc>
                <a:tc>
                  <a:txBody>
                    <a:bodyPr/>
                    <a:lstStyle/>
                    <a:p>
                      <a:pPr algn="ctr"/>
                      <a:r>
                        <a:rPr lang="en-US" sz="1200" dirty="0" smtClean="0"/>
                        <a:t>COAC=0.75</a:t>
                      </a:r>
                      <a:r>
                        <a:rPr lang="en-US" sz="1200" baseline="0" dirty="0" smtClean="0"/>
                        <a:t> (27 KM)</a:t>
                      </a:r>
                    </a:p>
                    <a:p>
                      <a:pPr algn="ctr"/>
                      <a:r>
                        <a:rPr lang="en-US" sz="1200" baseline="0" dirty="0" smtClean="0"/>
                        <a:t>COAC=5.0 (9-3 KM)</a:t>
                      </a:r>
                      <a:endParaRPr lang="en-US" sz="1200" dirty="0"/>
                    </a:p>
                  </a:txBody>
                  <a:tcPr/>
                </a:tc>
                <a:tc>
                  <a:txBody>
                    <a:bodyPr/>
                    <a:lstStyle/>
                    <a:p>
                      <a:pPr algn="ctr"/>
                      <a:r>
                        <a:rPr lang="en-US" sz="1200" baseline="0" dirty="0" smtClean="0"/>
                        <a:t>Empirical determined by computational damping and stability criterion</a:t>
                      </a:r>
                      <a:endParaRPr lang="en-US" sz="1200" baseline="0" dirty="0"/>
                    </a:p>
                  </a:txBody>
                  <a:tcPr/>
                </a:tc>
              </a:tr>
              <a:tr h="370840">
                <a:tc>
                  <a:txBody>
                    <a:bodyPr/>
                    <a:lstStyle/>
                    <a:p>
                      <a:pPr algn="ctr"/>
                      <a:r>
                        <a:rPr lang="en-US" sz="1200" dirty="0" smtClean="0"/>
                        <a:t>Vortex initialization</a:t>
                      </a:r>
                      <a:endParaRPr lang="en-US" sz="1200" dirty="0"/>
                    </a:p>
                  </a:txBody>
                  <a:tcPr/>
                </a:tc>
                <a:tc>
                  <a:txBody>
                    <a:bodyPr/>
                    <a:lstStyle/>
                    <a:p>
                      <a:pPr algn="ctr"/>
                      <a:r>
                        <a:rPr lang="en-US" sz="1200" dirty="0" smtClean="0"/>
                        <a:t>New vortex initialization</a:t>
                      </a:r>
                    </a:p>
                    <a:p>
                      <a:pPr algn="ctr"/>
                      <a:r>
                        <a:rPr lang="en-US" sz="1200" dirty="0" smtClean="0"/>
                        <a:t>Downscale (3 KM)</a:t>
                      </a:r>
                      <a:endParaRPr lang="en-US" sz="1200" dirty="0"/>
                    </a:p>
                  </a:txBody>
                  <a:tcPr/>
                </a:tc>
                <a:tc>
                  <a:txBody>
                    <a:bodyPr/>
                    <a:lstStyle/>
                    <a:p>
                      <a:pPr algn="ctr"/>
                      <a:r>
                        <a:rPr lang="en-US" sz="1200" baseline="0" dirty="0" smtClean="0"/>
                        <a:t>Upgrade</a:t>
                      </a:r>
                    </a:p>
                    <a:p>
                      <a:pPr algn="ctr"/>
                      <a:r>
                        <a:rPr lang="en-US" sz="1200" baseline="0" dirty="0" smtClean="0"/>
                        <a:t>(Vortex cycling, surface pressure correction, Storm size correction)</a:t>
                      </a:r>
                      <a:endParaRPr lang="en-US" sz="1200" baseline="0" dirty="0"/>
                    </a:p>
                  </a:txBody>
                  <a:tcPr/>
                </a:tc>
              </a:tr>
              <a:tr h="370840">
                <a:tc>
                  <a:txBody>
                    <a:bodyPr/>
                    <a:lstStyle/>
                    <a:p>
                      <a:pPr algn="ctr"/>
                      <a:r>
                        <a:rPr lang="en-US" sz="1200" dirty="0" smtClean="0"/>
                        <a:t>Post-processor</a:t>
                      </a:r>
                      <a:endParaRPr lang="en-US" sz="1200" dirty="0"/>
                    </a:p>
                  </a:txBody>
                  <a:tcPr/>
                </a:tc>
                <a:tc>
                  <a:txBody>
                    <a:bodyPr/>
                    <a:lstStyle/>
                    <a:p>
                      <a:pPr algn="ctr"/>
                      <a:r>
                        <a:rPr lang="en-US" sz="1200" dirty="0" err="1" smtClean="0"/>
                        <a:t>Diapost</a:t>
                      </a:r>
                      <a:endParaRPr lang="en-US" sz="1200" dirty="0"/>
                    </a:p>
                  </a:txBody>
                  <a:tcPr/>
                </a:tc>
                <a:tc>
                  <a:txBody>
                    <a:bodyPr/>
                    <a:lstStyle/>
                    <a:p>
                      <a:pPr algn="ctr"/>
                      <a:r>
                        <a:rPr lang="en-US" sz="1200" baseline="0" dirty="0" smtClean="0"/>
                        <a:t>Upgrade</a:t>
                      </a:r>
                    </a:p>
                    <a:p>
                      <a:pPr algn="ctr"/>
                      <a:r>
                        <a:rPr lang="en-US" sz="1200" baseline="0" dirty="0" smtClean="0"/>
                        <a:t>(Model native grid output, multiple coordinate outputs, full ATCF output)</a:t>
                      </a:r>
                      <a:endParaRPr lang="en-US" sz="1200" baseline="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m_Uz_control"/>
          <p:cNvPicPr>
            <a:picLocks noChangeAspect="1" noChangeArrowheads="1"/>
          </p:cNvPicPr>
          <p:nvPr/>
        </p:nvPicPr>
        <p:blipFill>
          <a:blip r:embed="rId2" cstate="print"/>
          <a:srcRect/>
          <a:stretch>
            <a:fillRect/>
          </a:stretch>
        </p:blipFill>
        <p:spPr bwMode="auto">
          <a:xfrm>
            <a:off x="1419225" y="3505200"/>
            <a:ext cx="2743200" cy="2286000"/>
          </a:xfrm>
          <a:prstGeom prst="rect">
            <a:avLst/>
          </a:prstGeom>
          <a:noFill/>
          <a:ln w="9525">
            <a:noFill/>
            <a:miter lim="800000"/>
            <a:headEnd/>
            <a:tailEnd/>
          </a:ln>
        </p:spPr>
      </p:pic>
      <p:pic>
        <p:nvPicPr>
          <p:cNvPr id="1026" name="Picture 2" descr="Cd_Uz"/>
          <p:cNvPicPr>
            <a:picLocks noChangeAspect="1" noChangeArrowheads="1"/>
          </p:cNvPicPr>
          <p:nvPr/>
        </p:nvPicPr>
        <p:blipFill>
          <a:blip r:embed="rId3" cstate="print"/>
          <a:srcRect/>
          <a:stretch>
            <a:fillRect/>
          </a:stretch>
        </p:blipFill>
        <p:spPr bwMode="auto">
          <a:xfrm>
            <a:off x="1028700" y="685800"/>
            <a:ext cx="3543300" cy="2667000"/>
          </a:xfrm>
          <a:prstGeom prst="rect">
            <a:avLst/>
          </a:prstGeom>
          <a:noFill/>
          <a:ln w="9525">
            <a:noFill/>
            <a:miter lim="800000"/>
            <a:headEnd/>
            <a:tailEnd/>
          </a:ln>
        </p:spPr>
      </p:pic>
      <p:pic>
        <p:nvPicPr>
          <p:cNvPr id="1027" name="Picture 3" descr="Ck_Uz"/>
          <p:cNvPicPr>
            <a:picLocks noChangeAspect="1" noChangeArrowheads="1"/>
          </p:cNvPicPr>
          <p:nvPr/>
        </p:nvPicPr>
        <p:blipFill>
          <a:blip r:embed="rId4" cstate="print"/>
          <a:srcRect/>
          <a:stretch>
            <a:fillRect/>
          </a:stretch>
        </p:blipFill>
        <p:spPr bwMode="auto">
          <a:xfrm>
            <a:off x="4700909" y="675589"/>
            <a:ext cx="3528691" cy="2679192"/>
          </a:xfrm>
          <a:prstGeom prst="rect">
            <a:avLst/>
          </a:prstGeom>
          <a:noFill/>
          <a:ln w="9525">
            <a:noFill/>
            <a:miter lim="800000"/>
            <a:headEnd/>
            <a:tailEnd/>
          </a:ln>
        </p:spPr>
      </p:pic>
      <p:pic>
        <p:nvPicPr>
          <p:cNvPr id="1029" name="Picture 5" descr="Km_Uz_pfile0"/>
          <p:cNvPicPr>
            <a:picLocks noChangeArrowheads="1"/>
          </p:cNvPicPr>
          <p:nvPr/>
        </p:nvPicPr>
        <p:blipFill>
          <a:blip r:embed="rId5" cstate="print"/>
          <a:srcRect/>
          <a:stretch>
            <a:fillRect/>
          </a:stretch>
        </p:blipFill>
        <p:spPr bwMode="auto">
          <a:xfrm>
            <a:off x="5095875" y="3467100"/>
            <a:ext cx="2752725" cy="2286000"/>
          </a:xfrm>
          <a:prstGeom prst="rect">
            <a:avLst/>
          </a:prstGeom>
          <a:noFill/>
          <a:ln w="9525">
            <a:noFill/>
            <a:miter lim="800000"/>
            <a:headEnd/>
            <a:tailEnd/>
          </a:ln>
        </p:spPr>
      </p:pic>
      <p:sp>
        <p:nvSpPr>
          <p:cNvPr id="9" name="TextBox 8"/>
          <p:cNvSpPr txBox="1"/>
          <p:nvPr/>
        </p:nvSpPr>
        <p:spPr>
          <a:xfrm>
            <a:off x="5715000" y="6172200"/>
            <a:ext cx="3124200" cy="369332"/>
          </a:xfrm>
          <a:prstGeom prst="rect">
            <a:avLst/>
          </a:prstGeom>
          <a:noFill/>
        </p:spPr>
        <p:txBody>
          <a:bodyPr wrap="square" rtlCol="0">
            <a:spAutoFit/>
          </a:bodyPr>
          <a:lstStyle/>
          <a:p>
            <a:pPr algn="r"/>
            <a:r>
              <a:rPr lang="en-US" dirty="0" err="1" smtClean="0"/>
              <a:t>Gopalakrishnan</a:t>
            </a:r>
            <a:r>
              <a:rPr lang="en-US" dirty="0" smtClean="0"/>
              <a:t> et al. 2011</a:t>
            </a:r>
            <a:endParaRPr lang="en-US" dirty="0"/>
          </a:p>
        </p:txBody>
      </p:sp>
      <p:sp>
        <p:nvSpPr>
          <p:cNvPr id="14" name="TextBox 13"/>
          <p:cNvSpPr txBox="1"/>
          <p:nvPr/>
        </p:nvSpPr>
        <p:spPr>
          <a:xfrm>
            <a:off x="3314700" y="1295400"/>
            <a:ext cx="1143000" cy="276999"/>
          </a:xfrm>
          <a:prstGeom prst="rect">
            <a:avLst/>
          </a:prstGeom>
          <a:solidFill>
            <a:srgbClr val="FFC000"/>
          </a:solidFill>
        </p:spPr>
        <p:txBody>
          <a:bodyPr wrap="square" rtlCol="0">
            <a:spAutoFit/>
          </a:bodyPr>
          <a:lstStyle/>
          <a:p>
            <a:pPr algn="ctr"/>
            <a:r>
              <a:rPr lang="en-US" sz="1200" dirty="0" smtClean="0">
                <a:solidFill>
                  <a:srgbClr val="C00000"/>
                </a:solidFill>
              </a:rPr>
              <a:t>Current HWRF</a:t>
            </a:r>
            <a:endParaRPr lang="en-US" sz="1200" dirty="0">
              <a:solidFill>
                <a:srgbClr val="C00000"/>
              </a:solidFill>
            </a:endParaRPr>
          </a:p>
        </p:txBody>
      </p:sp>
      <p:cxnSp>
        <p:nvCxnSpPr>
          <p:cNvPr id="17" name="Straight Arrow Connector 16"/>
          <p:cNvCxnSpPr/>
          <p:nvPr/>
        </p:nvCxnSpPr>
        <p:spPr>
          <a:xfrm rot="5400000">
            <a:off x="3733800" y="1752600"/>
            <a:ext cx="304800" cy="1588"/>
          </a:xfrm>
          <a:prstGeom prst="straightConnector1">
            <a:avLst/>
          </a:prstGeom>
          <a:ln w="25400">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620794" y="2056606"/>
            <a:ext cx="304800" cy="1588"/>
          </a:xfrm>
          <a:prstGeom prst="straightConnector1">
            <a:avLst/>
          </a:prstGeom>
          <a:ln w="25400">
            <a:tailEnd type="stealth"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00900" y="1600200"/>
            <a:ext cx="1143000" cy="276999"/>
          </a:xfrm>
          <a:prstGeom prst="rect">
            <a:avLst/>
          </a:prstGeom>
          <a:solidFill>
            <a:srgbClr val="FFC000"/>
          </a:solidFill>
        </p:spPr>
        <p:txBody>
          <a:bodyPr wrap="square" rtlCol="0">
            <a:spAutoFit/>
          </a:bodyPr>
          <a:lstStyle/>
          <a:p>
            <a:pPr algn="ctr"/>
            <a:r>
              <a:rPr lang="en-US" sz="1200" dirty="0" smtClean="0">
                <a:solidFill>
                  <a:srgbClr val="C00000"/>
                </a:solidFill>
              </a:rPr>
              <a:t>Current HWRF</a:t>
            </a:r>
            <a:endParaRPr lang="en-US" sz="1200" dirty="0">
              <a:solidFill>
                <a:srgbClr val="C00000"/>
              </a:solidFill>
            </a:endParaRPr>
          </a:p>
        </p:txBody>
      </p:sp>
      <p:sp>
        <p:nvSpPr>
          <p:cNvPr id="20" name="TextBox 19"/>
          <p:cNvSpPr txBox="1"/>
          <p:nvPr/>
        </p:nvSpPr>
        <p:spPr>
          <a:xfrm>
            <a:off x="7315200" y="4267200"/>
            <a:ext cx="1143000" cy="276999"/>
          </a:xfrm>
          <a:prstGeom prst="rect">
            <a:avLst/>
          </a:prstGeom>
          <a:solidFill>
            <a:srgbClr val="FFC000"/>
          </a:solidFill>
        </p:spPr>
        <p:txBody>
          <a:bodyPr wrap="square" rtlCol="0">
            <a:spAutoFit/>
          </a:bodyPr>
          <a:lstStyle/>
          <a:p>
            <a:pPr algn="ctr"/>
            <a:r>
              <a:rPr lang="en-US" sz="1200" dirty="0" smtClean="0">
                <a:solidFill>
                  <a:srgbClr val="C00000"/>
                </a:solidFill>
              </a:rPr>
              <a:t>Current HWRF</a:t>
            </a:r>
            <a:endParaRPr lang="en-US" sz="1200" dirty="0">
              <a:solidFill>
                <a:srgbClr val="C00000"/>
              </a:solidFill>
            </a:endParaRPr>
          </a:p>
        </p:txBody>
      </p:sp>
      <p:cxnSp>
        <p:nvCxnSpPr>
          <p:cNvPr id="21" name="Straight Arrow Connector 20"/>
          <p:cNvCxnSpPr/>
          <p:nvPr/>
        </p:nvCxnSpPr>
        <p:spPr>
          <a:xfrm rot="5400000">
            <a:off x="6792119" y="4361656"/>
            <a:ext cx="457200" cy="1588"/>
          </a:xfrm>
          <a:prstGeom prst="straightConnector1">
            <a:avLst/>
          </a:prstGeom>
          <a:ln w="25400">
            <a:tailEnd type="stealth" w="med" len="lg"/>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3353594" y="4495006"/>
            <a:ext cx="457200" cy="1588"/>
          </a:xfrm>
          <a:prstGeom prst="straightConnector1">
            <a:avLst/>
          </a:prstGeom>
          <a:ln w="25400">
            <a:tailEnd type="stealth" w="med" len="lg"/>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86200" y="4419600"/>
            <a:ext cx="1143000" cy="276999"/>
          </a:xfrm>
          <a:prstGeom prst="rect">
            <a:avLst/>
          </a:prstGeom>
          <a:solidFill>
            <a:srgbClr val="FFC000"/>
          </a:solidFill>
        </p:spPr>
        <p:txBody>
          <a:bodyPr wrap="square" rtlCol="0">
            <a:spAutoFit/>
          </a:bodyPr>
          <a:lstStyle/>
          <a:p>
            <a:pPr algn="ctr"/>
            <a:r>
              <a:rPr lang="en-US" sz="1200" dirty="0" smtClean="0">
                <a:solidFill>
                  <a:srgbClr val="C00000"/>
                </a:solidFill>
              </a:rPr>
              <a:t>Original GFS</a:t>
            </a:r>
            <a:endParaRPr lang="en-US" sz="12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27000"/>
            <a:ext cx="9144000" cy="520700"/>
          </a:xfrm>
        </p:spPr>
        <p:txBody>
          <a:bodyPr>
            <a:normAutofit fontScale="90000"/>
          </a:bodyPr>
          <a:lstStyle/>
          <a:p>
            <a:r>
              <a:rPr lang="en-US" sz="3200" smtClean="0"/>
              <a:t>2008/09/10 &amp; 2010 Verifications -- Sample Sizes</a:t>
            </a:r>
            <a:br>
              <a:rPr lang="en-US" sz="3200" smtClean="0"/>
            </a:br>
            <a:endParaRPr lang="en-US" sz="1800" smtClean="0"/>
          </a:p>
        </p:txBody>
      </p:sp>
      <p:pic>
        <p:nvPicPr>
          <p:cNvPr id="25603" name="Picture 3" descr="CaseNumbersH315_20080910"/>
          <p:cNvPicPr>
            <a:picLocks noChangeAspect="1" noChangeArrowheads="1"/>
          </p:cNvPicPr>
          <p:nvPr/>
        </p:nvPicPr>
        <p:blipFill>
          <a:blip r:embed="rId3" cstate="print"/>
          <a:srcRect l="10008" t="22049" r="12970" b="22159"/>
          <a:stretch>
            <a:fillRect/>
          </a:stretch>
        </p:blipFill>
        <p:spPr bwMode="auto">
          <a:xfrm>
            <a:off x="1450975" y="876300"/>
            <a:ext cx="5986463" cy="56118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TrackStats2010H315_C5f"/>
          <p:cNvPicPr>
            <a:picLocks noChangeAspect="1" noChangeArrowheads="1"/>
          </p:cNvPicPr>
          <p:nvPr/>
        </p:nvPicPr>
        <p:blipFill>
          <a:blip r:embed="rId3" cstate="print"/>
          <a:srcRect l="8582" t="24471" r="10381" b="19482"/>
          <a:stretch>
            <a:fillRect/>
          </a:stretch>
        </p:blipFill>
        <p:spPr bwMode="auto">
          <a:xfrm>
            <a:off x="0" y="1131888"/>
            <a:ext cx="3148013" cy="2817812"/>
          </a:xfrm>
          <a:prstGeom prst="rect">
            <a:avLst/>
          </a:prstGeom>
          <a:noFill/>
        </p:spPr>
      </p:pic>
      <p:pic>
        <p:nvPicPr>
          <p:cNvPr id="5" name="Picture 16" descr="TrkSkill2010H315C5f"/>
          <p:cNvPicPr>
            <a:picLocks noChangeAspect="1" noChangeArrowheads="1"/>
          </p:cNvPicPr>
          <p:nvPr/>
        </p:nvPicPr>
        <p:blipFill>
          <a:blip r:embed="rId4" cstate="print"/>
          <a:srcRect l="11766" t="24913" r="10992" b="19008"/>
          <a:stretch>
            <a:fillRect/>
          </a:stretch>
        </p:blipFill>
        <p:spPr bwMode="auto">
          <a:xfrm>
            <a:off x="3084384" y="1131888"/>
            <a:ext cx="3000504" cy="2819400"/>
          </a:xfrm>
          <a:prstGeom prst="rect">
            <a:avLst/>
          </a:prstGeom>
          <a:noFill/>
        </p:spPr>
      </p:pic>
      <p:pic>
        <p:nvPicPr>
          <p:cNvPr id="6" name="Picture 17" descr="TrkFSP2010H315_C5f"/>
          <p:cNvPicPr>
            <a:picLocks noChangeAspect="1" noChangeArrowheads="1"/>
          </p:cNvPicPr>
          <p:nvPr/>
        </p:nvPicPr>
        <p:blipFill>
          <a:blip r:embed="rId5" cstate="print"/>
          <a:srcRect l="12260" t="25607" r="11075" b="18977"/>
          <a:stretch>
            <a:fillRect/>
          </a:stretch>
        </p:blipFill>
        <p:spPr bwMode="auto">
          <a:xfrm>
            <a:off x="6029325" y="1163638"/>
            <a:ext cx="2978150" cy="2786062"/>
          </a:xfrm>
          <a:prstGeom prst="rect">
            <a:avLst/>
          </a:prstGeom>
          <a:noFill/>
        </p:spPr>
      </p:pic>
      <p:pic>
        <p:nvPicPr>
          <p:cNvPr id="7" name="Picture 18" descr="TrackStats20080910H315f"/>
          <p:cNvPicPr>
            <a:picLocks noChangeAspect="1" noChangeArrowheads="1"/>
          </p:cNvPicPr>
          <p:nvPr/>
        </p:nvPicPr>
        <p:blipFill>
          <a:blip r:embed="rId6" cstate="print"/>
          <a:srcRect l="8745" t="23714" r="10298" b="18788"/>
          <a:stretch>
            <a:fillRect/>
          </a:stretch>
        </p:blipFill>
        <p:spPr bwMode="auto">
          <a:xfrm>
            <a:off x="3175" y="3949700"/>
            <a:ext cx="3144838" cy="2890838"/>
          </a:xfrm>
          <a:prstGeom prst="rect">
            <a:avLst/>
          </a:prstGeom>
          <a:noFill/>
        </p:spPr>
      </p:pic>
      <p:pic>
        <p:nvPicPr>
          <p:cNvPr id="8" name="Picture 19" descr="TrkSkill20080910H315C5f"/>
          <p:cNvPicPr>
            <a:picLocks noChangeAspect="1" noChangeArrowheads="1"/>
          </p:cNvPicPr>
          <p:nvPr/>
        </p:nvPicPr>
        <p:blipFill>
          <a:blip r:embed="rId7" cstate="print"/>
          <a:srcRect l="12943" t="23776" r="10135" b="19199"/>
          <a:stretch>
            <a:fillRect/>
          </a:stretch>
        </p:blipFill>
        <p:spPr bwMode="auto">
          <a:xfrm>
            <a:off x="3125308" y="3951288"/>
            <a:ext cx="2988155" cy="2867025"/>
          </a:xfrm>
          <a:prstGeom prst="rect">
            <a:avLst/>
          </a:prstGeom>
          <a:noFill/>
        </p:spPr>
      </p:pic>
      <p:pic>
        <p:nvPicPr>
          <p:cNvPr id="9" name="Picture 20" descr="TrkFSP20080910H315f"/>
          <p:cNvPicPr>
            <a:picLocks noChangeAspect="1" noChangeArrowheads="1"/>
          </p:cNvPicPr>
          <p:nvPr/>
        </p:nvPicPr>
        <p:blipFill>
          <a:blip r:embed="rId8" cstate="print"/>
          <a:srcRect l="12943" t="24661" r="9413" b="20002"/>
          <a:stretch>
            <a:fillRect/>
          </a:stretch>
        </p:blipFill>
        <p:spPr bwMode="auto">
          <a:xfrm>
            <a:off x="6089229" y="4013200"/>
            <a:ext cx="3016122" cy="2782106"/>
          </a:xfrm>
          <a:prstGeom prst="rect">
            <a:avLst/>
          </a:prstGeom>
          <a:noFill/>
        </p:spPr>
      </p:pic>
      <p:sp>
        <p:nvSpPr>
          <p:cNvPr id="11" name="TextBox 8"/>
          <p:cNvSpPr txBox="1">
            <a:spLocks noChangeArrowheads="1"/>
          </p:cNvSpPr>
          <p:nvPr/>
        </p:nvSpPr>
        <p:spPr bwMode="auto">
          <a:xfrm>
            <a:off x="674688" y="801688"/>
            <a:ext cx="2100262" cy="457200"/>
          </a:xfrm>
          <a:prstGeom prst="rect">
            <a:avLst/>
          </a:prstGeom>
          <a:noFill/>
          <a:ln w="9525">
            <a:noFill/>
            <a:miter lim="800000"/>
            <a:headEnd/>
            <a:tailEnd/>
          </a:ln>
        </p:spPr>
        <p:txBody>
          <a:bodyPr wrap="none">
            <a:spAutoFit/>
          </a:bodyPr>
          <a:lstStyle/>
          <a:p>
            <a:r>
              <a:rPr lang="en-US" sz="2400" dirty="0">
                <a:latin typeface="Calibri" pitchFamily="1" charset="0"/>
              </a:rPr>
              <a:t>Absolute Errors</a:t>
            </a:r>
          </a:p>
        </p:txBody>
      </p:sp>
      <p:sp>
        <p:nvSpPr>
          <p:cNvPr id="12" name="TextBox 9"/>
          <p:cNvSpPr txBox="1">
            <a:spLocks noChangeArrowheads="1"/>
          </p:cNvSpPr>
          <p:nvPr/>
        </p:nvSpPr>
        <p:spPr bwMode="auto">
          <a:xfrm>
            <a:off x="3814763" y="785813"/>
            <a:ext cx="1670050" cy="457200"/>
          </a:xfrm>
          <a:prstGeom prst="rect">
            <a:avLst/>
          </a:prstGeom>
          <a:noFill/>
          <a:ln w="9525">
            <a:noFill/>
            <a:miter lim="800000"/>
            <a:headEnd/>
            <a:tailEnd/>
          </a:ln>
        </p:spPr>
        <p:txBody>
          <a:bodyPr wrap="none">
            <a:spAutoFit/>
          </a:bodyPr>
          <a:lstStyle/>
          <a:p>
            <a:r>
              <a:rPr lang="en-US" sz="2400" dirty="0">
                <a:latin typeface="Calibri" pitchFamily="1" charset="0"/>
              </a:rPr>
              <a:t>Skill </a:t>
            </a:r>
            <a:r>
              <a:rPr lang="en-US" sz="2400" dirty="0" err="1">
                <a:latin typeface="Calibri" pitchFamily="1" charset="0"/>
              </a:rPr>
              <a:t>vs</a:t>
            </a:r>
            <a:r>
              <a:rPr lang="en-US" sz="2400" dirty="0">
                <a:latin typeface="Calibri" pitchFamily="1" charset="0"/>
              </a:rPr>
              <a:t> CLP5</a:t>
            </a:r>
          </a:p>
        </p:txBody>
      </p:sp>
      <p:sp>
        <p:nvSpPr>
          <p:cNvPr id="13" name="TextBox 10"/>
          <p:cNvSpPr txBox="1">
            <a:spLocks noChangeArrowheads="1"/>
          </p:cNvSpPr>
          <p:nvPr/>
        </p:nvSpPr>
        <p:spPr bwMode="auto">
          <a:xfrm>
            <a:off x="7143750" y="801688"/>
            <a:ext cx="622300" cy="457200"/>
          </a:xfrm>
          <a:prstGeom prst="rect">
            <a:avLst/>
          </a:prstGeom>
          <a:noFill/>
          <a:ln w="9525">
            <a:noFill/>
            <a:miter lim="800000"/>
            <a:headEnd/>
            <a:tailEnd/>
          </a:ln>
        </p:spPr>
        <p:txBody>
          <a:bodyPr wrap="none">
            <a:spAutoFit/>
          </a:bodyPr>
          <a:lstStyle/>
          <a:p>
            <a:r>
              <a:rPr lang="en-US" sz="2400" dirty="0">
                <a:latin typeface="Calibri" pitchFamily="1" charset="0"/>
              </a:rPr>
              <a:t>FSP</a:t>
            </a:r>
          </a:p>
        </p:txBody>
      </p:sp>
      <p:sp>
        <p:nvSpPr>
          <p:cNvPr id="14" name="Title 1"/>
          <p:cNvSpPr txBox="1">
            <a:spLocks/>
          </p:cNvSpPr>
          <p:nvPr/>
        </p:nvSpPr>
        <p:spPr>
          <a:xfrm>
            <a:off x="0" y="0"/>
            <a:ext cx="9144000" cy="774700"/>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Verifications – Track Forecasts</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1" i="0" u="none" strike="noStrike" kern="1200" cap="none" spc="0" normalizeH="0" baseline="0" noProof="0" dirty="0" smtClean="0">
                <a:ln>
                  <a:noFill/>
                </a:ln>
                <a:solidFill>
                  <a:srgbClr val="FF0000"/>
                </a:solidFill>
                <a:effectLst/>
                <a:uLnTx/>
                <a:uFillTx/>
                <a:latin typeface="+mj-lt"/>
                <a:ea typeface="+mj-ea"/>
                <a:cs typeface="+mj-cs"/>
              </a:rPr>
              <a:t>HWRF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(operational 27:9km), </a:t>
            </a:r>
            <a:r>
              <a:rPr kumimoji="0" lang="en-US" sz="1800" b="1" i="0" u="none" strike="noStrike" kern="1200" cap="none" spc="0" normalizeH="0" baseline="0" noProof="0" dirty="0" smtClean="0">
                <a:ln>
                  <a:noFill/>
                </a:ln>
                <a:solidFill>
                  <a:srgbClr val="00CBEF"/>
                </a:solidFill>
                <a:effectLst/>
                <a:uLnTx/>
                <a:uFillTx/>
                <a:latin typeface="+mj-lt"/>
                <a:ea typeface="+mj-ea"/>
                <a:cs typeface="+mj-cs"/>
              </a:rPr>
              <a:t>H3C5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a:t>
            </a:r>
            <a:r>
              <a:rPr kumimoji="0" lang="en-US" sz="1800" b="0" i="0" u="none" strike="noStrike" kern="1200" cap="none" spc="0" normalizeH="0" baseline="0" noProof="0" dirty="0" err="1" smtClean="0">
                <a:ln>
                  <a:noFill/>
                </a:ln>
                <a:solidFill>
                  <a:schemeClr val="tx1"/>
                </a:solidFill>
                <a:effectLst/>
                <a:uLnTx/>
                <a:uFillTx/>
                <a:latin typeface="+mj-lt"/>
                <a:ea typeface="+mj-ea"/>
                <a:cs typeface="+mj-cs"/>
              </a:rPr>
              <a:t>HWRFx</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 9:3km), </a:t>
            </a:r>
            <a:r>
              <a:rPr kumimoji="0" lang="en-US" sz="1800" b="1" i="0" u="none" strike="noStrike" kern="1200" cap="none" spc="0" normalizeH="0" baseline="0" noProof="0" dirty="0" smtClean="0">
                <a:ln>
                  <a:noFill/>
                </a:ln>
                <a:solidFill>
                  <a:srgbClr val="0000FF"/>
                </a:solidFill>
                <a:effectLst/>
                <a:uLnTx/>
                <a:uFillTx/>
                <a:latin typeface="+mj-lt"/>
                <a:ea typeface="+mj-ea"/>
                <a:cs typeface="+mj-cs"/>
              </a:rPr>
              <a:t>H315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(27:9:3km), </a:t>
            </a:r>
            <a:r>
              <a:rPr kumimoji="0" lang="en-US" sz="1800" b="1" i="0" u="none" strike="noStrike" kern="1200" cap="none" spc="0" normalizeH="0" noProof="0" dirty="0" smtClean="0">
                <a:ln>
                  <a:noFill/>
                </a:ln>
                <a:solidFill>
                  <a:srgbClr val="008000"/>
                </a:solidFill>
                <a:effectLst/>
                <a:uLnTx/>
                <a:uFillTx/>
                <a:latin typeface="+mj-lt"/>
                <a:ea typeface="+mj-ea"/>
                <a:cs typeface="+mj-cs"/>
              </a:rPr>
              <a:t>GFDL</a:t>
            </a:r>
            <a:r>
              <a:rPr kumimoji="0" lang="en-US" sz="1800" b="1" i="0" u="none" strike="noStrike" kern="1200" cap="none" spc="0" normalizeH="0" baseline="0" noProof="0" dirty="0" smtClean="0">
                <a:ln>
                  <a:noFill/>
                </a:ln>
                <a:solidFill>
                  <a:srgbClr val="0000FF"/>
                </a:solidFill>
                <a:effectLst/>
                <a:uLnTx/>
                <a:uFillTx/>
                <a:latin typeface="+mj-lt"/>
                <a:ea typeface="+mj-ea"/>
                <a:cs typeface="+mj-cs"/>
              </a:rPr>
              <a:t>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(operational 54:18:9km)</a:t>
            </a:r>
          </a:p>
          <a:p>
            <a:pPr lvl="0" algn="ctr">
              <a:spcBef>
                <a:spcPct val="0"/>
              </a:spcBef>
            </a:pPr>
            <a:r>
              <a:rPr lang="en-US" dirty="0" smtClean="0">
                <a:solidFill>
                  <a:srgbClr val="FF00FF"/>
                </a:solidFill>
              </a:rPr>
              <a:t>Cliper5(dotted</a:t>
            </a:r>
            <a:r>
              <a:rPr lang="en-US" dirty="0">
                <a:solidFill>
                  <a:srgbClr val="FF00FF"/>
                </a:solidFill>
              </a:rPr>
              <a:t>),</a:t>
            </a:r>
            <a:r>
              <a:rPr lang="en-US" dirty="0"/>
              <a:t> </a:t>
            </a:r>
            <a:r>
              <a:rPr lang="en-US" b="1" dirty="0" smtClean="0">
                <a:solidFill>
                  <a:srgbClr val="FF0000"/>
                </a:solidFill>
              </a:rPr>
              <a:t>AVNO(dashed</a:t>
            </a:r>
            <a:r>
              <a:rPr lang="en-US" b="1" dirty="0">
                <a:solidFill>
                  <a:srgbClr val="FF0000"/>
                </a:solidFill>
              </a:rPr>
              <a:t>)</a:t>
            </a:r>
            <a:endParaRPr kumimoji="0" lang="en-US" sz="1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5" name="TextBox 8"/>
          <p:cNvSpPr txBox="1">
            <a:spLocks noChangeArrowheads="1"/>
          </p:cNvSpPr>
          <p:nvPr/>
        </p:nvSpPr>
        <p:spPr bwMode="auto">
          <a:xfrm>
            <a:off x="674688" y="687388"/>
            <a:ext cx="2100262" cy="457200"/>
          </a:xfrm>
          <a:prstGeom prst="rect">
            <a:avLst/>
          </a:prstGeom>
          <a:noFill/>
          <a:ln w="9525">
            <a:noFill/>
            <a:miter lim="800000"/>
            <a:headEnd/>
            <a:tailEnd/>
          </a:ln>
        </p:spPr>
        <p:txBody>
          <a:bodyPr wrap="none">
            <a:spAutoFit/>
          </a:bodyPr>
          <a:lstStyle/>
          <a:p>
            <a:r>
              <a:rPr lang="en-US" sz="2400">
                <a:latin typeface="Calibri" pitchFamily="1" charset="0"/>
              </a:rPr>
              <a:t>Absolute Errors</a:t>
            </a:r>
          </a:p>
        </p:txBody>
      </p:sp>
      <p:sp>
        <p:nvSpPr>
          <p:cNvPr id="17426" name="TextBox 9"/>
          <p:cNvSpPr txBox="1">
            <a:spLocks noChangeArrowheads="1"/>
          </p:cNvSpPr>
          <p:nvPr/>
        </p:nvSpPr>
        <p:spPr bwMode="auto">
          <a:xfrm>
            <a:off x="3814763" y="671513"/>
            <a:ext cx="1997075" cy="457200"/>
          </a:xfrm>
          <a:prstGeom prst="rect">
            <a:avLst/>
          </a:prstGeom>
          <a:noFill/>
          <a:ln w="9525">
            <a:noFill/>
            <a:miter lim="800000"/>
            <a:headEnd/>
            <a:tailEnd/>
          </a:ln>
        </p:spPr>
        <p:txBody>
          <a:bodyPr wrap="none">
            <a:spAutoFit/>
          </a:bodyPr>
          <a:lstStyle/>
          <a:p>
            <a:r>
              <a:rPr lang="en-US" sz="2400">
                <a:latin typeface="Calibri" pitchFamily="1" charset="0"/>
              </a:rPr>
              <a:t>“Skill” vs DSHP</a:t>
            </a:r>
          </a:p>
        </p:txBody>
      </p:sp>
      <p:sp>
        <p:nvSpPr>
          <p:cNvPr id="17427" name="TextBox 10"/>
          <p:cNvSpPr txBox="1">
            <a:spLocks noChangeArrowheads="1"/>
          </p:cNvSpPr>
          <p:nvPr/>
        </p:nvSpPr>
        <p:spPr bwMode="auto">
          <a:xfrm>
            <a:off x="7143750" y="671513"/>
            <a:ext cx="622300" cy="457200"/>
          </a:xfrm>
          <a:prstGeom prst="rect">
            <a:avLst/>
          </a:prstGeom>
          <a:noFill/>
          <a:ln w="9525">
            <a:noFill/>
            <a:miter lim="800000"/>
            <a:headEnd/>
            <a:tailEnd/>
          </a:ln>
        </p:spPr>
        <p:txBody>
          <a:bodyPr wrap="none">
            <a:spAutoFit/>
          </a:bodyPr>
          <a:lstStyle/>
          <a:p>
            <a:r>
              <a:rPr lang="en-US" sz="2400">
                <a:latin typeface="Calibri" pitchFamily="1" charset="0"/>
              </a:rPr>
              <a:t>FSP</a:t>
            </a:r>
          </a:p>
        </p:txBody>
      </p:sp>
      <p:pic>
        <p:nvPicPr>
          <p:cNvPr id="17428" name="Picture 20" descr="INTStats2010H315_C5LGf"/>
          <p:cNvPicPr>
            <a:picLocks noChangeAspect="1" noChangeArrowheads="1"/>
          </p:cNvPicPr>
          <p:nvPr/>
        </p:nvPicPr>
        <p:blipFill>
          <a:blip r:embed="rId3" cstate="print"/>
          <a:srcRect l="12219" t="25861" r="10257" b="18694"/>
          <a:stretch>
            <a:fillRect/>
          </a:stretch>
        </p:blipFill>
        <p:spPr bwMode="auto">
          <a:xfrm>
            <a:off x="44450" y="1119188"/>
            <a:ext cx="3011488" cy="2787650"/>
          </a:xfrm>
          <a:prstGeom prst="rect">
            <a:avLst/>
          </a:prstGeom>
          <a:noFill/>
        </p:spPr>
      </p:pic>
      <p:pic>
        <p:nvPicPr>
          <p:cNvPr id="17429" name="Picture 21" descr="INTSkill2010H315_C5LGf"/>
          <p:cNvPicPr>
            <a:picLocks noChangeAspect="1" noChangeArrowheads="1"/>
          </p:cNvPicPr>
          <p:nvPr/>
        </p:nvPicPr>
        <p:blipFill>
          <a:blip r:embed="rId4" cstate="print"/>
          <a:srcRect l="10590" t="25798" r="11157" b="18156"/>
          <a:stretch>
            <a:fillRect/>
          </a:stretch>
        </p:blipFill>
        <p:spPr bwMode="auto">
          <a:xfrm>
            <a:off x="3067243" y="1119188"/>
            <a:ext cx="3039870" cy="2817812"/>
          </a:xfrm>
          <a:prstGeom prst="rect">
            <a:avLst/>
          </a:prstGeom>
          <a:noFill/>
        </p:spPr>
      </p:pic>
      <p:pic>
        <p:nvPicPr>
          <p:cNvPr id="17430" name="Picture 22" descr="INTFSP2010H315_C5LGf"/>
          <p:cNvPicPr>
            <a:picLocks noChangeAspect="1" noChangeArrowheads="1"/>
          </p:cNvPicPr>
          <p:nvPr/>
        </p:nvPicPr>
        <p:blipFill>
          <a:blip r:embed="rId5" cstate="print"/>
          <a:srcRect l="11766" t="25450" r="11484" b="18756"/>
          <a:stretch>
            <a:fillRect/>
          </a:stretch>
        </p:blipFill>
        <p:spPr bwMode="auto">
          <a:xfrm>
            <a:off x="6070495" y="1101725"/>
            <a:ext cx="2981430" cy="2805113"/>
          </a:xfrm>
          <a:prstGeom prst="rect">
            <a:avLst/>
          </a:prstGeom>
          <a:noFill/>
        </p:spPr>
      </p:pic>
      <p:pic>
        <p:nvPicPr>
          <p:cNvPr id="17431" name="Picture 23" descr="INTStats20080910H315LGf"/>
          <p:cNvPicPr>
            <a:picLocks noChangeAspect="1" noChangeArrowheads="1"/>
          </p:cNvPicPr>
          <p:nvPr/>
        </p:nvPicPr>
        <p:blipFill>
          <a:blip r:embed="rId6" cstate="print"/>
          <a:srcRect l="12383" t="23997" r="9767" b="19229"/>
          <a:stretch>
            <a:fillRect/>
          </a:stretch>
        </p:blipFill>
        <p:spPr bwMode="auto">
          <a:xfrm>
            <a:off x="50800" y="3995738"/>
            <a:ext cx="3024188" cy="2854325"/>
          </a:xfrm>
          <a:prstGeom prst="rect">
            <a:avLst/>
          </a:prstGeom>
          <a:noFill/>
        </p:spPr>
      </p:pic>
      <p:pic>
        <p:nvPicPr>
          <p:cNvPr id="17432" name="Picture 24" descr="INTSkill20080910H315LGf"/>
          <p:cNvPicPr>
            <a:picLocks noChangeAspect="1" noChangeArrowheads="1"/>
          </p:cNvPicPr>
          <p:nvPr/>
        </p:nvPicPr>
        <p:blipFill>
          <a:blip r:embed="rId7" cstate="print"/>
          <a:srcRect l="9726" t="24062" r="8990" b="19293"/>
          <a:stretch>
            <a:fillRect/>
          </a:stretch>
        </p:blipFill>
        <p:spPr bwMode="auto">
          <a:xfrm>
            <a:off x="3024188" y="3995738"/>
            <a:ext cx="3157537" cy="2847975"/>
          </a:xfrm>
          <a:prstGeom prst="rect">
            <a:avLst/>
          </a:prstGeom>
          <a:noFill/>
        </p:spPr>
      </p:pic>
      <p:pic>
        <p:nvPicPr>
          <p:cNvPr id="17433" name="Picture 25" descr="INTFSP20080910H315LGf"/>
          <p:cNvPicPr>
            <a:picLocks noChangeAspect="1" noChangeArrowheads="1"/>
          </p:cNvPicPr>
          <p:nvPr/>
        </p:nvPicPr>
        <p:blipFill>
          <a:blip r:embed="rId8" cstate="print"/>
          <a:srcRect l="11766" t="25734" r="9726" b="18913"/>
          <a:stretch>
            <a:fillRect/>
          </a:stretch>
        </p:blipFill>
        <p:spPr bwMode="auto">
          <a:xfrm>
            <a:off x="6068854" y="4067175"/>
            <a:ext cx="3049746" cy="2782888"/>
          </a:xfrm>
          <a:prstGeom prst="rect">
            <a:avLst/>
          </a:prstGeom>
          <a:noFill/>
        </p:spPr>
      </p:pic>
      <p:sp>
        <p:nvSpPr>
          <p:cNvPr id="12" name="Title 1"/>
          <p:cNvSpPr txBox="1">
            <a:spLocks/>
          </p:cNvSpPr>
          <p:nvPr/>
        </p:nvSpPr>
        <p:spPr>
          <a:xfrm>
            <a:off x="0" y="0"/>
            <a:ext cx="9144000" cy="774700"/>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Verifications – Intensity Forecasts</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1" i="0" u="none" strike="noStrike" kern="1200" cap="none" spc="0" normalizeH="0" baseline="0" noProof="0" dirty="0" smtClean="0">
                <a:ln>
                  <a:noFill/>
                </a:ln>
                <a:solidFill>
                  <a:srgbClr val="FF0000"/>
                </a:solidFill>
                <a:effectLst/>
                <a:uLnTx/>
                <a:uFillTx/>
                <a:latin typeface="+mj-lt"/>
                <a:ea typeface="+mj-ea"/>
                <a:cs typeface="+mj-cs"/>
              </a:rPr>
              <a:t>HWRF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(operational 27:9km), </a:t>
            </a:r>
            <a:r>
              <a:rPr kumimoji="0" lang="en-US" sz="1800" b="1" i="0" u="none" strike="noStrike" kern="1200" cap="none" spc="0" normalizeH="0" baseline="0" noProof="0" dirty="0" smtClean="0">
                <a:ln>
                  <a:noFill/>
                </a:ln>
                <a:solidFill>
                  <a:srgbClr val="00CBEF"/>
                </a:solidFill>
                <a:effectLst/>
                <a:uLnTx/>
                <a:uFillTx/>
                <a:latin typeface="+mj-lt"/>
                <a:ea typeface="+mj-ea"/>
                <a:cs typeface="+mj-cs"/>
              </a:rPr>
              <a:t>H3C5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a:t>
            </a:r>
            <a:r>
              <a:rPr kumimoji="0" lang="en-US" sz="1800" b="0" i="0" u="none" strike="noStrike" kern="1200" cap="none" spc="0" normalizeH="0" baseline="0" noProof="0" dirty="0" err="1" smtClean="0">
                <a:ln>
                  <a:noFill/>
                </a:ln>
                <a:solidFill>
                  <a:schemeClr val="tx1"/>
                </a:solidFill>
                <a:effectLst/>
                <a:uLnTx/>
                <a:uFillTx/>
                <a:latin typeface="+mj-lt"/>
                <a:ea typeface="+mj-ea"/>
                <a:cs typeface="+mj-cs"/>
              </a:rPr>
              <a:t>HWRFx</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 9:3km), </a:t>
            </a:r>
            <a:r>
              <a:rPr kumimoji="0" lang="en-US" sz="1800" b="1" i="0" u="none" strike="noStrike" kern="1200" cap="none" spc="0" normalizeH="0" baseline="0" noProof="0" dirty="0" smtClean="0">
                <a:ln>
                  <a:noFill/>
                </a:ln>
                <a:solidFill>
                  <a:srgbClr val="0000FF"/>
                </a:solidFill>
                <a:effectLst/>
                <a:uLnTx/>
                <a:uFillTx/>
                <a:latin typeface="+mj-lt"/>
                <a:ea typeface="+mj-ea"/>
                <a:cs typeface="+mj-cs"/>
              </a:rPr>
              <a:t>H315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(27:9:3km), </a:t>
            </a:r>
            <a:r>
              <a:rPr kumimoji="0" lang="en-US" sz="1800" b="1" i="0" u="none" strike="noStrike" kern="1200" cap="none" spc="0" normalizeH="0" noProof="0" dirty="0" smtClean="0">
                <a:ln>
                  <a:noFill/>
                </a:ln>
                <a:solidFill>
                  <a:srgbClr val="008000"/>
                </a:solidFill>
                <a:effectLst/>
                <a:uLnTx/>
                <a:uFillTx/>
                <a:latin typeface="+mj-lt"/>
                <a:ea typeface="+mj-ea"/>
                <a:cs typeface="+mj-cs"/>
              </a:rPr>
              <a:t>GFDL</a:t>
            </a:r>
            <a:r>
              <a:rPr kumimoji="0" lang="en-US" sz="1800" b="1" i="0" u="none" strike="noStrike" kern="1200" cap="none" spc="0" normalizeH="0" baseline="0" noProof="0" dirty="0" smtClean="0">
                <a:ln>
                  <a:noFill/>
                </a:ln>
                <a:solidFill>
                  <a:srgbClr val="0000FF"/>
                </a:solidFill>
                <a:effectLst/>
                <a:uLnTx/>
                <a:uFillTx/>
                <a:latin typeface="+mj-lt"/>
                <a:ea typeface="+mj-ea"/>
                <a:cs typeface="+mj-cs"/>
              </a:rPr>
              <a:t>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(operational 54:18:9km)</a:t>
            </a:r>
          </a:p>
          <a:p>
            <a:pPr lvl="0" algn="ctr">
              <a:spcBef>
                <a:spcPct val="0"/>
              </a:spcBef>
            </a:pPr>
            <a:r>
              <a:rPr lang="en-US" dirty="0" smtClean="0">
                <a:solidFill>
                  <a:srgbClr val="FF00FF"/>
                </a:solidFill>
              </a:rPr>
              <a:t>LGEM(solid),</a:t>
            </a:r>
            <a:r>
              <a:rPr lang="en-US" dirty="0" smtClean="0"/>
              <a:t> </a:t>
            </a:r>
            <a:r>
              <a:rPr lang="en-US" dirty="0" smtClean="0">
                <a:solidFill>
                  <a:srgbClr val="FF00FF"/>
                </a:solidFill>
              </a:rPr>
              <a:t>DSHP(dotted)</a:t>
            </a:r>
            <a:endParaRPr kumimoji="0" lang="en-US" sz="1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729</Words>
  <Application>Microsoft Office PowerPoint</Application>
  <PresentationFormat>On-screen Show (4:3)</PresentationFormat>
  <Paragraphs>153</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HWRF EMC-HRD Stream 1.5 Retrospective Forecasts</vt:lpstr>
      <vt:lpstr>Model Configuration</vt:lpstr>
      <vt:lpstr>High-Resolution HWRF Upgrades and Bug-fixes</vt:lpstr>
      <vt:lpstr>Slide 4</vt:lpstr>
      <vt:lpstr>2008/09/10 &amp; 2010 Verifications -- Sample Sizes </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HWRF EMC-HRD 1.5 Stream Forecast</dc:title>
  <dc:creator>azhang</dc:creator>
  <cp:lastModifiedBy>azhang</cp:lastModifiedBy>
  <cp:revision>69</cp:revision>
  <dcterms:created xsi:type="dcterms:W3CDTF">2011-06-16T04:31:53Z</dcterms:created>
  <dcterms:modified xsi:type="dcterms:W3CDTF">2011-07-15T05:13:30Z</dcterms:modified>
</cp:coreProperties>
</file>