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A1101-E5A1-435E-B1AF-2AD5BAD28F5B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36F1D-CB2E-467D-8C38-8E16C9BBF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36F1D-CB2E-467D-8C38-8E16C9BBF5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36F1D-CB2E-467D-8C38-8E16C9BBF5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36F1D-CB2E-467D-8C38-8E16C9BBF5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36F1D-CB2E-467D-8C38-8E16C9BBF5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36F1D-CB2E-467D-8C38-8E16C9BBF5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36F1D-CB2E-467D-8C38-8E16C9BBF5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AADE7-511C-4A9A-8FA8-273B251D7874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1294E-F30A-4C12-845C-DB75E8A83E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dirty="0" smtClean="0"/>
              <a:t>Operational Intensity Estimates from High-resolution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3352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Eric </a:t>
            </a:r>
            <a:r>
              <a:rPr lang="en-US" sz="2800" dirty="0" err="1" smtClean="0"/>
              <a:t>Uhlhorn</a:t>
            </a:r>
            <a:endParaRPr lang="en-US" sz="2800" dirty="0" smtClean="0"/>
          </a:p>
          <a:p>
            <a:r>
              <a:rPr lang="en-US" sz="2800" dirty="0" smtClean="0"/>
              <a:t>HRD</a:t>
            </a:r>
          </a:p>
          <a:p>
            <a:endParaRPr lang="en-US" sz="2800" dirty="0" smtClean="0"/>
          </a:p>
          <a:p>
            <a:r>
              <a:rPr lang="en-US" sz="2800" dirty="0" smtClean="0"/>
              <a:t>Dave Nolan</a:t>
            </a:r>
          </a:p>
          <a:p>
            <a:r>
              <a:rPr lang="en-US" sz="2800" dirty="0" smtClean="0"/>
              <a:t>UM/RSMAS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172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Hurricane intensity is </a:t>
            </a:r>
            <a:r>
              <a:rPr lang="en-US" sz="2400" dirty="0"/>
              <a:t>determined by the </a:t>
            </a:r>
            <a:r>
              <a:rPr lang="en-US" sz="2400" dirty="0" smtClean="0"/>
              <a:t>maximum sustained </a:t>
            </a:r>
            <a:r>
              <a:rPr lang="en-US" sz="2400" dirty="0"/>
              <a:t>surface wind speed, which the U.S. National Weather Service defines </a:t>
            </a:r>
            <a:r>
              <a:rPr lang="en-US" sz="2400" dirty="0" smtClean="0"/>
              <a:t>as:</a:t>
            </a:r>
          </a:p>
          <a:p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Recent modeling studies have suggested a model resolution of  (</a:t>
            </a:r>
            <a:r>
              <a:rPr lang="en-US" sz="2400" i="1" dirty="0" smtClean="0"/>
              <a:t>O</a:t>
            </a:r>
            <a:r>
              <a:rPr lang="en-US" sz="2400" dirty="0" smtClean="0"/>
              <a:t>)1 km is required for simulating the peak 1-min wind</a:t>
            </a:r>
          </a:p>
          <a:p>
            <a:pPr lvl="1"/>
            <a:r>
              <a:rPr lang="en-US" sz="2000" dirty="0" smtClean="0"/>
              <a:t>Nolan et al. (2009a)  using a </a:t>
            </a:r>
            <a:r>
              <a:rPr lang="en-US" sz="2000" dirty="0" err="1" smtClean="0"/>
              <a:t>mesoscale</a:t>
            </a:r>
            <a:r>
              <a:rPr lang="en-US" sz="2000" dirty="0" smtClean="0"/>
              <a:t> model with completely- parameterized turbulence</a:t>
            </a:r>
          </a:p>
          <a:p>
            <a:pPr lvl="1"/>
            <a:r>
              <a:rPr lang="en-US" sz="2000" dirty="0" err="1" smtClean="0"/>
              <a:t>Rotunno</a:t>
            </a:r>
            <a:r>
              <a:rPr lang="en-US" sz="2000" dirty="0" smtClean="0"/>
              <a:t> et al. (2009) using a LES model</a:t>
            </a:r>
          </a:p>
          <a:p>
            <a:r>
              <a:rPr lang="en-US" sz="2400" dirty="0" smtClean="0"/>
              <a:t>Results may depend on additional model parameters (e.g., horizontal and vertical mixing length/eddy viscosity </a:t>
            </a:r>
            <a:r>
              <a:rPr lang="en-US" sz="2400" dirty="0" err="1" smtClean="0"/>
              <a:t>coefs</a:t>
            </a:r>
            <a:r>
              <a:rPr lang="en-US" sz="2400" dirty="0" smtClean="0"/>
              <a:t>.)</a:t>
            </a:r>
          </a:p>
          <a:p>
            <a:pPr lvl="1"/>
            <a:r>
              <a:rPr lang="en-US" sz="2000" dirty="0" err="1" smtClean="0"/>
              <a:t>Skamarok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Bryan and </a:t>
            </a:r>
            <a:r>
              <a:rPr lang="en-US" sz="2000" dirty="0" err="1" smtClean="0"/>
              <a:t>Rotunno</a:t>
            </a:r>
            <a:r>
              <a:rPr lang="en-US" sz="2000" dirty="0" smtClean="0"/>
              <a:t> </a:t>
            </a:r>
          </a:p>
          <a:p>
            <a:r>
              <a:rPr lang="en-US" sz="2400" b="1" dirty="0" smtClean="0"/>
              <a:t>Operational numerical model intensity guidance (e.g., GFDL, HWRF) typically delivers an instantaneous peak wind</a:t>
            </a:r>
          </a:p>
          <a:p>
            <a:endParaRPr lang="en-US" sz="2400" b="1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lvl="1" algn="just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600200"/>
            <a:ext cx="7086600" cy="101566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“The highest one-minute average (at an elevation of 10 meters with an unobstructed exposure) associated with a weather system at a particular point in time.” (NWS 2010).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Operationally-Consistent Intensity Estimates from Numerical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Isolating the peak wind</a:t>
            </a:r>
          </a:p>
          <a:p>
            <a:r>
              <a:rPr lang="en-US" dirty="0" smtClean="0"/>
              <a:t>Converting to a maximum one-minute average</a:t>
            </a:r>
          </a:p>
          <a:p>
            <a:r>
              <a:rPr lang="en-US" dirty="0" smtClean="0"/>
              <a:t>Smoothing transient fluctuations over specified interval </a:t>
            </a:r>
          </a:p>
          <a:p>
            <a:pPr lvl="1"/>
            <a:r>
              <a:rPr lang="en-US" dirty="0" smtClean="0"/>
              <a:t>6 hour forecast cycle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WRF-ARW Simulation of Hurricane Isabel Nolan et al. (2009a,b)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458200" cy="4906963"/>
          </a:xfrm>
        </p:spPr>
        <p:txBody>
          <a:bodyPr/>
          <a:lstStyle/>
          <a:p>
            <a:r>
              <a:rPr lang="en-US" sz="2000" dirty="0" smtClean="0"/>
              <a:t>Four-day simulation (12-16 Sept. 2004)</a:t>
            </a:r>
          </a:p>
          <a:p>
            <a:r>
              <a:rPr lang="en-US" sz="2000" dirty="0" smtClean="0"/>
              <a:t>Inner nest 1.33 km</a:t>
            </a:r>
          </a:p>
          <a:p>
            <a:r>
              <a:rPr lang="en-US" sz="2000" dirty="0" smtClean="0"/>
              <a:t>Two 30-min periods of 10-m winds output at model time step (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i="1" dirty="0" err="1" smtClean="0"/>
              <a:t>t</a:t>
            </a:r>
            <a:r>
              <a:rPr lang="en-US" sz="2000" dirty="0" smtClean="0"/>
              <a:t> = 10 s)</a:t>
            </a:r>
          </a:p>
          <a:p>
            <a:pPr lvl="1"/>
            <a:r>
              <a:rPr lang="en-US" sz="2000" dirty="0" smtClean="0"/>
              <a:t>Generate simulated wind time series from high-density anemometer field</a:t>
            </a:r>
          </a:p>
          <a:p>
            <a:pPr lvl="1"/>
            <a:r>
              <a:rPr lang="en-US" sz="2000" dirty="0" smtClean="0"/>
              <a:t>Filter to appropriate averaging period (1 min, 10 min, etc)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955300"/>
            <a:ext cx="4495800" cy="382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34577" y="3047999"/>
            <a:ext cx="4557023" cy="3581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0800000">
            <a:off x="3124200" y="5029200"/>
            <a:ext cx="1600200" cy="533400"/>
          </a:xfrm>
          <a:prstGeom prst="straightConnector1">
            <a:avLst/>
          </a:prstGeom>
          <a:ln w="63500">
            <a:solidFill>
              <a:srgbClr val="FF0000"/>
            </a:solidFill>
            <a:headEnd w="lg" len="lg"/>
            <a:tailEnd type="arrow"/>
          </a:ln>
          <a:scene3d>
            <a:camera prst="orthographicFront"/>
            <a:lightRig rig="threePt" dir="t"/>
          </a:scene3d>
          <a:sp3d contourW="12700">
            <a:contourClr>
              <a:schemeClr val="tx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Converting from Peak Instantaneous to Peak </a:t>
            </a:r>
            <a:r>
              <a:rPr lang="en-US" sz="2400" i="1" dirty="0" smtClean="0"/>
              <a:t>T</a:t>
            </a:r>
            <a:r>
              <a:rPr lang="en-US" sz="2400" dirty="0" smtClean="0"/>
              <a:t>-min Wind Speed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Compute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i,T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/ U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for all anemometers in </a:t>
            </a:r>
            <a:r>
              <a:rPr lang="en-US" sz="2000" dirty="0" err="1" smtClean="0"/>
              <a:t>eyewall</a:t>
            </a:r>
            <a:r>
              <a:rPr lang="en-US" sz="2000" dirty="0" smtClean="0"/>
              <a:t> (0.8 -- 1.2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sz="2000" dirty="0" smtClean="0"/>
              <a:t>) </a:t>
            </a:r>
          </a:p>
          <a:p>
            <a:r>
              <a:rPr lang="en-US" sz="2000" dirty="0" smtClean="0"/>
              <a:t>One data point per 30-min high-frequency model output period</a:t>
            </a:r>
          </a:p>
          <a:p>
            <a:r>
              <a:rPr lang="en-US" sz="2000" dirty="0" smtClean="0"/>
              <a:t>Develop functional relationship between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i,T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/>
              <a:t>At each model output time, compute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2000" dirty="0" smtClean="0"/>
              <a:t>from functional relationship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442369"/>
            <a:ext cx="5867400" cy="4339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Intensity Estimate at Valid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318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Represents the expected value</a:t>
            </a:r>
            <a:endParaRPr lang="en-US" sz="2400" dirty="0" smtClean="0"/>
          </a:p>
          <a:p>
            <a:r>
              <a:rPr lang="en-US" sz="2400" dirty="0" smtClean="0"/>
              <a:t>NOT the actual max 1-min wind at the valid time, which is only one realization, (red curve)</a:t>
            </a:r>
          </a:p>
          <a:p>
            <a:r>
              <a:rPr lang="en-US" sz="2400" dirty="0" smtClean="0"/>
              <a:t>Better described by a 6-hour running mean (blue curve)</a:t>
            </a:r>
          </a:p>
          <a:p>
            <a:r>
              <a:rPr lang="en-US" sz="2400" dirty="0" smtClean="0"/>
              <a:t>More accurately, should be an ensemble average of many solutions at the valid time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234066"/>
            <a:ext cx="4572000" cy="354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360</Words>
  <Application>Microsoft Office PowerPoint</Application>
  <PresentationFormat>On-screen Show (4:3)</PresentationFormat>
  <Paragraphs>47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Operational Intensity Estimates from High-resolution Models</vt:lpstr>
      <vt:lpstr>Slide 2</vt:lpstr>
      <vt:lpstr>Operationally-Consistent Intensity Estimates from Numerical Models</vt:lpstr>
      <vt:lpstr>WRF-ARW Simulation of Hurricane Isabel Nolan et al. (2009a,b)</vt:lpstr>
      <vt:lpstr>Converting from Peak Instantaneous to Peak T-min Wind Speed</vt:lpstr>
      <vt:lpstr>Intensity Estimate at Valid Time</vt:lpstr>
    </vt:vector>
  </TitlesOfParts>
  <Company>Miller School Of Medicine (University Of Miami)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Eric</cp:lastModifiedBy>
  <cp:revision>326</cp:revision>
  <dcterms:created xsi:type="dcterms:W3CDTF">2011-06-15T23:47:52Z</dcterms:created>
  <dcterms:modified xsi:type="dcterms:W3CDTF">2011-07-20T20:47:33Z</dcterms:modified>
</cp:coreProperties>
</file>