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59" r:id="rId2"/>
    <p:sldId id="260" r:id="rId3"/>
    <p:sldId id="263" r:id="rId4"/>
    <p:sldId id="264" r:id="rId5"/>
    <p:sldId id="268" r:id="rId6"/>
    <p:sldId id="269" r:id="rId7"/>
    <p:sldId id="261" r:id="rId8"/>
    <p:sldId id="271" r:id="rId9"/>
    <p:sldId id="262" r:id="rId10"/>
    <p:sldId id="272" r:id="rId11"/>
    <p:sldId id="280" r:id="rId12"/>
    <p:sldId id="278" r:id="rId13"/>
    <p:sldId id="270" r:id="rId14"/>
    <p:sldId id="275" r:id="rId15"/>
    <p:sldId id="293" r:id="rId16"/>
    <p:sldId id="277" r:id="rId17"/>
    <p:sldId id="273" r:id="rId18"/>
    <p:sldId id="279" r:id="rId19"/>
    <p:sldId id="292" r:id="rId20"/>
    <p:sldId id="274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CDFB06-CD31-48CF-87AD-1E8CE142C852}" type="datetimeFigureOut">
              <a:rPr lang="en-US" smtClean="0"/>
              <a:t>1/2/2013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1EFBE1-9AAA-4ADF-A597-A6B4B92E5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001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709436-2E6D-42FB-9B61-6F2E9DCD13EA}" type="datetimeFigureOut">
              <a:rPr lang="en-US" smtClean="0"/>
              <a:t>1/2/2013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BE69A6-E257-4B18-A5AC-04D9D8AA2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4426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A63C8-8117-4FEA-89DC-C017C6DC390E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954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72078-AD2E-4CA8-9D8B-721341DE7F2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1/2/2013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B573D-6369-4F88-A34D-E64BF6222371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119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72078-AD2E-4CA8-9D8B-721341DE7F2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1/2/2013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B573D-6369-4F88-A34D-E64BF6222371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780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72078-AD2E-4CA8-9D8B-721341DE7F2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1/2/2013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B573D-6369-4F88-A34D-E64BF6222371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903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72078-AD2E-4CA8-9D8B-721341DE7F2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1/2/2013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B573D-6369-4F88-A34D-E64BF6222371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14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72078-AD2E-4CA8-9D8B-721341DE7F2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1/2/2013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B573D-6369-4F88-A34D-E64BF6222371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9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72078-AD2E-4CA8-9D8B-721341DE7F2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1/2/2013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B573D-6369-4F88-A34D-E64BF6222371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170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72078-AD2E-4CA8-9D8B-721341DE7F2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1/2/2013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B573D-6369-4F88-A34D-E64BF6222371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391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72078-AD2E-4CA8-9D8B-721341DE7F2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1/2/2013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B573D-6369-4F88-A34D-E64BF6222371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32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72078-AD2E-4CA8-9D8B-721341DE7F2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1/2/2013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B573D-6369-4F88-A34D-E64BF6222371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388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72078-AD2E-4CA8-9D8B-721341DE7F2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1/2/2013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B573D-6369-4F88-A34D-E64BF6222371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679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72078-AD2E-4CA8-9D8B-721341DE7F2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1/2/2013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B573D-6369-4F88-A34D-E64BF6222371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234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6000">
              <a:schemeClr val="accent5">
                <a:lumMod val="5000"/>
                <a:lumOff val="95000"/>
              </a:schemeClr>
            </a:gs>
            <a:gs pos="67000">
              <a:schemeClr val="accent5">
                <a:lumMod val="36000"/>
                <a:lumOff val="64000"/>
              </a:schemeClr>
            </a:gs>
            <a:gs pos="100000">
              <a:schemeClr val="accent5">
                <a:lumMod val="99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172078-AD2E-4CA8-9D8B-721341DE7F2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1/2/2013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B573D-6369-4F88-A34D-E64BF6222371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2042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gif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gif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2308225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Verifying Regional Tropical Cyclone Model Forecasts using Synthetic Satellite Imagery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5200"/>
            <a:ext cx="6400800" cy="27432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David A. Zelinsky 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SRG, Inc., Colorado Springs, CO 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and National Hurricane Center, Miami, FL</a:t>
            </a:r>
          </a:p>
          <a:p>
            <a:endParaRPr lang="en-US" sz="2400" b="1" dirty="0">
              <a:solidFill>
                <a:schemeClr val="bg1"/>
              </a:solidFill>
            </a:endParaRPr>
          </a:p>
          <a:p>
            <a:r>
              <a:rPr lang="en-US" sz="2400" b="1" dirty="0" smtClean="0">
                <a:solidFill>
                  <a:schemeClr val="bg1"/>
                </a:solidFill>
              </a:rPr>
              <a:t>In collaboration with: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Vijay </a:t>
            </a:r>
            <a:r>
              <a:rPr lang="en-US" sz="2400" b="1" dirty="0" err="1" smtClean="0">
                <a:solidFill>
                  <a:schemeClr val="bg1"/>
                </a:solidFill>
              </a:rPr>
              <a:t>Tallapragada</a:t>
            </a:r>
            <a:r>
              <a:rPr lang="en-US" sz="2400" b="1" dirty="0" smtClean="0">
                <a:solidFill>
                  <a:schemeClr val="bg1"/>
                </a:solidFill>
              </a:rPr>
              <a:t> and Sam Trahan, EMC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lum contrast="48000"/>
          </a:blip>
          <a:srcRect/>
          <a:stretch>
            <a:fillRect/>
          </a:stretch>
        </p:blipFill>
        <p:spPr bwMode="auto">
          <a:xfrm>
            <a:off x="7620000" y="5248275"/>
            <a:ext cx="1722707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371816" y="6030327"/>
            <a:ext cx="2133600" cy="365125"/>
          </a:xfrm>
        </p:spPr>
        <p:txBody>
          <a:bodyPr/>
          <a:lstStyle/>
          <a:p>
            <a:fld id="{EFDB573D-6369-4F88-A34D-E64BF6222371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94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Results: Primary Band Forecasts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lum contrast="48000"/>
          </a:blip>
          <a:srcRect/>
          <a:stretch>
            <a:fillRect/>
          </a:stretch>
        </p:blipFill>
        <p:spPr bwMode="auto">
          <a:xfrm>
            <a:off x="7620000" y="5248275"/>
            <a:ext cx="1722707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8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371816" y="6030327"/>
            <a:ext cx="2133600" cy="365125"/>
          </a:xfrm>
        </p:spPr>
        <p:txBody>
          <a:bodyPr/>
          <a:lstStyle/>
          <a:p>
            <a:fld id="{EFDB573D-6369-4F88-A34D-E64BF6222371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2667000" cy="4917960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sz="4000" dirty="0" smtClean="0">
                <a:solidFill>
                  <a:schemeClr val="bg1"/>
                </a:solidFill>
              </a:rPr>
              <a:t>East Pacific</a:t>
            </a:r>
          </a:p>
          <a:p>
            <a:pPr marL="0" indent="0" algn="ctr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Low bias remains, but still very few false alarms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Despite fewer correct null cases, </a:t>
            </a:r>
            <a:r>
              <a:rPr lang="en-US" dirty="0">
                <a:solidFill>
                  <a:schemeClr val="bg1"/>
                </a:solidFill>
              </a:rPr>
              <a:t>o</a:t>
            </a:r>
            <a:r>
              <a:rPr lang="en-US" dirty="0" smtClean="0">
                <a:solidFill>
                  <a:schemeClr val="bg1"/>
                </a:solidFill>
              </a:rPr>
              <a:t>verall accuracy comparable to eyewall forecasts (84-91%)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POD at 24h and 48h higher than eyewall forecasts</a:t>
            </a:r>
          </a:p>
        </p:txBody>
      </p:sp>
      <p:pic>
        <p:nvPicPr>
          <p:cNvPr id="2050" name="Picture 2" descr="http://www2.nhc.noaa.gov/~dzelinsky/images/epc_band_allstorms_allsa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726" y="1524000"/>
            <a:ext cx="6248401" cy="4994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56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Results: Distinguishing Scene Type</a:t>
            </a:r>
            <a:br>
              <a:rPr lang="en-US" sz="3200" dirty="0" smtClean="0">
                <a:solidFill>
                  <a:schemeClr val="bg1"/>
                </a:solidFill>
              </a:rPr>
            </a:b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4822669" cy="2359702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How well can HWRF forecast distinguish between 4 modes: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Annular (eye with little to no banding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Eye with banding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Banding, no eye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Other (convection absent, or lacking curvature- primarily shear and remnant low cases)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Model has a tendency to forecast too many annular storms, at the expense of too few “banding only” cases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lum contrast="48000"/>
          </a:blip>
          <a:srcRect/>
          <a:stretch>
            <a:fillRect/>
          </a:stretch>
        </p:blipFill>
        <p:spPr bwMode="auto">
          <a:xfrm>
            <a:off x="7620000" y="5248275"/>
            <a:ext cx="1722707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8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371816" y="6030327"/>
            <a:ext cx="2133600" cy="365125"/>
          </a:xfrm>
        </p:spPr>
        <p:txBody>
          <a:bodyPr/>
          <a:lstStyle/>
          <a:p>
            <a:fld id="{EFDB573D-6369-4F88-A34D-E64BF6222371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013055"/>
            <a:ext cx="3755870" cy="2816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4555" y="4013055"/>
            <a:ext cx="3755869" cy="2816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http://www2.nhc.noaa.gov/~dzelinsky/hwrf/archive/michael13l/2012090706/91com13.gif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692" b="8821"/>
          <a:stretch/>
        </p:blipFill>
        <p:spPr bwMode="auto">
          <a:xfrm>
            <a:off x="5791200" y="838200"/>
            <a:ext cx="3048000" cy="305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16200000">
            <a:off x="1510100" y="4738301"/>
            <a:ext cx="45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(%)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5396300" y="4738301"/>
            <a:ext cx="45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(%)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65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Discussion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Eyewall forecast biases match intensity biases for Atlantic and E. Pacific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lum contrast="48000"/>
          </a:blip>
          <a:srcRect/>
          <a:stretch>
            <a:fillRect/>
          </a:stretch>
        </p:blipFill>
        <p:spPr bwMode="auto">
          <a:xfrm>
            <a:off x="7620000" y="5248275"/>
            <a:ext cx="1722707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8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371816" y="6030327"/>
            <a:ext cx="2133600" cy="365125"/>
          </a:xfrm>
        </p:spPr>
        <p:txBody>
          <a:bodyPr/>
          <a:lstStyle/>
          <a:p>
            <a:fld id="{EFDB573D-6369-4F88-A34D-E64BF6222371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pic>
        <p:nvPicPr>
          <p:cNvPr id="9" name="Picture 4" descr="http://www.emc.ncep.noaa.gov/gc_wmb/vxt/OPER_STATS/ALL/2012_EASTPAC.intensity-bia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971800"/>
            <a:ext cx="4389120" cy="329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http://www.emc.ncep.noaa.gov/gc_wmb/vxt/OPER_STATS/ALL/2012_ATLANTIC.intensity-bia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971800"/>
            <a:ext cx="4389108" cy="329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55575" y="6249219"/>
            <a:ext cx="43891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Model verification courtesy of EMC</a:t>
            </a:r>
            <a:endParaRPr lang="en-US" sz="1600" dirty="0">
              <a:solidFill>
                <a:schemeClr val="bg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533400" y="4724400"/>
            <a:ext cx="381000" cy="15240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914400" y="4724400"/>
            <a:ext cx="381000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1204416" y="4648200"/>
            <a:ext cx="548184" cy="7620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1630908" y="4572000"/>
            <a:ext cx="426492" cy="104064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2054558" y="4419600"/>
            <a:ext cx="841042" cy="15240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2895600" y="4419600"/>
            <a:ext cx="762000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3581400" y="4267200"/>
            <a:ext cx="838200" cy="15240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4984845" y="4872251"/>
            <a:ext cx="419100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 flipV="1">
            <a:off x="5346796" y="4872252"/>
            <a:ext cx="444405" cy="40374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5791201" y="4872251"/>
            <a:ext cx="761999" cy="40375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 flipV="1">
            <a:off x="6535715" y="4856613"/>
            <a:ext cx="855685" cy="96387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 flipV="1">
            <a:off x="7391401" y="4953001"/>
            <a:ext cx="761999" cy="380999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8100354" y="5248275"/>
            <a:ext cx="815046" cy="85726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5029200" y="4800600"/>
            <a:ext cx="3886200" cy="0"/>
          </a:xfrm>
          <a:prstGeom prst="line">
            <a:avLst/>
          </a:prstGeom>
          <a:ln w="41275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565245" y="4800600"/>
            <a:ext cx="3854355" cy="0"/>
          </a:xfrm>
          <a:prstGeom prst="line">
            <a:avLst/>
          </a:prstGeom>
          <a:ln w="41275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56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lum contrast="48000"/>
          </a:blip>
          <a:srcRect/>
          <a:stretch>
            <a:fillRect/>
          </a:stretch>
        </p:blipFill>
        <p:spPr bwMode="auto">
          <a:xfrm>
            <a:off x="7620000" y="5248275"/>
            <a:ext cx="1722707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Future Work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336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Apply HWRF imagery to U-W CIMSS ARCHER technique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Requires applying a resolution correction first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Can also use for objective verification of eye size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Currently can not quantify banding features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ADT-based Dvorak structure analysis</a:t>
            </a:r>
          </a:p>
        </p:txBody>
      </p:sp>
      <p:pic>
        <p:nvPicPr>
          <p:cNvPr id="6" name="Picture 2" descr="http://tropic.ssec.wisc.edu/real-time/mimic-tc/2012_13L/centerImages/20120909T161017_tm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104" y="3741860"/>
            <a:ext cx="2988896" cy="3066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Z:\WDRIVE\USERS\Todd.Kimberlain\Collaboration\MICHAEL\Microwave_89\20120909.1610.trmm.x.color_1deg.13LMICHAEL.80kts-978mb-337N-435W.57p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309" y="3735748"/>
            <a:ext cx="3001637" cy="3001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David.Zelinsky\Desktop\nonam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649" y="3741860"/>
            <a:ext cx="2991447" cy="3066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http://www2.nhc.noaa.gov/~dzelinsky/hwrf/archive/carlotta03e/2012061412/91com6.gif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775" b="7573"/>
          <a:stretch/>
        </p:blipFill>
        <p:spPr bwMode="auto">
          <a:xfrm>
            <a:off x="1145309" y="3721078"/>
            <a:ext cx="3004128" cy="3054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lide Number Placeholder 8"/>
          <p:cNvSpPr txBox="1">
            <a:spLocks/>
          </p:cNvSpPr>
          <p:nvPr/>
        </p:nvSpPr>
        <p:spPr>
          <a:xfrm>
            <a:off x="6371816" y="603032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FDB573D-6369-4F88-A34D-E64BF6222371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65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Conclusions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57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Synthetic satellite imagery can be used to systematically evaluate TC structure forecasts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ARCHER technique will allow for </a:t>
            </a:r>
            <a:r>
              <a:rPr lang="en-US" dirty="0" smtClean="0">
                <a:solidFill>
                  <a:schemeClr val="bg1"/>
                </a:solidFill>
              </a:rPr>
              <a:t>the verification of large-sized samples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2012 operational HWRF results mixed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Eye forecast accuracy ~ 80%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Large number of correct nulls, accuracy much lower (sometimes lower than 50%) when those are removed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East Pacific forecasts generally better than Atlantic forecasts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Skillful (compared to persistence) at all hours, while Atlantic has no skill at 24h.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Banding forecasts generally better than eyewall forecasts</a:t>
            </a:r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Model </a:t>
            </a:r>
            <a:r>
              <a:rPr lang="en-US" dirty="0" smtClean="0">
                <a:solidFill>
                  <a:schemeClr val="bg1"/>
                </a:solidFill>
              </a:rPr>
              <a:t>has </a:t>
            </a:r>
            <a:r>
              <a:rPr lang="en-US" dirty="0" smtClean="0">
                <a:solidFill>
                  <a:schemeClr val="bg1"/>
                </a:solidFill>
              </a:rPr>
              <a:t>tendency to forecast too many annular </a:t>
            </a:r>
            <a:r>
              <a:rPr lang="en-US" dirty="0" smtClean="0">
                <a:solidFill>
                  <a:schemeClr val="bg1"/>
                </a:solidFill>
              </a:rPr>
              <a:t>storms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Plan to use techniques presented here to verify the proposed 2013 operational HWRF implementation</a:t>
            </a:r>
            <a:endParaRPr lang="en-US" dirty="0" smtClean="0">
              <a:solidFill>
                <a:schemeClr val="bg1"/>
              </a:solidFill>
            </a:endParaRPr>
          </a:p>
          <a:p>
            <a:pPr lvl="1"/>
            <a:endParaRPr lang="en-US" dirty="0" smtClean="0">
              <a:solidFill>
                <a:schemeClr val="bg1"/>
              </a:solidFill>
            </a:endParaRPr>
          </a:p>
          <a:p>
            <a:pPr lvl="1"/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lum contrast="48000"/>
          </a:blip>
          <a:srcRect/>
          <a:stretch>
            <a:fillRect/>
          </a:stretch>
        </p:blipFill>
        <p:spPr bwMode="auto">
          <a:xfrm>
            <a:off x="7620000" y="5248275"/>
            <a:ext cx="1722707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8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371816" y="6030327"/>
            <a:ext cx="2133600" cy="365125"/>
          </a:xfrm>
        </p:spPr>
        <p:txBody>
          <a:bodyPr/>
          <a:lstStyle/>
          <a:p>
            <a:fld id="{EFDB573D-6369-4F88-A34D-E64BF6222371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6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4567237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Thanks to: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sz="3300" dirty="0" smtClean="0">
                <a:solidFill>
                  <a:schemeClr val="bg1"/>
                </a:solidFill>
              </a:rPr>
              <a:t>Kim Richardson, NRL</a:t>
            </a:r>
            <a:br>
              <a:rPr lang="en-US" sz="3300" dirty="0" smtClean="0">
                <a:solidFill>
                  <a:schemeClr val="bg1"/>
                </a:solidFill>
              </a:rPr>
            </a:br>
            <a:r>
              <a:rPr lang="en-US" sz="3300" dirty="0" smtClean="0">
                <a:solidFill>
                  <a:schemeClr val="bg1"/>
                </a:solidFill>
              </a:rPr>
              <a:t>Chris </a:t>
            </a:r>
            <a:r>
              <a:rPr lang="en-US" sz="3300" dirty="0" err="1" smtClean="0">
                <a:solidFill>
                  <a:schemeClr val="bg1"/>
                </a:solidFill>
              </a:rPr>
              <a:t>Velden</a:t>
            </a:r>
            <a:r>
              <a:rPr lang="en-US" sz="3300" dirty="0" smtClean="0">
                <a:solidFill>
                  <a:schemeClr val="bg1"/>
                </a:solidFill>
              </a:rPr>
              <a:t> and Tony </a:t>
            </a:r>
            <a:r>
              <a:rPr lang="en-US" sz="3300" dirty="0" err="1" smtClean="0">
                <a:solidFill>
                  <a:schemeClr val="bg1"/>
                </a:solidFill>
              </a:rPr>
              <a:t>Wimmers</a:t>
            </a:r>
            <a:r>
              <a:rPr lang="en-US" sz="3300" smtClean="0">
                <a:solidFill>
                  <a:schemeClr val="bg1"/>
                </a:solidFill>
              </a:rPr>
              <a:t>, UW-CIMSS</a:t>
            </a:r>
            <a:br>
              <a:rPr lang="en-US" sz="3300" smtClean="0">
                <a:solidFill>
                  <a:schemeClr val="bg1"/>
                </a:solidFill>
              </a:rPr>
            </a:br>
            <a:r>
              <a:rPr lang="en-US" sz="3300" smtClean="0">
                <a:solidFill>
                  <a:schemeClr val="bg1"/>
                </a:solidFill>
              </a:rPr>
              <a:t>EMC HWRF Team</a:t>
            </a:r>
            <a:endParaRPr lang="en-US" sz="3300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lum contrast="48000"/>
          </a:blip>
          <a:srcRect/>
          <a:stretch>
            <a:fillRect/>
          </a:stretch>
        </p:blipFill>
        <p:spPr bwMode="auto">
          <a:xfrm>
            <a:off x="7620000" y="5248275"/>
            <a:ext cx="1722707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8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371816" y="6030327"/>
            <a:ext cx="2133600" cy="365125"/>
          </a:xfrm>
        </p:spPr>
        <p:txBody>
          <a:bodyPr/>
          <a:lstStyle/>
          <a:p>
            <a:fld id="{EFDB573D-6369-4F88-A34D-E64BF6222371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29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Results: Scene Type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39624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How well can HWRF forecasts distinguish between these 4 modes: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Annular (eye with little to no banding)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Eye with banding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Banding, no eye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Other (convection absent or lacking at least 2/10 of curvature)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lum contrast="48000"/>
          </a:blip>
          <a:srcRect/>
          <a:stretch>
            <a:fillRect/>
          </a:stretch>
        </p:blipFill>
        <p:spPr bwMode="auto">
          <a:xfrm>
            <a:off x="7620000" y="5248275"/>
            <a:ext cx="1722707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8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371816" y="6030327"/>
            <a:ext cx="2133600" cy="365125"/>
          </a:xfrm>
        </p:spPr>
        <p:txBody>
          <a:bodyPr/>
          <a:lstStyle/>
          <a:p>
            <a:fld id="{EFDB573D-6369-4F88-A34D-E64BF6222371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pic>
        <p:nvPicPr>
          <p:cNvPr id="2050" name="Picture 2" descr="http://www2.nhc.noaa.gov/~dzelinsky/images/scene_type_verifica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901" y="1828800"/>
            <a:ext cx="5117899" cy="3569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565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Annular Hurricanes: How often does HWRF forecast annular-like storms?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4489054" cy="4191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“Annular” defined here as 6/10 eyewall with 2/10 or less of a primary band</a:t>
            </a:r>
          </a:p>
          <a:p>
            <a:endParaRPr lang="en-US" sz="1400" b="1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HWRF Annular/Total eyewall forecast (48h):</a:t>
            </a:r>
          </a:p>
          <a:p>
            <a:pPr lvl="1"/>
            <a:r>
              <a:rPr lang="en-US" dirty="0" err="1" smtClean="0">
                <a:solidFill>
                  <a:schemeClr val="bg1"/>
                </a:solidFill>
              </a:rPr>
              <a:t>Atl</a:t>
            </a:r>
            <a:r>
              <a:rPr lang="en-US" dirty="0" smtClean="0">
                <a:solidFill>
                  <a:schemeClr val="bg1"/>
                </a:solidFill>
              </a:rPr>
              <a:t>: 18/62 (</a:t>
            </a:r>
            <a:r>
              <a:rPr lang="en-US" b="1" dirty="0" smtClean="0">
                <a:solidFill>
                  <a:schemeClr val="bg1"/>
                </a:solidFill>
              </a:rPr>
              <a:t>29%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</a:p>
          <a:p>
            <a:pPr lvl="1"/>
            <a:r>
              <a:rPr lang="en-US" dirty="0" err="1" smtClean="0">
                <a:solidFill>
                  <a:schemeClr val="bg1"/>
                </a:solidFill>
              </a:rPr>
              <a:t>Epc</a:t>
            </a:r>
            <a:r>
              <a:rPr lang="en-US" dirty="0" smtClean="0">
                <a:solidFill>
                  <a:schemeClr val="bg1"/>
                </a:solidFill>
              </a:rPr>
              <a:t> : 8/21 (</a:t>
            </a:r>
            <a:r>
              <a:rPr lang="en-US" b="1" dirty="0" smtClean="0">
                <a:solidFill>
                  <a:schemeClr val="bg1"/>
                </a:solidFill>
              </a:rPr>
              <a:t>38%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</a:p>
          <a:p>
            <a:endParaRPr lang="en-US" sz="1300" b="1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Observed 2012 (all analyses):</a:t>
            </a:r>
          </a:p>
          <a:p>
            <a:pPr lvl="1"/>
            <a:r>
              <a:rPr lang="en-US" dirty="0" err="1" smtClean="0">
                <a:solidFill>
                  <a:schemeClr val="bg1"/>
                </a:solidFill>
              </a:rPr>
              <a:t>Atl</a:t>
            </a:r>
            <a:r>
              <a:rPr lang="en-US" dirty="0" smtClean="0">
                <a:solidFill>
                  <a:schemeClr val="bg1"/>
                </a:solidFill>
              </a:rPr>
              <a:t>: 6/68 (</a:t>
            </a:r>
            <a:r>
              <a:rPr lang="en-US" b="1" dirty="0" smtClean="0">
                <a:solidFill>
                  <a:schemeClr val="bg1"/>
                </a:solidFill>
              </a:rPr>
              <a:t>9%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</a:p>
          <a:p>
            <a:pPr lvl="1"/>
            <a:r>
              <a:rPr lang="en-US" dirty="0" err="1" smtClean="0">
                <a:solidFill>
                  <a:schemeClr val="bg1"/>
                </a:solidFill>
              </a:rPr>
              <a:t>Epc</a:t>
            </a:r>
            <a:r>
              <a:rPr lang="en-US" dirty="0" smtClean="0">
                <a:solidFill>
                  <a:schemeClr val="bg1"/>
                </a:solidFill>
              </a:rPr>
              <a:t>: 8/71 (</a:t>
            </a:r>
            <a:r>
              <a:rPr lang="en-US" b="1" dirty="0" smtClean="0">
                <a:solidFill>
                  <a:schemeClr val="bg1"/>
                </a:solidFill>
              </a:rPr>
              <a:t>11%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lum contrast="48000"/>
          </a:blip>
          <a:srcRect/>
          <a:stretch>
            <a:fillRect/>
          </a:stretch>
        </p:blipFill>
        <p:spPr bwMode="auto">
          <a:xfrm>
            <a:off x="7620000" y="5248275"/>
            <a:ext cx="1722707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8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371816" y="6030327"/>
            <a:ext cx="2133600" cy="365125"/>
          </a:xfrm>
        </p:spPr>
        <p:txBody>
          <a:bodyPr/>
          <a:lstStyle/>
          <a:p>
            <a:fld id="{EFDB573D-6369-4F88-A34D-E64BF6222371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pic>
        <p:nvPicPr>
          <p:cNvPr id="3074" name="Picture 2" descr="http://www2.nhc.noaa.gov/~dzelinsky/hwrf/archive/michael13l/2012090706/91com13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692" b="8821"/>
          <a:stretch/>
        </p:blipFill>
        <p:spPr bwMode="auto">
          <a:xfrm>
            <a:off x="4941174" y="1905000"/>
            <a:ext cx="3887866" cy="389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-426720" y="5934670"/>
            <a:ext cx="57538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dirty="0">
                <a:solidFill>
                  <a:schemeClr val="bg1"/>
                </a:solidFill>
              </a:rPr>
              <a:t>Note: if observed cases </a:t>
            </a:r>
            <a:r>
              <a:rPr lang="en-US" dirty="0" smtClean="0">
                <a:solidFill>
                  <a:schemeClr val="bg1"/>
                </a:solidFill>
              </a:rPr>
              <a:t>are restricted </a:t>
            </a:r>
            <a:r>
              <a:rPr lang="en-US" dirty="0">
                <a:solidFill>
                  <a:schemeClr val="bg1"/>
                </a:solidFill>
              </a:rPr>
              <a:t>to storms that existed 48-h prior to the observed time (same subset as 48-h forecasts), </a:t>
            </a:r>
            <a:r>
              <a:rPr lang="en-US" dirty="0" err="1">
                <a:solidFill>
                  <a:schemeClr val="bg1"/>
                </a:solidFill>
              </a:rPr>
              <a:t>Atl</a:t>
            </a:r>
            <a:r>
              <a:rPr lang="en-US" dirty="0">
                <a:solidFill>
                  <a:schemeClr val="bg1"/>
                </a:solidFill>
              </a:rPr>
              <a:t> increases to </a:t>
            </a:r>
            <a:r>
              <a:rPr lang="en-US" dirty="0" smtClean="0">
                <a:solidFill>
                  <a:schemeClr val="bg1"/>
                </a:solidFill>
              </a:rPr>
              <a:t>11%, </a:t>
            </a:r>
            <a:r>
              <a:rPr lang="en-US" dirty="0" err="1">
                <a:solidFill>
                  <a:schemeClr val="bg1"/>
                </a:solidFill>
              </a:rPr>
              <a:t>Epc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to 16%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65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Results: Distinguishing Scene Type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Does HWRF have a realistic distribution of scene types?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lum contrast="48000"/>
          </a:blip>
          <a:srcRect/>
          <a:stretch>
            <a:fillRect/>
          </a:stretch>
        </p:blipFill>
        <p:spPr bwMode="auto">
          <a:xfrm>
            <a:off x="7620000" y="5248275"/>
            <a:ext cx="1722707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8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371816" y="6030327"/>
            <a:ext cx="2133600" cy="365125"/>
          </a:xfrm>
        </p:spPr>
        <p:txBody>
          <a:bodyPr/>
          <a:lstStyle/>
          <a:p>
            <a:fld id="{EFDB573D-6369-4F88-A34D-E64BF6222371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pic>
        <p:nvPicPr>
          <p:cNvPr id="4098" name="Picture 2" descr="http://www2.nhc.noaa.gov/~dzelinsky/images/atl_00hscenetype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2"/>
          <a:stretch/>
        </p:blipFill>
        <p:spPr bwMode="auto">
          <a:xfrm>
            <a:off x="0" y="3200400"/>
            <a:ext cx="4651375" cy="3602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2.nhc.noaa.gov/~dzelinsky/images/epc_00hscenetyp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224" y="3200400"/>
            <a:ext cx="4803775" cy="3602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565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4553" y="1143000"/>
            <a:ext cx="3755869" cy="2816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9" y="4013055"/>
            <a:ext cx="3755869" cy="2816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Results: Distinguishing Scene Type</a:t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en-US" sz="3200" dirty="0" smtClean="0">
                <a:solidFill>
                  <a:schemeClr val="bg1"/>
                </a:solidFill>
              </a:rPr>
              <a:t>East Pacific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lum contrast="48000"/>
          </a:blip>
          <a:srcRect/>
          <a:stretch>
            <a:fillRect/>
          </a:stretch>
        </p:blipFill>
        <p:spPr bwMode="auto">
          <a:xfrm>
            <a:off x="7620000" y="5248275"/>
            <a:ext cx="1722707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8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371816" y="6030327"/>
            <a:ext cx="2133600" cy="365125"/>
          </a:xfrm>
        </p:spPr>
        <p:txBody>
          <a:bodyPr/>
          <a:lstStyle/>
          <a:p>
            <a:fld id="{EFDB573D-6369-4F88-A34D-E64BF6222371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4554" y="4003819"/>
            <a:ext cx="3755869" cy="2816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822669" cy="2359702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Low bias in “curvature-scenes”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Slight “other” bias suggests too many shear or remnant low forecasts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Slight high bias in annular storms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Smaller bias than Atlantic</a:t>
            </a:r>
          </a:p>
        </p:txBody>
      </p:sp>
    </p:spTree>
    <p:extLst>
      <p:ext uri="{BB962C8B-B14F-4D97-AF65-F5344CB8AC3E}">
        <p14:creationId xmlns:p14="http://schemas.microsoft.com/office/powerpoint/2010/main" val="3232384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Why verify synthetic satellite forecasts?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Traditional track/intensity verification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Limited by lack of in-situ ground truth in TCs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Does not account for storm structure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Wind radii / RMW verification also limited by a lack of data (or lack of best track)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Aircraft and buoy-based structure verification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Generall</a:t>
            </a:r>
            <a:r>
              <a:rPr lang="en-US" dirty="0">
                <a:solidFill>
                  <a:schemeClr val="bg1"/>
                </a:solidFill>
              </a:rPr>
              <a:t>y</a:t>
            </a:r>
            <a:r>
              <a:rPr lang="en-US" dirty="0" smtClean="0">
                <a:solidFill>
                  <a:schemeClr val="bg1"/>
                </a:solidFill>
              </a:rPr>
              <a:t> limited to looking at composite storms due to temporal and spatial limitations of observations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lum contrast="48000"/>
          </a:blip>
          <a:srcRect/>
          <a:stretch>
            <a:fillRect/>
          </a:stretch>
        </p:blipFill>
        <p:spPr bwMode="auto">
          <a:xfrm>
            <a:off x="7620000" y="5248275"/>
            <a:ext cx="1722707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8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371816" y="6030327"/>
            <a:ext cx="2133600" cy="365125"/>
          </a:xfrm>
        </p:spPr>
        <p:txBody>
          <a:bodyPr/>
          <a:lstStyle/>
          <a:p>
            <a:fld id="{EFDB573D-6369-4F88-A34D-E64BF6222371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16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U-W CIMSS ARCHER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lum contrast="48000"/>
          </a:blip>
          <a:srcRect/>
          <a:stretch>
            <a:fillRect/>
          </a:stretch>
        </p:blipFill>
        <p:spPr bwMode="auto">
          <a:xfrm>
            <a:off x="7620000" y="5248275"/>
            <a:ext cx="1722707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8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371816" y="6030327"/>
            <a:ext cx="2133600" cy="365125"/>
          </a:xfrm>
        </p:spPr>
        <p:txBody>
          <a:bodyPr/>
          <a:lstStyle/>
          <a:p>
            <a:fld id="{EFDB573D-6369-4F88-A34D-E64BF6222371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pic>
        <p:nvPicPr>
          <p:cNvPr id="6146" name="Picture 2" descr="http://tropic.ssec.wisc.edu/real-time/mimic-tc/2012_13L/centerImages/20120909T161017_tm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801090"/>
            <a:ext cx="4820247" cy="4945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2940406"/>
              </p:ext>
            </p:extLst>
          </p:nvPr>
        </p:nvGraphicFramePr>
        <p:xfrm>
          <a:off x="848023" y="990600"/>
          <a:ext cx="7391400" cy="7416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931843"/>
                <a:gridCol w="839932"/>
                <a:gridCol w="1931843"/>
                <a:gridCol w="1209502"/>
                <a:gridCol w="147828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Date/Time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Diameter</a:t>
                      </a:r>
                      <a:r>
                        <a:rPr lang="en-US" baseline="0" dirty="0" smtClean="0"/>
                        <a:t> (km)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Ring</a:t>
                      </a:r>
                      <a:r>
                        <a:rPr lang="en-US" baseline="0" dirty="0" smtClean="0"/>
                        <a:t> %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Tb diff (K)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20120909T161017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TMI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56.7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100.0%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32.0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147" name="Picture 3" descr="Z:\WDRIVE\USERS\Todd.Kimberlain\Collaboration\MICHAEL\Microwave_89\20120909.1610.trmm.x.color_1deg.13LMICHAEL.80kts-978mb-337N-435W.57p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287657"/>
            <a:ext cx="3913910" cy="3913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6200" y="6201567"/>
            <a:ext cx="4419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smtClean="0">
                <a:solidFill>
                  <a:schemeClr val="bg1"/>
                </a:solidFill>
              </a:rPr>
              <a:t>Top: Michael 09/09/12 TRMM 1610 Image </a:t>
            </a:r>
            <a:r>
              <a:rPr lang="en-US" sz="1300" dirty="0">
                <a:solidFill>
                  <a:schemeClr val="bg1"/>
                </a:solidFill>
              </a:rPr>
              <a:t>c</a:t>
            </a:r>
            <a:r>
              <a:rPr lang="en-US" sz="1300" dirty="0" smtClean="0">
                <a:solidFill>
                  <a:schemeClr val="bg1"/>
                </a:solidFill>
              </a:rPr>
              <a:t>ourtesy of NRL</a:t>
            </a:r>
          </a:p>
          <a:p>
            <a:r>
              <a:rPr lang="en-US" sz="1300" dirty="0" smtClean="0">
                <a:solidFill>
                  <a:schemeClr val="bg1"/>
                </a:solidFill>
              </a:rPr>
              <a:t>Right: ARCHER analysis of same pass, courtesy of UW-CIMSS</a:t>
            </a:r>
            <a:endParaRPr lang="en-US" sz="13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65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U-W CIMSS ARCHER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399"/>
            <a:ext cx="3962401" cy="1508621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Early tests with HWRF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ARCHER able to locate storm center and analyze closed eyewall in sample HWRF imagery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lum contrast="48000"/>
          </a:blip>
          <a:srcRect/>
          <a:stretch>
            <a:fillRect/>
          </a:stretch>
        </p:blipFill>
        <p:spPr bwMode="auto">
          <a:xfrm>
            <a:off x="7620000" y="5248275"/>
            <a:ext cx="1722707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8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371816" y="6030327"/>
            <a:ext cx="2133600" cy="365125"/>
          </a:xfrm>
        </p:spPr>
        <p:txBody>
          <a:bodyPr/>
          <a:lstStyle/>
          <a:p>
            <a:fld id="{EFDB573D-6369-4F88-A34D-E64BF6222371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AutoShape 2" descr="https://mail.google.com/mail/u/0/?ui=2&amp;ik=399a6d1813&amp;view=att&amp;th=13b4d6a9dc3a3771&amp;attid=0.1.1&amp;disp=emb&amp;zw&amp;atsh=1"/>
          <p:cNvSpPr>
            <a:spLocks noChangeAspect="1" noChangeArrowheads="1"/>
          </p:cNvSpPr>
          <p:nvPr/>
        </p:nvSpPr>
        <p:spPr bwMode="auto">
          <a:xfrm>
            <a:off x="155575" y="-3505200"/>
            <a:ext cx="7134225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 descr="C:\Users\David.Zelinsky\Desktop\nonam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1" y="1271065"/>
            <a:ext cx="5105400" cy="5233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ttp://www2.nhc.noaa.gov/~dzelinsky/hwrf/archive/carlotta03e/2012061412/91com6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775" b="7573"/>
          <a:stretch/>
        </p:blipFill>
        <p:spPr bwMode="auto">
          <a:xfrm>
            <a:off x="171026" y="2804021"/>
            <a:ext cx="3639282" cy="37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565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Goal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Add value to traditional verification metrics by systematically evaluating TC structure forecasts through the comparison of real and synthetic satellite data.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Now: Test a variety of verification metrics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Future: Use synthetic satellite data for pre-implementation testing and model-to-model comparisons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lum contrast="48000"/>
          </a:blip>
          <a:srcRect/>
          <a:stretch>
            <a:fillRect/>
          </a:stretch>
        </p:blipFill>
        <p:spPr bwMode="auto">
          <a:xfrm>
            <a:off x="7620000" y="5248275"/>
            <a:ext cx="1722707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8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371816" y="6030327"/>
            <a:ext cx="2133600" cy="365125"/>
          </a:xfrm>
        </p:spPr>
        <p:txBody>
          <a:bodyPr/>
          <a:lstStyle/>
          <a:p>
            <a:fld id="{EFDB573D-6369-4F88-A34D-E64BF6222371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6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Synthetic Satellite Imagery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EMC uses the Community Radiative Transfer Model (CRTM) to generate synthetic brightness temperatures (BTs) based on variables such as water vapor, temperature, and surface properties within the HWRF model.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4 microwave channels (SSMIS)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4 IR channels (GOES)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Focus here is on microwave data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Provides more information about inner-core 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structure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lum contrast="48000"/>
          </a:blip>
          <a:srcRect/>
          <a:stretch>
            <a:fillRect/>
          </a:stretch>
        </p:blipFill>
        <p:spPr bwMode="auto">
          <a:xfrm>
            <a:off x="7620000" y="5248275"/>
            <a:ext cx="1722707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8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371816" y="6030327"/>
            <a:ext cx="2133600" cy="365125"/>
          </a:xfrm>
        </p:spPr>
        <p:txBody>
          <a:bodyPr/>
          <a:lstStyle/>
          <a:p>
            <a:fld id="{EFDB573D-6369-4F88-A34D-E64BF6222371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6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lum contrast="48000"/>
          </a:blip>
          <a:srcRect/>
          <a:stretch>
            <a:fillRect/>
          </a:stretch>
        </p:blipFill>
        <p:spPr bwMode="auto">
          <a:xfrm>
            <a:off x="7620000" y="5248275"/>
            <a:ext cx="1722707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8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371816" y="6030327"/>
            <a:ext cx="2133600" cy="365125"/>
          </a:xfrm>
        </p:spPr>
        <p:txBody>
          <a:bodyPr/>
          <a:lstStyle/>
          <a:p>
            <a:fld id="{EFDB573D-6369-4F88-A34D-E64BF6222371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pic>
        <p:nvPicPr>
          <p:cNvPr id="29" name="Picture 2" descr="http://www2.nhc.noaa.gov/~dzelinsky/hwrf/archive/sandy18l/2012102400/91com5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131" b="9798"/>
          <a:stretch/>
        </p:blipFill>
        <p:spPr bwMode="auto">
          <a:xfrm>
            <a:off x="4432396" y="1628921"/>
            <a:ext cx="4685122" cy="4672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Methodology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733800" cy="5257799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91GHz Horizontal and Vertical BTs converted to color composites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Minimizes impact of resolution and instrument differences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91GHz selected due to relatively high resolution of real instruments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Eye quantified by assessing “completeness” of convective ring (red on color composite)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Banding quantified by fitting a Dvorak log-10 spiral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24, 48, and 72 hour forecasts verified against the closest available real image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pPr lvl="1"/>
            <a:endParaRPr lang="en-US" dirty="0" smtClean="0">
              <a:solidFill>
                <a:schemeClr val="bg1"/>
              </a:solidFill>
            </a:endParaRPr>
          </a:p>
        </p:txBody>
      </p:sp>
      <p:grpSp>
        <p:nvGrpSpPr>
          <p:cNvPr id="30" name="Group 29"/>
          <p:cNvGrpSpPr/>
          <p:nvPr/>
        </p:nvGrpSpPr>
        <p:grpSpPr>
          <a:xfrm rot="20874507">
            <a:off x="5306980" y="1962105"/>
            <a:ext cx="4286251" cy="4229102"/>
            <a:chOff x="2300383" y="1070014"/>
            <a:chExt cx="4286251" cy="4229102"/>
          </a:xfrm>
        </p:grpSpPr>
        <p:pic>
          <p:nvPicPr>
            <p:cNvPr id="31" name="Picture 4" descr="http://10-yen.net/wordpress/wp-content/uploads/2007/09/log-spiral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76" b="99550" l="1111" r="98000">
                          <a14:foregroundMark x1="84000" y1="85360" x2="84000" y2="85360"/>
                          <a14:foregroundMark x1="88000" y1="77703" x2="88000" y2="77703"/>
                          <a14:foregroundMark x1="90889" y1="70495" x2="90889" y2="70495"/>
                          <a14:foregroundMark x1="92000" y1="63288" x2="92000" y2="63288"/>
                          <a14:foregroundMark x1="91778" y1="56757" x2="91778" y2="56757"/>
                          <a14:foregroundMark x1="70444" y1="58559" x2="70444" y2="58559"/>
                          <a14:foregroundMark x1="69556" y1="60360" x2="69556" y2="60360"/>
                          <a14:foregroundMark x1="69111" y1="62162" x2="65556" y2="66667"/>
                          <a14:foregroundMark x1="68889" y1="62613" x2="68889" y2="62613"/>
                          <a14:foregroundMark x1="65778" y1="65766" x2="65778" y2="65766"/>
                          <a14:foregroundMark x1="64000" y1="66892" x2="64000" y2="66892"/>
                          <a14:foregroundMark x1="62222" y1="67342" x2="62222" y2="67342"/>
                          <a14:foregroundMark x1="60667" y1="68018" x2="60667" y2="68018"/>
                          <a14:foregroundMark x1="58444" y1="68018" x2="58444" y2="68018"/>
                          <a14:foregroundMark x1="55333" y1="67793" x2="55333" y2="67793"/>
                          <a14:foregroundMark x1="54222" y1="66892" x2="54222" y2="66892"/>
                          <a14:foregroundMark x1="52889" y1="65991" x2="52889" y2="65991"/>
                          <a14:foregroundMark x1="51111" y1="64865" x2="51111" y2="64865"/>
                          <a14:foregroundMark x1="48444" y1="62387" x2="48444" y2="62387"/>
                          <a14:foregroundMark x1="46444" y1="59685" x2="46444" y2="59685"/>
                          <a14:foregroundMark x1="45556" y1="55856" x2="45556" y2="55856"/>
                          <a14:foregroundMark x1="45333" y1="52703" x2="45333" y2="52703"/>
                          <a14:foregroundMark x1="45778" y1="48874" x2="45778" y2="48874"/>
                          <a14:foregroundMark x1="47333" y1="44820" x2="47333" y2="44820"/>
                          <a14:foregroundMark x1="89556" y1="49550" x2="89556" y2="49550"/>
                          <a14:foregroundMark x1="86222" y1="44144" x2="86222" y2="44144"/>
                          <a14:foregroundMark x1="81778" y1="39640" x2="81778" y2="39640"/>
                          <a14:foregroundMark x1="77111" y1="36486" x2="77111" y2="36486"/>
                          <a14:foregroundMark x1="71778" y1="34234" x2="71778" y2="34234"/>
                          <a14:foregroundMark x1="66222" y1="33559" x2="66222" y2="33559"/>
                          <a14:foregroundMark x1="61778" y1="33784" x2="61778" y2="33784"/>
                          <a14:foregroundMark x1="56889" y1="35586" x2="56889" y2="35586"/>
                          <a14:foregroundMark x1="52222" y1="38288" x2="52222" y2="38288"/>
                          <a14:foregroundMark x1="49333" y1="40991" x2="49333" y2="40991"/>
                          <a14:foregroundMark x1="77778" y1="90541" x2="77778" y2="90541"/>
                          <a14:foregroundMark x1="70444" y1="94820" x2="70444" y2="94820"/>
                          <a14:foregroundMark x1="14889" y1="79054" x2="14889" y2="79054"/>
                          <a14:foregroundMark x1="23111" y1="87613" x2="23111" y2="87613"/>
                          <a14:foregroundMark x1="32000" y1="93694" x2="32000" y2="93694"/>
                          <a14:foregroundMark x1="42444" y1="97297" x2="42444" y2="97297"/>
                          <a14:foregroundMark x1="52222" y1="98423" x2="52222" y2="98423"/>
                          <a14:foregroundMark x1="61556" y1="97973" x2="61556" y2="97973"/>
                          <a14:foregroundMark x1="9333" y1="68919" x2="9333" y2="68919"/>
                          <a14:foregroundMark x1="5333" y1="56532" x2="5333" y2="56532"/>
                          <a14:foregroundMark x1="4000" y1="43243" x2="4000" y2="43243"/>
                          <a14:foregroundMark x1="5778" y1="29505" x2="5778" y2="29505"/>
                          <a14:foregroundMark x1="11333" y1="15766" x2="11333" y2="15766"/>
                          <a14:foregroundMark x1="19556" y1="2703" x2="19556" y2="2703"/>
                          <a14:foregroundMark x1="69556" y1="54505" x2="69556" y2="54505"/>
                          <a14:foregroundMark x1="70222" y1="56306" x2="70222" y2="5630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2300384" y="1070014"/>
              <a:ext cx="4286250" cy="422910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ffectLst/>
          </p:spPr>
        </p:pic>
        <p:cxnSp>
          <p:nvCxnSpPr>
            <p:cNvPr id="32" name="Straight Connector 31"/>
            <p:cNvCxnSpPr/>
            <p:nvPr/>
          </p:nvCxnSpPr>
          <p:spPr>
            <a:xfrm flipH="1" flipV="1">
              <a:off x="3962400" y="1070014"/>
              <a:ext cx="38100" cy="4229102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2590800" y="1070014"/>
              <a:ext cx="1371600" cy="1825586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2300383" y="2362200"/>
              <a:ext cx="1662017" cy="53340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2300383" y="2895600"/>
              <a:ext cx="1662017" cy="45720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V="1">
              <a:off x="2300383" y="2895600"/>
              <a:ext cx="1662017" cy="205740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 flipV="1">
              <a:off x="3981450" y="2895600"/>
              <a:ext cx="1885950" cy="2403516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 flipV="1">
              <a:off x="3962400" y="2895600"/>
              <a:ext cx="2624234" cy="76200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>
              <a:off x="3962400" y="1982807"/>
              <a:ext cx="2624234" cy="912793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H="1">
              <a:off x="3962400" y="1070014"/>
              <a:ext cx="1312118" cy="1825586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6169130" y="3217099"/>
            <a:ext cx="1846113" cy="1647413"/>
            <a:chOff x="2300383" y="1070014"/>
            <a:chExt cx="4286251" cy="4229102"/>
          </a:xfrm>
        </p:grpSpPr>
        <p:cxnSp>
          <p:nvCxnSpPr>
            <p:cNvPr id="10" name="Straight Connector 9"/>
            <p:cNvCxnSpPr/>
            <p:nvPr/>
          </p:nvCxnSpPr>
          <p:spPr>
            <a:xfrm flipH="1" flipV="1">
              <a:off x="3962400" y="1070014"/>
              <a:ext cx="38100" cy="4229102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2590800" y="1070014"/>
              <a:ext cx="1371600" cy="1825586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2300383" y="2362200"/>
              <a:ext cx="1662017" cy="53340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2300383" y="2895600"/>
              <a:ext cx="1662017" cy="45720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2300383" y="2895600"/>
              <a:ext cx="1662017" cy="205740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 flipV="1">
              <a:off x="3981450" y="2895600"/>
              <a:ext cx="1885950" cy="2403516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 flipV="1">
              <a:off x="3962400" y="2895600"/>
              <a:ext cx="2624234" cy="76200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3962400" y="1982807"/>
              <a:ext cx="2624234" cy="912793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3962400" y="1070014"/>
              <a:ext cx="1312118" cy="1825586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1" name="Picture 2" descr="20121024.2221.f16.x.colorpct_91h_91v_1deg.18LSANDY.70kts-973mb-177N-767W.85pc.jpg image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24" t="20532" r="28635" b="41228"/>
          <a:stretch/>
        </p:blipFill>
        <p:spPr bwMode="auto">
          <a:xfrm>
            <a:off x="4748464" y="2286000"/>
            <a:ext cx="4090736" cy="367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47807" y="1628921"/>
            <a:ext cx="4090736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SSMS 91GHz: 10/24/2012  2221UTC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65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Methodology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All forecasts from the 2012 operational HWRF, May-November were analyzed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“Yes” eyewall forecast defined as 6/10 of an eyewall or more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“Yes” banding forecast defined as 5/10 of a primary band or more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Only forecasts of named systems verified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Landfall cases removed</a:t>
            </a: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lum contrast="48000"/>
          </a:blip>
          <a:srcRect/>
          <a:stretch>
            <a:fillRect/>
          </a:stretch>
        </p:blipFill>
        <p:spPr bwMode="auto">
          <a:xfrm>
            <a:off x="7620000" y="5248275"/>
            <a:ext cx="1722707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8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371816" y="6030327"/>
            <a:ext cx="2133600" cy="365125"/>
          </a:xfrm>
        </p:spPr>
        <p:txBody>
          <a:bodyPr/>
          <a:lstStyle/>
          <a:p>
            <a:fld id="{EFDB573D-6369-4F88-A34D-E64BF6222371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6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Results: Eyewall Forecasts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2667000" cy="4917960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n-US" sz="4500" dirty="0" smtClean="0">
                <a:solidFill>
                  <a:schemeClr val="bg1"/>
                </a:solidFill>
              </a:rPr>
              <a:t>Atlantic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High probability of detection, however there is also a high bias beyond 24h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Overall accuracy decreases from 79% (24h) to 69% (72h)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Buoyed by large number of correct null cases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Less than 50% when correct null cases removed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24-h forecasts not much skill relative to persistence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lum contrast="48000"/>
          </a:blip>
          <a:srcRect/>
          <a:stretch>
            <a:fillRect/>
          </a:stretch>
        </p:blipFill>
        <p:spPr bwMode="auto">
          <a:xfrm>
            <a:off x="7620000" y="5248275"/>
            <a:ext cx="1722707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8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371816" y="6030327"/>
            <a:ext cx="2133600" cy="365125"/>
          </a:xfrm>
        </p:spPr>
        <p:txBody>
          <a:bodyPr/>
          <a:lstStyle/>
          <a:p>
            <a:fld id="{EFDB573D-6369-4F88-A34D-E64BF6222371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1909" y="1524002"/>
            <a:ext cx="6242700" cy="4994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56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Results: Primary Band Forecasts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lum contrast="48000"/>
          </a:blip>
          <a:srcRect/>
          <a:stretch>
            <a:fillRect/>
          </a:stretch>
        </p:blipFill>
        <p:spPr bwMode="auto">
          <a:xfrm>
            <a:off x="7620000" y="5248275"/>
            <a:ext cx="1722707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8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371816" y="6030327"/>
            <a:ext cx="2133600" cy="365125"/>
          </a:xfrm>
        </p:spPr>
        <p:txBody>
          <a:bodyPr/>
          <a:lstStyle/>
          <a:p>
            <a:fld id="{EFDB573D-6369-4F88-A34D-E64BF6222371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2667000" cy="4917960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n-US" sz="4500" dirty="0" smtClean="0">
                <a:solidFill>
                  <a:schemeClr val="bg1"/>
                </a:solidFill>
              </a:rPr>
              <a:t>Atlantic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Banding forecasts generally better than eyewall forecasts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POD and Success Ratio higher for all forecast hours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Overall accuracy slightly lower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Fewer null cases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Slight high bias for 48 and 72h forecasts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24h forecasts have very little skill relative to persistence</a:t>
            </a: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3074" name="Picture 2" descr="http://www2.nhc.noaa.gov/~dzelinsky/images/atl_band_allstorms_allsa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205" y="1516886"/>
            <a:ext cx="6251595" cy="500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56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Results: Eyewall Forecasts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lum contrast="48000"/>
          </a:blip>
          <a:srcRect/>
          <a:stretch>
            <a:fillRect/>
          </a:stretch>
        </p:blipFill>
        <p:spPr bwMode="auto">
          <a:xfrm>
            <a:off x="7620000" y="5248275"/>
            <a:ext cx="1722707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8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371816" y="6030327"/>
            <a:ext cx="2133600" cy="365125"/>
          </a:xfrm>
        </p:spPr>
        <p:txBody>
          <a:bodyPr/>
          <a:lstStyle/>
          <a:p>
            <a:fld id="{EFDB573D-6369-4F88-A34D-E64BF6222371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2667000" cy="4933200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n-US" sz="4500" dirty="0" smtClean="0">
                <a:solidFill>
                  <a:schemeClr val="bg1"/>
                </a:solidFill>
              </a:rPr>
              <a:t>East Pacific</a:t>
            </a:r>
          </a:p>
          <a:p>
            <a:pPr marL="0" indent="0" algn="ctr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r>
              <a:rPr lang="en-US" sz="3500" dirty="0" smtClean="0">
                <a:solidFill>
                  <a:schemeClr val="bg1"/>
                </a:solidFill>
              </a:rPr>
              <a:t>Low bias, but very few false alarms</a:t>
            </a:r>
          </a:p>
          <a:p>
            <a:pPr lvl="1"/>
            <a:r>
              <a:rPr lang="en-US" sz="3500" dirty="0" smtClean="0">
                <a:solidFill>
                  <a:schemeClr val="bg1"/>
                </a:solidFill>
              </a:rPr>
              <a:t>POD 55-60%</a:t>
            </a:r>
          </a:p>
          <a:p>
            <a:r>
              <a:rPr lang="en-US" sz="3500" dirty="0" smtClean="0">
                <a:solidFill>
                  <a:schemeClr val="bg1"/>
                </a:solidFill>
              </a:rPr>
              <a:t>Overall accuracy increases from 82% (24h) to 93% (72h)</a:t>
            </a:r>
          </a:p>
          <a:p>
            <a:pPr lvl="1"/>
            <a:r>
              <a:rPr lang="en-US" sz="3500" dirty="0" smtClean="0">
                <a:solidFill>
                  <a:schemeClr val="bg1"/>
                </a:solidFill>
              </a:rPr>
              <a:t>About 50% when correct null cases removed</a:t>
            </a:r>
          </a:p>
          <a:p>
            <a:pPr lvl="1"/>
            <a:r>
              <a:rPr lang="en-US" sz="3500" dirty="0" smtClean="0">
                <a:solidFill>
                  <a:schemeClr val="bg1"/>
                </a:solidFill>
              </a:rPr>
              <a:t>Overall persistence forecast accuracy decreases with time (68% to 51%)</a:t>
            </a:r>
          </a:p>
        </p:txBody>
      </p:sp>
      <p:pic>
        <p:nvPicPr>
          <p:cNvPr id="1028" name="Picture 4" descr="http://www2.nhc.noaa.gov/~dzelinsky/images/epc_allstorms_allsatellit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207" y="1521445"/>
            <a:ext cx="6264945" cy="5011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56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7551</TotalTime>
  <Words>1037</Words>
  <Application>Microsoft Office PowerPoint</Application>
  <PresentationFormat>On-screen Show (4:3)</PresentationFormat>
  <Paragraphs>163</Paragraphs>
  <Slides>21</Slides>
  <Notes>1</Notes>
  <HiddenSlides>6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1_Office Theme</vt:lpstr>
      <vt:lpstr>Verifying Regional Tropical Cyclone Model Forecasts using Synthetic Satellite Imagery</vt:lpstr>
      <vt:lpstr>Why verify synthetic satellite forecasts?</vt:lpstr>
      <vt:lpstr>Goal</vt:lpstr>
      <vt:lpstr>Synthetic Satellite Imagery</vt:lpstr>
      <vt:lpstr>Methodology</vt:lpstr>
      <vt:lpstr>Methodology</vt:lpstr>
      <vt:lpstr>Results: Eyewall Forecasts</vt:lpstr>
      <vt:lpstr>Results: Primary Band Forecasts</vt:lpstr>
      <vt:lpstr>Results: Eyewall Forecasts</vt:lpstr>
      <vt:lpstr>Results: Primary Band Forecasts</vt:lpstr>
      <vt:lpstr>Results: Distinguishing Scene Type </vt:lpstr>
      <vt:lpstr>Discussion</vt:lpstr>
      <vt:lpstr>Future Work</vt:lpstr>
      <vt:lpstr>Conclusions</vt:lpstr>
      <vt:lpstr>Thanks to: Kim Richardson, NRL Chris Velden and Tony Wimmers, UW-CIMSS EMC HWRF Team</vt:lpstr>
      <vt:lpstr>Results: Scene Type</vt:lpstr>
      <vt:lpstr>Annular Hurricanes: How often does HWRF forecast annular-like storms?</vt:lpstr>
      <vt:lpstr>Results: Distinguishing Scene Type</vt:lpstr>
      <vt:lpstr>Results: Distinguishing Scene Type East Pacific</vt:lpstr>
      <vt:lpstr>U-W CIMSS ARCHER</vt:lpstr>
      <vt:lpstr>U-W CIMSS ARCHER</vt:lpstr>
    </vt:vector>
  </TitlesOfParts>
  <Company>National Hurricane Center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Verifying Regional Tropical Cyclone Model Forecasts using Synthetic Satellite Imagery</dc:title>
  <dc:creator>David A. Zelinsky</dc:creator>
  <cp:lastModifiedBy>David A. Zelinsky</cp:lastModifiedBy>
  <cp:revision>88</cp:revision>
  <dcterms:created xsi:type="dcterms:W3CDTF">2012-11-16T14:59:14Z</dcterms:created>
  <dcterms:modified xsi:type="dcterms:W3CDTF">2013-01-02T20:03:04Z</dcterms:modified>
</cp:coreProperties>
</file>