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4104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7" r:id="rId3"/>
    <p:sldId id="316" r:id="rId4"/>
    <p:sldId id="317" r:id="rId5"/>
    <p:sldId id="308" r:id="rId6"/>
    <p:sldId id="314" r:id="rId7"/>
    <p:sldId id="315" r:id="rId8"/>
    <p:sldId id="31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439" autoAdjust="0"/>
    <p:restoredTop sz="84549" autoAdjust="0"/>
  </p:normalViewPr>
  <p:slideViewPr>
    <p:cSldViewPr>
      <p:cViewPr>
        <p:scale>
          <a:sx n="100" d="100"/>
          <a:sy n="100" d="100"/>
        </p:scale>
        <p:origin x="-1104" y="-60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1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C27D1BD-D5B8-49A6-8292-1A08C74D21A0}" type="datetime1">
              <a:rPr lang="en-US"/>
              <a:pPr>
                <a:defRPr/>
              </a:pPr>
              <a:t>2/16/11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66EC567-A9F7-41E6-ACDB-A5EC4FC175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CF5E1E3-51F1-41EC-B578-7A111FFBEAC3}" type="datetime1">
              <a:rPr lang="en-US"/>
              <a:pPr>
                <a:defRPr/>
              </a:pPr>
              <a:t>2/16/11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B3DE1F5-5575-4963-8054-671C3CCF2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D78323-E482-4D36-AC18-C8EBF073265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5" name="Rounded Rectangle 11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786BE-C3BA-4103-967A-284F9DD62948}" type="datetime1">
              <a:rPr lang="en-US"/>
              <a:pPr>
                <a:defRPr/>
              </a:pPr>
              <a:t>2/16/11</a:t>
            </a:fld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B0CD-D6BC-48AB-AD26-CDD290907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EACBA-1F49-4508-BE62-8B111F5C28B7}" type="datetime1">
              <a:rPr lang="en-US"/>
              <a:pPr>
                <a:defRPr/>
              </a:pPr>
              <a:t>2/16/11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316B-19E9-4445-B614-80E446602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10C2-B76A-40B5-955F-C73E24D24AB4}" type="datetime1">
              <a:rPr lang="en-US"/>
              <a:pPr>
                <a:defRPr/>
              </a:pPr>
              <a:t>2/16/11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F600F-9238-41E2-B281-EB5528F31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56971-D32E-4BE3-B94B-2C590014E1D2}" type="datetime1">
              <a:rPr lang="en-US"/>
              <a:pPr>
                <a:defRPr/>
              </a:pPr>
              <a:t>2/16/11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5CCA-CB92-4458-BDA1-D0A13665F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5" name="Rounded Rectangle 11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6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AA25-A2F8-4DC1-A21E-8965D88CF61D}" type="datetime1">
              <a:rPr lang="en-US"/>
              <a:pPr>
                <a:defRPr/>
              </a:pPr>
              <a:t>2/16/11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A5AF7-C820-4C23-8815-9A94F230C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CC7D1-536C-474B-83C2-493F4955CC5B}" type="datetime1">
              <a:rPr lang="en-US"/>
              <a:pPr>
                <a:defRPr/>
              </a:pPr>
              <a:t>2/16/11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2BC28-B307-4B7A-B0BD-405E9E9683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9A67-C377-4005-B597-449DED2B4ACF}" type="datetime1">
              <a:rPr lang="en-US"/>
              <a:pPr>
                <a:defRPr/>
              </a:pPr>
              <a:t>2/16/11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3EED-8FB9-4498-A83C-58ADE7741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2681-781C-4B04-99EF-382DB0EA08C8}" type="datetime1">
              <a:rPr lang="en-US"/>
              <a:pPr>
                <a:defRPr/>
              </a:pPr>
              <a:t>2/16/11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2966E-8BDD-47DF-A298-A5088886D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518C9-2A08-4591-8A1A-01357CC15BAC}" type="datetime1">
              <a:rPr lang="en-US"/>
              <a:pPr>
                <a:defRPr/>
              </a:pPr>
              <a:t>2/16/11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1947-AC44-41F6-87F0-CBBC4737A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6" name="Rounded Rectangle 11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BE08-22BA-4B69-95EB-3BC548A15557}" type="datetime1">
              <a:rPr lang="en-US"/>
              <a:pPr>
                <a:defRPr/>
              </a:pPr>
              <a:t>2/16/11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7649F-D59A-40B9-BEE2-2733C35DD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85F70-E0BB-4A3B-AA1C-B0B77A2AAB9A}" type="datetime1">
              <a:rPr lang="en-US"/>
              <a:pPr>
                <a:defRPr/>
              </a:pPr>
              <a:t>2/16/11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D2E26-CE75-4090-8DD0-E65085C23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Perpetua" pitchFamily="18" charset="0"/>
              </a:defRPr>
            </a:lvl1pPr>
          </a:lstStyle>
          <a:p>
            <a:pPr>
              <a:defRPr/>
            </a:pPr>
            <a:fld id="{1BFE390B-5612-444C-997A-57D9C948A823}" type="datetime1">
              <a:rPr lang="en-US"/>
              <a:pPr>
                <a:defRPr/>
              </a:pPr>
              <a:t>2/16/11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334000" y="61722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2BD7E092-78F2-4186-8CD8-72FBCBECE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9" descr="dtc_wordmark_pms203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mtClean="0"/>
              <a:t>Hurricane activities at DTC </a:t>
            </a:r>
            <a:br>
              <a:rPr smtClean="0"/>
            </a:br>
            <a:endParaRPr smtClean="0"/>
          </a:p>
        </p:txBody>
      </p:sp>
      <p:pic>
        <p:nvPicPr>
          <p:cNvPr id="15362" name="Picture 4" descr="dtc_wordmark_pms2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Status report by the DTC</a:t>
            </a:r>
            <a:endParaRPr lang="en-US" dirty="0" smtClean="0"/>
          </a:p>
          <a:p>
            <a:pPr eaLnBrk="1" hangingPunct="1"/>
            <a:r>
              <a:rPr lang="en-US" dirty="0" smtClean="0"/>
              <a:t>Ligia Bernardet</a:t>
            </a:r>
            <a:endParaRPr lang="en-US" dirty="0" smtClean="0"/>
          </a:p>
        </p:txBody>
      </p:sp>
      <p:sp>
        <p:nvSpPr>
          <p:cNvPr id="15364" name="Subtitle 2"/>
          <p:cNvSpPr txBox="1">
            <a:spLocks/>
          </p:cNvSpPr>
          <p:nvPr/>
        </p:nvSpPr>
        <p:spPr bwMode="auto">
          <a:xfrm>
            <a:off x="1905000" y="4876800"/>
            <a:ext cx="59134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700" dirty="0">
                <a:solidFill>
                  <a:srgbClr val="898989"/>
                </a:solidFill>
                <a:latin typeface="Perpetua"/>
              </a:rPr>
              <a:t>HRD Modeling Meeting</a:t>
            </a:r>
          </a:p>
          <a:p>
            <a:pPr algn="ctr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700" dirty="0" smtClean="0">
                <a:solidFill>
                  <a:srgbClr val="898989"/>
                </a:solidFill>
                <a:latin typeface="Perpetua"/>
              </a:rPr>
              <a:t> February 17 </a:t>
            </a:r>
            <a:r>
              <a:rPr lang="en-US" sz="2700" dirty="0">
                <a:solidFill>
                  <a:srgbClr val="898989"/>
                </a:solidFill>
                <a:latin typeface="Perpetua"/>
              </a:rPr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Code </a:t>
            </a:r>
            <a:r>
              <a:rPr lang="en-US" dirty="0" smtClean="0"/>
              <a:t>Management </a:t>
            </a:r>
            <a:endParaRPr lang="en-US" dirty="0" smtClean="0"/>
          </a:p>
        </p:txBody>
      </p:sp>
      <p:sp>
        <p:nvSpPr>
          <p:cNvPr id="17410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Current public release </a:t>
            </a:r>
            <a:r>
              <a:rPr lang="en-US" sz="3000" dirty="0" smtClean="0"/>
              <a:t>(March 2010) corresponds to 2008/2009 HWRF operational model</a:t>
            </a:r>
            <a:endParaRPr lang="en-US" sz="3000" dirty="0" smtClean="0"/>
          </a:p>
          <a:p>
            <a:pPr eaLnBrk="1" hangingPunct="1"/>
            <a:r>
              <a:rPr lang="en-US" sz="3000" dirty="0" smtClean="0"/>
              <a:t>Current code in HWRF Community Code repositories corresponds to 2011 operational baseline (aka, R2-final) from November 2010</a:t>
            </a:r>
          </a:p>
          <a:p>
            <a:pPr eaLnBrk="1" hangingPunct="1"/>
            <a:r>
              <a:rPr lang="en-US" sz="3000" dirty="0" smtClean="0"/>
              <a:t>This code will be released in WRF v3.3 (March 2011), will be used in the 2011 Hurricane Tutorial</a:t>
            </a:r>
            <a:r>
              <a:rPr lang="en-US" sz="3000" baseline="30000" dirty="0" smtClean="0"/>
              <a:t>*</a:t>
            </a:r>
            <a:endParaRPr lang="en-US" sz="3000" dirty="0" smtClean="0"/>
          </a:p>
          <a:p>
            <a:pPr lvl="2" eaLnBrk="1" hangingPunct="1">
              <a:buNone/>
            </a:pPr>
            <a:r>
              <a:rPr lang="en-US" sz="2400" baseline="30000" dirty="0" smtClean="0"/>
              <a:t>*</a:t>
            </a:r>
            <a:r>
              <a:rPr lang="en-US" sz="2400" dirty="0" smtClean="0"/>
              <a:t>Only exception is that updates to the vortex initialization based on Kevin </a:t>
            </a:r>
            <a:r>
              <a:rPr lang="en-US" sz="2400" dirty="0" smtClean="0"/>
              <a:t>Yeh’s</a:t>
            </a:r>
            <a:r>
              <a:rPr lang="en-US" sz="2400" dirty="0" smtClean="0"/>
              <a:t> work will be added to vortex initialization code</a:t>
            </a:r>
          </a:p>
          <a:p>
            <a:pPr lvl="2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Upcoming </a:t>
            </a:r>
            <a:r>
              <a:rPr lang="en-US" dirty="0" smtClean="0"/>
              <a:t>upgrades</a:t>
            </a:r>
            <a:endParaRPr lang="en-US" dirty="0" smtClean="0"/>
          </a:p>
        </p:txBody>
      </p:sp>
      <p:sp>
        <p:nvSpPr>
          <p:cNvPr id="17410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After the April 2011 Tutorial, DTC will incorporate the 2011 operational capability onto the HWRF community code repositories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Joint EMC/MMM/DTC Tutorial</a:t>
            </a:r>
            <a:endParaRPr lang="en-US" dirty="0" smtClean="0"/>
          </a:p>
        </p:txBody>
      </p:sp>
      <p:sp>
        <p:nvSpPr>
          <p:cNvPr id="17410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sz="3000" dirty="0" smtClean="0"/>
          </a:p>
        </p:txBody>
      </p:sp>
      <p:pic>
        <p:nvPicPr>
          <p:cNvPr id="4" name="Picture 3" descr="Screen shot 2011-02-16 at 2.36.2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0"/>
            <a:ext cx="5067510" cy="3506787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9" idx="1"/>
          </p:cNvCxnSpPr>
          <p:nvPr/>
        </p:nvCxnSpPr>
        <p:spPr>
          <a:xfrm rot="10800000" flipV="1">
            <a:off x="5715000" y="2456766"/>
            <a:ext cx="914400" cy="74363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9400" y="2133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Register at </a:t>
            </a:r>
          </a:p>
          <a:p>
            <a:r>
              <a:rPr lang="en-US" dirty="0" smtClean="0"/>
              <a:t>www.dtcenter.org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Benchmarking of Community Code</a:t>
            </a:r>
            <a:endParaRPr lang="en-US" dirty="0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DTC developed </a:t>
            </a:r>
            <a:r>
              <a:rPr lang="en-US" sz="3000" dirty="0" smtClean="0"/>
              <a:t>a functionally-equivalent </a:t>
            </a:r>
            <a:r>
              <a:rPr lang="en-US" sz="3000" dirty="0" smtClean="0"/>
              <a:t>T&amp;E system on </a:t>
            </a:r>
            <a:r>
              <a:rPr lang="en-US" sz="3000" dirty="0" smtClean="0"/>
              <a:t>tjet</a:t>
            </a:r>
            <a:r>
              <a:rPr lang="en-US" sz="3000" dirty="0" smtClean="0"/>
              <a:t> using GSD workflow </a:t>
            </a:r>
            <a:r>
              <a:rPr lang="en-US" sz="3000" dirty="0" smtClean="0"/>
              <a:t>manager</a:t>
            </a:r>
          </a:p>
          <a:p>
            <a:pPr eaLnBrk="1" hangingPunct="1"/>
            <a:r>
              <a:rPr lang="en-US" sz="3000" dirty="0" smtClean="0"/>
              <a:t>DTC ran</a:t>
            </a:r>
            <a:r>
              <a:rPr lang="en-US" sz="3000" dirty="0" smtClean="0"/>
              <a:t> 1000+ </a:t>
            </a:r>
            <a:r>
              <a:rPr lang="en-US" sz="3000" dirty="0" smtClean="0"/>
              <a:t>cases</a:t>
            </a:r>
            <a:r>
              <a:rPr lang="en-US" sz="3000" dirty="0" smtClean="0"/>
              <a:t> </a:t>
            </a:r>
            <a:r>
              <a:rPr lang="en-US" sz="3000" dirty="0" smtClean="0"/>
              <a:t>for</a:t>
            </a:r>
            <a:r>
              <a:rPr lang="en-US" sz="3000" dirty="0" smtClean="0"/>
              <a:t> </a:t>
            </a:r>
            <a:r>
              <a:rPr lang="en-US" sz="3000" dirty="0" smtClean="0"/>
              <a:t>Reference Configuration </a:t>
            </a:r>
            <a:r>
              <a:rPr lang="en-US" sz="3000" dirty="0" smtClean="0"/>
              <a:t>tests </a:t>
            </a:r>
            <a:r>
              <a:rPr lang="en-US" sz="3000" dirty="0" smtClean="0"/>
              <a:t>using</a:t>
            </a:r>
            <a:r>
              <a:rPr lang="en-US" sz="3000" dirty="0" smtClean="0"/>
              <a:t> the operational configuration.</a:t>
            </a:r>
            <a:endParaRPr lang="en-US" sz="3000" dirty="0" smtClean="0"/>
          </a:p>
          <a:p>
            <a:pPr eaLnBrk="1" hangingPunct="1"/>
            <a:r>
              <a:rPr lang="en-US" sz="3000" dirty="0" smtClean="0"/>
              <a:t>Goals</a:t>
            </a:r>
          </a:p>
          <a:p>
            <a:pPr lvl="1" eaLnBrk="1" hangingPunct="1"/>
            <a:r>
              <a:rPr lang="en-US" sz="2600" dirty="0" smtClean="0"/>
              <a:t>Make public the skill of current community code</a:t>
            </a:r>
          </a:p>
          <a:p>
            <a:pPr lvl="1" eaLnBrk="1" hangingPunct="1"/>
            <a:r>
              <a:rPr lang="en-US" sz="2600" dirty="0" smtClean="0"/>
              <a:t>Compare skill of current community code run on jet using DTC testing environment (HNR2) against similar run by EMC (HR20) on IBM. Expect similarity over large sample. 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Atlantic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A5CCA-CB92-4458-BDA1-D0A13665FD4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Content Placeholder 4" descr="HNR2_HR20_TKER_mae_lin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5682" r="-15682"/>
          <a:stretch>
            <a:fillRect/>
          </a:stretch>
        </p:blipFill>
        <p:spPr>
          <a:xfrm>
            <a:off x="-533400" y="1066800"/>
            <a:ext cx="6217920" cy="3657600"/>
          </a:xfrm>
        </p:spPr>
      </p:pic>
      <p:pic>
        <p:nvPicPr>
          <p:cNvPr id="6" name="Picture 5" descr="HNR2_HR20_TKER_mae_line.png"/>
          <p:cNvPicPr>
            <a:picLocks noChangeAspect="1"/>
          </p:cNvPicPr>
          <p:nvPr/>
        </p:nvPicPr>
        <p:blipFill>
          <a:blip r:embed="rId3"/>
          <a:srcRect l="2727" t="8235" r="3636"/>
          <a:stretch>
            <a:fillRect/>
          </a:stretch>
        </p:blipFill>
        <p:spPr>
          <a:xfrm>
            <a:off x="4114800" y="2438400"/>
            <a:ext cx="4829369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East Pacific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A5CCA-CB92-4458-BDA1-D0A13665FD4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Content Placeholder 4" descr="HNR2_HR20_WDER_mae_lin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5682" r="-15682"/>
          <a:stretch>
            <a:fillRect/>
          </a:stretch>
        </p:blipFill>
        <p:spPr>
          <a:xfrm>
            <a:off x="-530352" y="1069848"/>
            <a:ext cx="6217921" cy="3657600"/>
          </a:xfrm>
        </p:spPr>
      </p:pic>
      <p:pic>
        <p:nvPicPr>
          <p:cNvPr id="7" name="Picture 6" descr="HNR2_HR20_WDER_mae_line.png"/>
          <p:cNvPicPr>
            <a:picLocks noChangeAspect="1"/>
          </p:cNvPicPr>
          <p:nvPr/>
        </p:nvPicPr>
        <p:blipFill>
          <a:blip r:embed="rId3"/>
          <a:srcRect l="2727" r="3636"/>
          <a:stretch>
            <a:fillRect/>
          </a:stretch>
        </p:blipFill>
        <p:spPr>
          <a:xfrm>
            <a:off x="4114800" y="2438400"/>
            <a:ext cx="443168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Community WRF v3.3 contains </a:t>
            </a: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nest</a:t>
            </a:r>
            <a:r>
              <a:rPr lang="en-US" sz="2800" dirty="0" smtClean="0"/>
              <a:t> by </a:t>
            </a:r>
            <a:r>
              <a:rPr lang="en-US" sz="2800" dirty="0" smtClean="0"/>
              <a:t>AOML but no runs using 3 nests can be done due to hardwires to 2 nests in</a:t>
            </a:r>
            <a:r>
              <a:rPr lang="en-US" sz="2800" dirty="0" smtClean="0"/>
              <a:t> parts </a:t>
            </a:r>
            <a:r>
              <a:rPr lang="en-US" sz="2800" dirty="0" smtClean="0"/>
              <a:t>of the </a:t>
            </a:r>
            <a:r>
              <a:rPr lang="en-US" sz="2800" dirty="0" smtClean="0"/>
              <a:t>code</a:t>
            </a:r>
          </a:p>
          <a:p>
            <a:pPr lvl="1"/>
            <a:r>
              <a:rPr lang="en-US" dirty="0" smtClean="0"/>
              <a:t>EMC/AOML working on this and adding coupling to 3</a:t>
            </a:r>
            <a:r>
              <a:rPr lang="en-US" baseline="30000" dirty="0" smtClean="0"/>
              <a:t>rd</a:t>
            </a:r>
            <a:r>
              <a:rPr lang="en-US" dirty="0" smtClean="0"/>
              <a:t> nest</a:t>
            </a:r>
          </a:p>
          <a:p>
            <a:r>
              <a:rPr lang="en-US" dirty="0" smtClean="0"/>
              <a:t>Idealized capability not incorporated in community code</a:t>
            </a:r>
          </a:p>
          <a:p>
            <a:r>
              <a:rPr lang="en-US" dirty="0" smtClean="0"/>
              <a:t>Acknowledging that development takes time…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re we using the most efficient path to add new developments to the community code?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A5CCA-CB92-4458-BDA1-D0A13665FD4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6478</TotalTime>
  <Words>286</Words>
  <Application>Microsoft Macintosh PowerPoint</Application>
  <PresentationFormat>On-screen Show (4:3)</PresentationFormat>
  <Paragraphs>33</Paragraphs>
  <Slides>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Equity</vt:lpstr>
      <vt:lpstr>Hurricane activities at DTC  </vt:lpstr>
      <vt:lpstr>Code Management </vt:lpstr>
      <vt:lpstr>Upcoming upgrades</vt:lpstr>
      <vt:lpstr>Joint EMC/MMM/DTC Tutorial</vt:lpstr>
      <vt:lpstr>Benchmarking of Community Code</vt:lpstr>
      <vt:lpstr>Atlantic</vt:lpstr>
      <vt:lpstr>East Pacific</vt:lpstr>
      <vt:lpstr>Collaboration</vt:lpstr>
    </vt:vector>
  </TitlesOfParts>
  <Company>UCAR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Title</dc:title>
  <dc:creator>nance</dc:creator>
  <cp:lastModifiedBy>Ligia Bernardet</cp:lastModifiedBy>
  <cp:revision>207</cp:revision>
  <cp:lastPrinted>2010-08-18T18:03:21Z</cp:lastPrinted>
  <dcterms:created xsi:type="dcterms:W3CDTF">2011-02-16T16:55:36Z</dcterms:created>
  <dcterms:modified xsi:type="dcterms:W3CDTF">2011-02-16T21:54:34Z</dcterms:modified>
</cp:coreProperties>
</file>