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64" r:id="rId6"/>
    <p:sldId id="265" r:id="rId7"/>
    <p:sldId id="266" r:id="rId8"/>
    <p:sldId id="268" r:id="rId9"/>
    <p:sldId id="269"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1E412A1-D9F4-4F58-905C-3D3B26E8D0B6}" type="datetimeFigureOut">
              <a:rPr lang="en-US" smtClean="0"/>
              <a:t>2/20/2013</a:t>
            </a:fld>
            <a:endParaRPr lang="en-US"/>
          </a:p>
        </p:txBody>
      </p:sp>
      <p:sp>
        <p:nvSpPr>
          <p:cNvPr id="8" name="Slide Number Placeholder 7"/>
          <p:cNvSpPr>
            <a:spLocks noGrp="1"/>
          </p:cNvSpPr>
          <p:nvPr>
            <p:ph type="sldNum" sz="quarter" idx="11"/>
          </p:nvPr>
        </p:nvSpPr>
        <p:spPr/>
        <p:txBody>
          <a:bodyPr/>
          <a:lstStyle/>
          <a:p>
            <a:fld id="{329D01AA-D963-4446-9DC3-8AC66A8FCFF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412A1-D9F4-4F58-905C-3D3B26E8D0B6}"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412A1-D9F4-4F58-905C-3D3B26E8D0B6}"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412A1-D9F4-4F58-905C-3D3B26E8D0B6}"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412A1-D9F4-4F58-905C-3D3B26E8D0B6}"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E412A1-D9F4-4F58-905C-3D3B26E8D0B6}"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D01AA-D963-4446-9DC3-8AC66A8FCFF7}"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E412A1-D9F4-4F58-905C-3D3B26E8D0B6}"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D01AA-D963-4446-9DC3-8AC66A8FCFF7}"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412A1-D9F4-4F58-905C-3D3B26E8D0B6}"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412A1-D9F4-4F58-905C-3D3B26E8D0B6}"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412A1-D9F4-4F58-905C-3D3B26E8D0B6}"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412A1-D9F4-4F58-905C-3D3B26E8D0B6}"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D01AA-D963-4446-9DC3-8AC66A8FCF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1E412A1-D9F4-4F58-905C-3D3B26E8D0B6}" type="datetimeFigureOut">
              <a:rPr lang="en-US" smtClean="0"/>
              <a:t>2/20/2013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29D01AA-D963-4446-9DC3-8AC66A8FCFF7}"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315200" cy="2595025"/>
          </a:xfrm>
        </p:spPr>
        <p:txBody>
          <a:bodyPr>
            <a:noAutofit/>
          </a:bodyPr>
          <a:lstStyle/>
          <a:p>
            <a:r>
              <a:rPr lang="en-US" sz="2800" dirty="0"/>
              <a:t>HWRF simulations of </a:t>
            </a:r>
            <a:r>
              <a:rPr lang="en-US" sz="2800" dirty="0" err="1"/>
              <a:t>landfalling</a:t>
            </a:r>
            <a:r>
              <a:rPr lang="en-US" sz="2800" dirty="0"/>
              <a:t> tropical cyclones – Effect of land surface </a:t>
            </a:r>
            <a:r>
              <a:rPr lang="en-US" sz="2800" dirty="0" err="1"/>
              <a:t>charateristics</a:t>
            </a:r>
            <a:r>
              <a:rPr lang="en-US" sz="2800" dirty="0"/>
              <a:t> on the evolution and life of storms.</a:t>
            </a:r>
            <a:br>
              <a:rPr lang="en-US" sz="2800" dirty="0"/>
            </a:br>
            <a:endParaRPr lang="en-US" sz="2800" dirty="0"/>
          </a:p>
        </p:txBody>
      </p:sp>
      <p:sp>
        <p:nvSpPr>
          <p:cNvPr id="3" name="Subtitle 2"/>
          <p:cNvSpPr>
            <a:spLocks noGrp="1"/>
          </p:cNvSpPr>
          <p:nvPr>
            <p:ph type="subTitle" idx="1"/>
          </p:nvPr>
        </p:nvSpPr>
        <p:spPr/>
        <p:txBody>
          <a:bodyPr/>
          <a:lstStyle/>
          <a:p>
            <a:r>
              <a:rPr lang="en-US" dirty="0" smtClean="0"/>
              <a:t>Subashini Subramanian</a:t>
            </a:r>
          </a:p>
          <a:p>
            <a:r>
              <a:rPr lang="en-US" dirty="0" smtClean="0"/>
              <a:t>Purdue University</a:t>
            </a:r>
            <a:endParaRPr lang="en-US" dirty="0"/>
          </a:p>
        </p:txBody>
      </p:sp>
    </p:spTree>
    <p:extLst>
      <p:ext uri="{BB962C8B-B14F-4D97-AF65-F5344CB8AC3E}">
        <p14:creationId xmlns:p14="http://schemas.microsoft.com/office/powerpoint/2010/main" val="188140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Future work</a:t>
            </a:r>
            <a:endParaRPr lang="en-US" dirty="0"/>
          </a:p>
        </p:txBody>
      </p:sp>
      <p:sp>
        <p:nvSpPr>
          <p:cNvPr id="3" name="Content Placeholder 2"/>
          <p:cNvSpPr>
            <a:spLocks noGrp="1"/>
          </p:cNvSpPr>
          <p:nvPr>
            <p:ph idx="1"/>
          </p:nvPr>
        </p:nvSpPr>
        <p:spPr>
          <a:xfrm>
            <a:off x="914400" y="1524000"/>
            <a:ext cx="7315200" cy="4682527"/>
          </a:xfrm>
        </p:spPr>
        <p:txBody>
          <a:bodyPr>
            <a:noAutofit/>
          </a:bodyPr>
          <a:lstStyle/>
          <a:p>
            <a:r>
              <a:rPr lang="en-US" sz="2300" dirty="0" smtClean="0"/>
              <a:t>Understand mechanism by which sustenance/ </a:t>
            </a:r>
            <a:r>
              <a:rPr lang="en-US" sz="2300" dirty="0" err="1" smtClean="0"/>
              <a:t>reintensification</a:t>
            </a:r>
            <a:r>
              <a:rPr lang="en-US" sz="2300" dirty="0" smtClean="0"/>
              <a:t> occurs using HWRF. (Emanuel et al. 2008, </a:t>
            </a:r>
            <a:r>
              <a:rPr lang="en-US" sz="2300" dirty="0" err="1" smtClean="0"/>
              <a:t>Gopal</a:t>
            </a:r>
            <a:r>
              <a:rPr lang="en-US" sz="2300" dirty="0" smtClean="0"/>
              <a:t> 2012, Laureano 2012 etc.)</a:t>
            </a:r>
          </a:p>
          <a:p>
            <a:r>
              <a:rPr lang="en-US" sz="2300" dirty="0" smtClean="0"/>
              <a:t>Develop a climatology of </a:t>
            </a:r>
            <a:r>
              <a:rPr lang="en-US" sz="2300" dirty="0" err="1" smtClean="0"/>
              <a:t>landfalling</a:t>
            </a:r>
            <a:r>
              <a:rPr lang="en-US" sz="2300" dirty="0" smtClean="0"/>
              <a:t> TCs and monsoon depressions similar to Kishtawal et al (2012).</a:t>
            </a:r>
          </a:p>
          <a:p>
            <a:r>
              <a:rPr lang="en-US" sz="2300" dirty="0"/>
              <a:t>The soil heat capacity measurements </a:t>
            </a:r>
            <a:r>
              <a:rPr lang="en-US" sz="2300" dirty="0" smtClean="0"/>
              <a:t>along </a:t>
            </a:r>
            <a:r>
              <a:rPr lang="en-US" sz="2300" dirty="0"/>
              <a:t>with 3-hourly TRMM/TMPA rainfall observations to assess how fast or slow storms is decay and arrive at an analytical relationship between the two which would help establish a strong interaction between land surface conditions and TC activity over land. </a:t>
            </a:r>
            <a:r>
              <a:rPr lang="en-US" sz="2300" dirty="0" smtClean="0"/>
              <a:t>(Predator-Prey cycle???) (Basin scale)</a:t>
            </a:r>
          </a:p>
        </p:txBody>
      </p:sp>
    </p:spTree>
    <p:extLst>
      <p:ext uri="{BB962C8B-B14F-4D97-AF65-F5344CB8AC3E}">
        <p14:creationId xmlns:p14="http://schemas.microsoft.com/office/powerpoint/2010/main" val="23436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lstStyle/>
          <a:p>
            <a:endParaRPr lang="en-US" dirty="0"/>
          </a:p>
        </p:txBody>
      </p:sp>
      <p:sp>
        <p:nvSpPr>
          <p:cNvPr id="3" name="Content Placeholder 2"/>
          <p:cNvSpPr>
            <a:spLocks noGrp="1"/>
          </p:cNvSpPr>
          <p:nvPr>
            <p:ph idx="1"/>
          </p:nvPr>
        </p:nvSpPr>
        <p:spPr>
          <a:xfrm>
            <a:off x="838200" y="1905000"/>
            <a:ext cx="7315200" cy="3539527"/>
          </a:xfrm>
        </p:spPr>
        <p:txBody>
          <a:bodyPr>
            <a:normAutofit/>
          </a:bodyPr>
          <a:lstStyle/>
          <a:p>
            <a:r>
              <a:rPr lang="en-US" sz="2300" dirty="0"/>
              <a:t>Performance of the Slab to Noah transition will be documented using the model simulations for select cases over IMR using </a:t>
            </a:r>
            <a:r>
              <a:rPr lang="en-US" sz="2300" dirty="0" smtClean="0"/>
              <a:t>HWRF and include rainfall verification. WRF-ARW </a:t>
            </a:r>
            <a:r>
              <a:rPr lang="en-US" sz="2300" dirty="0"/>
              <a:t>runs already complete.</a:t>
            </a:r>
          </a:p>
          <a:p>
            <a:r>
              <a:rPr lang="en-US" sz="2300" dirty="0"/>
              <a:t>HWRF with LDAS (or LIS) and 3D-variational (3DVAR)-based satellite data initialization (HWRF Basin Scale</a:t>
            </a:r>
            <a:r>
              <a:rPr lang="en-US" sz="2300" dirty="0" smtClean="0"/>
              <a:t>)</a:t>
            </a:r>
            <a:endParaRPr lang="en-US" sz="2300" dirty="0"/>
          </a:p>
        </p:txBody>
      </p:sp>
    </p:spTree>
    <p:extLst>
      <p:ext uri="{BB962C8B-B14F-4D97-AF65-F5344CB8AC3E}">
        <p14:creationId xmlns:p14="http://schemas.microsoft.com/office/powerpoint/2010/main" val="373907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315200" cy="1154097"/>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7965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0" y="152400"/>
            <a:ext cx="7315200" cy="1154097"/>
          </a:xfrm>
        </p:spPr>
        <p:txBody>
          <a:bodyPr/>
          <a:lstStyle/>
          <a:p>
            <a:pPr eaLnBrk="1" hangingPunct="1"/>
            <a:r>
              <a:rPr lang="en-US" sz="2400" dirty="0" smtClean="0"/>
              <a:t>Idealized study to study sustenance &amp; decay of tropical storms over land using HWRF</a:t>
            </a:r>
          </a:p>
        </p:txBody>
      </p:sp>
      <p:sp>
        <p:nvSpPr>
          <p:cNvPr id="3" name="Content Placeholder 2"/>
          <p:cNvSpPr>
            <a:spLocks noGrp="1"/>
          </p:cNvSpPr>
          <p:nvPr>
            <p:ph idx="1"/>
          </p:nvPr>
        </p:nvSpPr>
        <p:spPr>
          <a:xfrm>
            <a:off x="457200" y="1828800"/>
            <a:ext cx="8229600" cy="4038600"/>
          </a:xfrm>
        </p:spPr>
        <p:txBody>
          <a:bodyPr rtlCol="0">
            <a:normAutofit/>
          </a:bodyPr>
          <a:lstStyle/>
          <a:p>
            <a:pPr eaLnBrk="1" fontAlgn="auto" hangingPunct="1">
              <a:spcAft>
                <a:spcPts val="0"/>
              </a:spcAft>
              <a:buFont typeface="Arial" pitchFamily="34" charset="0"/>
              <a:buChar char="•"/>
              <a:defRPr/>
            </a:pPr>
            <a:r>
              <a:rPr lang="en-US" dirty="0"/>
              <a:t>Two major changes of the storm environment at landfall cause it to weaken: </a:t>
            </a:r>
            <a:endParaRPr lang="en-US" dirty="0" smtClean="0"/>
          </a:p>
          <a:p>
            <a:pPr lvl="1" eaLnBrk="1" fontAlgn="auto" hangingPunct="1">
              <a:spcAft>
                <a:spcPts val="0"/>
              </a:spcAft>
              <a:buFont typeface="Arial" pitchFamily="34" charset="0"/>
              <a:buChar char="–"/>
              <a:defRPr/>
            </a:pPr>
            <a:r>
              <a:rPr lang="en-US" dirty="0" smtClean="0"/>
              <a:t>loss </a:t>
            </a:r>
            <a:r>
              <a:rPr lang="en-US" dirty="0"/>
              <a:t>of the ocean energy source/ </a:t>
            </a:r>
            <a:r>
              <a:rPr lang="en-US" dirty="0" smtClean="0"/>
              <a:t>moisture</a:t>
            </a:r>
          </a:p>
          <a:p>
            <a:pPr lvl="1" eaLnBrk="1" fontAlgn="auto" hangingPunct="1">
              <a:spcAft>
                <a:spcPts val="0"/>
              </a:spcAft>
              <a:buFont typeface="Arial" pitchFamily="34" charset="0"/>
              <a:buChar char="–"/>
              <a:defRPr/>
            </a:pPr>
            <a:r>
              <a:rPr lang="en-US" dirty="0" smtClean="0"/>
              <a:t>increased </a:t>
            </a:r>
            <a:r>
              <a:rPr lang="en-US" dirty="0"/>
              <a:t>friction. </a:t>
            </a:r>
          </a:p>
          <a:p>
            <a:pPr eaLnBrk="1" fontAlgn="auto" hangingPunct="1">
              <a:spcAft>
                <a:spcPts val="0"/>
              </a:spcAft>
              <a:buFont typeface="Arial" pitchFamily="34" charset="0"/>
              <a:buChar char="•"/>
              <a:defRPr/>
            </a:pPr>
            <a:r>
              <a:rPr lang="en-US" dirty="0" smtClean="0"/>
              <a:t>But </a:t>
            </a:r>
            <a:r>
              <a:rPr lang="en-US" dirty="0"/>
              <a:t>there are instances where the storm has been known to </a:t>
            </a:r>
            <a:r>
              <a:rPr lang="en-US" dirty="0" err="1" smtClean="0"/>
              <a:t>reintensify</a:t>
            </a:r>
            <a:r>
              <a:rPr lang="en-US" dirty="0" smtClean="0"/>
              <a:t>/ sustain itself </a:t>
            </a:r>
            <a:r>
              <a:rPr lang="en-US" dirty="0"/>
              <a:t>over </a:t>
            </a:r>
            <a:r>
              <a:rPr lang="en-US" dirty="0" smtClean="0"/>
              <a:t>land </a:t>
            </a:r>
            <a:r>
              <a:rPr lang="en-US" dirty="0" err="1" smtClean="0"/>
              <a:t>eg</a:t>
            </a:r>
            <a:r>
              <a:rPr lang="en-US" dirty="0" smtClean="0"/>
              <a:t>. TS-Erin over N. Atlantic, </a:t>
            </a:r>
            <a:r>
              <a:rPr lang="en-US" dirty="0" err="1" smtClean="0"/>
              <a:t>Phet</a:t>
            </a:r>
            <a:r>
              <a:rPr lang="en-US" dirty="0" smtClean="0"/>
              <a:t> over Arabian Sea </a:t>
            </a:r>
            <a:r>
              <a:rPr lang="en-US" dirty="0" smtClean="0"/>
              <a:t>etc.</a:t>
            </a:r>
          </a:p>
          <a:p>
            <a:pPr eaLnBrk="1" fontAlgn="auto" hangingPunct="1">
              <a:spcAft>
                <a:spcPts val="0"/>
              </a:spcAft>
              <a:buFont typeface="Arial" pitchFamily="34" charset="0"/>
              <a:buChar char="•"/>
              <a:defRPr/>
            </a:pPr>
            <a:r>
              <a:rPr lang="en-US" dirty="0" smtClean="0"/>
              <a:t>Land Use and soil type were changed to study the evolution of storms</a:t>
            </a:r>
            <a:endParaRPr lang="en-US" dirty="0"/>
          </a:p>
        </p:txBody>
      </p:sp>
    </p:spTree>
    <p:extLst>
      <p:ext uri="{BB962C8B-B14F-4D97-AF65-F5344CB8AC3E}">
        <p14:creationId xmlns:p14="http://schemas.microsoft.com/office/powerpoint/2010/main" val="142338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MSLP &amp; Max. winds</a:t>
            </a:r>
          </a:p>
        </p:txBody>
      </p:sp>
      <p:pic>
        <p:nvPicPr>
          <p:cNvPr id="83971" name="Picture 2" descr="C:\Users\Subashini\Documents\Research\IDEAL CASE\MSLP_Vm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84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74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85800" y="6211888"/>
            <a:ext cx="8229600" cy="639762"/>
          </a:xfrm>
        </p:spPr>
        <p:txBody>
          <a:bodyPr>
            <a:normAutofit fontScale="90000"/>
          </a:bodyPr>
          <a:lstStyle/>
          <a:p>
            <a:pPr algn="l" eaLnBrk="1" hangingPunct="1"/>
            <a:r>
              <a:rPr lang="en-US" sz="2400" smtClean="0"/>
              <a:t>Axisymmetric mean tangential winds at a height of 10 m at 60</a:t>
            </a:r>
            <a:r>
              <a:rPr lang="en-US" sz="2400" baseline="30000" smtClean="0"/>
              <a:t>th</a:t>
            </a:r>
            <a:r>
              <a:rPr lang="en-US" sz="2400" smtClean="0"/>
              <a:t> forecast hour</a:t>
            </a: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077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1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5166361"/>
          </a:xfrm>
        </p:spPr>
        <p:txBody>
          <a:bodyPr>
            <a:normAutofit/>
          </a:bodyPr>
          <a:lstStyle/>
          <a:p>
            <a:r>
              <a:rPr lang="en-US" b="1" dirty="0"/>
              <a:t>Surface layer parameterization for roughness length for moisture and </a:t>
            </a:r>
            <a:r>
              <a:rPr lang="en-US" b="1" dirty="0" smtClean="0"/>
              <a:t>temperature</a:t>
            </a:r>
          </a:p>
          <a:p>
            <a:endParaRPr lang="en-US" dirty="0" smtClean="0"/>
          </a:p>
          <a:p>
            <a:endParaRPr lang="en-US" dirty="0"/>
          </a:p>
          <a:p>
            <a:endParaRPr lang="en-US" dirty="0"/>
          </a:p>
          <a:p>
            <a:r>
              <a:rPr lang="en-US" dirty="0" smtClean="0"/>
              <a:t>Surface </a:t>
            </a:r>
            <a:r>
              <a:rPr lang="en-US" dirty="0"/>
              <a:t>fluxes are more sensitive to treatment of roughness length for heat/ moisture than compared to </a:t>
            </a:r>
            <a:r>
              <a:rPr lang="en-US" dirty="0" err="1"/>
              <a:t>Monin-Obhukhov</a:t>
            </a:r>
            <a:r>
              <a:rPr lang="en-US" dirty="0"/>
              <a:t> Similarity based surface layer schemes.  (Chen et al., 1997)</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2895600" cy="7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115" y="2133599"/>
            <a:ext cx="4348163" cy="7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05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08" y="838200"/>
            <a:ext cx="77330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5334000"/>
            <a:ext cx="8382000" cy="923330"/>
          </a:xfrm>
          <a:prstGeom prst="rect">
            <a:avLst/>
          </a:prstGeom>
          <a:noFill/>
        </p:spPr>
        <p:txBody>
          <a:bodyPr wrap="square" rtlCol="0">
            <a:spAutoFit/>
          </a:bodyPr>
          <a:lstStyle/>
          <a:p>
            <a:r>
              <a:rPr lang="en-US" dirty="0"/>
              <a:t>Fig </a:t>
            </a:r>
            <a:r>
              <a:rPr lang="en-US" dirty="0" smtClean="0"/>
              <a:t>2:  </a:t>
            </a:r>
            <a:r>
              <a:rPr lang="en-US" dirty="0"/>
              <a:t>Time history of intensification for Desert Conditions (i, ii, iii) </a:t>
            </a:r>
            <a:r>
              <a:rPr lang="en-US" dirty="0" err="1"/>
              <a:t>Hovemoller</a:t>
            </a:r>
            <a:r>
              <a:rPr lang="en-US" dirty="0"/>
              <a:t> of axisymmetric winds (m/s) at 10 m and (iv, v, vi) </a:t>
            </a:r>
            <a:r>
              <a:rPr lang="en-US" dirty="0" err="1"/>
              <a:t>Hovemoller</a:t>
            </a:r>
            <a:r>
              <a:rPr lang="en-US" dirty="0"/>
              <a:t> of inflow (m/s) for different </a:t>
            </a:r>
            <a:r>
              <a:rPr lang="en-US" dirty="0" err="1"/>
              <a:t>Zilitinkevich</a:t>
            </a:r>
            <a:r>
              <a:rPr lang="en-US" dirty="0"/>
              <a:t> coefficient. (C=0.15, 0.1, 0.05</a:t>
            </a:r>
            <a:r>
              <a:rPr lang="en-US" dirty="0" smtClean="0"/>
              <a:t>)</a:t>
            </a:r>
            <a:endParaRPr lang="en-US" dirty="0"/>
          </a:p>
        </p:txBody>
      </p:sp>
    </p:spTree>
    <p:extLst>
      <p:ext uri="{BB962C8B-B14F-4D97-AF65-F5344CB8AC3E}">
        <p14:creationId xmlns:p14="http://schemas.microsoft.com/office/powerpoint/2010/main" val="264428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1154097"/>
          </a:xfrm>
        </p:spPr>
        <p:txBody>
          <a:bodyPr/>
          <a:lstStyle/>
          <a:p>
            <a:r>
              <a:rPr lang="en-US" dirty="0" smtClean="0"/>
              <a:t>Conclusions</a:t>
            </a:r>
            <a:endParaRPr lang="en-US" dirty="0"/>
          </a:p>
        </p:txBody>
      </p:sp>
      <p:sp>
        <p:nvSpPr>
          <p:cNvPr id="3" name="Content Placeholder 2"/>
          <p:cNvSpPr>
            <a:spLocks noGrp="1"/>
          </p:cNvSpPr>
          <p:nvPr>
            <p:ph idx="1"/>
          </p:nvPr>
        </p:nvSpPr>
        <p:spPr>
          <a:xfrm>
            <a:off x="914400" y="2590800"/>
            <a:ext cx="7315200" cy="3962401"/>
          </a:xfrm>
        </p:spPr>
        <p:txBody>
          <a:bodyPr>
            <a:normAutofit fontScale="92500" lnSpcReduction="10000"/>
          </a:bodyPr>
          <a:lstStyle/>
          <a:p>
            <a:r>
              <a:rPr lang="en-US" dirty="0" smtClean="0"/>
              <a:t>Changing the cloud droplet concentration as indicative of increase in </a:t>
            </a:r>
            <a:r>
              <a:rPr lang="en-US" dirty="0" err="1" smtClean="0"/>
              <a:t>ccn</a:t>
            </a:r>
            <a:r>
              <a:rPr lang="en-US" dirty="0" smtClean="0"/>
              <a:t> from aerosols causes no changes in simulations</a:t>
            </a:r>
          </a:p>
          <a:p>
            <a:r>
              <a:rPr lang="en-US" dirty="0" smtClean="0"/>
              <a:t>Surface </a:t>
            </a:r>
            <a:r>
              <a:rPr lang="en-US" dirty="0" smtClean="0"/>
              <a:t>layer and its parameterizations play </a:t>
            </a:r>
            <a:r>
              <a:rPr lang="en-US" dirty="0" smtClean="0"/>
              <a:t>an important </a:t>
            </a:r>
            <a:r>
              <a:rPr lang="en-US" dirty="0" smtClean="0"/>
              <a:t>role in sustaining and re-intensifying storms.</a:t>
            </a:r>
          </a:p>
          <a:p>
            <a:r>
              <a:rPr lang="en-US" dirty="0" smtClean="0"/>
              <a:t>In </a:t>
            </a:r>
            <a:r>
              <a:rPr lang="en-US" dirty="0"/>
              <a:t>the absence of latent heat fluxes over land, sensible heat flux can contribute to the sustenance of storms. By modifying </a:t>
            </a:r>
            <a:r>
              <a:rPr lang="en-US" dirty="0" err="1"/>
              <a:t>Zilitinkevich</a:t>
            </a:r>
            <a:r>
              <a:rPr lang="en-US" dirty="0"/>
              <a:t> coefficient, the surface exchange coefficient for heat changes and increased </a:t>
            </a:r>
            <a:r>
              <a:rPr lang="en-US" dirty="0" err="1"/>
              <a:t>C</a:t>
            </a:r>
            <a:r>
              <a:rPr lang="en-US" baseline="-25000" dirty="0" err="1"/>
              <a:t>h</a:t>
            </a:r>
            <a:r>
              <a:rPr lang="en-US" dirty="0"/>
              <a:t> decreased the inflow and the intensity of storms and vice-versa. </a:t>
            </a:r>
          </a:p>
          <a:p>
            <a:r>
              <a:rPr lang="en-US" dirty="0" smtClean="0"/>
              <a:t>Higher </a:t>
            </a:r>
            <a:r>
              <a:rPr lang="en-US" dirty="0"/>
              <a:t>the sensible heat flux, higher is the evaporation from the surface and the precipitation from the low pressure system helps in keeping the moisture fluxes high enough to sustain the storm for a short duration</a:t>
            </a:r>
            <a:r>
              <a:rPr lang="en-US" dirty="0" smtClean="0"/>
              <a:t>.</a:t>
            </a:r>
            <a:r>
              <a:rPr lang="en-US" dirty="0"/>
              <a:t> </a:t>
            </a:r>
          </a:p>
          <a:p>
            <a:endParaRPr lang="en-US" dirty="0"/>
          </a:p>
        </p:txBody>
      </p:sp>
    </p:spTree>
    <p:extLst>
      <p:ext uri="{BB962C8B-B14F-4D97-AF65-F5344CB8AC3E}">
        <p14:creationId xmlns:p14="http://schemas.microsoft.com/office/powerpoint/2010/main" val="277487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28600"/>
            <a:ext cx="8915400" cy="639763"/>
          </a:xfrm>
        </p:spPr>
        <p:txBody>
          <a:bodyPr>
            <a:normAutofit fontScale="90000"/>
          </a:bodyPr>
          <a:lstStyle/>
          <a:p>
            <a:pPr eaLnBrk="1" hangingPunct="1"/>
            <a:r>
              <a:rPr lang="en-US" sz="2400" smtClean="0"/>
              <a:t>Ensemble LSM response on TS Fay (2008) track (Laureano et al. 2011)</a:t>
            </a:r>
          </a:p>
        </p:txBody>
      </p:sp>
      <p:grpSp>
        <p:nvGrpSpPr>
          <p:cNvPr id="51203" name="Content Placeholder 3"/>
          <p:cNvGrpSpPr>
            <a:grpSpLocks noGrp="1"/>
          </p:cNvGrpSpPr>
          <p:nvPr>
            <p:ph idx="1"/>
          </p:nvPr>
        </p:nvGrpSpPr>
        <p:grpSpPr bwMode="auto">
          <a:xfrm>
            <a:off x="457200" y="914400"/>
            <a:ext cx="2667000" cy="3505200"/>
            <a:chOff x="1219200" y="415166"/>
            <a:chExt cx="2218488" cy="3549580"/>
          </a:xfrm>
        </p:grpSpPr>
        <p:pic>
          <p:nvPicPr>
            <p:cNvPr id="51210" name="Picture 4"/>
            <p:cNvPicPr>
              <a:picLocks noChangeAspect="1"/>
            </p:cNvPicPr>
            <p:nvPr/>
          </p:nvPicPr>
          <p:blipFill>
            <a:blip r:embed="rId2">
              <a:extLst>
                <a:ext uri="{28A0092B-C50C-407E-A947-70E740481C1C}">
                  <a14:useLocalDpi xmlns:a14="http://schemas.microsoft.com/office/drawing/2010/main" val="0"/>
                </a:ext>
              </a:extLst>
            </a:blip>
            <a:srcRect l="23694" t="6621" r="41621" b="19386"/>
            <a:stretch>
              <a:fillRect/>
            </a:stretch>
          </p:blipFill>
          <p:spPr bwMode="auto">
            <a:xfrm>
              <a:off x="1219200" y="415166"/>
              <a:ext cx="2218488" cy="35495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11" name="TextBox 5"/>
            <p:cNvSpPr txBox="1">
              <a:spLocks noChangeArrowheads="1"/>
            </p:cNvSpPr>
            <p:nvPr/>
          </p:nvSpPr>
          <p:spPr bwMode="auto">
            <a:xfrm>
              <a:off x="1371600" y="3516868"/>
              <a:ext cx="381000" cy="3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a:t>
              </a:r>
            </a:p>
          </p:txBody>
        </p:sp>
      </p:grpSp>
      <p:sp>
        <p:nvSpPr>
          <p:cNvPr id="51204" name="TextBox 6"/>
          <p:cNvSpPr txBox="1">
            <a:spLocks noChangeArrowheads="1"/>
          </p:cNvSpPr>
          <p:nvPr/>
        </p:nvSpPr>
        <p:spPr bwMode="auto">
          <a:xfrm>
            <a:off x="5943600" y="914400"/>
            <a:ext cx="3200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Black – NHC best track observations</a:t>
            </a:r>
          </a:p>
          <a:p>
            <a:pPr eaLnBrk="1" hangingPunct="1"/>
            <a:r>
              <a:rPr lang="en-US" sz="2400"/>
              <a:t>Red – Noah LSM (dynamic soil moisture/temperature)</a:t>
            </a:r>
          </a:p>
          <a:p>
            <a:pPr eaLnBrk="1" hangingPunct="1"/>
            <a:r>
              <a:rPr lang="en-US" sz="2400"/>
              <a:t>Yellow –default simple Slab land model (constant soil moisture)</a:t>
            </a:r>
          </a:p>
        </p:txBody>
      </p:sp>
      <p:grpSp>
        <p:nvGrpSpPr>
          <p:cNvPr id="51205" name="Group 7"/>
          <p:cNvGrpSpPr>
            <a:grpSpLocks/>
          </p:cNvGrpSpPr>
          <p:nvPr/>
        </p:nvGrpSpPr>
        <p:grpSpPr bwMode="auto">
          <a:xfrm>
            <a:off x="3581400" y="914400"/>
            <a:ext cx="2286000" cy="3581400"/>
            <a:chOff x="4415188" y="408720"/>
            <a:chExt cx="2267332" cy="3554536"/>
          </a:xfrm>
        </p:grpSpPr>
        <p:pic>
          <p:nvPicPr>
            <p:cNvPr id="512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88" y="408720"/>
              <a:ext cx="2267332" cy="35545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Box 9"/>
            <p:cNvSpPr txBox="1">
              <a:spLocks noChangeArrowheads="1"/>
            </p:cNvSpPr>
            <p:nvPr/>
          </p:nvSpPr>
          <p:spPr bwMode="auto">
            <a:xfrm>
              <a:off x="4648200" y="35168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a:t>
              </a:r>
            </a:p>
          </p:txBody>
        </p:sp>
      </p:grpSp>
      <p:sp>
        <p:nvSpPr>
          <p:cNvPr id="51206" name="Line 4"/>
          <p:cNvSpPr>
            <a:spLocks noChangeShapeType="1"/>
          </p:cNvSpPr>
          <p:nvPr/>
        </p:nvSpPr>
        <p:spPr bwMode="auto">
          <a:xfrm>
            <a:off x="371475" y="762000"/>
            <a:ext cx="8458200" cy="1588"/>
          </a:xfrm>
          <a:prstGeom prst="line">
            <a:avLst/>
          </a:prstGeom>
          <a:noFill/>
          <a:ln w="54737">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ounded Rectangle 10"/>
          <p:cNvSpPr/>
          <p:nvPr/>
        </p:nvSpPr>
        <p:spPr>
          <a:xfrm>
            <a:off x="609600" y="4876800"/>
            <a:ext cx="8077200" cy="1981200"/>
          </a:xfrm>
          <a:prstGeom prst="roundRect">
            <a:avLst>
              <a:gd name="adj" fmla="val 0"/>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defRPr/>
            </a:pPr>
            <a:r>
              <a:rPr lang="en-US" sz="2800" dirty="0"/>
              <a:t>Critical need for improved land models and coupled boundary layer physics to  benefit from the plethora of  satellite LC products now available.  Need to move beyond representation and help improve processes of LC feedbacks</a:t>
            </a:r>
          </a:p>
        </p:txBody>
      </p:sp>
    </p:spTree>
    <p:extLst>
      <p:ext uri="{BB962C8B-B14F-4D97-AF65-F5344CB8AC3E}">
        <p14:creationId xmlns:p14="http://schemas.microsoft.com/office/powerpoint/2010/main" val="119792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1154097"/>
          </a:xfrm>
        </p:spPr>
        <p:txBody>
          <a:bodyPr>
            <a:normAutofit/>
          </a:bodyPr>
          <a:lstStyle/>
          <a:p>
            <a:r>
              <a:rPr lang="en-US" sz="2800" dirty="0" smtClean="0"/>
              <a:t>Cyclone Jal – Indian Monsoon Region</a:t>
            </a:r>
            <a:endParaRPr lang="en-US" sz="2800" dirty="0"/>
          </a:p>
        </p:txBody>
      </p:sp>
      <p:sp>
        <p:nvSpPr>
          <p:cNvPr id="3" name="Content Placeholder 2"/>
          <p:cNvSpPr>
            <a:spLocks noGrp="1"/>
          </p:cNvSpPr>
          <p:nvPr>
            <p:ph idx="1"/>
          </p:nvPr>
        </p:nvSpPr>
        <p:spPr>
          <a:xfrm>
            <a:off x="4306432" y="1284083"/>
            <a:ext cx="4304168" cy="1992517"/>
          </a:xfrm>
        </p:spPr>
        <p:txBody>
          <a:bodyPr>
            <a:normAutofit lnSpcReduction="10000"/>
          </a:bodyPr>
          <a:lstStyle/>
          <a:p>
            <a:r>
              <a:rPr lang="en-US" dirty="0" smtClean="0"/>
              <a:t>WRF – ARW study</a:t>
            </a:r>
          </a:p>
          <a:p>
            <a:r>
              <a:rPr lang="en-US" dirty="0" smtClean="0"/>
              <a:t>SLAB does better in terms of track though either SLAB or NOAH did not predict landfall correctly</a:t>
            </a:r>
          </a:p>
          <a:p>
            <a:r>
              <a:rPr lang="en-US" dirty="0" smtClean="0"/>
              <a:t>Study for more cyclone in IMR underway</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91" y="1143000"/>
            <a:ext cx="367947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0"/>
            <a:ext cx="2586446" cy="257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439627"/>
            <a:ext cx="2743200" cy="258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450879"/>
            <a:ext cx="2743200" cy="25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6096000"/>
            <a:ext cx="8534400" cy="646331"/>
          </a:xfrm>
          <a:prstGeom prst="rect">
            <a:avLst/>
          </a:prstGeom>
          <a:noFill/>
        </p:spPr>
        <p:txBody>
          <a:bodyPr wrap="square" rtlCol="0">
            <a:spAutoFit/>
          </a:bodyPr>
          <a:lstStyle/>
          <a:p>
            <a:r>
              <a:rPr lang="en-US" dirty="0" smtClean="0"/>
              <a:t>Tendencies of SLAB and NOAH to predict Soil temperature, sensible heat flux and latent heat flux</a:t>
            </a:r>
            <a:endParaRPr lang="en-US" dirty="0"/>
          </a:p>
        </p:txBody>
      </p:sp>
    </p:spTree>
    <p:extLst>
      <p:ext uri="{BB962C8B-B14F-4D97-AF65-F5344CB8AC3E}">
        <p14:creationId xmlns:p14="http://schemas.microsoft.com/office/powerpoint/2010/main" val="3963071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182</TotalTime>
  <Words>625</Words>
  <Application>Microsoft Office PowerPoint</Application>
  <PresentationFormat>On-screen Show (4:3)</PresentationFormat>
  <Paragraphs>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Perspective</vt:lpstr>
      <vt:lpstr>HWRF simulations of landfalling tropical cyclones – Effect of land surface charateristics on the evolution and life of storms. </vt:lpstr>
      <vt:lpstr>Idealized study to study sustenance &amp; decay of tropical storms over land using HWRF</vt:lpstr>
      <vt:lpstr>MSLP &amp; Max. winds</vt:lpstr>
      <vt:lpstr>Axisymmetric mean tangential winds at a height of 10 m at 60th forecast hour</vt:lpstr>
      <vt:lpstr>PowerPoint Presentation</vt:lpstr>
      <vt:lpstr>PowerPoint Presentation</vt:lpstr>
      <vt:lpstr>Conclusions</vt:lpstr>
      <vt:lpstr>Ensemble LSM response on TS Fay (2008) track (Laureano et al. 2011)</vt:lpstr>
      <vt:lpstr>Cyclone Jal – Indian Monsoon Region</vt:lpstr>
      <vt:lpstr>Future work</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HWRF simulations of landfalling tropical cyclones – Effect of land surface charateristics on the evolution and life of storms.</dc:title>
  <dc:creator>Subashini</dc:creator>
  <cp:lastModifiedBy>Subashini</cp:lastModifiedBy>
  <cp:revision>7</cp:revision>
  <dcterms:created xsi:type="dcterms:W3CDTF">2013-02-20T19:08:09Z</dcterms:created>
  <dcterms:modified xsi:type="dcterms:W3CDTF">2013-02-20T22:10:12Z</dcterms:modified>
</cp:coreProperties>
</file>