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6" r:id="rId6"/>
    <p:sldId id="270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33CC33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118D-84E7-4157-B3D9-A2DDCDBCBFB2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984D-BA77-4387-AF15-A6F16E2F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sz="3200" b="1" cap="all" dirty="0" smtClean="0"/>
              <a:t>Addressing the observed bias in HWRF</a:t>
            </a:r>
            <a:r>
              <a:rPr lang="en-US" sz="3200" b="1" dirty="0" smtClean="0"/>
              <a:t>x</a:t>
            </a:r>
            <a:r>
              <a:rPr lang="en-US" sz="3200" b="1" cap="all" dirty="0" smtClean="0"/>
              <a:t> deep-layer vertical wind shear diagnostics</a:t>
            </a:r>
            <a:endParaRPr lang="en-US" sz="3200" b="1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6781800" cy="182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Aryeh Drager, Paul Reasor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HRD Model Meeting, 8/18/2011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4497">
                  <a:alpha val="18000"/>
                </a:srgbClr>
              </a:gs>
              <a:gs pos="12000">
                <a:schemeClr val="bg1">
                  <a:alpha val="0"/>
                </a:schemeClr>
              </a:gs>
              <a:gs pos="88000">
                <a:schemeClr val="bg1">
                  <a:alpha val="0"/>
                </a:schemeClr>
              </a:gs>
              <a:gs pos="100000">
                <a:srgbClr val="009AD5">
                  <a:alpha val="1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81200" y="4419600"/>
            <a:ext cx="5410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 thanks to Rob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Rogers,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Thiago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Quirino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John Kaplan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5563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MOTIVATION: Plots of Forecast Deep-Layer Shear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3471863" cy="261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371600"/>
            <a:ext cx="3467100" cy="261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038600"/>
            <a:ext cx="3467100" cy="261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038600"/>
            <a:ext cx="3471863" cy="261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4497">
                  <a:alpha val="18000"/>
                </a:srgbClr>
              </a:gs>
              <a:gs pos="12000">
                <a:schemeClr val="bg1">
                  <a:alpha val="0"/>
                </a:schemeClr>
              </a:gs>
              <a:gs pos="88000">
                <a:schemeClr val="bg1">
                  <a:alpha val="0"/>
                </a:schemeClr>
              </a:gs>
              <a:gs pos="100000">
                <a:srgbClr val="009AD5">
                  <a:alpha val="1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33600" y="167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Danielle (2010)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638800" y="167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 (2010)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133600" y="4343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Igor (2010)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638800" y="4343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Otto (2010)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5563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MOTIVATION: Plots of Forecast Deep-Layer Shear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3471863" cy="261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371600"/>
            <a:ext cx="3467100" cy="261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038600"/>
            <a:ext cx="3467100" cy="261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038600"/>
            <a:ext cx="3471863" cy="261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4497">
                  <a:alpha val="18000"/>
                </a:srgbClr>
              </a:gs>
              <a:gs pos="12000">
                <a:schemeClr val="bg1">
                  <a:alpha val="0"/>
                </a:schemeClr>
              </a:gs>
              <a:gs pos="88000">
                <a:schemeClr val="bg1">
                  <a:alpha val="0"/>
                </a:schemeClr>
              </a:gs>
              <a:gs pos="100000">
                <a:srgbClr val="009AD5">
                  <a:alpha val="1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820" y="1517754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6600C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HWRFx</a:t>
            </a:r>
          </a:p>
          <a:p>
            <a:r>
              <a:rPr lang="en-US" sz="2400" b="1" u="sng" dirty="0" smtClean="0">
                <a:solidFill>
                  <a:srgbClr val="33CC3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GFS</a:t>
            </a:r>
          </a:p>
          <a:p>
            <a:r>
              <a:rPr lang="en-US" sz="2400" b="1" u="sng" dirty="0" smtClean="0">
                <a:solidFill>
                  <a:srgbClr val="FF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DSHIPS</a:t>
            </a:r>
            <a:endParaRPr lang="en-US" sz="2400" b="1" u="sng" dirty="0">
              <a:solidFill>
                <a:srgbClr val="FF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24000" y="1828800"/>
            <a:ext cx="2209800" cy="228600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1828800"/>
            <a:ext cx="4267200" cy="914400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1143000" y="2209800"/>
            <a:ext cx="3429000" cy="2667000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524000" y="1828800"/>
            <a:ext cx="5029200" cy="3200400"/>
          </a:xfrm>
          <a:prstGeom prst="straightConnector1">
            <a:avLst/>
          </a:prstGeom>
          <a:ln w="38100">
            <a:solidFill>
              <a:srgbClr val="6600CC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Possible Explanations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Discrepancy in how large-scale shear is calculated:</a:t>
            </a:r>
          </a:p>
          <a:p>
            <a:pPr lvl="1"/>
            <a:r>
              <a:rPr lang="en-US" b="1" dirty="0" smtClean="0"/>
              <a:t>Magnitude of average shear vector vs. average of shear vector magnitude?</a:t>
            </a:r>
          </a:p>
          <a:p>
            <a:pPr lvl="1"/>
            <a:r>
              <a:rPr lang="en-US" b="1" dirty="0" smtClean="0"/>
              <a:t>Accounting for vortex tilt?</a:t>
            </a:r>
          </a:p>
          <a:p>
            <a:pPr lvl="1"/>
            <a:r>
              <a:rPr lang="en-US" b="1" dirty="0" smtClean="0"/>
              <a:t>Height </a:t>
            </a:r>
            <a:r>
              <a:rPr lang="en-US" b="1" dirty="0" smtClean="0"/>
              <a:t>surfaces vs. pressure surfaces?</a:t>
            </a:r>
          </a:p>
          <a:p>
            <a:r>
              <a:rPr lang="en-US" b="1" dirty="0" smtClean="0"/>
              <a:t>Bias </a:t>
            </a:r>
            <a:r>
              <a:rPr lang="en-US" b="1" dirty="0" smtClean="0"/>
              <a:t>within the model itself?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4497">
                  <a:alpha val="18000"/>
                </a:srgbClr>
              </a:gs>
              <a:gs pos="12000">
                <a:schemeClr val="bg1">
                  <a:alpha val="0"/>
                </a:schemeClr>
              </a:gs>
              <a:gs pos="88000">
                <a:schemeClr val="bg1">
                  <a:alpha val="0"/>
                </a:schemeClr>
              </a:gs>
              <a:gs pos="100000">
                <a:srgbClr val="009AD5">
                  <a:alpha val="1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Magnitude of average shear vector vs. average of shear vector magnitude:</a:t>
            </a:r>
            <a:endParaRPr lang="en-US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4567237" cy="457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1600200"/>
            <a:ext cx="7467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Shear</a:t>
            </a:r>
            <a:r>
              <a:rPr kumimoji="0" lang="en-US" sz="2800" b="1" i="0" u="none" strike="noStrike" kern="1200" cap="all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Field:</a:t>
            </a:r>
            <a:r>
              <a:rPr kumimoji="0" lang="en-US" sz="2800" b="1" i="0" u="none" strike="noStrike" kern="1200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(arrow magnitude = 10 </a:t>
            </a:r>
            <a:r>
              <a:rPr kumimoji="0" lang="en-US" sz="2800" b="1" i="0" u="none" strike="noStrike" kern="1200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kts</a:t>
            </a:r>
            <a:r>
              <a:rPr kumimoji="0" lang="en-US" sz="2800" b="1" i="0" u="none" strike="noStrike" kern="1200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2800" b="1" i="0" u="none" strike="noStrike" kern="1200" cap="all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209800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Magnitude of average shear vector = 0 </a:t>
            </a:r>
            <a:r>
              <a:rPr lang="en-US" sz="2800" b="1" dirty="0" err="1" smtClean="0">
                <a:solidFill>
                  <a:srgbClr val="C00000"/>
                </a:solidFill>
              </a:rPr>
              <a:t>kts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Average shear vector magnitude = 10 </a:t>
            </a:r>
            <a:r>
              <a:rPr lang="en-US" sz="2800" b="1" dirty="0" err="1" smtClean="0">
                <a:solidFill>
                  <a:srgbClr val="C00000"/>
                </a:solidFill>
              </a:rPr>
              <a:t>kts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25936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7200"/>
            <a:ext cx="6267450" cy="592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85800"/>
            <a:ext cx="5600700" cy="5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146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Addressing the observed bias in HWRFx deep-layer vertical wind shear diagnostics</vt:lpstr>
      <vt:lpstr>MOTIVATION: Plots of Forecast Deep-Layer Shear</vt:lpstr>
      <vt:lpstr>MOTIVATION: Plots of Forecast Deep-Layer Shear</vt:lpstr>
      <vt:lpstr>Possible Explanations</vt:lpstr>
      <vt:lpstr>Magnitude of average shear vector vs. average of shear vector magnitude: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69</cp:revision>
  <dcterms:created xsi:type="dcterms:W3CDTF">2011-08-16T19:28:45Z</dcterms:created>
  <dcterms:modified xsi:type="dcterms:W3CDTF">2011-08-18T14:44:17Z</dcterms:modified>
</cp:coreProperties>
</file>