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16"/>
  </p:notesMasterIdLst>
  <p:sldIdLst>
    <p:sldId id="282" r:id="rId2"/>
    <p:sldId id="284" r:id="rId3"/>
    <p:sldId id="283" r:id="rId4"/>
    <p:sldId id="268" r:id="rId5"/>
    <p:sldId id="267" r:id="rId6"/>
    <p:sldId id="274" r:id="rId7"/>
    <p:sldId id="275" r:id="rId8"/>
    <p:sldId id="276" r:id="rId9"/>
    <p:sldId id="279" r:id="rId10"/>
    <p:sldId id="287" r:id="rId11"/>
    <p:sldId id="285" r:id="rId12"/>
    <p:sldId id="271" r:id="rId13"/>
    <p:sldId id="286" r:id="rId14"/>
    <p:sldId id="28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4" d="100"/>
          <a:sy n="74" d="100"/>
        </p:scale>
        <p:origin x="7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6CE78-75A8-D643-9142-9455AAB0E9BF}" type="datetimeFigureOut">
              <a:rPr lang="en-US" smtClean="0"/>
              <a:t>9/16/2014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D171E-8E11-F743-BB07-AD8E1AF2AA7D}" type="slidenum">
              <a:rPr lang="en-US" smtClean="0"/>
              <a:t>‹#›</a:t>
            </a:fld>
            <a:endParaRPr lang="en-US"/>
          </a:p>
        </p:txBody>
      </p:sp>
    </p:spTree>
    <p:extLst>
      <p:ext uri="{BB962C8B-B14F-4D97-AF65-F5344CB8AC3E}">
        <p14:creationId xmlns:p14="http://schemas.microsoft.com/office/powerpoint/2010/main" val="15023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1</a:t>
            </a:fld>
            <a:endParaRPr lang="en-US"/>
          </a:p>
        </p:txBody>
      </p:sp>
    </p:spTree>
    <p:extLst>
      <p:ext uri="{BB962C8B-B14F-4D97-AF65-F5344CB8AC3E}">
        <p14:creationId xmlns:p14="http://schemas.microsoft.com/office/powerpoint/2010/main" val="102641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12</a:t>
            </a:fld>
            <a:endParaRPr lang="en-US"/>
          </a:p>
        </p:txBody>
      </p:sp>
    </p:spTree>
    <p:extLst>
      <p:ext uri="{BB962C8B-B14F-4D97-AF65-F5344CB8AC3E}">
        <p14:creationId xmlns:p14="http://schemas.microsoft.com/office/powerpoint/2010/main" val="331985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14</a:t>
            </a:fld>
            <a:endParaRPr lang="en-US"/>
          </a:p>
        </p:txBody>
      </p:sp>
    </p:spTree>
    <p:extLst>
      <p:ext uri="{BB962C8B-B14F-4D97-AF65-F5344CB8AC3E}">
        <p14:creationId xmlns:p14="http://schemas.microsoft.com/office/powerpoint/2010/main" val="170991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aims to transition all the three components to NEMS/NMMB</a:t>
            </a:r>
            <a:r>
              <a:rPr lang="en-US" baseline="0" dirty="0" smtClean="0"/>
              <a:t> framework and may be dubbed as the next generation HWRF system (HWRF-B)</a:t>
            </a:r>
            <a:endParaRPr lang="en-US" dirty="0"/>
          </a:p>
        </p:txBody>
      </p:sp>
      <p:sp>
        <p:nvSpPr>
          <p:cNvPr id="4" name="Slide Number Placeholder 3"/>
          <p:cNvSpPr>
            <a:spLocks noGrp="1"/>
          </p:cNvSpPr>
          <p:nvPr>
            <p:ph type="sldNum" sz="quarter" idx="10"/>
          </p:nvPr>
        </p:nvSpPr>
        <p:spPr/>
        <p:txBody>
          <a:bodyPr/>
          <a:lstStyle/>
          <a:p>
            <a:fld id="{B13D171E-8E11-F743-BB07-AD8E1AF2AA7D}" type="slidenum">
              <a:rPr lang="en-US" smtClean="0"/>
              <a:t>3</a:t>
            </a:fld>
            <a:endParaRPr lang="en-US"/>
          </a:p>
        </p:txBody>
      </p:sp>
    </p:spTree>
    <p:extLst>
      <p:ext uri="{BB962C8B-B14F-4D97-AF65-F5344CB8AC3E}">
        <p14:creationId xmlns:p14="http://schemas.microsoft.com/office/powerpoint/2010/main" val="3087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4</a:t>
            </a:fld>
            <a:endParaRPr lang="en-US"/>
          </a:p>
        </p:txBody>
      </p:sp>
    </p:spTree>
    <p:extLst>
      <p:ext uri="{BB962C8B-B14F-4D97-AF65-F5344CB8AC3E}">
        <p14:creationId xmlns:p14="http://schemas.microsoft.com/office/powerpoint/2010/main" val="131241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5</a:t>
            </a:fld>
            <a:endParaRPr lang="en-US"/>
          </a:p>
        </p:txBody>
      </p:sp>
    </p:spTree>
    <p:extLst>
      <p:ext uri="{BB962C8B-B14F-4D97-AF65-F5344CB8AC3E}">
        <p14:creationId xmlns:p14="http://schemas.microsoft.com/office/powerpoint/2010/main" val="203172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6</a:t>
            </a:fld>
            <a:endParaRPr lang="en-US"/>
          </a:p>
        </p:txBody>
      </p:sp>
    </p:spTree>
    <p:extLst>
      <p:ext uri="{BB962C8B-B14F-4D97-AF65-F5344CB8AC3E}">
        <p14:creationId xmlns:p14="http://schemas.microsoft.com/office/powerpoint/2010/main" val="105185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eaLnBrk="1">
              <a:defRPr/>
            </a:pPr>
            <a:r>
              <a:rPr lang="en-US" altLang="zh-CN" dirty="0" smtClean="0"/>
              <a:t>Earl interactions with </a:t>
            </a:r>
            <a:r>
              <a:rPr lang="en-US" altLang="zh-CN" dirty="0" err="1" smtClean="0"/>
              <a:t>Dannielle</a:t>
            </a:r>
            <a:r>
              <a:rPr lang="en-US" altLang="zh-CN" dirty="0" smtClean="0"/>
              <a:t>: Despite the </a:t>
            </a:r>
            <a:r>
              <a:rPr lang="en-US" altLang="zh-CN" smtClean="0"/>
              <a:t>simplicity, the</a:t>
            </a:r>
            <a:r>
              <a:rPr lang="en-US" altLang="zh-CN" baseline="0" smtClean="0"/>
              <a:t> </a:t>
            </a:r>
            <a:r>
              <a:rPr lang="en-US" altLang="zh-CN" baseline="0" dirty="0" smtClean="0"/>
              <a:t>nesting technique gets the processes right.</a:t>
            </a:r>
            <a:endParaRPr lang="en-US" altLang="zh-CN" dirty="0" smtClean="0"/>
          </a:p>
        </p:txBody>
      </p:sp>
    </p:spTree>
    <p:extLst>
      <p:ext uri="{BB962C8B-B14F-4D97-AF65-F5344CB8AC3E}">
        <p14:creationId xmlns:p14="http://schemas.microsoft.com/office/powerpoint/2010/main" val="1343457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8</a:t>
            </a:fld>
            <a:endParaRPr lang="en-US"/>
          </a:p>
        </p:txBody>
      </p:sp>
    </p:spTree>
    <p:extLst>
      <p:ext uri="{BB962C8B-B14F-4D97-AF65-F5344CB8AC3E}">
        <p14:creationId xmlns:p14="http://schemas.microsoft.com/office/powerpoint/2010/main" val="140325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9</a:t>
            </a:fld>
            <a:endParaRPr lang="en-US"/>
          </a:p>
        </p:txBody>
      </p:sp>
    </p:spTree>
    <p:extLst>
      <p:ext uri="{BB962C8B-B14F-4D97-AF65-F5344CB8AC3E}">
        <p14:creationId xmlns:p14="http://schemas.microsoft.com/office/powerpoint/2010/main" val="77002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3D171E-8E11-F743-BB07-AD8E1AF2AA7D}" type="slidenum">
              <a:rPr lang="en-US" smtClean="0"/>
              <a:t>10</a:t>
            </a:fld>
            <a:endParaRPr lang="en-US"/>
          </a:p>
        </p:txBody>
      </p:sp>
    </p:spTree>
    <p:extLst>
      <p:ext uri="{BB962C8B-B14F-4D97-AF65-F5344CB8AC3E}">
        <p14:creationId xmlns:p14="http://schemas.microsoft.com/office/powerpoint/2010/main" val="84071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0456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620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0138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7275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4461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dirty="0"/>
              <a:t>9/16/2014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32681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dirty="0"/>
              <a:t>9/16/2014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1250295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27246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27907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0178815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96027F-7875-4030-9381-8BD8C4F21935}"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8046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06043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9/16/2014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9698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796027F-7875-4030-9381-8BD8C4F21935}" type="datetimeFigureOut">
              <a:rPr lang="en-US" dirty="0"/>
              <a:t>9/16/2014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925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5951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8029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9/16/2014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9829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9668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9/16/2014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492067917"/>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gi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wmf"/><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hyperlink" Target="http://storm.aoml.noaa.gov/realtim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gif"/><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6259" y="104779"/>
            <a:ext cx="8857111" cy="1256096"/>
          </a:xfrm>
        </p:spPr>
        <p:txBody>
          <a:bodyPr/>
          <a:lstStyle/>
          <a:p>
            <a:pPr algn="l"/>
            <a:r>
              <a:rPr lang="en-US" sz="3500" dirty="0"/>
              <a:t>A</a:t>
            </a:r>
            <a:r>
              <a:rPr lang="en-US" sz="3500" baseline="0" dirty="0"/>
              <a:t> Global to Local-Scale Hurricane Forecasting System</a:t>
            </a:r>
            <a:endParaRPr lang="en-US" sz="3500" dirty="0"/>
          </a:p>
        </p:txBody>
      </p:sp>
      <p:sp>
        <p:nvSpPr>
          <p:cNvPr id="3" name="Subtitle 2"/>
          <p:cNvSpPr>
            <a:spLocks noGrp="1"/>
          </p:cNvSpPr>
          <p:nvPr>
            <p:ph type="subTitle" idx="1"/>
          </p:nvPr>
        </p:nvSpPr>
        <p:spPr>
          <a:xfrm>
            <a:off x="1193032" y="1599023"/>
            <a:ext cx="10659892" cy="3777331"/>
          </a:xfrm>
        </p:spPr>
        <p:txBody>
          <a:bodyPr>
            <a:noAutofit/>
          </a:bodyPr>
          <a:lstStyle/>
          <a:p>
            <a:r>
              <a:rPr lang="en-US" sz="1700" b="1" dirty="0">
                <a:solidFill>
                  <a:srgbClr val="FFFF00"/>
                </a:solidFill>
                <a:latin typeface="+mj-lt"/>
              </a:rPr>
              <a:t>Sundararaman</a:t>
            </a:r>
            <a:r>
              <a:rPr lang="en-US" sz="1700" b="1" baseline="0" dirty="0">
                <a:solidFill>
                  <a:srgbClr val="FFFF00"/>
                </a:solidFill>
                <a:latin typeface="+mj-lt"/>
              </a:rPr>
              <a:t> gopalakrishnan  (gopal)</a:t>
            </a:r>
          </a:p>
          <a:p>
            <a:r>
              <a:rPr lang="en-US" sz="1700" b="1" baseline="0" dirty="0">
                <a:solidFill>
                  <a:srgbClr val="FFFF00"/>
                </a:solidFill>
                <a:latin typeface="+mj-lt"/>
              </a:rPr>
              <a:t>noaa/aoml/Hurricane research division, Miami, FL, </a:t>
            </a:r>
            <a:r>
              <a:rPr lang="en-US" sz="1700" b="1" baseline="0" dirty="0" smtClean="0">
                <a:solidFill>
                  <a:srgbClr val="FFFF00"/>
                </a:solidFill>
                <a:latin typeface="+mj-lt"/>
              </a:rPr>
              <a:t>USA</a:t>
            </a:r>
          </a:p>
          <a:p>
            <a:endParaRPr lang="en-US" sz="1700" b="1" baseline="0" dirty="0" smtClean="0">
              <a:solidFill>
                <a:srgbClr val="FFFF00"/>
              </a:solidFill>
              <a:latin typeface="+mj-lt"/>
            </a:endParaRPr>
          </a:p>
          <a:p>
            <a:r>
              <a:rPr lang="en-US" sz="1700" b="1" baseline="0" dirty="0" smtClean="0">
                <a:solidFill>
                  <a:srgbClr val="FFFF00"/>
                </a:solidFill>
                <a:latin typeface="+mj-lt"/>
              </a:rPr>
              <a:t>Co-Lead: Vijay tallapragada (NCEP/EMC)</a:t>
            </a:r>
            <a:endParaRPr lang="en-US" sz="1700" b="1" baseline="0" dirty="0">
              <a:solidFill>
                <a:srgbClr val="FFFF00"/>
              </a:solidFill>
              <a:latin typeface="+mj-lt"/>
            </a:endParaRPr>
          </a:p>
          <a:p>
            <a:endParaRPr lang="en-US" sz="1700" b="1" dirty="0">
              <a:latin typeface="+mj-lt"/>
            </a:endParaRPr>
          </a:p>
          <a:p>
            <a:r>
              <a:rPr lang="en-US" sz="1700" dirty="0" smtClean="0">
                <a:solidFill>
                  <a:srgbClr val="FFFF00"/>
                </a:solidFill>
                <a:latin typeface="+mj-lt"/>
              </a:rPr>
              <a:t>Development</a:t>
            </a:r>
            <a:r>
              <a:rPr lang="en-US" sz="1700" baseline="0" dirty="0" smtClean="0">
                <a:solidFill>
                  <a:srgbClr val="FFFF00"/>
                </a:solidFill>
                <a:latin typeface="+mj-lt"/>
              </a:rPr>
              <a:t> team</a:t>
            </a:r>
            <a:r>
              <a:rPr lang="en-US" sz="1700" dirty="0" smtClean="0">
                <a:solidFill>
                  <a:srgbClr val="FFFF00"/>
                </a:solidFill>
                <a:latin typeface="+mj-lt"/>
              </a:rPr>
              <a:t>:</a:t>
            </a:r>
            <a:r>
              <a:rPr lang="en-US" sz="1700" baseline="0" dirty="0" smtClean="0">
                <a:solidFill>
                  <a:srgbClr val="FFFF00"/>
                </a:solidFill>
                <a:latin typeface="+mj-lt"/>
              </a:rPr>
              <a:t> </a:t>
            </a:r>
            <a:r>
              <a:rPr lang="en-US" sz="1700" baseline="0" dirty="0">
                <a:solidFill>
                  <a:srgbClr val="FFFF00"/>
                </a:solidFill>
                <a:latin typeface="+mj-lt"/>
              </a:rPr>
              <a:t>Thiago </a:t>
            </a:r>
            <a:r>
              <a:rPr lang="en-US" sz="1700" baseline="0" dirty="0" smtClean="0">
                <a:solidFill>
                  <a:srgbClr val="FFFF00"/>
                </a:solidFill>
                <a:latin typeface="+mj-lt"/>
              </a:rPr>
              <a:t>quirino (AOML), Thomas black (Ncep), Xuejin zhang (Aoml),</a:t>
            </a:r>
            <a:r>
              <a:rPr lang="en-US" sz="1700" i="0" kern="1200" cap="all" dirty="0" smtClean="0">
                <a:solidFill>
                  <a:srgbClr val="FFFF00"/>
                </a:solidFill>
                <a:effectLst/>
                <a:latin typeface="+mj-lt"/>
                <a:ea typeface="+mj-ea"/>
                <a:cs typeface="+mj-cs"/>
              </a:rPr>
              <a:t> Zavisa </a:t>
            </a:r>
            <a:r>
              <a:rPr lang="en-US" sz="1700" i="0" kern="1200" cap="all" dirty="0">
                <a:solidFill>
                  <a:srgbClr val="FFFF00"/>
                </a:solidFill>
                <a:effectLst/>
                <a:latin typeface="+mj-lt"/>
                <a:ea typeface="+mj-ea"/>
                <a:cs typeface="+mj-cs"/>
              </a:rPr>
              <a:t>Janjic </a:t>
            </a:r>
            <a:r>
              <a:rPr lang="en-US" sz="1700" i="0" kern="1200" cap="all" dirty="0" smtClean="0">
                <a:solidFill>
                  <a:srgbClr val="FFFF00"/>
                </a:solidFill>
                <a:effectLst/>
                <a:latin typeface="+mj-lt"/>
                <a:ea typeface="+mj-ea"/>
                <a:cs typeface="+mj-cs"/>
              </a:rPr>
              <a:t>(NCEP) &amp; steven</a:t>
            </a:r>
            <a:r>
              <a:rPr lang="en-US" sz="1700" i="0" kern="1200" cap="all" baseline="0" dirty="0" smtClean="0">
                <a:solidFill>
                  <a:srgbClr val="FFFF00"/>
                </a:solidFill>
                <a:effectLst/>
                <a:latin typeface="+mj-lt"/>
                <a:ea typeface="+mj-ea"/>
                <a:cs typeface="+mj-cs"/>
              </a:rPr>
              <a:t> diaz (AOML)</a:t>
            </a:r>
            <a:endParaRPr lang="en-US" sz="1700" i="0" kern="1200" cap="all" dirty="0" smtClean="0">
              <a:solidFill>
                <a:srgbClr val="FFFF00"/>
              </a:solidFill>
              <a:effectLst/>
              <a:latin typeface="+mj-lt"/>
              <a:ea typeface="+mj-ea"/>
              <a:cs typeface="+mj-cs"/>
            </a:endParaRPr>
          </a:p>
          <a:p>
            <a:endParaRPr lang="en-US" sz="1700" i="0" kern="1200" cap="all" dirty="0">
              <a:solidFill>
                <a:srgbClr val="FFFF00"/>
              </a:solidFill>
              <a:effectLst/>
              <a:latin typeface="+mj-lt"/>
              <a:ea typeface="+mj-ea"/>
              <a:cs typeface="+mj-cs"/>
            </a:endParaRPr>
          </a:p>
          <a:p>
            <a:r>
              <a:rPr lang="en-US" sz="1700" i="1" kern="1200" cap="all" dirty="0" smtClean="0">
                <a:solidFill>
                  <a:srgbClr val="FFFF00"/>
                </a:solidFill>
                <a:effectLst/>
                <a:latin typeface="+mj-lt"/>
                <a:ea typeface="+mj-ea"/>
                <a:cs typeface="+mj-cs"/>
              </a:rPr>
              <a:t>Acknowledgements</a:t>
            </a:r>
            <a:r>
              <a:rPr lang="en-US" sz="1700" i="0" kern="1200" cap="all" dirty="0">
                <a:solidFill>
                  <a:srgbClr val="FFFF00"/>
                </a:solidFill>
                <a:effectLst/>
                <a:latin typeface="+mj-lt"/>
                <a:ea typeface="+mj-ea"/>
                <a:cs typeface="+mj-cs"/>
              </a:rPr>
              <a:t>:</a:t>
            </a:r>
            <a:r>
              <a:rPr lang="en-US" sz="1700" i="0" kern="1200" cap="all" baseline="0" dirty="0">
                <a:solidFill>
                  <a:srgbClr val="FFFF00"/>
                </a:solidFill>
                <a:effectLst/>
                <a:latin typeface="+mj-lt"/>
                <a:ea typeface="+mj-ea"/>
                <a:cs typeface="+mj-cs"/>
              </a:rPr>
              <a:t> Frank marks, robert </a:t>
            </a:r>
            <a:r>
              <a:rPr lang="en-US" sz="1700" i="0" kern="1200" cap="all" baseline="0" dirty="0" smtClean="0">
                <a:solidFill>
                  <a:srgbClr val="FFFF00"/>
                </a:solidFill>
                <a:effectLst/>
                <a:latin typeface="+mj-lt"/>
                <a:ea typeface="+mj-ea"/>
                <a:cs typeface="+mj-cs"/>
              </a:rPr>
              <a:t>atlas, Geoff Dimego &amp; </a:t>
            </a:r>
            <a:r>
              <a:rPr lang="en-US" sz="1700" i="0" kern="1200" cap="all" baseline="0" dirty="0">
                <a:solidFill>
                  <a:srgbClr val="FFFF00"/>
                </a:solidFill>
                <a:effectLst/>
                <a:latin typeface="+mj-lt"/>
                <a:ea typeface="+mj-ea"/>
                <a:cs typeface="+mj-cs"/>
              </a:rPr>
              <a:t>timothy Schneider</a:t>
            </a:r>
          </a:p>
        </p:txBody>
      </p:sp>
      <p:pic>
        <p:nvPicPr>
          <p:cNvPr id="7" name="Picture 6"/>
          <p:cNvPicPr>
            <a:picLocks noChangeAspect="1"/>
          </p:cNvPicPr>
          <p:nvPr/>
        </p:nvPicPr>
        <p:blipFill>
          <a:blip r:embed="rId3"/>
          <a:stretch>
            <a:fillRect/>
          </a:stretch>
        </p:blipFill>
        <p:spPr>
          <a:xfrm>
            <a:off x="118013" y="104779"/>
            <a:ext cx="730422" cy="726900"/>
          </a:xfrm>
          <a:prstGeom prst="rect">
            <a:avLst/>
          </a:prstGeom>
        </p:spPr>
      </p:pic>
      <p:sp>
        <p:nvSpPr>
          <p:cNvPr id="5" name="Rectangle 4"/>
          <p:cNvSpPr txBox="1"/>
          <p:nvPr/>
        </p:nvSpPr>
        <p:spPr>
          <a:xfrm>
            <a:off x="1905409" y="5614502"/>
            <a:ext cx="8067961" cy="861774"/>
          </a:xfrm>
          <a:prstGeom prst="rect">
            <a:avLst/>
          </a:prstGeom>
        </p:spPr>
        <p:txBody>
          <a:bodyPr wrap="square">
            <a:spAutoFit/>
          </a:bodyPr>
          <a:lstStyle/>
          <a:p>
            <a:pPr algn="ctr"/>
            <a:endParaRPr lang="en-US" sz="1600" dirty="0">
              <a:solidFill>
                <a:srgbClr val="FFFF00"/>
              </a:solidFill>
            </a:endParaRPr>
          </a:p>
          <a:p>
            <a:pPr algn="ctr"/>
            <a:r>
              <a:rPr lang="en-US" sz="1700" u="none" dirty="0">
                <a:solidFill>
                  <a:srgbClr val="FFFF00"/>
                </a:solidFill>
              </a:rPr>
              <a:t>Presented</a:t>
            </a:r>
            <a:r>
              <a:rPr lang="en-US" sz="1700" u="none" baseline="0" dirty="0">
                <a:solidFill>
                  <a:srgbClr val="FFFF00"/>
                </a:solidFill>
              </a:rPr>
              <a:t> at </a:t>
            </a:r>
            <a:r>
              <a:rPr lang="en-US" sz="1700" u="none" baseline="0" dirty="0" smtClean="0">
                <a:solidFill>
                  <a:srgbClr val="FFFF00"/>
                </a:solidFill>
              </a:rPr>
              <a:t>HIWPP fall meeting, </a:t>
            </a:r>
            <a:r>
              <a:rPr lang="en-US" sz="1700" u="none" baseline="0" dirty="0" smtClean="0">
                <a:solidFill>
                  <a:srgbClr val="FFFF00"/>
                </a:solidFill>
                <a:latin typeface="Century Gothic" charset="0"/>
              </a:rPr>
              <a:t>18-19 </a:t>
            </a:r>
            <a:r>
              <a:rPr lang="en-US" sz="1700" u="none" baseline="0" dirty="0" smtClean="0">
                <a:solidFill>
                  <a:srgbClr val="FFFF00"/>
                </a:solidFill>
                <a:latin typeface="+mn-lt"/>
              </a:rPr>
              <a:t>September </a:t>
            </a:r>
            <a:r>
              <a:rPr lang="en-US" sz="1700" u="none" baseline="0" dirty="0" smtClean="0">
                <a:solidFill>
                  <a:srgbClr val="FFFF00"/>
                </a:solidFill>
              </a:rPr>
              <a:t>2014</a:t>
            </a:r>
            <a:r>
              <a:rPr lang="en-US" sz="1700" u="none" baseline="0" dirty="0">
                <a:solidFill>
                  <a:srgbClr val="FFFF00"/>
                </a:solidFill>
              </a:rPr>
              <a:t>, </a:t>
            </a:r>
            <a:endParaRPr lang="en-US" sz="1700" u="none" baseline="0" dirty="0" smtClean="0">
              <a:solidFill>
                <a:srgbClr val="FFFF00"/>
              </a:solidFill>
            </a:endParaRPr>
          </a:p>
          <a:p>
            <a:pPr algn="ctr"/>
            <a:r>
              <a:rPr lang="en-US" sz="1700" u="none" baseline="0" dirty="0" smtClean="0">
                <a:solidFill>
                  <a:srgbClr val="FFFF00"/>
                </a:solidFill>
              </a:rPr>
              <a:t>NCEP, College Park, MD</a:t>
            </a:r>
            <a:endParaRPr lang="en-US" sz="1700" u="none" dirty="0">
              <a:solidFill>
                <a:srgbClr val="FFFF00"/>
              </a:solidFill>
            </a:endParaRPr>
          </a:p>
        </p:txBody>
      </p:sp>
      <p:pic>
        <p:nvPicPr>
          <p:cNvPr id="9" name="Picture 8"/>
          <p:cNvPicPr>
            <a:picLocks noChangeAspect="1"/>
          </p:cNvPicPr>
          <p:nvPr/>
        </p:nvPicPr>
        <p:blipFill>
          <a:blip r:embed="rId4"/>
          <a:stretch>
            <a:fillRect/>
          </a:stretch>
        </p:blipFill>
        <p:spPr>
          <a:xfrm>
            <a:off x="11300512" y="68845"/>
            <a:ext cx="797530" cy="798769"/>
          </a:xfrm>
          <a:prstGeom prst="rect">
            <a:avLst/>
          </a:prstGeom>
        </p:spPr>
      </p:pic>
      <p:pic>
        <p:nvPicPr>
          <p:cNvPr id="8" name="Picture 15" descr="HIWPP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07" y="5632172"/>
            <a:ext cx="1013086" cy="95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28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227" y="79779"/>
            <a:ext cx="7872261" cy="536398"/>
          </a:xfrm>
        </p:spPr>
        <p:txBody>
          <a:bodyPr/>
          <a:lstStyle/>
          <a:p>
            <a:r>
              <a:rPr lang="en-US" sz="3600" dirty="0" smtClean="0">
                <a:solidFill>
                  <a:schemeClr val="accent5">
                    <a:lumMod val="40000"/>
                    <a:lumOff val="60000"/>
                  </a:schemeClr>
                </a:solidFill>
              </a:rPr>
              <a:t>Basin Scale NMMB</a:t>
            </a:r>
            <a:r>
              <a:rPr lang="en-US" sz="3600" baseline="0" dirty="0" smtClean="0">
                <a:solidFill>
                  <a:schemeClr val="accent5">
                    <a:lumMod val="40000"/>
                    <a:lumOff val="60000"/>
                  </a:schemeClr>
                </a:solidFill>
              </a:rPr>
              <a:t> (HWRF-B ?)</a:t>
            </a:r>
            <a:endParaRPr lang="en-US" sz="3600" dirty="0">
              <a:solidFill>
                <a:schemeClr val="accent5">
                  <a:lumMod val="40000"/>
                  <a:lumOff val="60000"/>
                </a:schemeClr>
              </a:solidFill>
            </a:endParaRPr>
          </a:p>
        </p:txBody>
      </p:sp>
      <p:sp>
        <p:nvSpPr>
          <p:cNvPr id="6" name="TextBox 6"/>
          <p:cNvSpPr txBox="1"/>
          <p:nvPr/>
        </p:nvSpPr>
        <p:spPr>
          <a:xfrm>
            <a:off x="10024056" y="246845"/>
            <a:ext cx="1476375" cy="369332"/>
          </a:xfrm>
          <a:prstGeom prst="rect">
            <a:avLst/>
          </a:prstGeom>
        </p:spPr>
        <p:txBody>
          <a:bodyPr rtlCol="0">
            <a:spAutoFit/>
          </a:bodyPr>
          <a:lstStyle/>
          <a:p>
            <a:pPr algn="ctr"/>
            <a:r>
              <a:rPr lang="en-US" dirty="0" smtClean="0"/>
              <a:t>9</a:t>
            </a:r>
            <a:endParaRPr lang="en-US" dirty="0"/>
          </a:p>
        </p:txBody>
      </p:sp>
      <p:pic>
        <p:nvPicPr>
          <p:cNvPr id="10" name="Picture 9"/>
          <p:cNvPicPr>
            <a:picLocks noChangeAspect="1"/>
          </p:cNvPicPr>
          <p:nvPr/>
        </p:nvPicPr>
        <p:blipFill>
          <a:blip r:embed="rId3"/>
          <a:stretch>
            <a:fillRect/>
          </a:stretch>
        </p:blipFill>
        <p:spPr>
          <a:xfrm>
            <a:off x="177745" y="6039428"/>
            <a:ext cx="654038" cy="625581"/>
          </a:xfrm>
          <a:prstGeom prst="rect">
            <a:avLst/>
          </a:prstGeom>
        </p:spPr>
      </p:pic>
      <p:pic>
        <p:nvPicPr>
          <p:cNvPr id="11" name="Picture 10"/>
          <p:cNvPicPr>
            <a:picLocks noChangeAspect="1"/>
          </p:cNvPicPr>
          <p:nvPr/>
        </p:nvPicPr>
        <p:blipFill>
          <a:blip r:embed="rId4"/>
          <a:stretch>
            <a:fillRect/>
          </a:stretch>
        </p:blipFill>
        <p:spPr>
          <a:xfrm>
            <a:off x="11162435" y="6039428"/>
            <a:ext cx="790925" cy="790925"/>
          </a:xfrm>
          <a:prstGeom prst="rect">
            <a:avLst/>
          </a:prstGeom>
        </p:spPr>
      </p:pic>
      <p:sp>
        <p:nvSpPr>
          <p:cNvPr id="9" name="AutoShape 6"/>
          <p:cNvSpPr>
            <a:spLocks/>
          </p:cNvSpPr>
          <p:nvPr/>
        </p:nvSpPr>
        <p:spPr bwMode="auto">
          <a:xfrm>
            <a:off x="1151715" y="4817414"/>
            <a:ext cx="9690788" cy="18475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chemeClr val="accent2"/>
                </a:solidFill>
              </a:rPr>
              <a:t>Without</a:t>
            </a:r>
            <a:r>
              <a:rPr lang="en-US" altLang="zh-CN" sz="2000" b="1" baseline="0" dirty="0" smtClean="0">
                <a:solidFill>
                  <a:schemeClr val="accent2"/>
                </a:solidFill>
              </a:rPr>
              <a:t> much optimization efforts, </a:t>
            </a:r>
            <a:r>
              <a:rPr lang="en-US" altLang="zh-CN" sz="2000" b="1" dirty="0" smtClean="0">
                <a:solidFill>
                  <a:schemeClr val="accent2"/>
                </a:solidFill>
              </a:rPr>
              <a:t>Basin</a:t>
            </a:r>
            <a:r>
              <a:rPr lang="en-US" altLang="zh-CN" sz="2000" b="1" baseline="0" dirty="0" smtClean="0">
                <a:solidFill>
                  <a:schemeClr val="accent2"/>
                </a:solidFill>
              </a:rPr>
              <a:t> Scale</a:t>
            </a:r>
            <a:r>
              <a:rPr lang="en-US" altLang="zh-CN" sz="2000" b="1" dirty="0" smtClean="0">
                <a:solidFill>
                  <a:schemeClr val="accent2"/>
                </a:solidFill>
              </a:rPr>
              <a:t> NMMB</a:t>
            </a:r>
            <a:r>
              <a:rPr lang="en-US" altLang="zh-CN" sz="2000" b="1" baseline="0" dirty="0" smtClean="0">
                <a:solidFill>
                  <a:schemeClr val="accent2"/>
                </a:solidFill>
              </a:rPr>
              <a:t> (HWRF-B)  is at least 2.5 times faster than Basin Scale HWRF. It takes less than 90 minutes for the same 3-storm configuration. Provides a potential pathway to operations without significant increases to HWRF resources!</a:t>
            </a:r>
            <a:endParaRPr lang="en-US" sz="2000" b="1" dirty="0">
              <a:solidFill>
                <a:schemeClr val="accent2"/>
              </a:solidFill>
            </a:endParaRPr>
          </a:p>
        </p:txBody>
      </p:sp>
      <p:pic>
        <p:nvPicPr>
          <p:cNvPr id="3" name="Picture 2"/>
          <p:cNvPicPr>
            <a:picLocks noChangeAspect="1"/>
          </p:cNvPicPr>
          <p:nvPr/>
        </p:nvPicPr>
        <p:blipFill>
          <a:blip r:embed="rId5"/>
          <a:stretch>
            <a:fillRect/>
          </a:stretch>
        </p:blipFill>
        <p:spPr>
          <a:xfrm>
            <a:off x="2653838" y="926404"/>
            <a:ext cx="6290011" cy="3891010"/>
          </a:xfrm>
          <a:prstGeom prst="rect">
            <a:avLst/>
          </a:prstGeom>
        </p:spPr>
      </p:pic>
    </p:spTree>
    <p:extLst>
      <p:ext uri="{BB962C8B-B14F-4D97-AF65-F5344CB8AC3E}">
        <p14:creationId xmlns:p14="http://schemas.microsoft.com/office/powerpoint/2010/main" val="576556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2203" y="201722"/>
            <a:ext cx="10223612" cy="828910"/>
          </a:xfrm>
        </p:spPr>
        <p:txBody>
          <a:bodyPr/>
          <a:lstStyle/>
          <a:p>
            <a:r>
              <a:rPr lang="en-US" sz="3300" dirty="0" smtClean="0">
                <a:solidFill>
                  <a:schemeClr val="accent5">
                    <a:lumMod val="40000"/>
                    <a:lumOff val="60000"/>
                  </a:schemeClr>
                </a:solidFill>
              </a:rPr>
              <a:t>Addressing</a:t>
            </a:r>
            <a:r>
              <a:rPr lang="en-US" sz="3300" baseline="0" dirty="0" smtClean="0">
                <a:solidFill>
                  <a:schemeClr val="accent5">
                    <a:lumMod val="40000"/>
                    <a:lumOff val="60000"/>
                  </a:schemeClr>
                </a:solidFill>
              </a:rPr>
              <a:t> Our Global  TC Prediction Needs</a:t>
            </a:r>
            <a:endParaRPr lang="en-US" sz="3300" dirty="0">
              <a:solidFill>
                <a:schemeClr val="accent5">
                  <a:lumMod val="40000"/>
                  <a:lumOff val="60000"/>
                </a:schemeClr>
              </a:solidFill>
            </a:endParaRPr>
          </a:p>
        </p:txBody>
      </p:sp>
      <p:pic>
        <p:nvPicPr>
          <p:cNvPr id="6" name="Picture 5"/>
          <p:cNvPicPr>
            <a:picLocks noChangeAspect="1"/>
          </p:cNvPicPr>
          <p:nvPr/>
        </p:nvPicPr>
        <p:blipFill rotWithShape="1">
          <a:blip r:embed="rId2"/>
          <a:srcRect l="1080" t="6377" r="926" b="6804"/>
          <a:stretch/>
        </p:blipFill>
        <p:spPr>
          <a:xfrm>
            <a:off x="690539" y="1120019"/>
            <a:ext cx="6706268" cy="4456092"/>
          </a:xfrm>
          <a:prstGeom prst="rect">
            <a:avLst/>
          </a:prstGeom>
        </p:spPr>
      </p:pic>
      <p:sp>
        <p:nvSpPr>
          <p:cNvPr id="7" name="TextBox 9"/>
          <p:cNvSpPr txBox="1"/>
          <p:nvPr/>
        </p:nvSpPr>
        <p:spPr>
          <a:xfrm>
            <a:off x="10024056" y="246845"/>
            <a:ext cx="1476375" cy="369332"/>
          </a:xfrm>
          <a:prstGeom prst="rect">
            <a:avLst/>
          </a:prstGeom>
        </p:spPr>
        <p:txBody>
          <a:bodyPr rtlCol="0">
            <a:spAutoFit/>
          </a:bodyPr>
          <a:lstStyle/>
          <a:p>
            <a:pPr algn="ctr"/>
            <a:r>
              <a:rPr lang="en-US" dirty="0" smtClean="0"/>
              <a:t>10</a:t>
            </a:r>
            <a:endParaRPr lang="en-US" dirty="0"/>
          </a:p>
        </p:txBody>
      </p:sp>
      <p:pic>
        <p:nvPicPr>
          <p:cNvPr id="8" name="Picture 4" descr="http://www.emc.ncep.noaa.gov/gc_wmb/vxt/chanh/tmp/fig_WPAL13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825" y="1263885"/>
            <a:ext cx="3273001" cy="2175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8825" y="3615409"/>
            <a:ext cx="3273001" cy="2059800"/>
          </a:xfrm>
          <a:prstGeom prst="rect">
            <a:avLst/>
          </a:prstGeom>
          <a:noFill/>
          <a:ln>
            <a:noFill/>
          </a:ln>
        </p:spPr>
      </p:pic>
      <p:sp>
        <p:nvSpPr>
          <p:cNvPr id="11" name="Text Box 3"/>
          <p:cNvSpPr txBox="1">
            <a:spLocks noChangeArrowheads="1"/>
          </p:cNvSpPr>
          <p:nvPr/>
        </p:nvSpPr>
        <p:spPr bwMode="auto">
          <a:xfrm>
            <a:off x="690539" y="5752418"/>
            <a:ext cx="98069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en-US" sz="1400" b="1" dirty="0" smtClean="0">
                <a:solidFill>
                  <a:schemeClr val="accent2"/>
                </a:solidFill>
              </a:rPr>
              <a:t>HWRF track forecasts outperformed all regional models; very close to GFS forecasts (ECMWF the best)</a:t>
            </a:r>
          </a:p>
          <a:p>
            <a:pPr marL="285750" indent="-285750">
              <a:spcBef>
                <a:spcPct val="50000"/>
              </a:spcBef>
              <a:buFont typeface="Arial" panose="020B0604020202020204" pitchFamily="34" charset="0"/>
              <a:buChar char="•"/>
            </a:pPr>
            <a:r>
              <a:rPr lang="en-US" sz="1400" b="1" dirty="0" smtClean="0">
                <a:solidFill>
                  <a:schemeClr val="accent2"/>
                </a:solidFill>
              </a:rPr>
              <a:t>HWRF intensity forecasts superior than all other models</a:t>
            </a:r>
          </a:p>
          <a:p>
            <a:pPr marL="285750" indent="-285750">
              <a:spcBef>
                <a:spcPct val="50000"/>
              </a:spcBef>
              <a:buFont typeface="Arial" panose="020B0604020202020204" pitchFamily="34" charset="0"/>
              <a:buChar char="•"/>
            </a:pPr>
            <a:r>
              <a:rPr lang="en-US" sz="1400" b="1" dirty="0" smtClean="0">
                <a:solidFill>
                  <a:schemeClr val="accent2"/>
                </a:solidFill>
              </a:rPr>
              <a:t>HWRF was able to forecast some of the most strongest storms of 2013 with high POD for Rapid Intensification</a:t>
            </a:r>
            <a:endParaRPr lang="en-US" sz="1400" b="1" dirty="0">
              <a:solidFill>
                <a:schemeClr val="accent2"/>
              </a:solidFill>
            </a:endParaRPr>
          </a:p>
        </p:txBody>
      </p:sp>
    </p:spTree>
    <p:extLst>
      <p:ext uri="{BB962C8B-B14F-4D97-AF65-F5344CB8AC3E}">
        <p14:creationId xmlns:p14="http://schemas.microsoft.com/office/powerpoint/2010/main" val="810882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64" y="196292"/>
            <a:ext cx="9907990" cy="760066"/>
          </a:xfrm>
        </p:spPr>
        <p:txBody>
          <a:bodyPr/>
          <a:lstStyle/>
          <a:p>
            <a:r>
              <a:rPr lang="en-US" sz="3600" dirty="0" smtClean="0">
                <a:solidFill>
                  <a:schemeClr val="accent5">
                    <a:lumMod val="40000"/>
                    <a:lumOff val="60000"/>
                  </a:schemeClr>
                </a:solidFill>
              </a:rPr>
              <a:t>A Global</a:t>
            </a:r>
            <a:r>
              <a:rPr lang="en-US" sz="3600" baseline="0" dirty="0" smtClean="0">
                <a:solidFill>
                  <a:schemeClr val="accent5">
                    <a:lumMod val="40000"/>
                    <a:lumOff val="60000"/>
                  </a:schemeClr>
                </a:solidFill>
              </a:rPr>
              <a:t> Nested </a:t>
            </a:r>
            <a:r>
              <a:rPr lang="en-US" sz="3600" dirty="0" smtClean="0">
                <a:solidFill>
                  <a:schemeClr val="accent5">
                    <a:lumMod val="40000"/>
                    <a:lumOff val="60000"/>
                  </a:schemeClr>
                </a:solidFill>
              </a:rPr>
              <a:t>Tropical Prediction System</a:t>
            </a:r>
            <a:endParaRPr lang="en-US" sz="3600" dirty="0">
              <a:solidFill>
                <a:schemeClr val="accent5">
                  <a:lumMod val="40000"/>
                  <a:lumOff val="60000"/>
                </a:schemeClr>
              </a:solidFill>
            </a:endParaRPr>
          </a:p>
        </p:txBody>
      </p:sp>
      <p:sp>
        <p:nvSpPr>
          <p:cNvPr id="6" name="TextBox 6"/>
          <p:cNvSpPr txBox="1"/>
          <p:nvPr/>
        </p:nvSpPr>
        <p:spPr>
          <a:xfrm>
            <a:off x="10024056" y="246845"/>
            <a:ext cx="1476375" cy="369332"/>
          </a:xfrm>
          <a:prstGeom prst="rect">
            <a:avLst/>
          </a:prstGeom>
        </p:spPr>
        <p:txBody>
          <a:bodyPr rtlCol="0">
            <a:spAutoFit/>
          </a:bodyPr>
          <a:lstStyle/>
          <a:p>
            <a:pPr algn="ctr"/>
            <a:r>
              <a:rPr lang="en-US" dirty="0" smtClean="0"/>
              <a:t>11</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83" y="956358"/>
            <a:ext cx="9039028" cy="4742889"/>
          </a:xfrm>
          <a:prstGeom prst="rect">
            <a:avLst/>
          </a:prstGeom>
        </p:spPr>
      </p:pic>
      <p:pic>
        <p:nvPicPr>
          <p:cNvPr id="10" name="Picture 9"/>
          <p:cNvPicPr>
            <a:picLocks noChangeAspect="1"/>
          </p:cNvPicPr>
          <p:nvPr/>
        </p:nvPicPr>
        <p:blipFill>
          <a:blip r:embed="rId4"/>
          <a:stretch>
            <a:fillRect/>
          </a:stretch>
        </p:blipFill>
        <p:spPr>
          <a:xfrm>
            <a:off x="177745" y="6039428"/>
            <a:ext cx="654038" cy="625581"/>
          </a:xfrm>
          <a:prstGeom prst="rect">
            <a:avLst/>
          </a:prstGeom>
        </p:spPr>
      </p:pic>
      <p:pic>
        <p:nvPicPr>
          <p:cNvPr id="11" name="Picture 10"/>
          <p:cNvPicPr>
            <a:picLocks noChangeAspect="1"/>
          </p:cNvPicPr>
          <p:nvPr/>
        </p:nvPicPr>
        <p:blipFill>
          <a:blip r:embed="rId5"/>
          <a:stretch>
            <a:fillRect/>
          </a:stretch>
        </p:blipFill>
        <p:spPr>
          <a:xfrm>
            <a:off x="11162435" y="6039428"/>
            <a:ext cx="790925" cy="790925"/>
          </a:xfrm>
          <a:prstGeom prst="rect">
            <a:avLst/>
          </a:prstGeom>
        </p:spPr>
      </p:pic>
      <p:sp>
        <p:nvSpPr>
          <p:cNvPr id="8" name="AutoShape 6"/>
          <p:cNvSpPr>
            <a:spLocks/>
          </p:cNvSpPr>
          <p:nvPr/>
        </p:nvSpPr>
        <p:spPr bwMode="auto">
          <a:xfrm>
            <a:off x="1145690" y="5829951"/>
            <a:ext cx="8878366" cy="8350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CN" sz="1800" b="1" dirty="0" smtClean="0">
                <a:solidFill>
                  <a:schemeClr val="accent2"/>
                </a:solidFill>
              </a:rPr>
              <a:t>Without</a:t>
            </a:r>
            <a:r>
              <a:rPr lang="en-US" altLang="zh-CN" sz="1800" b="1" baseline="0" dirty="0" smtClean="0">
                <a:solidFill>
                  <a:schemeClr val="accent2"/>
                </a:solidFill>
              </a:rPr>
              <a:t> much optimization efforts, this </a:t>
            </a:r>
            <a:r>
              <a:rPr lang="en-US" sz="1800" b="1" dirty="0" smtClean="0">
                <a:solidFill>
                  <a:schemeClr val="accent2"/>
                </a:solidFill>
              </a:rPr>
              <a:t>system takes 3.8 hours using</a:t>
            </a:r>
            <a:r>
              <a:rPr lang="en-US" sz="1800" b="1" baseline="0" dirty="0" smtClean="0">
                <a:solidFill>
                  <a:schemeClr val="accent2"/>
                </a:solidFill>
              </a:rPr>
              <a:t> 1500 processors for 126 h with 3 storms in the domain.  Performance and scaling test ongoing. A global HWRF at the cost of Basin Scale HWRF is possible!</a:t>
            </a:r>
            <a:endParaRPr lang="en-US" b="1" dirty="0">
              <a:solidFill>
                <a:schemeClr val="accent2"/>
              </a:solidFill>
            </a:endParaRPr>
          </a:p>
        </p:txBody>
      </p:sp>
      <p:sp>
        <p:nvSpPr>
          <p:cNvPr id="3" name="TextBox 2"/>
          <p:cNvSpPr txBox="1"/>
          <p:nvPr/>
        </p:nvSpPr>
        <p:spPr>
          <a:xfrm>
            <a:off x="10024056" y="2518161"/>
            <a:ext cx="1994170" cy="1200329"/>
          </a:xfrm>
          <a:prstGeom prst="rect">
            <a:avLst/>
          </a:prstGeom>
          <a:noFill/>
        </p:spPr>
        <p:txBody>
          <a:bodyPr wrap="square" rtlCol="0">
            <a:spAutoFit/>
          </a:bodyPr>
          <a:lstStyle/>
          <a:p>
            <a:pPr algn="l"/>
            <a:r>
              <a:rPr lang="en-US" dirty="0" smtClean="0">
                <a:solidFill>
                  <a:schemeClr val="tx1"/>
                </a:solidFill>
              </a:rPr>
              <a:t>3</a:t>
            </a:r>
            <a:r>
              <a:rPr lang="en-US" baseline="0" dirty="0" smtClean="0">
                <a:solidFill>
                  <a:schemeClr val="tx1"/>
                </a:solidFill>
              </a:rPr>
              <a:t> km, two-way interactive nests in a global framework!</a:t>
            </a:r>
            <a:endParaRPr lang="en-US" dirty="0">
              <a:solidFill>
                <a:schemeClr val="tx1"/>
              </a:solidFill>
            </a:endParaRPr>
          </a:p>
        </p:txBody>
      </p:sp>
    </p:spTree>
    <p:extLst>
      <p:ext uri="{BB962C8B-B14F-4D97-AF65-F5344CB8AC3E}">
        <p14:creationId xmlns:p14="http://schemas.microsoft.com/office/powerpoint/2010/main" val="1374344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91" y="246845"/>
            <a:ext cx="11128640" cy="720494"/>
          </a:xfrm>
        </p:spPr>
        <p:txBody>
          <a:bodyPr/>
          <a:lstStyle/>
          <a:p>
            <a:r>
              <a:rPr lang="en-US" sz="3600" dirty="0" smtClean="0"/>
              <a:t>Progress,</a:t>
            </a:r>
            <a:r>
              <a:rPr lang="en-US" sz="3600" baseline="0" dirty="0" smtClean="0"/>
              <a:t> </a:t>
            </a:r>
            <a:r>
              <a:rPr lang="en-US" sz="3600" dirty="0" smtClean="0"/>
              <a:t>Future Directions and Challenges</a:t>
            </a:r>
            <a:endParaRPr lang="en-US" sz="3600" dirty="0"/>
          </a:p>
        </p:txBody>
      </p:sp>
      <p:sp>
        <p:nvSpPr>
          <p:cNvPr id="3" name="Content Placeholder 2"/>
          <p:cNvSpPr>
            <a:spLocks noGrp="1"/>
          </p:cNvSpPr>
          <p:nvPr>
            <p:ph idx="1"/>
          </p:nvPr>
        </p:nvSpPr>
        <p:spPr>
          <a:xfrm>
            <a:off x="484008" y="1228677"/>
            <a:ext cx="10730951" cy="5210625"/>
          </a:xfrm>
        </p:spPr>
        <p:txBody>
          <a:bodyPr>
            <a:noAutofit/>
          </a:bodyPr>
          <a:lstStyle/>
          <a:p>
            <a: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sz="1900" b="1" baseline="0" dirty="0" smtClean="0">
                <a:solidFill>
                  <a:schemeClr val="accent2"/>
                </a:solidFill>
              </a:rPr>
              <a:t>Recommended Pathway: </a:t>
            </a:r>
            <a:r>
              <a:rPr lang="en-US" sz="1900" baseline="0" dirty="0" smtClean="0"/>
              <a:t>NEMS/NMMB with 2 way interactive nest appears to provide a seamless pathway for the global hurricane problem</a:t>
            </a:r>
            <a:endParaRPr lang="en-US" sz="1900" b="1" dirty="0" smtClean="0">
              <a:solidFill>
                <a:schemeClr val="accent2"/>
              </a:solidFill>
            </a:endParaRPr>
          </a:p>
          <a:p>
            <a:r>
              <a:rPr lang="en-US" sz="1900" b="1" dirty="0" smtClean="0">
                <a:solidFill>
                  <a:schemeClr val="accent2"/>
                </a:solidFill>
              </a:rPr>
              <a:t>Significant achievements: </a:t>
            </a:r>
            <a:r>
              <a:rPr lang="en-US" sz="1900" dirty="0" smtClean="0"/>
              <a:t>Development</a:t>
            </a:r>
            <a:r>
              <a:rPr lang="en-US" sz="1900" baseline="0" dirty="0" smtClean="0"/>
              <a:t> of two way interactive  nest at 3 km resolution within global framework (nearly complete)</a:t>
            </a:r>
          </a:p>
          <a:p>
            <a:r>
              <a:rPr lang="en-US" sz="1900" baseline="0" dirty="0" smtClean="0"/>
              <a:t> </a:t>
            </a:r>
            <a:r>
              <a:rPr lang="en-US" sz="1900" dirty="0" smtClean="0"/>
              <a:t>Transition of HWRF physics (nearly complete)</a:t>
            </a:r>
          </a:p>
          <a:p>
            <a:r>
              <a:rPr lang="en-US" sz="1900" dirty="0" smtClean="0"/>
              <a:t>Transition</a:t>
            </a:r>
            <a:r>
              <a:rPr lang="en-US" sz="1900" baseline="0" dirty="0" smtClean="0"/>
              <a:t> of HWRF initialization (work will start after hurricane season)</a:t>
            </a:r>
          </a:p>
          <a:p>
            <a:r>
              <a:rPr lang="en-US" sz="1900" baseline="0" dirty="0" smtClean="0"/>
              <a:t>Scalability experiments (will have to wait for additional computational resources)</a:t>
            </a:r>
          </a:p>
          <a:p>
            <a:r>
              <a:rPr lang="en-US" sz="1900" baseline="0" dirty="0" smtClean="0"/>
              <a:t>Near real-time demonstration of Basin Scale NNMB/HWRF-B for 2015 season (will have to wait for additional computational resources)</a:t>
            </a:r>
          </a:p>
          <a:p>
            <a: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sz="1900" baseline="0" dirty="0" smtClean="0"/>
              <a:t> Testing of global NMMB/HWRF-B (needs computational resources)</a:t>
            </a:r>
          </a:p>
          <a:p>
            <a:r>
              <a:rPr lang="en-US" sz="1900" b="1" dirty="0" smtClean="0">
                <a:solidFill>
                  <a:schemeClr val="accent2"/>
                </a:solidFill>
              </a:rPr>
              <a:t>Significant</a:t>
            </a:r>
            <a:r>
              <a:rPr lang="en-US" sz="1900" b="1" baseline="0" dirty="0" smtClean="0">
                <a:solidFill>
                  <a:schemeClr val="accent2"/>
                </a:solidFill>
              </a:rPr>
              <a:t> Challenges:</a:t>
            </a:r>
            <a:r>
              <a:rPr lang="en-US" sz="1900" baseline="0" dirty="0" smtClean="0"/>
              <a:t> No dedicated computational resources for retrospective testing. This project is not able to utilize the available manpower to the fullest potential. One has to wait for several hours to make any dedicated test runs </a:t>
            </a:r>
            <a:endParaRPr lang="en-US" sz="1900" dirty="0"/>
          </a:p>
        </p:txBody>
      </p:sp>
      <p:sp>
        <p:nvSpPr>
          <p:cNvPr id="4" name="TextBox 9"/>
          <p:cNvSpPr txBox="1"/>
          <p:nvPr/>
        </p:nvSpPr>
        <p:spPr>
          <a:xfrm>
            <a:off x="10024056" y="246845"/>
            <a:ext cx="1476375" cy="369332"/>
          </a:xfrm>
          <a:prstGeom prst="rect">
            <a:avLst/>
          </a:prstGeom>
        </p:spPr>
        <p:txBody>
          <a:bodyPr rtlCol="0">
            <a:spAutoFit/>
          </a:bodyPr>
          <a:lstStyle/>
          <a:p>
            <a:pPr algn="ctr"/>
            <a:r>
              <a:rPr lang="en-US" dirty="0" smtClean="0"/>
              <a:t>12</a:t>
            </a:r>
            <a:endParaRPr lang="en-US" dirty="0"/>
          </a:p>
        </p:txBody>
      </p:sp>
    </p:spTree>
    <p:extLst>
      <p:ext uri="{BB962C8B-B14F-4D97-AF65-F5344CB8AC3E}">
        <p14:creationId xmlns:p14="http://schemas.microsoft.com/office/powerpoint/2010/main" val="20985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63745" y="308339"/>
            <a:ext cx="9907990" cy="760066"/>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solidFill>
                  <a:schemeClr val="accent5">
                    <a:lumMod val="40000"/>
                    <a:lumOff val="60000"/>
                  </a:schemeClr>
                </a:solidFill>
              </a:rPr>
              <a:t>Questions</a:t>
            </a:r>
            <a:endParaRPr lang="en-US" sz="3600" dirty="0">
              <a:solidFill>
                <a:schemeClr val="accent5">
                  <a:lumMod val="40000"/>
                  <a:lumOff val="60000"/>
                </a:schemeClr>
              </a:solidFill>
            </a:endParaRPr>
          </a:p>
        </p:txBody>
      </p:sp>
      <p:pic>
        <p:nvPicPr>
          <p:cNvPr id="3" name="Picture 2"/>
          <p:cNvPicPr>
            <a:picLocks noChangeAspect="1"/>
          </p:cNvPicPr>
          <p:nvPr/>
        </p:nvPicPr>
        <p:blipFill>
          <a:blip r:embed="rId3"/>
          <a:stretch>
            <a:fillRect/>
          </a:stretch>
        </p:blipFill>
        <p:spPr>
          <a:xfrm>
            <a:off x="11260565" y="6186348"/>
            <a:ext cx="603851" cy="603851"/>
          </a:xfrm>
          <a:prstGeom prst="rect">
            <a:avLst/>
          </a:prstGeom>
        </p:spPr>
      </p:pic>
      <p:pic>
        <p:nvPicPr>
          <p:cNvPr id="4" name="Picture 3"/>
          <p:cNvPicPr>
            <a:picLocks noChangeAspect="1"/>
          </p:cNvPicPr>
          <p:nvPr/>
        </p:nvPicPr>
        <p:blipFill>
          <a:blip r:embed="rId4"/>
          <a:stretch>
            <a:fillRect/>
          </a:stretch>
        </p:blipFill>
        <p:spPr>
          <a:xfrm>
            <a:off x="270207" y="6039428"/>
            <a:ext cx="639380" cy="611561"/>
          </a:xfrm>
          <a:prstGeom prst="rect">
            <a:avLst/>
          </a:prstGeom>
        </p:spPr>
      </p:pic>
      <p:pic>
        <p:nvPicPr>
          <p:cNvPr id="6" name="Picture 5"/>
          <p:cNvPicPr>
            <a:picLocks noChangeAspect="1"/>
          </p:cNvPicPr>
          <p:nvPr/>
        </p:nvPicPr>
        <p:blipFill>
          <a:blip r:embed="rId5"/>
          <a:stretch>
            <a:fillRect/>
          </a:stretch>
        </p:blipFill>
        <p:spPr>
          <a:xfrm>
            <a:off x="4737246" y="1123950"/>
            <a:ext cx="3219304" cy="4746625"/>
          </a:xfrm>
          <a:prstGeom prst="rect">
            <a:avLst/>
          </a:prstGeom>
        </p:spPr>
      </p:pic>
    </p:spTree>
    <p:extLst>
      <p:ext uri="{BB962C8B-B14F-4D97-AF65-F5344CB8AC3E}">
        <p14:creationId xmlns:p14="http://schemas.microsoft.com/office/powerpoint/2010/main" val="1503075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
          <p:cNvSpPr/>
          <p:nvPr/>
        </p:nvSpPr>
        <p:spPr>
          <a:xfrm>
            <a:off x="559635" y="943830"/>
            <a:ext cx="4976167" cy="550919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p>
            <a:pPr lvl="0" algn="just" defTabSz="457200">
              <a:defRPr sz="1800"/>
            </a:pPr>
            <a:endParaRPr sz="1200" dirty="0">
              <a:uFill>
                <a:solidFill/>
              </a:uFill>
              <a:latin typeface="Cambria"/>
              <a:ea typeface="Cambria"/>
              <a:cs typeface="Cambria"/>
              <a:sym typeface="Cambria"/>
            </a:endParaRPr>
          </a:p>
          <a:p>
            <a:pPr marL="571500" lvl="0" indent="-342900" algn="just" defTabSz="457200">
              <a:buSzPct val="100000"/>
              <a:buFont typeface="Wingdings" panose="05000000000000000000" pitchFamily="2" charset="2"/>
              <a:buChar char="§"/>
              <a:defRPr sz="1800"/>
            </a:pPr>
            <a:r>
              <a:rPr sz="1700" dirty="0">
                <a:uFill>
                  <a:solidFill/>
                </a:uFill>
              </a:rPr>
              <a:t>Create the next generation, non-hydrostatic, </a:t>
            </a:r>
            <a:r>
              <a:rPr sz="1700" dirty="0" smtClean="0">
                <a:uFill>
                  <a:solidFill/>
                </a:uFill>
              </a:rPr>
              <a:t>H</a:t>
            </a:r>
            <a:r>
              <a:rPr lang="en-US" sz="1700" dirty="0" smtClean="0">
                <a:uFill>
                  <a:solidFill/>
                </a:uFill>
              </a:rPr>
              <a:t>urricane</a:t>
            </a:r>
            <a:r>
              <a:rPr lang="en-US" sz="1700" baseline="0" dirty="0" smtClean="0">
                <a:uFill>
                  <a:solidFill/>
                </a:uFill>
              </a:rPr>
              <a:t> Forecast</a:t>
            </a:r>
            <a:r>
              <a:rPr sz="1700" dirty="0" smtClean="0">
                <a:uFill>
                  <a:solidFill/>
                </a:uFill>
              </a:rPr>
              <a:t> </a:t>
            </a:r>
            <a:r>
              <a:rPr sz="1700" dirty="0">
                <a:uFill>
                  <a:solidFill/>
                </a:uFill>
              </a:rPr>
              <a:t>system </a:t>
            </a:r>
            <a:r>
              <a:rPr lang="en-US" sz="1700" dirty="0" smtClean="0">
                <a:uFill>
                  <a:solidFill/>
                </a:uFill>
              </a:rPr>
              <a:t>(HFS) </a:t>
            </a:r>
            <a:r>
              <a:rPr sz="1700" dirty="0" smtClean="0">
                <a:uFill>
                  <a:solidFill/>
                </a:uFill>
              </a:rPr>
              <a:t>capable </a:t>
            </a:r>
            <a:r>
              <a:rPr sz="1700" dirty="0">
                <a:uFill>
                  <a:solidFill/>
                </a:uFill>
              </a:rPr>
              <a:t>of capturing better, land-TC multi-scale interactions, critical for land fall applications. This modeling system will have a very high potential to transition to operations (regional)</a:t>
            </a:r>
          </a:p>
          <a:p>
            <a:pPr marL="571500" lvl="0" indent="-342900" algn="just" defTabSz="457200">
              <a:buSzPct val="100000"/>
              <a:buFont typeface="Wingdings" panose="05000000000000000000" pitchFamily="2" charset="2"/>
              <a:buChar char="§"/>
              <a:defRPr sz="1800"/>
            </a:pPr>
            <a:endParaRPr sz="1700" dirty="0">
              <a:uFill>
                <a:solidFill/>
              </a:uFill>
            </a:endParaRPr>
          </a:p>
          <a:p>
            <a:pPr marL="571500" lvl="0" indent="-342900" algn="just" defTabSz="457200">
              <a:buSzPct val="100000"/>
              <a:buFont typeface="Wingdings" panose="05000000000000000000" pitchFamily="2" charset="2"/>
              <a:buChar char="§"/>
              <a:defRPr sz="1800"/>
            </a:pPr>
            <a:r>
              <a:rPr sz="1700" dirty="0">
                <a:uFill>
                  <a:solidFill/>
                </a:uFill>
              </a:rPr>
              <a:t>Proof of concept of Global tropical cyclone model with multiple moveable nests placed around all tropical systems in the world</a:t>
            </a:r>
          </a:p>
          <a:p>
            <a:pPr marL="571500" lvl="0" indent="-342900" algn="just" defTabSz="457200">
              <a:buSzPct val="100000"/>
              <a:buFont typeface="Wingdings" panose="05000000000000000000" pitchFamily="2" charset="2"/>
              <a:buChar char="§"/>
              <a:defRPr sz="1800"/>
            </a:pPr>
            <a:endParaRPr sz="1700" dirty="0">
              <a:uFill>
                <a:solidFill/>
              </a:uFill>
            </a:endParaRPr>
          </a:p>
          <a:p>
            <a:pPr marL="571500" lvl="0" indent="-342900" algn="just" defTabSz="457200">
              <a:buSzPct val="100000"/>
              <a:buFont typeface="Wingdings" panose="05000000000000000000" pitchFamily="2" charset="2"/>
              <a:buChar char="§"/>
              <a:defRPr sz="1800"/>
            </a:pPr>
            <a:r>
              <a:rPr sz="1700" dirty="0">
                <a:uFill>
                  <a:solidFill/>
                </a:uFill>
              </a:rPr>
              <a:t>Options to test HWRF nests in </a:t>
            </a:r>
            <a:r>
              <a:rPr sz="1700" dirty="0" smtClean="0">
                <a:uFill>
                  <a:solidFill/>
                </a:uFill>
              </a:rPr>
              <a:t>NMMB/NEMS</a:t>
            </a:r>
            <a:r>
              <a:rPr lang="en-US" sz="1700" baseline="0" dirty="0" smtClean="0">
                <a:uFill>
                  <a:solidFill/>
                </a:uFill>
              </a:rPr>
              <a:t> </a:t>
            </a:r>
            <a:r>
              <a:rPr lang="en-US" sz="1700" dirty="0" smtClean="0">
                <a:uFill>
                  <a:solidFill/>
                </a:uFill>
              </a:rPr>
              <a:t>regional </a:t>
            </a:r>
            <a:r>
              <a:rPr sz="1700" dirty="0" smtClean="0">
                <a:uFill>
                  <a:solidFill/>
                </a:uFill>
              </a:rPr>
              <a:t>framework </a:t>
            </a:r>
            <a:r>
              <a:rPr sz="1700" dirty="0">
                <a:uFill>
                  <a:solidFill/>
                </a:uFill>
              </a:rPr>
              <a:t>with initial and boundary conditions from different hydrostatic and non-hydrostatic global models being developed in this HIWPP effort will be made available to other collaborators</a:t>
            </a:r>
          </a:p>
        </p:txBody>
      </p:sp>
      <p:sp>
        <p:nvSpPr>
          <p:cNvPr id="8" name="Title 1"/>
          <p:cNvSpPr txBox="1">
            <a:spLocks/>
          </p:cNvSpPr>
          <p:nvPr/>
        </p:nvSpPr>
        <p:spPr>
          <a:xfrm>
            <a:off x="704013" y="287422"/>
            <a:ext cx="8302570" cy="634509"/>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aseline="0" dirty="0" smtClean="0">
                <a:solidFill>
                  <a:schemeClr val="accent5">
                    <a:lumMod val="40000"/>
                    <a:lumOff val="60000"/>
                  </a:schemeClr>
                </a:solidFill>
              </a:rPr>
              <a:t>Project Goals</a:t>
            </a:r>
            <a:endParaRPr lang="en-US" sz="3600" dirty="0">
              <a:solidFill>
                <a:schemeClr val="accent5">
                  <a:lumMod val="40000"/>
                  <a:lumOff val="60000"/>
                </a:schemeClr>
              </a:solidFill>
            </a:endParaRPr>
          </a:p>
        </p:txBody>
      </p:sp>
      <p:pic>
        <p:nvPicPr>
          <p:cNvPr id="9" name="Picture 8"/>
          <p:cNvPicPr>
            <a:picLocks noChangeAspect="1"/>
          </p:cNvPicPr>
          <p:nvPr/>
        </p:nvPicPr>
        <p:blipFill>
          <a:blip r:embed="rId2"/>
          <a:stretch>
            <a:fillRect/>
          </a:stretch>
        </p:blipFill>
        <p:spPr>
          <a:xfrm>
            <a:off x="6488881" y="1370842"/>
            <a:ext cx="4581468" cy="3436101"/>
          </a:xfrm>
          <a:prstGeom prst="rect">
            <a:avLst/>
          </a:prstGeom>
        </p:spPr>
      </p:pic>
      <p:sp>
        <p:nvSpPr>
          <p:cNvPr id="10" name="AutoShape 17"/>
          <p:cNvSpPr>
            <a:spLocks/>
          </p:cNvSpPr>
          <p:nvPr/>
        </p:nvSpPr>
        <p:spPr bwMode="auto">
          <a:xfrm>
            <a:off x="6488881" y="4995972"/>
            <a:ext cx="4581468" cy="646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b="1" dirty="0" smtClean="0">
                <a:solidFill>
                  <a:schemeClr val="bg2"/>
                </a:solidFill>
              </a:rPr>
              <a:t>Impact</a:t>
            </a:r>
            <a:r>
              <a:rPr lang="en-US" altLang="zh-CN" sz="1400" b="1" baseline="0" dirty="0" smtClean="0">
                <a:solidFill>
                  <a:srgbClr val="003399"/>
                </a:solidFill>
              </a:rPr>
              <a:t> of global model resolution on prediction of the inner core structure of Hurricane Earl (2010)</a:t>
            </a:r>
            <a:endParaRPr lang="en-US" altLang="zh-CN" sz="1400" dirty="0"/>
          </a:p>
        </p:txBody>
      </p:sp>
      <p:sp>
        <p:nvSpPr>
          <p:cNvPr id="12" name="TextBox 13"/>
          <p:cNvSpPr txBox="1"/>
          <p:nvPr/>
        </p:nvSpPr>
        <p:spPr>
          <a:xfrm>
            <a:off x="10024056" y="246845"/>
            <a:ext cx="1476375" cy="369332"/>
          </a:xfrm>
          <a:prstGeom prst="rect">
            <a:avLst/>
          </a:prstGeom>
        </p:spPr>
        <p:txBody>
          <a:bodyPr rtlCol="0">
            <a:spAutoFit/>
          </a:bodyPr>
          <a:lstStyle/>
          <a:p>
            <a:pPr algn="ctr"/>
            <a:r>
              <a:rPr lang="en-US" dirty="0"/>
              <a:t>1</a:t>
            </a:r>
          </a:p>
        </p:txBody>
      </p:sp>
    </p:spTree>
    <p:extLst>
      <p:ext uri="{BB962C8B-B14F-4D97-AF65-F5344CB8AC3E}">
        <p14:creationId xmlns:p14="http://schemas.microsoft.com/office/powerpoint/2010/main" val="69525823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95254" y="1098880"/>
            <a:ext cx="4282740" cy="2873420"/>
            <a:chOff x="4779697" y="3657600"/>
            <a:chExt cx="4191000" cy="2743198"/>
          </a:xfrm>
        </p:grpSpPr>
        <p:pic>
          <p:nvPicPr>
            <p:cNvPr id="11" name="Picture 10" descr="C:\Users\young.c.kwon\AppData\Local\Temp\8\noname-1.g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697" y="3657600"/>
              <a:ext cx="4191000" cy="27431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42322" y="5558588"/>
              <a:ext cx="1138989" cy="210678"/>
            </a:xfrm>
            <a:prstGeom prst="rect">
              <a:avLst/>
            </a:prstGeom>
            <a:noFill/>
          </p:spPr>
          <p:txBody>
            <a:bodyPr wrap="square" rtlCol="0">
              <a:spAutoFit/>
            </a:bodyPr>
            <a:lstStyle/>
            <a:p>
              <a:r>
                <a:rPr lang="en-US" sz="1233" b="1" dirty="0" smtClean="0">
                  <a:solidFill>
                    <a:srgbClr val="FF9933"/>
                  </a:solidFill>
                </a:rPr>
                <a:t>FY13 HWRF</a:t>
              </a:r>
              <a:endParaRPr lang="en-US" sz="1233" b="1" dirty="0">
                <a:solidFill>
                  <a:srgbClr val="FF9933"/>
                </a:solidFill>
              </a:endParaRPr>
            </a:p>
          </p:txBody>
        </p:sp>
        <p:cxnSp>
          <p:nvCxnSpPr>
            <p:cNvPr id="13" name="Straight Arrow Connector 12"/>
            <p:cNvCxnSpPr/>
            <p:nvPr/>
          </p:nvCxnSpPr>
          <p:spPr>
            <a:xfrm flipH="1" flipV="1">
              <a:off x="6742849" y="5029199"/>
              <a:ext cx="264696" cy="52939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itle 1"/>
          <p:cNvSpPr>
            <a:spLocks noGrp="1"/>
          </p:cNvSpPr>
          <p:nvPr>
            <p:ph type="title"/>
          </p:nvPr>
        </p:nvSpPr>
        <p:spPr>
          <a:xfrm>
            <a:off x="384349" y="240687"/>
            <a:ext cx="9587290" cy="534856"/>
          </a:xfrm>
        </p:spPr>
        <p:txBody>
          <a:bodyPr/>
          <a:lstStyle/>
          <a:p>
            <a:r>
              <a:rPr lang="en-US" sz="3600" baseline="0" dirty="0" smtClean="0">
                <a:solidFill>
                  <a:schemeClr val="accent5">
                    <a:lumMod val="40000"/>
                    <a:lumOff val="60000"/>
                  </a:schemeClr>
                </a:solidFill>
              </a:rPr>
              <a:t>State-of-the-art: Operational HWRF System</a:t>
            </a:r>
            <a:endParaRPr lang="en-US" sz="3600" dirty="0">
              <a:solidFill>
                <a:schemeClr val="accent5">
                  <a:lumMod val="40000"/>
                  <a:lumOff val="60000"/>
                </a:schemeClr>
              </a:solidFill>
            </a:endParaRPr>
          </a:p>
        </p:txBody>
      </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125702" y="1011012"/>
            <a:ext cx="3668192" cy="1931178"/>
          </a:xfrm>
          <a:prstGeom prst="rect">
            <a:avLst/>
          </a:prstGeom>
          <a:noFill/>
          <a:ln>
            <a:noFill/>
          </a:ln>
        </p:spPr>
      </p:pic>
      <p:pic>
        <p:nvPicPr>
          <p:cNvPr id="17" name="Picture 16"/>
          <p:cNvPicPr/>
          <p:nvPr/>
        </p:nvPicPr>
        <p:blipFill rotWithShape="1">
          <a:blip r:embed="rId5">
            <a:extLst>
              <a:ext uri="{28A0092B-C50C-407E-A947-70E740481C1C}">
                <a14:useLocalDpi xmlns:a14="http://schemas.microsoft.com/office/drawing/2010/main" val="0"/>
              </a:ext>
            </a:extLst>
          </a:blip>
          <a:srcRect b="5227"/>
          <a:stretch/>
        </p:blipFill>
        <p:spPr bwMode="auto">
          <a:xfrm>
            <a:off x="6125702" y="2988668"/>
            <a:ext cx="3668192" cy="1933629"/>
          </a:xfrm>
          <a:prstGeom prst="rect">
            <a:avLst/>
          </a:prstGeom>
          <a:noFill/>
        </p:spPr>
      </p:pic>
      <p:sp>
        <p:nvSpPr>
          <p:cNvPr id="19" name="AutoShape 17"/>
          <p:cNvSpPr>
            <a:spLocks/>
          </p:cNvSpPr>
          <p:nvPr/>
        </p:nvSpPr>
        <p:spPr bwMode="auto">
          <a:xfrm>
            <a:off x="871441" y="4049520"/>
            <a:ext cx="4330365" cy="1600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sz="1400" b="1" i="1" dirty="0" smtClean="0">
                <a:solidFill>
                  <a:schemeClr val="bg2"/>
                </a:solidFill>
              </a:rPr>
              <a:t>For Atlantic basin track, the HWRF is improved by ~5-15% and now appears competitive with the GFS.  For intensity, the model reduces errors by ~15%, </a:t>
            </a:r>
            <a:r>
              <a:rPr lang="en-US" sz="1400" b="1" i="1" u="sng" dirty="0" smtClean="0">
                <a:solidFill>
                  <a:schemeClr val="bg2"/>
                </a:solidFill>
              </a:rPr>
              <a:t>has demonstrated skill greater than that of the NHC official forecast and greater than that of the statistical models. </a:t>
            </a:r>
            <a:r>
              <a:rPr lang="en-US" sz="1400" b="1" i="1" dirty="0" smtClean="0">
                <a:solidFill>
                  <a:schemeClr val="bg2"/>
                </a:solidFill>
              </a:rPr>
              <a:t>These are remarkable results… </a:t>
            </a:r>
            <a:r>
              <a:rPr lang="en-US" sz="1400" b="1" i="1" baseline="0" dirty="0" smtClean="0">
                <a:solidFill>
                  <a:schemeClr val="bg2"/>
                </a:solidFill>
              </a:rPr>
              <a:t> </a:t>
            </a:r>
            <a:r>
              <a:rPr lang="en-US" sz="1400" b="1" i="1" dirty="0" smtClean="0">
                <a:solidFill>
                  <a:schemeClr val="bg2"/>
                </a:solidFill>
              </a:rPr>
              <a:t>James Franklin, NHC</a:t>
            </a:r>
          </a:p>
          <a:p>
            <a:endParaRPr lang="en-US" altLang="zh-CN" sz="1400" b="1" dirty="0">
              <a:solidFill>
                <a:schemeClr val="bg2"/>
              </a:solidFill>
            </a:endParaRPr>
          </a:p>
        </p:txBody>
      </p:sp>
      <p:sp>
        <p:nvSpPr>
          <p:cNvPr id="20" name="AutoShape 17"/>
          <p:cNvSpPr>
            <a:spLocks/>
          </p:cNvSpPr>
          <p:nvPr/>
        </p:nvSpPr>
        <p:spPr bwMode="auto">
          <a:xfrm>
            <a:off x="6125702" y="4962975"/>
            <a:ext cx="3668192" cy="624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sz="1200" b="1" i="1" dirty="0" smtClean="0">
                <a:solidFill>
                  <a:schemeClr val="bg2"/>
                </a:solidFill>
              </a:rPr>
              <a:t>Significant improvements in the Hurricane Track &amp;</a:t>
            </a:r>
            <a:r>
              <a:rPr lang="en-US" sz="1200" b="1" i="1" baseline="0" dirty="0" smtClean="0">
                <a:solidFill>
                  <a:schemeClr val="bg2"/>
                </a:solidFill>
              </a:rPr>
              <a:t> intensity </a:t>
            </a:r>
            <a:r>
              <a:rPr lang="en-US" sz="1200" b="1" i="1" dirty="0" smtClean="0">
                <a:solidFill>
                  <a:schemeClr val="bg2"/>
                </a:solidFill>
              </a:rPr>
              <a:t>for the Atlantic Basin: Approaching the NOAA HFIP 5-year</a:t>
            </a:r>
            <a:endParaRPr lang="en-US" altLang="zh-CN" sz="1200" dirty="0"/>
          </a:p>
        </p:txBody>
      </p:sp>
      <p:sp>
        <p:nvSpPr>
          <p:cNvPr id="21" name="AutoShape 6"/>
          <p:cNvSpPr>
            <a:spLocks/>
          </p:cNvSpPr>
          <p:nvPr/>
        </p:nvSpPr>
        <p:spPr bwMode="auto">
          <a:xfrm>
            <a:off x="363590" y="5821257"/>
            <a:ext cx="11524224" cy="906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chemeClr val="accent2"/>
                </a:solidFill>
              </a:rPr>
              <a:t>Steep</a:t>
            </a:r>
            <a:r>
              <a:rPr lang="en-US" b="1" baseline="0" dirty="0" smtClean="0">
                <a:solidFill>
                  <a:schemeClr val="accent2"/>
                </a:solidFill>
              </a:rPr>
              <a:t>-Step Improvements  to intensity predictions are due to (i) high resolution (3 km) moving nest (ii) physics carefully advanced by the use of inner core observations and (iii) vortex-scale initialization</a:t>
            </a:r>
            <a:endParaRPr lang="en-US" b="1" dirty="0">
              <a:solidFill>
                <a:schemeClr val="accent2"/>
              </a:solidFill>
            </a:endParaRPr>
          </a:p>
        </p:txBody>
      </p:sp>
      <p:sp>
        <p:nvSpPr>
          <p:cNvPr id="23" name="TextBox 13"/>
          <p:cNvSpPr txBox="1"/>
          <p:nvPr/>
        </p:nvSpPr>
        <p:spPr>
          <a:xfrm>
            <a:off x="10024056" y="246845"/>
            <a:ext cx="1476375" cy="369332"/>
          </a:xfrm>
          <a:prstGeom prst="rect">
            <a:avLst/>
          </a:prstGeom>
        </p:spPr>
        <p:txBody>
          <a:bodyPr rtlCol="0">
            <a:spAutoFit/>
          </a:bodyPr>
          <a:lstStyle/>
          <a:p>
            <a:pPr algn="ctr"/>
            <a:r>
              <a:rPr lang="en-US" dirty="0"/>
              <a:t>2</a:t>
            </a:r>
          </a:p>
        </p:txBody>
      </p:sp>
    </p:spTree>
    <p:extLst>
      <p:ext uri="{BB962C8B-B14F-4D97-AF65-F5344CB8AC3E}">
        <p14:creationId xmlns:p14="http://schemas.microsoft.com/office/powerpoint/2010/main" val="1312630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09" y="325529"/>
            <a:ext cx="10237301" cy="666786"/>
          </a:xfrm>
        </p:spPr>
        <p:txBody>
          <a:bodyPr/>
          <a:lstStyle/>
          <a:p>
            <a:r>
              <a:rPr lang="en-US" sz="3600" dirty="0" smtClean="0">
                <a:solidFill>
                  <a:schemeClr val="accent5">
                    <a:lumMod val="40000"/>
                    <a:lumOff val="60000"/>
                  </a:schemeClr>
                </a:solidFill>
              </a:rPr>
              <a:t>HWRF</a:t>
            </a:r>
            <a:r>
              <a:rPr lang="en-US" sz="3600" baseline="0" dirty="0" smtClean="0">
                <a:solidFill>
                  <a:schemeClr val="accent5">
                    <a:lumMod val="40000"/>
                    <a:lumOff val="60000"/>
                  </a:schemeClr>
                </a:solidFill>
              </a:rPr>
              <a:t> Nesting: High Resolution for TC vortex</a:t>
            </a:r>
            <a:endParaRPr lang="en-US" sz="3600" dirty="0">
              <a:solidFill>
                <a:schemeClr val="accent5">
                  <a:lumMod val="40000"/>
                  <a:lumOff val="60000"/>
                </a:schemeClr>
              </a:solidFill>
            </a:endParaRPr>
          </a:p>
        </p:txBody>
      </p:sp>
      <p:sp>
        <p:nvSpPr>
          <p:cNvPr id="5" name="Rectangle 4"/>
          <p:cNvSpPr txBox="1"/>
          <p:nvPr/>
        </p:nvSpPr>
        <p:spPr>
          <a:xfrm>
            <a:off x="687119" y="5129499"/>
            <a:ext cx="4423895" cy="877163"/>
          </a:xfrm>
          <a:prstGeom prst="rect">
            <a:avLst/>
          </a:prstGeom>
        </p:spPr>
        <p:txBody>
          <a:bodyPr wrap="square">
            <a:spAutoFit/>
          </a:bodyPr>
          <a:lstStyle/>
          <a:p>
            <a:pPr algn="just"/>
            <a:r>
              <a:rPr lang="en-US" sz="1700" b="1" dirty="0" smtClean="0">
                <a:solidFill>
                  <a:schemeClr val="accent2"/>
                </a:solidFill>
              </a:rPr>
              <a:t>Back Bone of HWRF: 3-km, two-way interactive</a:t>
            </a:r>
            <a:r>
              <a:rPr lang="en-US" sz="1700" b="1" baseline="0" dirty="0" smtClean="0">
                <a:solidFill>
                  <a:schemeClr val="accent2"/>
                </a:solidFill>
              </a:rPr>
              <a:t> moving</a:t>
            </a:r>
            <a:r>
              <a:rPr lang="en-US" sz="1700" b="1" dirty="0" smtClean="0">
                <a:solidFill>
                  <a:schemeClr val="accent2"/>
                </a:solidFill>
              </a:rPr>
              <a:t> nest; any number can be placed anywhere in a domain!</a:t>
            </a:r>
            <a:endParaRPr lang="en-US" sz="1700" dirty="0"/>
          </a:p>
        </p:txBody>
      </p:sp>
      <p:pic>
        <p:nvPicPr>
          <p:cNvPr id="6" name="Picture 5"/>
          <p:cNvPicPr>
            <a:picLocks noChangeAspect="1"/>
          </p:cNvPicPr>
          <p:nvPr/>
        </p:nvPicPr>
        <p:blipFill>
          <a:blip r:embed="rId3"/>
          <a:stretch>
            <a:fillRect/>
          </a:stretch>
        </p:blipFill>
        <p:spPr>
          <a:xfrm>
            <a:off x="8477434" y="1662322"/>
            <a:ext cx="3207728" cy="3227208"/>
          </a:xfrm>
          <a:prstGeom prst="rect">
            <a:avLst/>
          </a:prstGeom>
        </p:spPr>
      </p:pic>
      <p:pic>
        <p:nvPicPr>
          <p:cNvPr id="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9448" y="1729177"/>
            <a:ext cx="2711204" cy="160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Picture 5" descr="image.png"/>
          <p:cNvPicPr>
            <a:picLocks noChangeAspect="1"/>
          </p:cNvPicPr>
          <p:nvPr/>
        </p:nvPicPr>
        <p:blipFill>
          <a:blip r:embed="rId5">
            <a:extLst>
              <a:ext uri="{28A0092B-C50C-407E-A947-70E740481C1C}">
                <a14:useLocalDpi xmlns:a14="http://schemas.microsoft.com/office/drawing/2010/main" val="0"/>
              </a:ext>
            </a:extLst>
          </a:blip>
          <a:srcRect b="11354"/>
          <a:stretch>
            <a:fillRect/>
          </a:stretch>
        </p:blipFill>
        <p:spPr bwMode="auto">
          <a:xfrm>
            <a:off x="5709448" y="3372824"/>
            <a:ext cx="2736144" cy="15167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AutoShape 17"/>
          <p:cNvSpPr>
            <a:spLocks/>
          </p:cNvSpPr>
          <p:nvPr/>
        </p:nvSpPr>
        <p:spPr bwMode="auto">
          <a:xfrm>
            <a:off x="5758139" y="1272403"/>
            <a:ext cx="5921877" cy="2632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400" b="1" dirty="0" smtClean="0">
                <a:solidFill>
                  <a:srgbClr val="003399"/>
                </a:solidFill>
              </a:rPr>
              <a:t>Hurricane</a:t>
            </a:r>
            <a:r>
              <a:rPr lang="en-US" altLang="zh-CN" sz="1400" b="1" baseline="0" dirty="0" smtClean="0">
                <a:solidFill>
                  <a:srgbClr val="003399"/>
                </a:solidFill>
              </a:rPr>
              <a:t> Earl (2010):</a:t>
            </a:r>
            <a:r>
              <a:rPr lang="en-US" altLang="zh-CN" sz="1400" b="1" dirty="0" smtClean="0">
                <a:solidFill>
                  <a:srgbClr val="003399"/>
                </a:solidFill>
              </a:rPr>
              <a:t> example</a:t>
            </a:r>
            <a:r>
              <a:rPr lang="en-US" altLang="zh-CN" sz="1400" b="1" baseline="0" dirty="0" smtClean="0">
                <a:solidFill>
                  <a:srgbClr val="003399"/>
                </a:solidFill>
              </a:rPr>
              <a:t> </a:t>
            </a:r>
            <a:r>
              <a:rPr lang="en-US" altLang="zh-CN" sz="1400" b="1" dirty="0" smtClean="0">
                <a:solidFill>
                  <a:srgbClr val="003399"/>
                </a:solidFill>
              </a:rPr>
              <a:t>of </a:t>
            </a:r>
            <a:r>
              <a:rPr lang="en-US" altLang="zh-CN" sz="1400" b="1" dirty="0">
                <a:solidFill>
                  <a:srgbClr val="003399"/>
                </a:solidFill>
              </a:rPr>
              <a:t>RI case in a sheared environment</a:t>
            </a:r>
            <a:endParaRPr lang="en-US" altLang="zh-CN" sz="1400" dirty="0"/>
          </a:p>
        </p:txBody>
      </p:sp>
      <p:sp>
        <p:nvSpPr>
          <p:cNvPr id="3" name="Rectangle 2"/>
          <p:cNvSpPr txBox="1"/>
          <p:nvPr/>
        </p:nvSpPr>
        <p:spPr>
          <a:xfrm>
            <a:off x="6650304" y="2771501"/>
            <a:ext cx="1553689" cy="246221"/>
          </a:xfrm>
          <a:prstGeom prst="rect">
            <a:avLst/>
          </a:prstGeom>
        </p:spPr>
        <p:txBody>
          <a:bodyPr wrap="square">
            <a:spAutoFit/>
          </a:bodyPr>
          <a:lstStyle/>
          <a:p>
            <a:r>
              <a:rPr lang="en-US" sz="1000" b="1" dirty="0" smtClean="0">
                <a:solidFill>
                  <a:schemeClr val="bg1"/>
                </a:solidFill>
              </a:rPr>
              <a:t>Intensity Predictions</a:t>
            </a:r>
            <a:endParaRPr lang="en-US" sz="1000" b="1" dirty="0">
              <a:solidFill>
                <a:schemeClr val="bg1"/>
              </a:solidFill>
            </a:endParaRPr>
          </a:p>
        </p:txBody>
      </p:sp>
      <p:sp>
        <p:nvSpPr>
          <p:cNvPr id="14" name="Rectangle 2"/>
          <p:cNvSpPr txBox="1"/>
          <p:nvPr/>
        </p:nvSpPr>
        <p:spPr>
          <a:xfrm>
            <a:off x="6843188" y="3821521"/>
            <a:ext cx="1199779" cy="246221"/>
          </a:xfrm>
          <a:prstGeom prst="rect">
            <a:avLst/>
          </a:prstGeom>
        </p:spPr>
        <p:txBody>
          <a:bodyPr wrap="square">
            <a:spAutoFit/>
          </a:bodyPr>
          <a:lstStyle/>
          <a:p>
            <a:r>
              <a:rPr lang="en-US" sz="1000" b="1" dirty="0" smtClean="0">
                <a:solidFill>
                  <a:schemeClr val="bg1"/>
                </a:solidFill>
              </a:rPr>
              <a:t>Size</a:t>
            </a:r>
            <a:r>
              <a:rPr lang="en-US" sz="1000" b="1" baseline="0" dirty="0" smtClean="0">
                <a:solidFill>
                  <a:schemeClr val="bg1"/>
                </a:solidFill>
              </a:rPr>
              <a:t> Predictions</a:t>
            </a:r>
            <a:endParaRPr lang="en-US" sz="1000" b="1" dirty="0">
              <a:solidFill>
                <a:schemeClr val="bg1"/>
              </a:solidFill>
            </a:endParaRPr>
          </a:p>
        </p:txBody>
      </p:sp>
      <p:sp>
        <p:nvSpPr>
          <p:cNvPr id="15" name="Rectangle 2"/>
          <p:cNvSpPr txBox="1"/>
          <p:nvPr/>
        </p:nvSpPr>
        <p:spPr>
          <a:xfrm>
            <a:off x="10541137" y="2045718"/>
            <a:ext cx="1225747" cy="400110"/>
          </a:xfrm>
          <a:prstGeom prst="rect">
            <a:avLst/>
          </a:prstGeom>
        </p:spPr>
        <p:txBody>
          <a:bodyPr wrap="square">
            <a:spAutoFit/>
          </a:bodyPr>
          <a:lstStyle/>
          <a:p>
            <a:r>
              <a:rPr lang="en-US" sz="1000" b="1" dirty="0" smtClean="0">
                <a:solidFill>
                  <a:schemeClr val="bg1"/>
                </a:solidFill>
              </a:rPr>
              <a:t>Structure</a:t>
            </a:r>
            <a:r>
              <a:rPr lang="en-US" sz="1000" b="1" baseline="0" dirty="0" smtClean="0">
                <a:solidFill>
                  <a:schemeClr val="bg1"/>
                </a:solidFill>
              </a:rPr>
              <a:t> predictions</a:t>
            </a:r>
            <a:endParaRPr lang="en-US" sz="1000" b="1" dirty="0">
              <a:solidFill>
                <a:schemeClr val="bg1"/>
              </a:solidFill>
            </a:endParaRPr>
          </a:p>
        </p:txBody>
      </p:sp>
      <p:sp>
        <p:nvSpPr>
          <p:cNvPr id="16" name="Rectangle 4"/>
          <p:cNvSpPr txBox="1"/>
          <p:nvPr/>
        </p:nvSpPr>
        <p:spPr>
          <a:xfrm>
            <a:off x="5561288" y="5057005"/>
            <a:ext cx="6118728" cy="1138773"/>
          </a:xfrm>
          <a:prstGeom prst="rect">
            <a:avLst/>
          </a:prstGeom>
        </p:spPr>
        <p:txBody>
          <a:bodyPr wrap="square">
            <a:spAutoFit/>
          </a:bodyPr>
          <a:lstStyle/>
          <a:p>
            <a:pPr algn="just"/>
            <a:r>
              <a:rPr lang="en-US" sz="1700" b="1" dirty="0" smtClean="0">
                <a:solidFill>
                  <a:schemeClr val="accent2"/>
                </a:solidFill>
              </a:rPr>
              <a:t>Spatial</a:t>
            </a:r>
            <a:r>
              <a:rPr lang="en-US" sz="1700" b="1" baseline="0" dirty="0" smtClean="0">
                <a:solidFill>
                  <a:schemeClr val="accent2"/>
                </a:solidFill>
              </a:rPr>
              <a:t> organization  of convection is key for improving intensity predictions (Chen &amp; Gopal, 2014 JAS). HWRF at 3 km resolution appears to capture the vortex tilt accurately.</a:t>
            </a:r>
            <a:endParaRPr lang="en-US" sz="1700" b="1" dirty="0">
              <a:solidFill>
                <a:schemeClr val="accent2"/>
              </a:solidFill>
            </a:endParaRPr>
          </a:p>
        </p:txBody>
      </p:sp>
      <p:pic>
        <p:nvPicPr>
          <p:cNvPr id="18" name="Picture 17"/>
          <p:cNvPicPr>
            <a:picLocks noChangeAspect="1"/>
          </p:cNvPicPr>
          <p:nvPr/>
        </p:nvPicPr>
        <p:blipFill>
          <a:blip r:embed="rId6"/>
          <a:stretch>
            <a:fillRect/>
          </a:stretch>
        </p:blipFill>
        <p:spPr>
          <a:xfrm>
            <a:off x="11168722" y="6052828"/>
            <a:ext cx="598162" cy="598162"/>
          </a:xfrm>
          <a:prstGeom prst="rect">
            <a:avLst/>
          </a:prstGeom>
        </p:spPr>
      </p:pic>
      <p:pic>
        <p:nvPicPr>
          <p:cNvPr id="19" name="Picture 18"/>
          <p:cNvPicPr>
            <a:picLocks noChangeAspect="1"/>
          </p:cNvPicPr>
          <p:nvPr/>
        </p:nvPicPr>
        <p:blipFill>
          <a:blip r:embed="rId7"/>
          <a:stretch>
            <a:fillRect/>
          </a:stretch>
        </p:blipFill>
        <p:spPr>
          <a:xfrm>
            <a:off x="270207" y="6094666"/>
            <a:ext cx="581629" cy="556323"/>
          </a:xfrm>
          <a:prstGeom prst="rect">
            <a:avLst/>
          </a:prstGeom>
        </p:spPr>
      </p:pic>
      <p:sp>
        <p:nvSpPr>
          <p:cNvPr id="20" name="TextBox 20"/>
          <p:cNvSpPr txBox="1"/>
          <p:nvPr/>
        </p:nvSpPr>
        <p:spPr>
          <a:xfrm>
            <a:off x="10024056" y="246845"/>
            <a:ext cx="1476375" cy="369332"/>
          </a:xfrm>
          <a:prstGeom prst="rect">
            <a:avLst/>
          </a:prstGeom>
        </p:spPr>
        <p:txBody>
          <a:bodyPr rtlCol="0">
            <a:spAutoFit/>
          </a:bodyPr>
          <a:lstStyle/>
          <a:p>
            <a:pPr algn="ctr"/>
            <a:r>
              <a:rPr lang="en-US" dirty="0"/>
              <a:t>3</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1130491"/>
            <a:ext cx="4549993" cy="4355909"/>
          </a:xfrm>
          <a:prstGeom prst="rect">
            <a:avLst/>
          </a:prstGeom>
        </p:spPr>
      </p:pic>
    </p:spTree>
    <p:extLst>
      <p:ext uri="{BB962C8B-B14F-4D97-AF65-F5344CB8AC3E}">
        <p14:creationId xmlns:p14="http://schemas.microsoft.com/office/powerpoint/2010/main" val="596516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1" y="228720"/>
            <a:ext cx="10223612" cy="828910"/>
          </a:xfrm>
        </p:spPr>
        <p:txBody>
          <a:bodyPr/>
          <a:lstStyle/>
          <a:p>
            <a:r>
              <a:rPr lang="en-US" sz="3300" dirty="0" smtClean="0">
                <a:solidFill>
                  <a:schemeClr val="accent5">
                    <a:lumMod val="40000"/>
                    <a:lumOff val="60000"/>
                  </a:schemeClr>
                </a:solidFill>
              </a:rPr>
              <a:t>Addressing</a:t>
            </a:r>
            <a:r>
              <a:rPr lang="en-US" sz="3300" baseline="0" dirty="0" smtClean="0">
                <a:solidFill>
                  <a:schemeClr val="accent5">
                    <a:lumMod val="40000"/>
                    <a:lumOff val="60000"/>
                  </a:schemeClr>
                </a:solidFill>
              </a:rPr>
              <a:t> Our Immediate  TC Prediction Needs</a:t>
            </a:r>
            <a:endParaRPr lang="en-US" sz="3300" dirty="0">
              <a:solidFill>
                <a:schemeClr val="accent5">
                  <a:lumMod val="40000"/>
                  <a:lumOff val="60000"/>
                </a:schemeClr>
              </a:solidFill>
            </a:endParaRPr>
          </a:p>
        </p:txBody>
      </p:sp>
      <p:pic>
        <p:nvPicPr>
          <p:cNvPr id="4" name="Picture 22" descr="IMG_0558.png"/>
          <p:cNvPicPr>
            <a:picLocks noChangeAspect="1"/>
          </p:cNvPicPr>
          <p:nvPr/>
        </p:nvPicPr>
        <p:blipFill rotWithShape="1">
          <a:blip r:embed="rId3">
            <a:extLst>
              <a:ext uri="{28A0092B-C50C-407E-A947-70E740481C1C}">
                <a14:useLocalDpi xmlns:a14="http://schemas.microsoft.com/office/drawing/2010/main" val="0"/>
              </a:ext>
            </a:extLst>
          </a:blip>
          <a:srcRect l="2573" t="19257" r="2932" b="22211"/>
          <a:stretch/>
        </p:blipFill>
        <p:spPr bwMode="auto">
          <a:xfrm>
            <a:off x="1150196" y="1516819"/>
            <a:ext cx="4805482" cy="22890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4"/>
          <a:stretch>
            <a:fillRect/>
          </a:stretch>
        </p:blipFill>
        <p:spPr>
          <a:xfrm>
            <a:off x="7648725" y="1135782"/>
            <a:ext cx="2509591" cy="2105684"/>
          </a:xfrm>
          <a:prstGeom prst="rect">
            <a:avLst/>
          </a:prstGeom>
        </p:spPr>
      </p:pic>
      <p:pic>
        <p:nvPicPr>
          <p:cNvPr id="9" name="Picture 8"/>
          <p:cNvPicPr>
            <a:picLocks noChangeAspect="1"/>
          </p:cNvPicPr>
          <p:nvPr/>
        </p:nvPicPr>
        <p:blipFill>
          <a:blip r:embed="rId5"/>
          <a:stretch>
            <a:fillRect/>
          </a:stretch>
        </p:blipFill>
        <p:spPr>
          <a:xfrm>
            <a:off x="6837512" y="3487738"/>
            <a:ext cx="4384526" cy="2865437"/>
          </a:xfrm>
          <a:prstGeom prst="rect">
            <a:avLst/>
          </a:prstGeom>
        </p:spPr>
      </p:pic>
      <p:sp>
        <p:nvSpPr>
          <p:cNvPr id="7" name="AutoShape 5"/>
          <p:cNvSpPr>
            <a:spLocks/>
          </p:cNvSpPr>
          <p:nvPr/>
        </p:nvSpPr>
        <p:spPr bwMode="auto">
          <a:xfrm>
            <a:off x="1157385" y="4061611"/>
            <a:ext cx="5356459" cy="2141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5613">
              <a:lnSpc>
                <a:spcPct val="90000"/>
              </a:lnSpc>
              <a:spcBef>
                <a:spcPts val="400"/>
              </a:spcBef>
            </a:pPr>
            <a:r>
              <a:rPr lang="en-US" altLang="zh-CN" sz="1600" b="0" dirty="0">
                <a:solidFill>
                  <a:schemeClr val="tx1"/>
                </a:solidFill>
              </a:rPr>
              <a:t> </a:t>
            </a:r>
            <a:r>
              <a:rPr lang="en-US" altLang="zh-CN" sz="1600" b="0" u="sng" dirty="0">
                <a:solidFill>
                  <a:schemeClr val="tx1"/>
                </a:solidFill>
              </a:rPr>
              <a:t>Storm Centric -VS- Domain Centric Forecasts</a:t>
            </a:r>
          </a:p>
          <a:p>
            <a:pPr defTabSz="455613">
              <a:lnSpc>
                <a:spcPct val="90000"/>
              </a:lnSpc>
              <a:spcBef>
                <a:spcPts val="400"/>
              </a:spcBef>
            </a:pPr>
            <a:endParaRPr lang="en-US" altLang="zh-CN" sz="1600" b="0" u="sng" dirty="0">
              <a:solidFill>
                <a:schemeClr val="tx1"/>
              </a:solidFill>
            </a:endParaRPr>
          </a:p>
          <a:p>
            <a:pPr defTabSz="455613">
              <a:lnSpc>
                <a:spcPct val="90000"/>
              </a:lnSpc>
              <a:spcBef>
                <a:spcPts val="400"/>
              </a:spcBef>
            </a:pPr>
            <a:r>
              <a:rPr lang="en-US" altLang="zh-CN" sz="1600" b="0" dirty="0">
                <a:solidFill>
                  <a:schemeClr val="tx1"/>
                </a:solidFill>
              </a:rPr>
              <a:t> - Tropical predictions system (Extended predictions)</a:t>
            </a:r>
          </a:p>
          <a:p>
            <a:pPr defTabSz="455613">
              <a:lnSpc>
                <a:spcPct val="90000"/>
              </a:lnSpc>
              <a:spcBef>
                <a:spcPts val="400"/>
              </a:spcBef>
            </a:pPr>
            <a:r>
              <a:rPr lang="en-US" altLang="zh-CN" sz="1600" b="0" dirty="0">
                <a:solidFill>
                  <a:schemeClr val="tx1"/>
                </a:solidFill>
              </a:rPr>
              <a:t> - Improved storm-storm &amp; multi-Scale interactions</a:t>
            </a:r>
          </a:p>
          <a:p>
            <a:pPr defTabSz="455613">
              <a:lnSpc>
                <a:spcPct val="90000"/>
              </a:lnSpc>
              <a:spcBef>
                <a:spcPts val="400"/>
              </a:spcBef>
            </a:pPr>
            <a:r>
              <a:rPr lang="en-US" altLang="zh-CN" sz="1600" b="0" dirty="0">
                <a:solidFill>
                  <a:schemeClr val="tx1"/>
                </a:solidFill>
              </a:rPr>
              <a:t> - Landfall and post landfall (storm surge &amp; rainfall)</a:t>
            </a:r>
          </a:p>
          <a:p>
            <a:pPr defTabSz="455613">
              <a:lnSpc>
                <a:spcPct val="90000"/>
              </a:lnSpc>
              <a:spcBef>
                <a:spcPts val="400"/>
              </a:spcBef>
            </a:pPr>
            <a:r>
              <a:rPr lang="en-US" altLang="zh-CN" sz="1600" b="0" dirty="0">
                <a:solidFill>
                  <a:schemeClr val="tx1"/>
                </a:solidFill>
              </a:rPr>
              <a:t> - Genesis</a:t>
            </a:r>
          </a:p>
          <a:p>
            <a:pPr defTabSz="455613">
              <a:lnSpc>
                <a:spcPct val="90000"/>
              </a:lnSpc>
              <a:spcBef>
                <a:spcPts val="400"/>
              </a:spcBef>
            </a:pPr>
            <a:r>
              <a:rPr lang="en-US" altLang="zh-CN" sz="1600" b="0" dirty="0">
                <a:solidFill>
                  <a:schemeClr val="tx1"/>
                </a:solidFill>
              </a:rPr>
              <a:t> - Regional ensembles</a:t>
            </a:r>
          </a:p>
          <a:p>
            <a:pPr defTabSz="455613">
              <a:lnSpc>
                <a:spcPct val="90000"/>
              </a:lnSpc>
              <a:spcBef>
                <a:spcPts val="400"/>
              </a:spcBef>
            </a:pPr>
            <a:r>
              <a:rPr lang="en-US" altLang="zh-CN" sz="1600" b="0" dirty="0">
                <a:solidFill>
                  <a:schemeClr val="tx1"/>
                </a:solidFill>
              </a:rPr>
              <a:t> - Data assimilation</a:t>
            </a:r>
          </a:p>
        </p:txBody>
      </p:sp>
      <p:sp>
        <p:nvSpPr>
          <p:cNvPr id="12" name="TextBox 11"/>
          <p:cNvSpPr txBox="1"/>
          <p:nvPr/>
        </p:nvSpPr>
        <p:spPr>
          <a:xfrm>
            <a:off x="1962853" y="1134029"/>
            <a:ext cx="3175000" cy="369332"/>
          </a:xfrm>
          <a:prstGeom prst="rect">
            <a:avLst/>
          </a:prstGeom>
          <a:noFill/>
        </p:spPr>
        <p:txBody>
          <a:bodyPr wrap="square" rtlCol="0">
            <a:spAutoFit/>
          </a:bodyPr>
          <a:lstStyle/>
          <a:p>
            <a:r>
              <a:rPr lang="en-US" dirty="0" smtClean="0"/>
              <a:t>A Busy Day in the</a:t>
            </a:r>
            <a:r>
              <a:rPr lang="en-US" baseline="0" dirty="0" smtClean="0"/>
              <a:t> Tropics</a:t>
            </a:r>
            <a:endParaRPr lang="en-US" dirty="0"/>
          </a:p>
        </p:txBody>
      </p:sp>
      <p:pic>
        <p:nvPicPr>
          <p:cNvPr id="10" name="Picture 9"/>
          <p:cNvPicPr>
            <a:picLocks noChangeAspect="1"/>
          </p:cNvPicPr>
          <p:nvPr/>
        </p:nvPicPr>
        <p:blipFill>
          <a:blip r:embed="rId6"/>
          <a:stretch>
            <a:fillRect/>
          </a:stretch>
        </p:blipFill>
        <p:spPr>
          <a:xfrm>
            <a:off x="270207" y="6039428"/>
            <a:ext cx="639380" cy="611561"/>
          </a:xfrm>
          <a:prstGeom prst="rect">
            <a:avLst/>
          </a:prstGeom>
        </p:spPr>
      </p:pic>
      <p:pic>
        <p:nvPicPr>
          <p:cNvPr id="11" name="Picture 10"/>
          <p:cNvPicPr>
            <a:picLocks noChangeAspect="1"/>
          </p:cNvPicPr>
          <p:nvPr/>
        </p:nvPicPr>
        <p:blipFill>
          <a:blip r:embed="rId7"/>
          <a:stretch>
            <a:fillRect/>
          </a:stretch>
        </p:blipFill>
        <p:spPr>
          <a:xfrm>
            <a:off x="11113645" y="6039428"/>
            <a:ext cx="750771" cy="750771"/>
          </a:xfrm>
          <a:prstGeom prst="rect">
            <a:avLst/>
          </a:prstGeom>
        </p:spPr>
      </p:pic>
      <p:sp>
        <p:nvSpPr>
          <p:cNvPr id="13" name="TextBox 13"/>
          <p:cNvSpPr txBox="1"/>
          <p:nvPr/>
        </p:nvSpPr>
        <p:spPr>
          <a:xfrm>
            <a:off x="10024056" y="246845"/>
            <a:ext cx="1476375" cy="369332"/>
          </a:xfrm>
          <a:prstGeom prst="rect">
            <a:avLst/>
          </a:prstGeom>
        </p:spPr>
        <p:txBody>
          <a:bodyPr rtlCol="0">
            <a:spAutoFit/>
          </a:bodyPr>
          <a:lstStyle/>
          <a:p>
            <a:pPr algn="ctr"/>
            <a:r>
              <a:rPr lang="en-US" dirty="0"/>
              <a:t>4</a:t>
            </a:r>
          </a:p>
        </p:txBody>
      </p:sp>
    </p:spTree>
    <p:extLst>
      <p:ext uri="{BB962C8B-B14F-4D97-AF65-F5344CB8AC3E}">
        <p14:creationId xmlns:p14="http://schemas.microsoft.com/office/powerpoint/2010/main" val="894964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96" y="273177"/>
            <a:ext cx="10035431" cy="791171"/>
          </a:xfrm>
        </p:spPr>
        <p:txBody>
          <a:bodyPr/>
          <a:lstStyle/>
          <a:p>
            <a:r>
              <a:rPr lang="en-US" sz="3200" dirty="0">
                <a:solidFill>
                  <a:schemeClr val="accent5">
                    <a:lumMod val="40000"/>
                    <a:lumOff val="60000"/>
                  </a:schemeClr>
                </a:solidFill>
              </a:rPr>
              <a:t>Basin-Scale HWRF: Experimental Prediction System</a:t>
            </a:r>
            <a:r>
              <a:rPr lang="en-US" sz="3200" dirty="0"/>
              <a:t> </a:t>
            </a:r>
          </a:p>
        </p:txBody>
      </p:sp>
      <p:pic>
        <p:nvPicPr>
          <p:cNvPr id="3" name="Picture 2"/>
          <p:cNvPicPr>
            <a:picLocks noChangeAspect="1"/>
          </p:cNvPicPr>
          <p:nvPr/>
        </p:nvPicPr>
        <p:blipFill>
          <a:blip r:embed="rId3"/>
          <a:stretch>
            <a:fillRect/>
          </a:stretch>
        </p:blipFill>
        <p:spPr>
          <a:xfrm>
            <a:off x="3544026" y="6103196"/>
            <a:ext cx="5466182" cy="569913"/>
          </a:xfrm>
          <a:prstGeom prst="rect">
            <a:avLst/>
          </a:prstGeom>
        </p:spPr>
      </p:pic>
      <p:sp>
        <p:nvSpPr>
          <p:cNvPr id="22" name="AutoShape 6"/>
          <p:cNvSpPr>
            <a:spLocks/>
          </p:cNvSpPr>
          <p:nvPr/>
        </p:nvSpPr>
        <p:spPr bwMode="auto">
          <a:xfrm>
            <a:off x="654621" y="4471983"/>
            <a:ext cx="10107622" cy="950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CN" sz="1700" b="1" dirty="0">
                <a:solidFill>
                  <a:schemeClr val="accent2"/>
                </a:solidFill>
              </a:rPr>
              <a:t>Basin-Scale HWRF: same</a:t>
            </a:r>
            <a:r>
              <a:rPr lang="en-US" altLang="zh-CN" sz="1700" b="1" baseline="0" dirty="0">
                <a:solidFill>
                  <a:schemeClr val="accent2"/>
                </a:solidFill>
              </a:rPr>
              <a:t> </a:t>
            </a:r>
            <a:r>
              <a:rPr lang="en-US" altLang="zh-CN" sz="1700" b="1" dirty="0">
                <a:solidFill>
                  <a:schemeClr val="accent2"/>
                </a:solidFill>
              </a:rPr>
              <a:t>version of HWRF but operates  with multiple moving nest, initialization, cycling and physics all consistent with operational HWRF, with 61 levels, w/o active ocean </a:t>
            </a:r>
            <a:r>
              <a:rPr lang="en-US" altLang="zh-CN" sz="1700" b="1" dirty="0" smtClean="0">
                <a:solidFill>
                  <a:schemeClr val="accent2"/>
                </a:solidFill>
              </a:rPr>
              <a:t>coupling.</a:t>
            </a:r>
            <a:r>
              <a:rPr lang="en-US" sz="1700" b="1" dirty="0" smtClean="0">
                <a:solidFill>
                  <a:schemeClr val="accent2"/>
                </a:solidFill>
              </a:rPr>
              <a:t> </a:t>
            </a:r>
            <a:endParaRPr lang="en-US" sz="1700" b="1" dirty="0">
              <a:solidFill>
                <a:schemeClr val="accent2"/>
              </a:solidFill>
            </a:endParaRPr>
          </a:p>
        </p:txBody>
      </p:sp>
      <p:pic>
        <p:nvPicPr>
          <p:cNvPr id="14" name="Picture 13"/>
          <p:cNvPicPr>
            <a:picLocks noChangeAspect="1"/>
          </p:cNvPicPr>
          <p:nvPr/>
        </p:nvPicPr>
        <p:blipFill>
          <a:blip r:embed="rId4"/>
          <a:stretch>
            <a:fillRect/>
          </a:stretch>
        </p:blipFill>
        <p:spPr>
          <a:xfrm>
            <a:off x="270207" y="6039428"/>
            <a:ext cx="639380" cy="611561"/>
          </a:xfrm>
          <a:prstGeom prst="rect">
            <a:avLst/>
          </a:prstGeom>
        </p:spPr>
      </p:pic>
      <p:pic>
        <p:nvPicPr>
          <p:cNvPr id="15" name="Picture 14"/>
          <p:cNvPicPr>
            <a:picLocks noChangeAspect="1"/>
          </p:cNvPicPr>
          <p:nvPr/>
        </p:nvPicPr>
        <p:blipFill>
          <a:blip r:embed="rId5"/>
          <a:stretch>
            <a:fillRect/>
          </a:stretch>
        </p:blipFill>
        <p:spPr>
          <a:xfrm>
            <a:off x="11113645" y="6039428"/>
            <a:ext cx="750771" cy="750771"/>
          </a:xfrm>
          <a:prstGeom prst="rect">
            <a:avLst/>
          </a:prstGeom>
        </p:spPr>
      </p:pic>
      <p:sp>
        <p:nvSpPr>
          <p:cNvPr id="16" name="TextBox 18"/>
          <p:cNvSpPr txBox="1"/>
          <p:nvPr/>
        </p:nvSpPr>
        <p:spPr>
          <a:xfrm>
            <a:off x="10024056" y="246845"/>
            <a:ext cx="1476375" cy="369332"/>
          </a:xfrm>
          <a:prstGeom prst="rect">
            <a:avLst/>
          </a:prstGeom>
        </p:spPr>
        <p:txBody>
          <a:bodyPr rtlCol="0">
            <a:spAutoFit/>
          </a:bodyPr>
          <a:lstStyle/>
          <a:p>
            <a:pPr algn="ctr"/>
            <a:r>
              <a:rPr lang="en-US" dirty="0"/>
              <a:t>5</a:t>
            </a:r>
          </a:p>
        </p:txBody>
      </p:sp>
      <p:pic>
        <p:nvPicPr>
          <p:cNvPr id="4" name="Picture 3"/>
          <p:cNvPicPr>
            <a:picLocks noChangeAspect="1"/>
          </p:cNvPicPr>
          <p:nvPr/>
        </p:nvPicPr>
        <p:blipFill>
          <a:blip r:embed="rId6"/>
          <a:stretch>
            <a:fillRect/>
          </a:stretch>
        </p:blipFill>
        <p:spPr>
          <a:xfrm>
            <a:off x="5405911" y="1128194"/>
            <a:ext cx="4925102" cy="3071775"/>
          </a:xfrm>
          <a:prstGeom prst="rect">
            <a:avLst/>
          </a:prstGeom>
        </p:spPr>
      </p:pic>
      <p:sp>
        <p:nvSpPr>
          <p:cNvPr id="5" name="Rectangle 4"/>
          <p:cNvSpPr txBox="1"/>
          <p:nvPr/>
        </p:nvSpPr>
        <p:spPr>
          <a:xfrm>
            <a:off x="3808929" y="5694673"/>
            <a:ext cx="4405373" cy="369332"/>
          </a:xfrm>
          <a:prstGeom prst="rect">
            <a:avLst/>
          </a:prstGeom>
        </p:spPr>
        <p:txBody>
          <a:bodyPr wrap="none">
            <a:spAutoFit/>
          </a:bodyPr>
          <a:lstStyle/>
          <a:p>
            <a:r>
              <a:rPr lang="en-US" dirty="0" smtClean="0">
                <a:hlinkClick r:id="rId7"/>
              </a:rPr>
              <a:t>http://storm.aoml.noaa.gov/realtime</a:t>
            </a:r>
            <a:endParaRPr lang="en-US" dirty="0"/>
          </a:p>
        </p:txBody>
      </p:sp>
      <p:pic>
        <p:nvPicPr>
          <p:cNvPr id="7" name="Picture 6"/>
          <p:cNvPicPr>
            <a:picLocks noChangeAspect="1"/>
          </p:cNvPicPr>
          <p:nvPr/>
        </p:nvPicPr>
        <p:blipFill>
          <a:blip r:embed="rId8"/>
          <a:stretch>
            <a:fillRect/>
          </a:stretch>
        </p:blipFill>
        <p:spPr>
          <a:xfrm>
            <a:off x="654621" y="1128194"/>
            <a:ext cx="4188164" cy="3071775"/>
          </a:xfrm>
          <a:prstGeom prst="rect">
            <a:avLst/>
          </a:prstGeom>
        </p:spPr>
      </p:pic>
    </p:spTree>
    <p:extLst>
      <p:ext uri="{BB962C8B-B14F-4D97-AF65-F5344CB8AC3E}">
        <p14:creationId xmlns:p14="http://schemas.microsoft.com/office/powerpoint/2010/main" val="410228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AutoShape 9"/>
          <p:cNvSpPr>
            <a:spLocks/>
          </p:cNvSpPr>
          <p:nvPr/>
        </p:nvSpPr>
        <p:spPr bwMode="auto">
          <a:xfrm>
            <a:off x="2728645" y="931493"/>
            <a:ext cx="6588125" cy="395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800" b="1">
                <a:solidFill>
                  <a:srgbClr val="003399"/>
                </a:solidFill>
              </a:rPr>
              <a:t>Shear vortex interactions during RI in Hurricane Earl, 2010 </a:t>
            </a:r>
            <a:endParaRPr lang="en-US" altLang="zh-CN" sz="1800"/>
          </a:p>
        </p:txBody>
      </p:sp>
      <p:pic>
        <p:nvPicPr>
          <p:cNvPr id="35847" name="Picture 11" descr="C:\Users\gopal\Desktop\AMS2014\WITH-DANIELLE06L_BACK-AND-FORTH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8007" y="1489032"/>
            <a:ext cx="3250780" cy="247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C:\Users\gopal\Desktop\AMS2014\WITHOUT-DANIELLE06L_BACK-AND-FORT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110" y="4014128"/>
            <a:ext cx="3254230" cy="244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72877" y="198735"/>
            <a:ext cx="9112693" cy="551162"/>
          </a:xfrm>
        </p:spPr>
        <p:txBody>
          <a:bodyPr/>
          <a:lstStyle/>
          <a:p>
            <a:r>
              <a:rPr lang="en-US" sz="3200" dirty="0" smtClean="0">
                <a:solidFill>
                  <a:schemeClr val="accent5">
                    <a:lumMod val="40000"/>
                    <a:lumOff val="60000"/>
                  </a:schemeClr>
                </a:solidFill>
              </a:rPr>
              <a:t>Basin Scale HWRF:</a:t>
            </a:r>
            <a:r>
              <a:rPr lang="en-US" sz="3200" baseline="0" dirty="0" smtClean="0">
                <a:solidFill>
                  <a:schemeClr val="accent5">
                    <a:lumMod val="40000"/>
                    <a:lumOff val="60000"/>
                  </a:schemeClr>
                </a:solidFill>
              </a:rPr>
              <a:t> Environmental Interactions</a:t>
            </a:r>
            <a:endParaRPr lang="en-US" sz="3200" dirty="0">
              <a:solidFill>
                <a:schemeClr val="accent5">
                  <a:lumMod val="40000"/>
                  <a:lumOff val="60000"/>
                </a:schemeClr>
              </a:solidFill>
            </a:endParaRPr>
          </a:p>
        </p:txBody>
      </p:sp>
      <p:sp>
        <p:nvSpPr>
          <p:cNvPr id="14" name="AutoShape 4"/>
          <p:cNvSpPr>
            <a:spLocks/>
          </p:cNvSpPr>
          <p:nvPr/>
        </p:nvSpPr>
        <p:spPr bwMode="auto">
          <a:xfrm>
            <a:off x="1088180" y="1489032"/>
            <a:ext cx="2659062" cy="1783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dirty="0"/>
              <a:t>Deep-Layer Shear with Danielle </a:t>
            </a:r>
            <a:endParaRPr lang="en-US" altLang="zh-CN" sz="1800" dirty="0"/>
          </a:p>
        </p:txBody>
      </p:sp>
      <p:sp>
        <p:nvSpPr>
          <p:cNvPr id="16" name="AutoShape 5"/>
          <p:cNvSpPr>
            <a:spLocks/>
          </p:cNvSpPr>
          <p:nvPr/>
        </p:nvSpPr>
        <p:spPr bwMode="auto">
          <a:xfrm flipH="1">
            <a:off x="914469" y="3974084"/>
            <a:ext cx="2943929" cy="2663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altLang="zh-CN" sz="1300" b="1" dirty="0"/>
              <a:t>Deep-Layer Shear without Danielle </a:t>
            </a:r>
            <a:endParaRPr lang="en-US" altLang="zh-CN" sz="1800" dirty="0"/>
          </a:p>
        </p:txBody>
      </p:sp>
      <p:sp>
        <p:nvSpPr>
          <p:cNvPr id="2" name="TextBox 1"/>
          <p:cNvSpPr txBox="1"/>
          <p:nvPr/>
        </p:nvSpPr>
        <p:spPr>
          <a:xfrm>
            <a:off x="2819400" y="2598820"/>
            <a:ext cx="819415" cy="369332"/>
          </a:xfrm>
          <a:prstGeom prst="rect">
            <a:avLst/>
          </a:prstGeom>
          <a:noFill/>
        </p:spPr>
        <p:txBody>
          <a:bodyPr wrap="square" rtlCol="0">
            <a:spAutoFit/>
          </a:bodyPr>
          <a:lstStyle/>
          <a:p>
            <a:r>
              <a:rPr lang="en-US" sz="1400" b="1" dirty="0" smtClean="0"/>
              <a:t>Ear</a:t>
            </a:r>
            <a:r>
              <a:rPr lang="en-US" b="1" dirty="0" smtClean="0"/>
              <a:t>l</a:t>
            </a:r>
            <a:endParaRPr lang="en-US" b="1" dirty="0"/>
          </a:p>
        </p:txBody>
      </p:sp>
      <p:pic>
        <p:nvPicPr>
          <p:cNvPr id="11" name="Picture 9" descr="image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1277" y="2474422"/>
            <a:ext cx="3786134" cy="21346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 name="Picture 14" descr="IMG_0549.png"/>
          <p:cNvPicPr>
            <a:picLocks noChangeAspect="1"/>
          </p:cNvPicPr>
          <p:nvPr/>
        </p:nvPicPr>
        <p:blipFill>
          <a:blip r:embed="rId6">
            <a:extLst>
              <a:ext uri="{28A0092B-C50C-407E-A947-70E740481C1C}">
                <a14:useLocalDpi xmlns:a14="http://schemas.microsoft.com/office/drawing/2010/main" val="0"/>
              </a:ext>
            </a:extLst>
          </a:blip>
          <a:srcRect l="24239" t="32545" r="17671" b="9363"/>
          <a:stretch>
            <a:fillRect/>
          </a:stretch>
        </p:blipFill>
        <p:spPr bwMode="auto">
          <a:xfrm>
            <a:off x="8670290" y="1534616"/>
            <a:ext cx="2871042" cy="21568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8" name="Picture 6" descr="IMG_0551.png"/>
          <p:cNvPicPr>
            <a:picLocks noChangeAspect="1"/>
          </p:cNvPicPr>
          <p:nvPr/>
        </p:nvPicPr>
        <p:blipFill>
          <a:blip r:embed="rId7">
            <a:extLst>
              <a:ext uri="{28A0092B-C50C-407E-A947-70E740481C1C}">
                <a14:useLocalDpi xmlns:a14="http://schemas.microsoft.com/office/drawing/2010/main" val="0"/>
              </a:ext>
            </a:extLst>
          </a:blip>
          <a:srcRect l="27827" t="31277" r="17456" b="10919"/>
          <a:stretch>
            <a:fillRect/>
          </a:stretch>
        </p:blipFill>
        <p:spPr bwMode="auto">
          <a:xfrm>
            <a:off x="8670288" y="3876569"/>
            <a:ext cx="2871042" cy="22609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 name="Rectangle 4"/>
          <p:cNvSpPr txBox="1"/>
          <p:nvPr/>
        </p:nvSpPr>
        <p:spPr>
          <a:xfrm>
            <a:off x="4322389" y="4660180"/>
            <a:ext cx="4085849" cy="1754326"/>
          </a:xfrm>
          <a:prstGeom prst="rect">
            <a:avLst/>
          </a:prstGeom>
        </p:spPr>
        <p:txBody>
          <a:bodyPr wrap="square">
            <a:spAutoFit/>
          </a:bodyPr>
          <a:lstStyle/>
          <a:p>
            <a:pPr algn="just"/>
            <a:r>
              <a:rPr lang="en-US" b="1" dirty="0" smtClean="0">
                <a:solidFill>
                  <a:schemeClr val="accent2"/>
                </a:solidFill>
              </a:rPr>
              <a:t>Both</a:t>
            </a:r>
            <a:r>
              <a:rPr lang="en-US" b="1" baseline="0" dirty="0" smtClean="0">
                <a:solidFill>
                  <a:schemeClr val="accent2"/>
                </a:solidFill>
              </a:rPr>
              <a:t> large and vortex scale processes are critical for forecasting RI events. HWRF two-way interactive nests appears to capture these interactions well even between several storms</a:t>
            </a:r>
            <a:endParaRPr lang="en-US" b="1" dirty="0">
              <a:solidFill>
                <a:schemeClr val="accent2"/>
              </a:solidFill>
            </a:endParaRPr>
          </a:p>
        </p:txBody>
      </p:sp>
      <p:sp>
        <p:nvSpPr>
          <p:cNvPr id="3" name="TextBox 2"/>
          <p:cNvSpPr txBox="1"/>
          <p:nvPr/>
        </p:nvSpPr>
        <p:spPr>
          <a:xfrm>
            <a:off x="8913023" y="2947662"/>
            <a:ext cx="2385575" cy="646331"/>
          </a:xfrm>
          <a:prstGeom prst="rect">
            <a:avLst/>
          </a:prstGeom>
          <a:noFill/>
        </p:spPr>
        <p:txBody>
          <a:bodyPr wrap="square" rtlCol="0">
            <a:spAutoFit/>
          </a:bodyPr>
          <a:lstStyle/>
          <a:p>
            <a:r>
              <a:rPr lang="en-US" b="1" i="0" dirty="0" smtClean="0">
                <a:solidFill>
                  <a:schemeClr val="bg1"/>
                </a:solidFill>
              </a:rPr>
              <a:t>Earl with Danielle Interactions</a:t>
            </a:r>
            <a:endParaRPr lang="en-US" b="1" i="0" dirty="0">
              <a:solidFill>
                <a:schemeClr val="bg1"/>
              </a:solidFill>
            </a:endParaRPr>
          </a:p>
        </p:txBody>
      </p:sp>
      <p:sp>
        <p:nvSpPr>
          <p:cNvPr id="21" name="TextBox 20"/>
          <p:cNvSpPr txBox="1"/>
          <p:nvPr/>
        </p:nvSpPr>
        <p:spPr>
          <a:xfrm>
            <a:off x="8783081" y="5457522"/>
            <a:ext cx="2385575" cy="646331"/>
          </a:xfrm>
          <a:prstGeom prst="rect">
            <a:avLst/>
          </a:prstGeom>
          <a:noFill/>
        </p:spPr>
        <p:txBody>
          <a:bodyPr wrap="square" rtlCol="0">
            <a:spAutoFit/>
          </a:bodyPr>
          <a:lstStyle/>
          <a:p>
            <a:r>
              <a:rPr lang="en-US" b="1" i="0" dirty="0" smtClean="0">
                <a:solidFill>
                  <a:schemeClr val="bg1"/>
                </a:solidFill>
              </a:rPr>
              <a:t>Earl W/O</a:t>
            </a:r>
            <a:r>
              <a:rPr lang="en-US" b="1" i="0" baseline="0" dirty="0" smtClean="0">
                <a:solidFill>
                  <a:schemeClr val="bg1"/>
                </a:solidFill>
              </a:rPr>
              <a:t> Danielle interactions</a:t>
            </a:r>
            <a:endParaRPr lang="en-US" b="1" i="0" dirty="0">
              <a:solidFill>
                <a:schemeClr val="bg1"/>
              </a:solidFill>
            </a:endParaRPr>
          </a:p>
        </p:txBody>
      </p:sp>
      <p:pic>
        <p:nvPicPr>
          <p:cNvPr id="20" name="Picture 19"/>
          <p:cNvPicPr>
            <a:picLocks noChangeAspect="1"/>
          </p:cNvPicPr>
          <p:nvPr/>
        </p:nvPicPr>
        <p:blipFill>
          <a:blip r:embed="rId8"/>
          <a:stretch>
            <a:fillRect/>
          </a:stretch>
        </p:blipFill>
        <p:spPr>
          <a:xfrm>
            <a:off x="11260565" y="6186348"/>
            <a:ext cx="603851" cy="603851"/>
          </a:xfrm>
          <a:prstGeom prst="rect">
            <a:avLst/>
          </a:prstGeom>
        </p:spPr>
      </p:pic>
      <p:pic>
        <p:nvPicPr>
          <p:cNvPr id="23" name="Picture 22"/>
          <p:cNvPicPr>
            <a:picLocks noChangeAspect="1"/>
          </p:cNvPicPr>
          <p:nvPr/>
        </p:nvPicPr>
        <p:blipFill>
          <a:blip r:embed="rId9"/>
          <a:stretch>
            <a:fillRect/>
          </a:stretch>
        </p:blipFill>
        <p:spPr>
          <a:xfrm>
            <a:off x="270208" y="6294922"/>
            <a:ext cx="392462" cy="375386"/>
          </a:xfrm>
          <a:prstGeom prst="rect">
            <a:avLst/>
          </a:prstGeom>
        </p:spPr>
      </p:pic>
      <p:sp>
        <p:nvSpPr>
          <p:cNvPr id="24" name="TextBox 23"/>
          <p:cNvSpPr txBox="1"/>
          <p:nvPr/>
        </p:nvSpPr>
        <p:spPr>
          <a:xfrm>
            <a:off x="2810109" y="5183041"/>
            <a:ext cx="937133" cy="369332"/>
          </a:xfrm>
          <a:prstGeom prst="rect">
            <a:avLst/>
          </a:prstGeom>
          <a:noFill/>
        </p:spPr>
        <p:txBody>
          <a:bodyPr wrap="square" rtlCol="0">
            <a:spAutoFit/>
          </a:bodyPr>
          <a:lstStyle/>
          <a:p>
            <a:r>
              <a:rPr lang="en-US" sz="1400" b="1" dirty="0" smtClean="0"/>
              <a:t>Ear</a:t>
            </a:r>
            <a:r>
              <a:rPr lang="en-US" b="1" dirty="0" smtClean="0"/>
              <a:t>l</a:t>
            </a:r>
            <a:endParaRPr lang="en-US" b="1" dirty="0"/>
          </a:p>
        </p:txBody>
      </p:sp>
      <p:sp>
        <p:nvSpPr>
          <p:cNvPr id="22" name="TextBox 24"/>
          <p:cNvSpPr txBox="1"/>
          <p:nvPr/>
        </p:nvSpPr>
        <p:spPr>
          <a:xfrm>
            <a:off x="10024056" y="246845"/>
            <a:ext cx="1476375" cy="369332"/>
          </a:xfrm>
          <a:prstGeom prst="rect">
            <a:avLst/>
          </a:prstGeom>
        </p:spPr>
        <p:txBody>
          <a:bodyPr rtlCol="0">
            <a:spAutoFit/>
          </a:bodyPr>
          <a:lstStyle/>
          <a:p>
            <a:pPr algn="ctr"/>
            <a:r>
              <a:rPr lang="en-US" dirty="0"/>
              <a:t>6</a:t>
            </a:r>
          </a:p>
        </p:txBody>
      </p:sp>
    </p:spTree>
    <p:extLst>
      <p:ext uri="{BB962C8B-B14F-4D97-AF65-F5344CB8AC3E}">
        <p14:creationId xmlns:p14="http://schemas.microsoft.com/office/powerpoint/2010/main" val="181463431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65829" y="137583"/>
            <a:ext cx="9112693" cy="551162"/>
          </a:xfrm>
        </p:spPr>
        <p:txBody>
          <a:bodyPr/>
          <a:lstStyle/>
          <a:p>
            <a:r>
              <a:rPr lang="en-US" sz="3200" dirty="0" smtClean="0">
                <a:solidFill>
                  <a:schemeClr val="accent5">
                    <a:lumMod val="40000"/>
                    <a:lumOff val="60000"/>
                  </a:schemeClr>
                </a:solidFill>
              </a:rPr>
              <a:t>Basin Scale HWRF:</a:t>
            </a:r>
            <a:r>
              <a:rPr lang="en-US" sz="3200" baseline="0" dirty="0" smtClean="0">
                <a:solidFill>
                  <a:schemeClr val="accent5">
                    <a:lumMod val="40000"/>
                    <a:lumOff val="60000"/>
                  </a:schemeClr>
                </a:solidFill>
              </a:rPr>
              <a:t> Land-Storm Interactions</a:t>
            </a:r>
            <a:endParaRPr lang="en-US" sz="3200" dirty="0">
              <a:solidFill>
                <a:schemeClr val="accent5">
                  <a:lumMod val="40000"/>
                  <a:lumOff val="60000"/>
                </a:schemeClr>
              </a:solidFill>
            </a:endParaRPr>
          </a:p>
        </p:txBody>
      </p:sp>
      <p:sp>
        <p:nvSpPr>
          <p:cNvPr id="9" name="AutoShape 9"/>
          <p:cNvSpPr>
            <a:spLocks/>
          </p:cNvSpPr>
          <p:nvPr/>
        </p:nvSpPr>
        <p:spPr bwMode="auto">
          <a:xfrm>
            <a:off x="1169777" y="1000550"/>
            <a:ext cx="8727107" cy="442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r>
              <a:rPr lang="en-US" altLang="zh-CN" sz="1800" b="1" dirty="0" smtClean="0">
                <a:solidFill>
                  <a:srgbClr val="003399"/>
                </a:solidFill>
              </a:rPr>
              <a:t>Hurricane</a:t>
            </a:r>
            <a:r>
              <a:rPr lang="en-US" altLang="zh-CN" sz="1800" b="1" baseline="0" dirty="0" smtClean="0">
                <a:solidFill>
                  <a:srgbClr val="003399"/>
                </a:solidFill>
              </a:rPr>
              <a:t> Sandy Predictions: Domain Size and Vortex- Mean Flow interactions</a:t>
            </a:r>
            <a:endParaRPr lang="en-US" altLang="zh-CN" sz="1800" dirty="0"/>
          </a:p>
        </p:txBody>
      </p:sp>
      <p:pic>
        <p:nvPicPr>
          <p:cNvPr id="2" name="Picture 1"/>
          <p:cNvPicPr>
            <a:picLocks noChangeAspect="1"/>
          </p:cNvPicPr>
          <p:nvPr/>
        </p:nvPicPr>
        <p:blipFill>
          <a:blip r:embed="rId3"/>
          <a:stretch>
            <a:fillRect/>
          </a:stretch>
        </p:blipFill>
        <p:spPr>
          <a:xfrm>
            <a:off x="5836557" y="1590967"/>
            <a:ext cx="5591388" cy="3545142"/>
          </a:xfrm>
          <a:prstGeom prst="rect">
            <a:avLst/>
          </a:prstGeom>
        </p:spPr>
      </p:pic>
      <p:pic>
        <p:nvPicPr>
          <p:cNvPr id="10" name="Picture 9"/>
          <p:cNvPicPr>
            <a:picLocks noChangeAspect="1"/>
          </p:cNvPicPr>
          <p:nvPr/>
        </p:nvPicPr>
        <p:blipFill>
          <a:blip r:embed="rId4"/>
          <a:stretch>
            <a:fillRect/>
          </a:stretch>
        </p:blipFill>
        <p:spPr>
          <a:xfrm>
            <a:off x="270207" y="6039428"/>
            <a:ext cx="639380" cy="611561"/>
          </a:xfrm>
          <a:prstGeom prst="rect">
            <a:avLst/>
          </a:prstGeom>
        </p:spPr>
      </p:pic>
      <p:pic>
        <p:nvPicPr>
          <p:cNvPr id="11" name="Picture 10"/>
          <p:cNvPicPr>
            <a:picLocks noChangeAspect="1"/>
          </p:cNvPicPr>
          <p:nvPr/>
        </p:nvPicPr>
        <p:blipFill>
          <a:blip r:embed="rId5"/>
          <a:stretch>
            <a:fillRect/>
          </a:stretch>
        </p:blipFill>
        <p:spPr>
          <a:xfrm>
            <a:off x="11260565" y="6186348"/>
            <a:ext cx="603851" cy="603851"/>
          </a:xfrm>
          <a:prstGeom prst="rect">
            <a:avLst/>
          </a:prstGeom>
        </p:spPr>
      </p:pic>
      <p:sp>
        <p:nvSpPr>
          <p:cNvPr id="12" name="TextBox 12"/>
          <p:cNvSpPr txBox="1"/>
          <p:nvPr/>
        </p:nvSpPr>
        <p:spPr>
          <a:xfrm>
            <a:off x="10024056" y="246845"/>
            <a:ext cx="1476375" cy="369332"/>
          </a:xfrm>
          <a:prstGeom prst="rect">
            <a:avLst/>
          </a:prstGeom>
        </p:spPr>
        <p:txBody>
          <a:bodyPr rtlCol="0">
            <a:spAutoFit/>
          </a:bodyPr>
          <a:lstStyle/>
          <a:p>
            <a:pPr algn="ctr"/>
            <a:r>
              <a:rPr lang="en-US" dirty="0"/>
              <a:t>7</a:t>
            </a:r>
          </a:p>
        </p:txBody>
      </p:sp>
      <p:grpSp>
        <p:nvGrpSpPr>
          <p:cNvPr id="8" name="Group 7"/>
          <p:cNvGrpSpPr>
            <a:grpSpLocks/>
          </p:cNvGrpSpPr>
          <p:nvPr/>
        </p:nvGrpSpPr>
        <p:grpSpPr bwMode="auto">
          <a:xfrm>
            <a:off x="589897" y="1604381"/>
            <a:ext cx="5246660" cy="3531728"/>
            <a:chOff x="913245" y="2637196"/>
            <a:chExt cx="6610450" cy="4839584"/>
          </a:xfrm>
        </p:grpSpPr>
        <p:pic>
          <p:nvPicPr>
            <p:cNvPr id="1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3245" y="2637196"/>
              <a:ext cx="6452774" cy="483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3"/>
            <p:cNvSpPr>
              <a:spLocks/>
            </p:cNvSpPr>
            <p:nvPr/>
          </p:nvSpPr>
          <p:spPr bwMode="auto">
            <a:xfrm>
              <a:off x="1150759" y="2775372"/>
              <a:ext cx="6372936" cy="695999"/>
            </a:xfrm>
            <a:custGeom>
              <a:avLst/>
              <a:gdLst>
                <a:gd name="T0" fmla="*/ 3177382 w 21600"/>
                <a:gd name="T1" fmla="*/ 723900 h 21600"/>
                <a:gd name="T2" fmla="*/ 3177382 w 21600"/>
                <a:gd name="T3" fmla="*/ 723900 h 21600"/>
                <a:gd name="T4" fmla="*/ 3177382 w 21600"/>
                <a:gd name="T5" fmla="*/ 723900 h 21600"/>
                <a:gd name="T6" fmla="*/ 3177382 w 21600"/>
                <a:gd name="T7" fmla="*/ 7239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defRPr/>
              </a:pPr>
              <a:r>
                <a:rPr lang="en-US" altLang="en-US" sz="1300" dirty="0" smtClean="0">
                  <a:solidFill>
                    <a:srgbClr val="003399"/>
                  </a:solidFill>
                  <a:latin typeface="+mn-lt"/>
                </a:rPr>
                <a:t>Improved scale </a:t>
              </a:r>
              <a:r>
                <a:rPr lang="en-US" altLang="en-US" sz="1300" dirty="0">
                  <a:solidFill>
                    <a:srgbClr val="003399"/>
                  </a:solidFill>
                  <a:latin typeface="+mn-lt"/>
                </a:rPr>
                <a:t>i</a:t>
              </a:r>
              <a:r>
                <a:rPr lang="en-US" altLang="en-US" sz="1300" dirty="0" smtClean="0">
                  <a:solidFill>
                    <a:srgbClr val="003399"/>
                  </a:solidFill>
                  <a:latin typeface="+mn-lt"/>
                </a:rPr>
                <a:t>nteractions and improved </a:t>
              </a:r>
              <a:r>
                <a:rPr lang="en-US" altLang="en-US" sz="1300" dirty="0">
                  <a:solidFill>
                    <a:srgbClr val="003399"/>
                  </a:solidFill>
                  <a:latin typeface="+mn-lt"/>
                </a:rPr>
                <a:t>t</a:t>
              </a:r>
              <a:r>
                <a:rPr lang="en-US" altLang="en-US" sz="1300" dirty="0" smtClean="0">
                  <a:solidFill>
                    <a:srgbClr val="003399"/>
                  </a:solidFill>
                  <a:latin typeface="+mn-lt"/>
                </a:rPr>
                <a:t>rack &amp; size </a:t>
              </a:r>
              <a:r>
                <a:rPr lang="en-US" altLang="en-US" sz="1300" dirty="0">
                  <a:solidFill>
                    <a:srgbClr val="003399"/>
                  </a:solidFill>
                  <a:latin typeface="+mn-lt"/>
                </a:rPr>
                <a:t>f</a:t>
              </a:r>
              <a:r>
                <a:rPr lang="en-US" altLang="en-US" sz="1300" dirty="0" smtClean="0">
                  <a:solidFill>
                    <a:srgbClr val="003399"/>
                  </a:solidFill>
                  <a:latin typeface="+mn-lt"/>
                </a:rPr>
                <a:t>orecasts (25 00Z Predictions)</a:t>
              </a:r>
            </a:p>
          </p:txBody>
        </p:sp>
        <p:sp>
          <p:nvSpPr>
            <p:cNvPr id="15" name="AutoShape 2"/>
            <p:cNvSpPr>
              <a:spLocks/>
            </p:cNvSpPr>
            <p:nvPr/>
          </p:nvSpPr>
          <p:spPr bwMode="auto">
            <a:xfrm>
              <a:off x="1488067" y="6460075"/>
              <a:ext cx="5943816" cy="573176"/>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pPr defTabSz="649288"/>
              <a:r>
                <a:rPr lang="en-US" altLang="en-US" sz="1000">
                  <a:ea typeface="Helvetica Light" charset="0"/>
                  <a:sym typeface="Times New Roman" charset="0"/>
                </a:rPr>
                <a:t>Shading: T at 500 hPa; Contour: GHT at 500 hPa </a:t>
              </a:r>
            </a:p>
            <a:p>
              <a:pPr defTabSz="649288"/>
              <a:r>
                <a:rPr lang="en-US" altLang="en-US" sz="1000">
                  <a:ea typeface="Helvetica Light" charset="0"/>
                  <a:sym typeface="Times New Roman" charset="0"/>
                </a:rPr>
                <a:t>Vector: Flow averaged between 500 hPa and 200 hPa</a:t>
              </a:r>
              <a:endParaRPr lang="en-US" altLang="en-US" sz="1000">
                <a:ea typeface="Helvetica Light" charset="0"/>
                <a:sym typeface="Helvetica Light" charset="0"/>
              </a:endParaRPr>
            </a:p>
          </p:txBody>
        </p:sp>
      </p:grpSp>
      <p:sp>
        <p:nvSpPr>
          <p:cNvPr id="16" name="AutoShape 2"/>
          <p:cNvSpPr>
            <a:spLocks/>
          </p:cNvSpPr>
          <p:nvPr/>
        </p:nvSpPr>
        <p:spPr bwMode="auto">
          <a:xfrm>
            <a:off x="951415" y="4539689"/>
            <a:ext cx="3995080" cy="402131"/>
          </a:xfrm>
          <a:custGeom>
            <a:avLst/>
            <a:gdLst>
              <a:gd name="T0" fmla="*/ 817740300 w 21600"/>
              <a:gd name="T1" fmla="*/ 16480650 h 21600"/>
              <a:gd name="T2" fmla="*/ 817740300 w 21600"/>
              <a:gd name="T3" fmla="*/ 16480650 h 21600"/>
              <a:gd name="T4" fmla="*/ 817740300 w 21600"/>
              <a:gd name="T5" fmla="*/ 16480650 h 21600"/>
              <a:gd name="T6" fmla="*/ 817740300 w 21600"/>
              <a:gd name="T7" fmla="*/ 164806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nchor="ctr"/>
          <a:lstStyle/>
          <a:p>
            <a:pPr defTabSz="649288"/>
            <a:r>
              <a:rPr lang="en-US" altLang="en-US" sz="1000" dirty="0">
                <a:solidFill>
                  <a:schemeClr val="bg1"/>
                </a:solidFill>
                <a:ea typeface="Helvetica Light" charset="0"/>
                <a:sym typeface="Times New Roman" charset="0"/>
              </a:rPr>
              <a:t>Shading: T at 500 hPa; Contour: GHT at 500 hPa </a:t>
            </a:r>
          </a:p>
          <a:p>
            <a:pPr defTabSz="649288"/>
            <a:r>
              <a:rPr lang="en-US" altLang="en-US" sz="1000" dirty="0">
                <a:solidFill>
                  <a:schemeClr val="bg1"/>
                </a:solidFill>
                <a:ea typeface="Helvetica Light" charset="0"/>
                <a:sym typeface="Times New Roman" charset="0"/>
              </a:rPr>
              <a:t>Vector: Flow averaged between 500 hPa and 200 hPa</a:t>
            </a:r>
            <a:endParaRPr lang="en-US" altLang="en-US" sz="1000" dirty="0">
              <a:solidFill>
                <a:schemeClr val="bg1"/>
              </a:solidFill>
              <a:ea typeface="Helvetica Light" charset="0"/>
              <a:sym typeface="Helvetica Light" charset="0"/>
            </a:endParaRPr>
          </a:p>
        </p:txBody>
      </p:sp>
      <p:sp>
        <p:nvSpPr>
          <p:cNvPr id="3" name="Rectangle 2"/>
          <p:cNvSpPr txBox="1"/>
          <p:nvPr/>
        </p:nvSpPr>
        <p:spPr>
          <a:xfrm>
            <a:off x="778410" y="5216614"/>
            <a:ext cx="10590844" cy="923330"/>
          </a:xfrm>
          <a:prstGeom prst="rect">
            <a:avLst/>
          </a:prstGeom>
        </p:spPr>
        <p:txBody>
          <a:bodyPr wrap="square">
            <a:spAutoFit/>
          </a:bodyPr>
          <a:lstStyle/>
          <a:p>
            <a:pPr algn="just"/>
            <a:r>
              <a:rPr lang="en-US" sz="1800" b="1" dirty="0" smtClean="0">
                <a:solidFill>
                  <a:schemeClr val="accent2"/>
                </a:solidFill>
              </a:rPr>
              <a:t>Basin</a:t>
            </a:r>
            <a:r>
              <a:rPr lang="en-US" sz="1800" b="1" baseline="0" dirty="0" smtClean="0">
                <a:solidFill>
                  <a:schemeClr val="accent2"/>
                </a:solidFill>
              </a:rPr>
              <a:t> scale HWRF, after best efforts of optimization, takes about 3.8 </a:t>
            </a:r>
            <a:r>
              <a:rPr lang="en-US" sz="1800" b="1" dirty="0" smtClean="0">
                <a:solidFill>
                  <a:schemeClr val="accent2"/>
                </a:solidFill>
              </a:rPr>
              <a:t>hours on</a:t>
            </a:r>
            <a:r>
              <a:rPr lang="en-US" sz="1800" b="1" baseline="0" dirty="0" smtClean="0">
                <a:solidFill>
                  <a:schemeClr val="accent2"/>
                </a:solidFill>
              </a:rPr>
              <a:t> zeus</a:t>
            </a:r>
            <a:r>
              <a:rPr lang="en-US" sz="1800" b="1" dirty="0" smtClean="0">
                <a:solidFill>
                  <a:schemeClr val="accent2"/>
                </a:solidFill>
              </a:rPr>
              <a:t> using</a:t>
            </a:r>
            <a:r>
              <a:rPr lang="en-US" sz="1800" b="1" baseline="0" dirty="0" smtClean="0">
                <a:solidFill>
                  <a:schemeClr val="accent2"/>
                </a:solidFill>
              </a:rPr>
              <a:t> ~ 750 processors for 126 h with 3 storms in the domain.  WRF framework has some flaws and cannot be used for operational advancements of HWRF. However, this system will serve as a baseline.</a:t>
            </a:r>
            <a:endParaRPr lang="en-US" dirty="0"/>
          </a:p>
        </p:txBody>
      </p:sp>
    </p:spTree>
    <p:extLst>
      <p:ext uri="{BB962C8B-B14F-4D97-AF65-F5344CB8AC3E}">
        <p14:creationId xmlns:p14="http://schemas.microsoft.com/office/powerpoint/2010/main" val="397977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2845" y="974465"/>
            <a:ext cx="5701676" cy="5064755"/>
          </a:xfrm>
        </p:spPr>
        <p:txBody>
          <a:bodyPr>
            <a:normAutofit lnSpcReduction="10000"/>
          </a:bodyPr>
          <a:lstStyle/>
          <a:p>
            <a:pPr marL="0" indent="0">
              <a:buNone/>
            </a:pPr>
            <a:endParaRPr lang="en-US" dirty="0" smtClean="0"/>
          </a:p>
          <a:p>
            <a:pPr algn="l"/>
            <a:r>
              <a:rPr lang="en-US" dirty="0" smtClean="0"/>
              <a:t>Common</a:t>
            </a:r>
            <a:r>
              <a:rPr lang="en-US" baseline="0" dirty="0" smtClean="0"/>
              <a:t> modeling infrastructure geared towards global models</a:t>
            </a:r>
            <a:endParaRPr lang="en-US" dirty="0" smtClean="0"/>
          </a:p>
          <a:p>
            <a:pPr algn="l"/>
            <a:r>
              <a:rPr lang="en-US" baseline="0" dirty="0" smtClean="0"/>
              <a:t>Created for sharing developments (e.g, coupler, physics)</a:t>
            </a:r>
          </a:p>
          <a:p>
            <a:pPr algn="l"/>
            <a:r>
              <a:rPr lang="en-US" baseline="0" dirty="0" smtClean="0"/>
              <a:t>NMM and HWRF shares the same dynamics except grid structure (E vs B).</a:t>
            </a:r>
          </a:p>
          <a:p>
            <a:pPr algn="l"/>
            <a:r>
              <a:rPr lang="en-US" baseline="0" dirty="0" smtClean="0"/>
              <a:t>NMM can be configured in both regional (basin scale) and global mode</a:t>
            </a:r>
          </a:p>
          <a:p>
            <a:pPr algn="l"/>
            <a:r>
              <a:rPr lang="en-US" baseline="0" dirty="0" smtClean="0"/>
              <a:t>Nesting within NMM (under development) based on HWRF paradigm </a:t>
            </a:r>
            <a:r>
              <a:rPr lang="en-US" u="sng" baseline="0" dirty="0" smtClean="0"/>
              <a:t>but recoded within NEMS</a:t>
            </a:r>
          </a:p>
          <a:p>
            <a:pPr algn="l"/>
            <a:r>
              <a:rPr lang="en-US" baseline="0" dirty="0" smtClean="0"/>
              <a:t>HWRF nest motion algorithms, physics and  initialization under transition</a:t>
            </a:r>
          </a:p>
        </p:txBody>
      </p:sp>
      <p:sp>
        <p:nvSpPr>
          <p:cNvPr id="6" name="Content Placeholder 2"/>
          <p:cNvSpPr>
            <a:spLocks noGrp="1"/>
          </p:cNvSpPr>
          <p:nvPr>
            <p:ph sz="half" idx="2"/>
          </p:nvPr>
        </p:nvSpPr>
        <p:spPr>
          <a:xfrm>
            <a:off x="541244" y="4952618"/>
            <a:ext cx="5131255" cy="884932"/>
          </a:xfrm>
        </p:spPr>
        <p:txBody>
          <a:bodyPr>
            <a:normAutofit lnSpcReduction="10000"/>
          </a:bodyPr>
          <a:lstStyle/>
          <a:p>
            <a:pPr marL="0" indent="0" algn="just">
              <a:buNone/>
            </a:pPr>
            <a:r>
              <a:rPr lang="en-US" b="1" dirty="0" smtClean="0">
                <a:solidFill>
                  <a:schemeClr val="accent2"/>
                </a:solidFill>
              </a:rPr>
              <a:t>No</a:t>
            </a:r>
            <a:r>
              <a:rPr lang="en-US" b="1" baseline="0" dirty="0" smtClean="0">
                <a:solidFill>
                  <a:schemeClr val="accent2"/>
                </a:solidFill>
              </a:rPr>
              <a:t>n-Hydrostatic Multi-scale Model (NMM) embedded within the  </a:t>
            </a:r>
            <a:r>
              <a:rPr lang="en-US" b="1" dirty="0" smtClean="0">
                <a:solidFill>
                  <a:schemeClr val="accent2"/>
                </a:solidFill>
              </a:rPr>
              <a:t>NOAA</a:t>
            </a:r>
            <a:r>
              <a:rPr lang="en-US" b="1" baseline="0" dirty="0" smtClean="0">
                <a:solidFill>
                  <a:schemeClr val="accent2"/>
                </a:solidFill>
              </a:rPr>
              <a:t> Environmental Modeling System Framework (NEMS) </a:t>
            </a:r>
          </a:p>
        </p:txBody>
      </p:sp>
      <p:sp>
        <p:nvSpPr>
          <p:cNvPr id="5" name="Title 1"/>
          <p:cNvSpPr txBox="1">
            <a:spLocks/>
          </p:cNvSpPr>
          <p:nvPr/>
        </p:nvSpPr>
        <p:spPr>
          <a:xfrm>
            <a:off x="193544" y="415717"/>
            <a:ext cx="10185136" cy="111749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accent5">
                    <a:lumMod val="40000"/>
                    <a:lumOff val="60000"/>
                  </a:schemeClr>
                </a:solidFill>
              </a:rPr>
              <a:t>Addressing Next-Generation TC  Prediction Needs</a:t>
            </a:r>
            <a:endParaRPr lang="en-US" sz="3200" dirty="0">
              <a:solidFill>
                <a:schemeClr val="accent5">
                  <a:lumMod val="40000"/>
                  <a:lumOff val="60000"/>
                </a:schemeClr>
              </a:solidFill>
            </a:endParaRPr>
          </a:p>
        </p:txBody>
      </p:sp>
      <p:pic>
        <p:nvPicPr>
          <p:cNvPr id="2" name="Picture 1"/>
          <p:cNvPicPr>
            <a:picLocks noChangeAspect="1"/>
          </p:cNvPicPr>
          <p:nvPr/>
        </p:nvPicPr>
        <p:blipFill>
          <a:blip r:embed="rId3"/>
          <a:stretch>
            <a:fillRect/>
          </a:stretch>
        </p:blipFill>
        <p:spPr>
          <a:xfrm>
            <a:off x="541244" y="1441823"/>
            <a:ext cx="5009075" cy="3510795"/>
          </a:xfrm>
          <a:prstGeom prst="rect">
            <a:avLst/>
          </a:prstGeom>
        </p:spPr>
      </p:pic>
      <p:pic>
        <p:nvPicPr>
          <p:cNvPr id="7" name="Picture 6"/>
          <p:cNvPicPr>
            <a:picLocks noChangeAspect="1"/>
          </p:cNvPicPr>
          <p:nvPr/>
        </p:nvPicPr>
        <p:blipFill>
          <a:blip r:embed="rId4"/>
          <a:stretch>
            <a:fillRect/>
          </a:stretch>
        </p:blipFill>
        <p:spPr>
          <a:xfrm>
            <a:off x="11260565" y="6186348"/>
            <a:ext cx="603851" cy="603851"/>
          </a:xfrm>
          <a:prstGeom prst="rect">
            <a:avLst/>
          </a:prstGeom>
        </p:spPr>
      </p:pic>
      <p:pic>
        <p:nvPicPr>
          <p:cNvPr id="8" name="Picture 7"/>
          <p:cNvPicPr>
            <a:picLocks noChangeAspect="1"/>
          </p:cNvPicPr>
          <p:nvPr/>
        </p:nvPicPr>
        <p:blipFill>
          <a:blip r:embed="rId5"/>
          <a:stretch>
            <a:fillRect/>
          </a:stretch>
        </p:blipFill>
        <p:spPr>
          <a:xfrm>
            <a:off x="270207" y="6039428"/>
            <a:ext cx="639380" cy="611561"/>
          </a:xfrm>
          <a:prstGeom prst="rect">
            <a:avLst/>
          </a:prstGeom>
        </p:spPr>
      </p:pic>
      <p:sp>
        <p:nvSpPr>
          <p:cNvPr id="9" name="TextBox 9"/>
          <p:cNvSpPr txBox="1"/>
          <p:nvPr/>
        </p:nvSpPr>
        <p:spPr>
          <a:xfrm>
            <a:off x="10024056" y="246845"/>
            <a:ext cx="1476375" cy="369332"/>
          </a:xfrm>
          <a:prstGeom prst="rect">
            <a:avLst/>
          </a:prstGeom>
        </p:spPr>
        <p:txBody>
          <a:bodyPr rtlCol="0">
            <a:spAutoFit/>
          </a:bodyPr>
          <a:lstStyle/>
          <a:p>
            <a:pPr algn="ctr"/>
            <a:r>
              <a:rPr lang="en-US"/>
              <a:t>8</a:t>
            </a:r>
          </a:p>
        </p:txBody>
      </p:sp>
    </p:spTree>
    <p:extLst>
      <p:ext uri="{BB962C8B-B14F-4D97-AF65-F5344CB8AC3E}">
        <p14:creationId xmlns:p14="http://schemas.microsoft.com/office/powerpoint/2010/main" val="11406241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HDIonV2</Template>
  <TotalTime>5437</TotalTime>
  <Words>1174</Words>
  <Application>Microsoft Office PowerPoint</Application>
  <PresentationFormat>Widescreen</PresentationFormat>
  <Paragraphs>114</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宋体</vt:lpstr>
      <vt:lpstr>Arial</vt:lpstr>
      <vt:lpstr>Calibri</vt:lpstr>
      <vt:lpstr>Cambria</vt:lpstr>
      <vt:lpstr>Century Gothic</vt:lpstr>
      <vt:lpstr>Helvetica Light</vt:lpstr>
      <vt:lpstr>Times New Roman</vt:lpstr>
      <vt:lpstr>Wingdings</vt:lpstr>
      <vt:lpstr>Wingdings 3</vt:lpstr>
      <vt:lpstr>Ion</vt:lpstr>
      <vt:lpstr>A Global to Local-Scale Hurricane Forecasting System</vt:lpstr>
      <vt:lpstr>PowerPoint Presentation</vt:lpstr>
      <vt:lpstr>State-of-the-art: Operational HWRF System</vt:lpstr>
      <vt:lpstr>HWRF Nesting: High Resolution for TC vortex</vt:lpstr>
      <vt:lpstr>Addressing Our Immediate  TC Prediction Needs</vt:lpstr>
      <vt:lpstr>Basin-Scale HWRF: Experimental Prediction System </vt:lpstr>
      <vt:lpstr>Basin Scale HWRF: Environmental Interactions</vt:lpstr>
      <vt:lpstr>Basin Scale HWRF: Land-Storm Interactions</vt:lpstr>
      <vt:lpstr>PowerPoint Presentation</vt:lpstr>
      <vt:lpstr>Basin Scale NMMB (HWRF-B ?)</vt:lpstr>
      <vt:lpstr>Addressing Our Global  TC Prediction Needs</vt:lpstr>
      <vt:lpstr>A Global Nested Tropical Prediction System</vt:lpstr>
      <vt:lpstr>Progress, Future Directions and Challenges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sundararaman gopalakrishnan</dc:creator>
  <cp:lastModifiedBy>Microsoft account</cp:lastModifiedBy>
  <cp:revision>904</cp:revision>
  <dcterms:created xsi:type="dcterms:W3CDTF">2014-08-01T22:34:25Z</dcterms:created>
  <dcterms:modified xsi:type="dcterms:W3CDTF">2014-09-17T02:52:48Z</dcterms:modified>
</cp:coreProperties>
</file>