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6" r:id="rId7"/>
    <p:sldId id="262" r:id="rId8"/>
    <p:sldId id="263" r:id="rId9"/>
    <p:sldId id="265" r:id="rId10"/>
    <p:sldId id="264" r:id="rId11"/>
  </p:sldIdLst>
  <p:sldSz cx="9144000" cy="6858000" type="screen4x3"/>
  <p:notesSz cx="6858000" cy="9144000"/>
  <p:defaultTextStyle>
    <a:lvl1pPr>
      <a:defRPr sz="2400">
        <a:latin typeface="+mn-lt"/>
        <a:ea typeface="+mn-ea"/>
        <a:cs typeface="+mn-cs"/>
        <a:sym typeface="Helvetica"/>
      </a:defRPr>
    </a:lvl1pPr>
    <a:lvl2pPr indent="457200">
      <a:defRPr sz="2400">
        <a:latin typeface="+mn-lt"/>
        <a:ea typeface="+mn-ea"/>
        <a:cs typeface="+mn-cs"/>
        <a:sym typeface="Helvetica"/>
      </a:defRPr>
    </a:lvl2pPr>
    <a:lvl3pPr indent="914400">
      <a:defRPr sz="2400">
        <a:latin typeface="+mn-lt"/>
        <a:ea typeface="+mn-ea"/>
        <a:cs typeface="+mn-cs"/>
        <a:sym typeface="Helvetica"/>
      </a:defRPr>
    </a:lvl3pPr>
    <a:lvl4pPr indent="1371600">
      <a:defRPr sz="2400">
        <a:latin typeface="+mn-lt"/>
        <a:ea typeface="+mn-ea"/>
        <a:cs typeface="+mn-cs"/>
        <a:sym typeface="Helvetica"/>
      </a:defRPr>
    </a:lvl4pPr>
    <a:lvl5pPr indent="1828800">
      <a:defRPr sz="2400">
        <a:latin typeface="+mn-lt"/>
        <a:ea typeface="+mn-ea"/>
        <a:cs typeface="+mn-cs"/>
        <a:sym typeface="Helvetica"/>
      </a:defRPr>
    </a:lvl5pPr>
    <a:lvl6pPr>
      <a:defRPr sz="2400">
        <a:latin typeface="+mn-lt"/>
        <a:ea typeface="+mn-ea"/>
        <a:cs typeface="+mn-cs"/>
        <a:sym typeface="Helvetica"/>
      </a:defRPr>
    </a:lvl6pPr>
    <a:lvl7pPr>
      <a:defRPr sz="2400">
        <a:latin typeface="+mn-lt"/>
        <a:ea typeface="+mn-ea"/>
        <a:cs typeface="+mn-cs"/>
        <a:sym typeface="Helvetica"/>
      </a:defRPr>
    </a:lvl7pPr>
    <a:lvl8pPr>
      <a:defRPr sz="2400">
        <a:latin typeface="+mn-lt"/>
        <a:ea typeface="+mn-ea"/>
        <a:cs typeface="+mn-cs"/>
        <a:sym typeface="Helvetica"/>
      </a:defRPr>
    </a:lvl8pPr>
    <a:lvl9pPr>
      <a:defRPr sz="2400">
        <a:latin typeface="+mn-lt"/>
        <a:ea typeface="+mn-ea"/>
        <a:cs typeface="+mn-cs"/>
        <a:sym typeface="Helvetica"/>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142" d="100"/>
          <a:sy n="142" d="100"/>
        </p:scale>
        <p:origin x="-3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hape 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 name="Shape 1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78722862"/>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prstGeom prst="rect">
            <a:avLst/>
          </a:prstGeom>
        </p:spPr>
        <p:txBody>
          <a:bodyPr/>
          <a:lstStyle/>
          <a:p>
            <a:pPr lvl="0"/>
            <a:endParaRPr/>
          </a:p>
        </p:txBody>
      </p:sp>
      <p:sp>
        <p:nvSpPr>
          <p:cNvPr id="21" name="Shape 21"/>
          <p:cNvSpPr>
            <a:spLocks noGrp="1"/>
          </p:cNvSpPr>
          <p:nvPr>
            <p:ph type="body" sz="quarter" idx="1"/>
          </p:nvPr>
        </p:nvSpPr>
        <p:spPr>
          <a:prstGeom prst="rect">
            <a:avLst/>
          </a:prstGeom>
        </p:spPr>
        <p:txBody>
          <a:bodyPr/>
          <a:lstStyle>
            <a:lvl1pPr>
              <a:lnSpc>
                <a:spcPts val="3500"/>
              </a:lnSpc>
              <a:defRPr>
                <a:solidFill>
                  <a:srgbClr val="572E2D"/>
                </a:solidFill>
                <a:latin typeface="Noteworthy Bold"/>
                <a:ea typeface="Noteworthy Bold"/>
                <a:cs typeface="Noteworthy Bold"/>
                <a:sym typeface="Noteworthy Bold"/>
              </a:defRPr>
            </a:lvl1pPr>
          </a:lstStyle>
          <a:p>
            <a:pPr lvl="0">
              <a:defRPr sz="1800">
                <a:solidFill>
                  <a:srgbClr val="000000"/>
                </a:solidFill>
              </a:defRPr>
            </a:pPr>
            <a:r>
              <a:rPr sz="2400">
                <a:solidFill>
                  <a:srgbClr val="572E2D"/>
                </a:solidFill>
              </a:rPr>
              <a:t>Hurricane Bill: HWRF Equivalent of GOES-East Imager 10.7 micro m </a:t>
            </a:r>
          </a:p>
        </p:txBody>
      </p:sp>
    </p:spTree>
    <p:extLst>
      <p:ext uri="{BB962C8B-B14F-4D97-AF65-F5344CB8AC3E}">
        <p14:creationId xmlns:p14="http://schemas.microsoft.com/office/powerpoint/2010/main" val="23366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The Basin scale HWRF was run real time under HFIP last season and shows a lot of promise. Example application of the basin scale HWRF for Sandy. The basin scale HWRF turned Sandy towards land (Good run) 18 hours in advance of the operational HWRF. A study is undertaken to understand the reason. Right hand side shows two runs from basin scale HWRF. 2500Z that turned towards land and 2400Z that was still turning into the Ocean (Bad run). It appears that the differences originate at the vortex scales between these two runs. Influence of steering will be different between a deeper vortex and a more shallow on (on 2500 Z) </a:t>
            </a:r>
          </a:p>
        </p:txBody>
      </p:sp>
    </p:spTree>
    <p:extLst>
      <p:ext uri="{BB962C8B-B14F-4D97-AF65-F5344CB8AC3E}">
        <p14:creationId xmlns:p14="http://schemas.microsoft.com/office/powerpoint/2010/main" val="214517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6553200" y="6170930"/>
            <a:ext cx="2133600" cy="370839"/>
          </a:xfrm>
          <a:prstGeom prst="rect">
            <a:avLst/>
          </a:prstGeom>
        </p:spPr>
        <p:txBody>
          <a:bodyPr lIns="45718" tIns="45718" rIns="45718" bIns="45718"/>
          <a:lstStyle>
            <a:lvl1pPr algn="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2" name="Dept of Commerce Seal.png" descr="Dept of Commerce Seal"/>
          <p:cNvPicPr/>
          <p:nvPr/>
        </p:nvPicPr>
        <p:blipFill>
          <a:blip r:embed="rId5">
            <a:extLst/>
          </a:blip>
          <a:stretch>
            <a:fillRect/>
          </a:stretch>
        </p:blipFill>
        <p:spPr>
          <a:xfrm>
            <a:off x="6248400" y="6556375"/>
            <a:ext cx="225425" cy="225425"/>
          </a:xfrm>
          <a:prstGeom prst="rect">
            <a:avLst/>
          </a:prstGeom>
          <a:ln w="12700">
            <a:miter lim="400000"/>
          </a:ln>
        </p:spPr>
      </p:pic>
      <p:pic>
        <p:nvPicPr>
          <p:cNvPr id="3" name="NOAA.png" descr="NOAA"/>
          <p:cNvPicPr/>
          <p:nvPr/>
        </p:nvPicPr>
        <p:blipFill>
          <a:blip r:embed="rId6">
            <a:extLst/>
          </a:blip>
          <a:stretch>
            <a:fillRect/>
          </a:stretch>
        </p:blipFill>
        <p:spPr>
          <a:xfrm>
            <a:off x="6496050" y="6550025"/>
            <a:ext cx="228600" cy="228600"/>
          </a:xfrm>
          <a:prstGeom prst="rect">
            <a:avLst/>
          </a:prstGeom>
          <a:ln w="12700">
            <a:miter lim="400000"/>
          </a:ln>
        </p:spPr>
      </p:pic>
      <p:sp>
        <p:nvSpPr>
          <p:cNvPr id="4" name="Shape 4"/>
          <p:cNvSpPr>
            <a:spLocks noGrp="1"/>
          </p:cNvSpPr>
          <p:nvPr>
            <p:ph type="sldNum" sz="quarter" idx="2"/>
          </p:nvPr>
        </p:nvSpPr>
        <p:spPr>
          <a:xfrm>
            <a:off x="0" y="6431282"/>
            <a:ext cx="533400" cy="370837"/>
          </a:xfrm>
          <a:prstGeom prst="rect">
            <a:avLst/>
          </a:prstGeom>
          <a:ln w="12700">
            <a:miter lim="400000"/>
          </a:ln>
        </p:spPr>
        <p:txBody>
          <a:bodyPr lIns="45718" tIns="45718" rIns="45718" bIns="45718" anchor="ctr">
            <a:spAutoFit/>
          </a:bodyPr>
          <a:lstStyle>
            <a:lvl1pPr algn="ctr" defTabSz="457200">
              <a:defRPr sz="1800"/>
            </a:lvl1pPr>
          </a:lstStyle>
          <a:p>
            <a:pPr lvl="0"/>
            <a:fld id="{86CB4B4D-7CA3-9044-876B-883B54F8677D}" type="slidenum">
              <a:t>‹#›</a:t>
            </a:fld>
            <a:endParaRPr/>
          </a:p>
        </p:txBody>
      </p:sp>
    </p:spTree>
    <p:extLst>
      <p:ext uri="{BB962C8B-B14F-4D97-AF65-F5344CB8AC3E}">
        <p14:creationId xmlns:p14="http://schemas.microsoft.com/office/powerpoint/2010/main" val="861021530"/>
      </p:ext>
    </p:extLst>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defTabSz="457200">
        <a:defRPr sz="1200">
          <a:latin typeface="+mn-lt"/>
          <a:ea typeface="+mn-ea"/>
          <a:cs typeface="+mn-cs"/>
          <a:sym typeface="Helvetica"/>
        </a:defRPr>
      </a:lvl1pPr>
      <a:lvl2pPr defTabSz="457200">
        <a:defRPr sz="1200">
          <a:latin typeface="+mn-lt"/>
          <a:ea typeface="+mn-ea"/>
          <a:cs typeface="+mn-cs"/>
          <a:sym typeface="Helvetica"/>
        </a:defRPr>
      </a:lvl2pPr>
      <a:lvl3pPr defTabSz="457200">
        <a:defRPr sz="1200">
          <a:latin typeface="+mn-lt"/>
          <a:ea typeface="+mn-ea"/>
          <a:cs typeface="+mn-cs"/>
          <a:sym typeface="Helvetica"/>
        </a:defRPr>
      </a:lvl3pPr>
      <a:lvl4pPr defTabSz="457200">
        <a:defRPr sz="1200">
          <a:latin typeface="+mn-lt"/>
          <a:ea typeface="+mn-ea"/>
          <a:cs typeface="+mn-cs"/>
          <a:sym typeface="Helvetica"/>
        </a:defRPr>
      </a:lvl4pPr>
      <a:lvl5pPr defTabSz="457200">
        <a:defRPr sz="1200">
          <a:latin typeface="+mn-lt"/>
          <a:ea typeface="+mn-ea"/>
          <a:cs typeface="+mn-cs"/>
          <a:sym typeface="Helvetica"/>
        </a:defRPr>
      </a:lvl5pPr>
      <a:lvl6pPr indent="457200" defTabSz="457200">
        <a:defRPr sz="1200">
          <a:latin typeface="+mn-lt"/>
          <a:ea typeface="+mn-ea"/>
          <a:cs typeface="+mn-cs"/>
          <a:sym typeface="Helvetica"/>
        </a:defRPr>
      </a:lvl6pPr>
      <a:lvl7pPr indent="914400" defTabSz="457200">
        <a:defRPr sz="1200">
          <a:latin typeface="+mn-lt"/>
          <a:ea typeface="+mn-ea"/>
          <a:cs typeface="+mn-cs"/>
          <a:sym typeface="Helvetica"/>
        </a:defRPr>
      </a:lvl7pPr>
      <a:lvl8pPr indent="1371600" defTabSz="457200">
        <a:defRPr sz="1200">
          <a:latin typeface="+mn-lt"/>
          <a:ea typeface="+mn-ea"/>
          <a:cs typeface="+mn-cs"/>
          <a:sym typeface="Helvetica"/>
        </a:defRPr>
      </a:lvl8pPr>
      <a:lvl9pPr indent="1828800" defTabSz="457200">
        <a:defRPr sz="1200">
          <a:latin typeface="+mn-lt"/>
          <a:ea typeface="+mn-ea"/>
          <a:cs typeface="+mn-cs"/>
          <a:sym typeface="Helvetica"/>
        </a:defRPr>
      </a:lvl9pPr>
    </p:titleStyle>
    <p:bodyStyle>
      <a:lvl1pPr marL="342900" indent="-342900" defTabSz="457200">
        <a:defRPr sz="1200">
          <a:latin typeface="+mn-lt"/>
          <a:ea typeface="+mn-ea"/>
          <a:cs typeface="+mn-cs"/>
          <a:sym typeface="Helvetica"/>
        </a:defRPr>
      </a:lvl1pPr>
      <a:lvl2pPr marL="342900" indent="-114300" defTabSz="457200">
        <a:defRPr sz="1200">
          <a:latin typeface="+mn-lt"/>
          <a:ea typeface="+mn-ea"/>
          <a:cs typeface="+mn-cs"/>
          <a:sym typeface="Helvetica"/>
        </a:defRPr>
      </a:lvl2pPr>
      <a:lvl3pPr marL="342900" indent="114300" defTabSz="457200">
        <a:defRPr sz="1200">
          <a:latin typeface="+mn-lt"/>
          <a:ea typeface="+mn-ea"/>
          <a:cs typeface="+mn-cs"/>
          <a:sym typeface="Helvetica"/>
        </a:defRPr>
      </a:lvl3pPr>
      <a:lvl4pPr marL="342900" indent="342900" defTabSz="457200">
        <a:defRPr sz="1200">
          <a:latin typeface="+mn-lt"/>
          <a:ea typeface="+mn-ea"/>
          <a:cs typeface="+mn-cs"/>
          <a:sym typeface="Helvetica"/>
        </a:defRPr>
      </a:lvl4pPr>
      <a:lvl5pPr marL="342900" indent="571500" defTabSz="457200">
        <a:defRPr sz="1200">
          <a:latin typeface="+mn-lt"/>
          <a:ea typeface="+mn-ea"/>
          <a:cs typeface="+mn-cs"/>
          <a:sym typeface="Helvetica"/>
        </a:defRPr>
      </a:lvl5pPr>
      <a:lvl6pPr marL="342900" indent="1028700" defTabSz="457200">
        <a:defRPr sz="1200">
          <a:latin typeface="+mn-lt"/>
          <a:ea typeface="+mn-ea"/>
          <a:cs typeface="+mn-cs"/>
          <a:sym typeface="Helvetica"/>
        </a:defRPr>
      </a:lvl6pPr>
      <a:lvl7pPr marL="342900" indent="1485900" defTabSz="457200">
        <a:defRPr sz="1200">
          <a:latin typeface="+mn-lt"/>
          <a:ea typeface="+mn-ea"/>
          <a:cs typeface="+mn-cs"/>
          <a:sym typeface="Helvetica"/>
        </a:defRPr>
      </a:lvl7pPr>
      <a:lvl8pPr marL="342900" indent="1943100" defTabSz="457200">
        <a:defRPr sz="1200">
          <a:latin typeface="+mn-lt"/>
          <a:ea typeface="+mn-ea"/>
          <a:cs typeface="+mn-cs"/>
          <a:sym typeface="Helvetica"/>
        </a:defRPr>
      </a:lvl8pPr>
      <a:lvl9pPr marL="342900" indent="2400300" defTabSz="457200">
        <a:defRPr sz="1200">
          <a:latin typeface="+mn-lt"/>
          <a:ea typeface="+mn-ea"/>
          <a:cs typeface="+mn-cs"/>
          <a:sym typeface="Helvetica"/>
        </a:defRPr>
      </a:lvl9pPr>
    </p:bodyStyle>
    <p:otherStyle>
      <a:lvl1pPr algn="ctr" defTabSz="457200">
        <a:defRPr>
          <a:solidFill>
            <a:schemeClr val="tx1"/>
          </a:solidFill>
          <a:latin typeface="+mn-lt"/>
          <a:ea typeface="+mn-ea"/>
          <a:cs typeface="+mn-cs"/>
          <a:sym typeface="Helvetica"/>
        </a:defRPr>
      </a:lvl1pPr>
      <a:lvl2pPr indent="457200" algn="ctr" defTabSz="457200">
        <a:defRPr>
          <a:solidFill>
            <a:schemeClr val="tx1"/>
          </a:solidFill>
          <a:latin typeface="+mn-lt"/>
          <a:ea typeface="+mn-ea"/>
          <a:cs typeface="+mn-cs"/>
          <a:sym typeface="Helvetica"/>
        </a:defRPr>
      </a:lvl2pPr>
      <a:lvl3pPr indent="914400" algn="ctr" defTabSz="457200">
        <a:defRPr>
          <a:solidFill>
            <a:schemeClr val="tx1"/>
          </a:solidFill>
          <a:latin typeface="+mn-lt"/>
          <a:ea typeface="+mn-ea"/>
          <a:cs typeface="+mn-cs"/>
          <a:sym typeface="Helvetica"/>
        </a:defRPr>
      </a:lvl3pPr>
      <a:lvl4pPr indent="1371600" algn="ctr" defTabSz="457200">
        <a:defRPr>
          <a:solidFill>
            <a:schemeClr val="tx1"/>
          </a:solidFill>
          <a:latin typeface="+mn-lt"/>
          <a:ea typeface="+mn-ea"/>
          <a:cs typeface="+mn-cs"/>
          <a:sym typeface="Helvetica"/>
        </a:defRPr>
      </a:lvl4pPr>
      <a:lvl5pPr indent="1828800" algn="ctr" defTabSz="457200">
        <a:defRPr>
          <a:solidFill>
            <a:schemeClr val="tx1"/>
          </a:solidFill>
          <a:latin typeface="+mn-lt"/>
          <a:ea typeface="+mn-ea"/>
          <a:cs typeface="+mn-cs"/>
          <a:sym typeface="Helvetica"/>
        </a:defRPr>
      </a:lvl5pPr>
      <a:lvl6pPr algn="ctr" defTabSz="457200">
        <a:defRPr>
          <a:solidFill>
            <a:schemeClr val="tx1"/>
          </a:solidFill>
          <a:latin typeface="+mn-lt"/>
          <a:ea typeface="+mn-ea"/>
          <a:cs typeface="+mn-cs"/>
          <a:sym typeface="Helvetica"/>
        </a:defRPr>
      </a:lvl6pPr>
      <a:lvl7pPr algn="ctr" defTabSz="457200">
        <a:defRPr>
          <a:solidFill>
            <a:schemeClr val="tx1"/>
          </a:solidFill>
          <a:latin typeface="+mn-lt"/>
          <a:ea typeface="+mn-ea"/>
          <a:cs typeface="+mn-cs"/>
          <a:sym typeface="Helvetica"/>
        </a:defRPr>
      </a:lvl7pPr>
      <a:lvl8pPr algn="ctr" defTabSz="457200">
        <a:defRPr>
          <a:solidFill>
            <a:schemeClr val="tx1"/>
          </a:solidFill>
          <a:latin typeface="+mn-lt"/>
          <a:ea typeface="+mn-ea"/>
          <a:cs typeface="+mn-cs"/>
          <a:sym typeface="Helvetica"/>
        </a:defRPr>
      </a:lvl8pPr>
      <a:lvl9pPr algn="ctr" defTabSz="457200">
        <a:defRPr>
          <a:solidFill>
            <a:schemeClr val="tx1"/>
          </a:solid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2"/>
          <p:cNvSpPr/>
          <p:nvPr/>
        </p:nvSpPr>
        <p:spPr>
          <a:xfrm>
            <a:off x="6553200" y="6221732"/>
            <a:ext cx="2133600" cy="2692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r" defTabSz="457200">
              <a:defRPr sz="1200"/>
            </a:lvl1pPr>
          </a:lstStyle>
          <a:p>
            <a:pPr lvl="0">
              <a:defRPr sz="1800"/>
            </a:pPr>
            <a:r>
              <a:rPr sz="1200"/>
              <a:t>1</a:t>
            </a:r>
          </a:p>
        </p:txBody>
      </p:sp>
      <p:grpSp>
        <p:nvGrpSpPr>
          <p:cNvPr id="18" name="Group 18"/>
          <p:cNvGrpSpPr/>
          <p:nvPr/>
        </p:nvGrpSpPr>
        <p:grpSpPr>
          <a:xfrm>
            <a:off x="0" y="-1"/>
            <a:ext cx="9144001" cy="6858001"/>
            <a:chOff x="0" y="0"/>
            <a:chExt cx="9144000" cy="6858000"/>
          </a:xfrm>
        </p:grpSpPr>
        <p:pic>
          <p:nvPicPr>
            <p:cNvPr id="13" name="image1.png" descr="image1.pdf"/>
            <p:cNvPicPr/>
            <p:nvPr/>
          </p:nvPicPr>
          <p:blipFill>
            <a:blip r:embed="rId3">
              <a:extLst/>
            </a:blip>
            <a:srcRect l="947" r="941" b="10729"/>
            <a:stretch>
              <a:fillRect/>
            </a:stretch>
          </p:blipFill>
          <p:spPr>
            <a:xfrm>
              <a:off x="-1" y="0"/>
              <a:ext cx="9144001" cy="6858001"/>
            </a:xfrm>
            <a:prstGeom prst="rect">
              <a:avLst/>
            </a:prstGeom>
            <a:ln w="12700" cap="flat">
              <a:noFill/>
              <a:miter lim="400000"/>
            </a:ln>
            <a:effectLst/>
          </p:spPr>
        </p:pic>
        <p:pic>
          <p:nvPicPr>
            <p:cNvPr id="14" name="image3.png" descr="image3.png"/>
            <p:cNvPicPr/>
            <p:nvPr/>
          </p:nvPicPr>
          <p:blipFill>
            <a:blip r:embed="rId4">
              <a:extLst/>
            </a:blip>
            <a:stretch>
              <a:fillRect/>
            </a:stretch>
          </p:blipFill>
          <p:spPr>
            <a:xfrm>
              <a:off x="99354" y="25328"/>
              <a:ext cx="1139994" cy="1125104"/>
            </a:xfrm>
            <a:prstGeom prst="rect">
              <a:avLst/>
            </a:prstGeom>
            <a:ln w="12700" cap="flat">
              <a:noFill/>
              <a:miter lim="400000"/>
            </a:ln>
            <a:effectLst/>
          </p:spPr>
        </p:pic>
        <p:sp>
          <p:nvSpPr>
            <p:cNvPr id="15" name="Shape 15"/>
            <p:cNvSpPr/>
            <p:nvPr/>
          </p:nvSpPr>
          <p:spPr>
            <a:xfrm>
              <a:off x="691675" y="865009"/>
              <a:ext cx="8085889" cy="47066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796" tIns="50796" rIns="50796" bIns="50796" numCol="1" anchor="t">
              <a:spAutoFit/>
            </a:bodyPr>
            <a:lstStyle/>
            <a:p>
              <a:pPr lvl="0" algn="ctr" defTabSz="1300162">
                <a:spcBef>
                  <a:spcPts val="200"/>
                </a:spcBef>
                <a:defRPr sz="1800"/>
              </a:pPr>
              <a:r>
                <a:rPr sz="2600" b="1" dirty="0">
                  <a:solidFill>
                    <a:srgbClr val="FFFF00"/>
                  </a:solidFill>
                </a:rPr>
                <a:t>A </a:t>
              </a:r>
              <a:r>
                <a:rPr lang="en-US" sz="2600" b="1" dirty="0" smtClean="0">
                  <a:solidFill>
                    <a:srgbClr val="FFFF00"/>
                  </a:solidFill>
                </a:rPr>
                <a:t>Brief</a:t>
              </a:r>
              <a:r>
                <a:rPr lang="en-US" sz="2600" b="1" baseline="0" dirty="0" smtClean="0">
                  <a:solidFill>
                    <a:srgbClr val="FFFF00"/>
                  </a:solidFill>
                </a:rPr>
                <a:t> Update on </a:t>
              </a:r>
              <a:r>
                <a:rPr sz="2600" b="1" dirty="0" smtClean="0">
                  <a:solidFill>
                    <a:srgbClr val="FFFF00"/>
                  </a:solidFill>
                </a:rPr>
                <a:t>the </a:t>
              </a:r>
              <a:r>
                <a:rPr sz="2600" b="1" dirty="0">
                  <a:solidFill>
                    <a:srgbClr val="FFFF00"/>
                  </a:solidFill>
                </a:rPr>
                <a:t>Hurricane Nest Project</a:t>
              </a:r>
            </a:p>
            <a:p>
              <a:pPr lvl="0" algn="ctr" defTabSz="1300162">
                <a:spcBef>
                  <a:spcPts val="200"/>
                </a:spcBef>
                <a:defRPr sz="1800"/>
              </a:pPr>
              <a:endParaRPr b="1" dirty="0">
                <a:solidFill>
                  <a:srgbClr val="FFFF00"/>
                </a:solidFill>
              </a:endParaRPr>
            </a:p>
            <a:p>
              <a:pPr lvl="0" algn="ctr" defTabSz="1300162">
                <a:spcBef>
                  <a:spcPts val="200"/>
                </a:spcBef>
                <a:defRPr sz="1800"/>
              </a:pPr>
              <a:r>
                <a:rPr b="1" dirty="0">
                  <a:solidFill>
                    <a:srgbClr val="FFFF00"/>
                  </a:solidFill>
                </a:rPr>
                <a:t>Sundararaman G. Gopalakrishnan (Gopal)</a:t>
              </a:r>
              <a:endParaRPr dirty="0">
                <a:solidFill>
                  <a:srgbClr val="FFFF00"/>
                </a:solidFill>
                <a:latin typeface="Arial Bold"/>
                <a:ea typeface="Arial Bold"/>
                <a:cs typeface="Arial Bold"/>
                <a:sym typeface="Arial Bold"/>
              </a:endParaRPr>
            </a:p>
            <a:p>
              <a:pPr lvl="0" algn="ctr" defTabSz="1300162">
                <a:spcBef>
                  <a:spcPts val="200"/>
                </a:spcBef>
                <a:defRPr sz="1800"/>
              </a:pPr>
              <a:r>
                <a:rPr b="1" dirty="0">
                  <a:solidFill>
                    <a:srgbClr val="FFFF00"/>
                  </a:solidFill>
                </a:rPr>
                <a:t>NOAA/AOML/HRD, Miami, FL</a:t>
              </a:r>
            </a:p>
            <a:p>
              <a:pPr lvl="0" algn="ctr" defTabSz="1300162">
                <a:spcBef>
                  <a:spcPts val="200"/>
                </a:spcBef>
                <a:defRPr sz="1800"/>
              </a:pPr>
              <a:endParaRPr b="1" dirty="0">
                <a:solidFill>
                  <a:srgbClr val="FFFF00"/>
                </a:solidFill>
              </a:endParaRPr>
            </a:p>
            <a:p>
              <a:pPr lvl="0" algn="ctr" defTabSz="1300162">
                <a:spcBef>
                  <a:spcPts val="200"/>
                </a:spcBef>
                <a:defRPr sz="1800"/>
              </a:pPr>
              <a:r>
                <a:rPr b="1" dirty="0">
                  <a:solidFill>
                    <a:srgbClr val="FFFF00"/>
                  </a:solidFill>
                </a:rPr>
                <a:t>Vijay Tallapragada</a:t>
              </a:r>
            </a:p>
            <a:p>
              <a:pPr lvl="0" algn="ctr" defTabSz="1300162">
                <a:spcBef>
                  <a:spcPts val="200"/>
                </a:spcBef>
                <a:defRPr sz="1800"/>
              </a:pPr>
              <a:r>
                <a:rPr b="1" dirty="0">
                  <a:solidFill>
                    <a:srgbClr val="FFFF00"/>
                  </a:solidFill>
                </a:rPr>
                <a:t>EMC/NCEP, College Park, MD</a:t>
              </a:r>
            </a:p>
            <a:p>
              <a:pPr lvl="0" algn="ctr" defTabSz="1300162">
                <a:spcBef>
                  <a:spcPts val="200"/>
                </a:spcBef>
                <a:defRPr sz="1800"/>
              </a:pPr>
              <a:r>
                <a:rPr b="1" dirty="0">
                  <a:solidFill>
                    <a:srgbClr val="FFFF00"/>
                  </a:solidFill>
                </a:rPr>
                <a:t>&amp;</a:t>
              </a:r>
            </a:p>
            <a:p>
              <a:pPr lvl="0" algn="ctr" defTabSz="1300162">
                <a:spcBef>
                  <a:spcPts val="200"/>
                </a:spcBef>
                <a:defRPr sz="1800"/>
              </a:pPr>
              <a:r>
                <a:rPr b="1" dirty="0">
                  <a:solidFill>
                    <a:srgbClr val="FFFF00"/>
                  </a:solidFill>
                </a:rPr>
                <a:t>Thiago Quirino </a:t>
              </a:r>
            </a:p>
            <a:p>
              <a:pPr lvl="0" algn="ctr" defTabSz="1300162">
                <a:spcBef>
                  <a:spcPts val="200"/>
                </a:spcBef>
                <a:defRPr sz="1800"/>
              </a:pPr>
              <a:r>
                <a:rPr b="1" dirty="0">
                  <a:solidFill>
                    <a:srgbClr val="FFFF00"/>
                  </a:solidFill>
                </a:rPr>
                <a:t>NOAA/AOML/HRD, </a:t>
              </a:r>
              <a:r>
                <a:rPr b="1" dirty="0" smtClean="0">
                  <a:solidFill>
                    <a:srgbClr val="FFFF00"/>
                  </a:solidFill>
                </a:rPr>
                <a:t>Miami</a:t>
              </a:r>
              <a:r>
                <a:rPr lang="en-US" b="1" dirty="0" smtClean="0">
                  <a:solidFill>
                    <a:srgbClr val="FFFF00"/>
                  </a:solidFill>
                </a:rPr>
                <a:t>, FL</a:t>
              </a:r>
              <a:endParaRPr b="1" dirty="0">
                <a:solidFill>
                  <a:srgbClr val="FFFFFF"/>
                </a:solidFill>
              </a:endParaRPr>
            </a:p>
            <a:p>
              <a:pPr lvl="0" algn="ctr" defTabSz="1300162">
                <a:spcBef>
                  <a:spcPts val="200"/>
                </a:spcBef>
                <a:defRPr sz="1800"/>
              </a:pPr>
              <a:endParaRPr b="1" dirty="0">
                <a:solidFill>
                  <a:srgbClr val="FFFFFF"/>
                </a:solidFill>
              </a:endParaRPr>
            </a:p>
            <a:p>
              <a:pPr lvl="0" algn="ctr" defTabSz="1300162">
                <a:spcBef>
                  <a:spcPts val="200"/>
                </a:spcBef>
                <a:defRPr sz="1800"/>
              </a:pPr>
              <a:r>
                <a:rPr b="1" dirty="0">
                  <a:solidFill>
                    <a:srgbClr val="FFFF00"/>
                  </a:solidFill>
                </a:rPr>
                <a:t>In collaboration with </a:t>
              </a:r>
            </a:p>
            <a:p>
              <a:pPr lvl="0" algn="ctr" defTabSz="1300162">
                <a:lnSpc>
                  <a:spcPct val="90000"/>
                </a:lnSpc>
                <a:spcBef>
                  <a:spcPts val="200"/>
                </a:spcBef>
                <a:defRPr sz="1800"/>
              </a:pPr>
              <a:r>
                <a:rPr b="1" dirty="0">
                  <a:solidFill>
                    <a:srgbClr val="FFFF00"/>
                  </a:solidFill>
                </a:rPr>
                <a:t>Meso-Scale Modeling Group, EMC/NCEP, College Park, MD</a:t>
              </a:r>
            </a:p>
            <a:p>
              <a:pPr lvl="0" algn="ctr" defTabSz="1300162">
                <a:lnSpc>
                  <a:spcPct val="90000"/>
                </a:lnSpc>
                <a:spcBef>
                  <a:spcPts val="200"/>
                </a:spcBef>
                <a:defRPr sz="1800"/>
              </a:pPr>
              <a:endParaRPr b="1" dirty="0">
                <a:solidFill>
                  <a:srgbClr val="FFFF00"/>
                </a:solidFill>
              </a:endParaRPr>
            </a:p>
            <a:p>
              <a:pPr lvl="0" algn="ctr" defTabSz="1300162">
                <a:lnSpc>
                  <a:spcPct val="90000"/>
                </a:lnSpc>
                <a:spcBef>
                  <a:spcPts val="200"/>
                </a:spcBef>
                <a:defRPr sz="1800"/>
              </a:pPr>
              <a:r>
                <a:rPr b="1" dirty="0">
                  <a:solidFill>
                    <a:srgbClr val="FFFF00"/>
                  </a:solidFill>
                </a:rPr>
                <a:t>Acknowledgements:  Frank Marks and Robert Atlas, AOML, </a:t>
              </a:r>
              <a:r>
                <a:rPr lang="en-US" b="1" dirty="0" smtClean="0">
                  <a:solidFill>
                    <a:srgbClr val="FFFF00"/>
                  </a:solidFill>
                </a:rPr>
                <a:t>Miami,FL</a:t>
              </a:r>
              <a:endParaRPr b="1" dirty="0">
                <a:solidFill>
                  <a:srgbClr val="FFFF00"/>
                </a:solidFill>
              </a:endParaRPr>
            </a:p>
          </p:txBody>
        </p:sp>
        <p:pic>
          <p:nvPicPr>
            <p:cNvPr id="16" name="image4.png" descr="image4.png"/>
            <p:cNvPicPr/>
            <p:nvPr/>
          </p:nvPicPr>
          <p:blipFill>
            <a:blip r:embed="rId5">
              <a:extLst/>
            </a:blip>
            <a:stretch>
              <a:fillRect/>
            </a:stretch>
          </p:blipFill>
          <p:spPr>
            <a:xfrm>
              <a:off x="8079989" y="91841"/>
              <a:ext cx="990882" cy="992079"/>
            </a:xfrm>
            <a:prstGeom prst="rect">
              <a:avLst/>
            </a:prstGeom>
            <a:ln w="12700" cap="flat">
              <a:noFill/>
              <a:miter lim="400000"/>
            </a:ln>
            <a:effectLst/>
          </p:spPr>
        </p:pic>
        <p:sp>
          <p:nvSpPr>
            <p:cNvPr id="17" name="Shape 17"/>
            <p:cNvSpPr/>
            <p:nvPr/>
          </p:nvSpPr>
          <p:spPr>
            <a:xfrm>
              <a:off x="1528688" y="5907992"/>
              <a:ext cx="6411864" cy="370837"/>
            </a:xfrm>
            <a:prstGeom prst="rect">
              <a:avLst/>
            </a:prstGeom>
            <a:noFill/>
            <a:ln w="12700" cap="flat">
              <a:noFill/>
              <a:miter lim="400000"/>
            </a:ln>
            <a:effectLst>
              <a:outerShdw blurRad="38100" dist="23000" dir="5400000" rotWithShape="0">
                <a:srgbClr val="808080">
                  <a:alpha val="34997"/>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457200">
                <a:defRPr sz="1800" b="1">
                  <a:solidFill>
                    <a:srgbClr val="FFFF00"/>
                  </a:solidFill>
                </a:defRPr>
              </a:lvl1pPr>
            </a:lstStyle>
            <a:p>
              <a:pPr lvl="0">
                <a:defRPr b="0">
                  <a:solidFill>
                    <a:srgbClr val="000000"/>
                  </a:solidFill>
                </a:defRPr>
              </a:pPr>
              <a:r>
                <a:rPr b="1">
                  <a:solidFill>
                    <a:srgbClr val="FFFF00"/>
                  </a:solidFill>
                </a:rPr>
                <a:t>1st Quarterly HIWPP Meeting, May 13-14, Boulder, CO</a:t>
              </a:r>
            </a:p>
          </p:txBody>
        </p:sp>
      </p:grpSp>
      <p:pic>
        <p:nvPicPr>
          <p:cNvPr id="19" name="HIWPP logo.png" descr="HIWPP logo"/>
          <p:cNvPicPr/>
          <p:nvPr/>
        </p:nvPicPr>
        <p:blipFill>
          <a:blip r:embed="rId6">
            <a:extLst/>
          </a:blip>
          <a:stretch>
            <a:fillRect/>
          </a:stretch>
        </p:blipFill>
        <p:spPr>
          <a:xfrm>
            <a:off x="207185" y="5698046"/>
            <a:ext cx="881063" cy="914401"/>
          </a:xfrm>
          <a:prstGeom prst="rect">
            <a:avLst/>
          </a:prstGeom>
          <a:ln w="12700">
            <a:miter lim="400000"/>
          </a:ln>
        </p:spPr>
      </p:pic>
      <p:sp>
        <p:nvSpPr>
          <p:cNvPr id="10" name="Shape 23"/>
          <p:cNvSpPr>
            <a:spLocks noGrp="1"/>
          </p:cNvSpPr>
          <p:nvPr>
            <p:ph type="sldNum" sz="quarter" idx="2"/>
          </p:nvPr>
        </p:nvSpPr>
        <p:spPr>
          <a:xfrm flipH="1">
            <a:off x="8294186" y="6423342"/>
            <a:ext cx="392614" cy="369328"/>
          </a:xfrm>
          <a:prstGeom prst="rect">
            <a:avLst/>
          </a:prstGeom>
          <a:extLst>
            <a:ext uri="{C572A759-6A51-4108-AA02-DFA0A04FC94B}">
              <ma14:wrappingTextBoxFlag xmlns:ma14="http://schemas.microsoft.com/office/mac/drawingml/2011/main" xmlns="" val="1"/>
            </a:ext>
          </a:extLst>
        </p:spPr>
        <p:txBody>
          <a:bodyPr/>
          <a:lstStyle/>
          <a:p>
            <a:pPr lvl="0"/>
            <a:r>
              <a:rPr lang="en-US" dirty="0" smtClean="0"/>
              <a:t>1</a:t>
            </a:r>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p:nvPr/>
        </p:nvSpPr>
        <p:spPr>
          <a:xfrm>
            <a:off x="0" y="6265254"/>
            <a:ext cx="3733800" cy="2837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2000">
                <a:solidFill>
                  <a:srgbClr val="FFFFFF"/>
                </a:solidFill>
                <a:latin typeface="Arial"/>
                <a:ea typeface="Arial"/>
                <a:cs typeface="Arial"/>
                <a:sym typeface="Arial"/>
              </a:defRPr>
            </a:lvl1pPr>
          </a:lstStyle>
          <a:p>
            <a:pPr lvl="0">
              <a:defRPr sz="1800">
                <a:solidFill>
                  <a:srgbClr val="000000"/>
                </a:solidFill>
              </a:defRPr>
            </a:pPr>
            <a:r>
              <a:rPr sz="2000">
                <a:solidFill>
                  <a:srgbClr val="FFFFFF"/>
                </a:solidFill>
              </a:rPr>
              <a:t>AOML Program Review</a:t>
            </a:r>
          </a:p>
        </p:txBody>
      </p:sp>
      <p:sp>
        <p:nvSpPr>
          <p:cNvPr id="82" name="Shape 82"/>
          <p:cNvSpPr/>
          <p:nvPr/>
        </p:nvSpPr>
        <p:spPr>
          <a:xfrm>
            <a:off x="2438400" y="2154237"/>
            <a:ext cx="4065588" cy="6785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457200">
              <a:defRPr sz="4800">
                <a:latin typeface="Arial Bold"/>
                <a:ea typeface="Arial Bold"/>
                <a:cs typeface="Arial Bold"/>
                <a:sym typeface="Arial Bold"/>
              </a:defRPr>
            </a:lvl1pPr>
          </a:lstStyle>
          <a:p>
            <a:pPr lvl="0">
              <a:defRPr sz="1800"/>
            </a:pPr>
            <a:r>
              <a:rPr sz="4800"/>
              <a:t>QUESTIONS?</a:t>
            </a:r>
          </a:p>
        </p:txBody>
      </p:sp>
      <p:sp>
        <p:nvSpPr>
          <p:cNvPr id="83" name="Shape 83"/>
          <p:cNvSpPr>
            <a:spLocks noGrp="1"/>
          </p:cNvSpPr>
          <p:nvPr>
            <p:ph type="body" idx="4294967295"/>
          </p:nvPr>
        </p:nvSpPr>
        <p:spPr>
          <a:xfrm>
            <a:off x="0" y="5943600"/>
            <a:ext cx="8153400" cy="914400"/>
          </a:xfrm>
          <a:prstGeom prst="rect">
            <a:avLst/>
          </a:prstGeom>
          <a:ln w="12700">
            <a:miter lim="400000"/>
          </a:ln>
        </p:spPr>
        <p:txBody>
          <a:bodyPr lIns="0" tIns="0" rIns="0" bIns="0" anchor="ctr">
            <a:normAutofit/>
          </a:bodyPr>
          <a:lstStyle/>
          <a:p>
            <a:pPr marL="0" lvl="0" indent="0" defTabSz="914400">
              <a:spcBef>
                <a:spcPts val="300"/>
              </a:spcBef>
              <a:defRPr sz="1600">
                <a:solidFill>
                  <a:srgbClr val="FFFFFF"/>
                </a:solidFill>
                <a:latin typeface="Arial"/>
                <a:ea typeface="Arial"/>
                <a:cs typeface="Arial"/>
                <a:sym typeface="Arial"/>
              </a:defRPr>
            </a:pPr>
            <a:endParaRPr/>
          </a:p>
        </p:txBody>
      </p:sp>
      <p:sp>
        <p:nvSpPr>
          <p:cNvPr id="84" name="Shape 84"/>
          <p:cNvSpPr/>
          <p:nvPr/>
        </p:nvSpPr>
        <p:spPr>
          <a:xfrm>
            <a:off x="-1" y="5943600"/>
            <a:ext cx="9144002" cy="914400"/>
          </a:xfrm>
          <a:prstGeom prst="rect">
            <a:avLst/>
          </a:prstGeom>
          <a:gradFill>
            <a:gsLst>
              <a:gs pos="0">
                <a:srgbClr val="000066"/>
              </a:gs>
              <a:gs pos="64999">
                <a:srgbClr val="000066"/>
              </a:gs>
              <a:gs pos="100000">
                <a:srgbClr val="FFFFFF"/>
              </a:gs>
            </a:gsLst>
          </a:gradFill>
          <a:ln w="12700">
            <a:miter lim="400000"/>
          </a:ln>
        </p:spPr>
        <p:txBody>
          <a:bodyPr lIns="0" tIns="0" rIns="0" bIns="0" anchor="ctr"/>
          <a:lstStyle/>
          <a:p>
            <a:pPr lvl="0"/>
            <a:endParaRPr/>
          </a:p>
        </p:txBody>
      </p:sp>
      <p:pic>
        <p:nvPicPr>
          <p:cNvPr id="85" name="Dept of Commerce Seal.png" descr="Dept of Commerce Seal"/>
          <p:cNvPicPr/>
          <p:nvPr/>
        </p:nvPicPr>
        <p:blipFill>
          <a:blip r:embed="rId2">
            <a:extLst/>
          </a:blip>
          <a:stretch>
            <a:fillRect/>
          </a:stretch>
        </p:blipFill>
        <p:spPr>
          <a:xfrm>
            <a:off x="112712" y="6019800"/>
            <a:ext cx="825501" cy="819150"/>
          </a:xfrm>
          <a:prstGeom prst="rect">
            <a:avLst/>
          </a:prstGeom>
          <a:ln w="12700">
            <a:miter lim="400000"/>
          </a:ln>
          <a:effectLst>
            <a:outerShdw blurRad="63500" dist="35921" dir="8100000" rotWithShape="0">
              <a:srgbClr val="808080">
                <a:alpha val="50000"/>
              </a:srgbClr>
            </a:outerShdw>
          </a:effectLst>
        </p:spPr>
      </p:pic>
      <p:pic>
        <p:nvPicPr>
          <p:cNvPr id="86" name="NOAA.png" descr="NOAA"/>
          <p:cNvPicPr/>
          <p:nvPr/>
        </p:nvPicPr>
        <p:blipFill>
          <a:blip r:embed="rId3">
            <a:extLst/>
          </a:blip>
          <a:stretch>
            <a:fillRect/>
          </a:stretch>
        </p:blipFill>
        <p:spPr>
          <a:xfrm>
            <a:off x="8253412" y="6026150"/>
            <a:ext cx="762001" cy="762000"/>
          </a:xfrm>
          <a:prstGeom prst="rect">
            <a:avLst/>
          </a:prstGeom>
          <a:ln w="12700">
            <a:miter lim="400000"/>
          </a:ln>
          <a:effectLst>
            <a:outerShdw blurRad="63500" dist="35921" dir="8100000" rotWithShape="0">
              <a:srgbClr val="808080">
                <a:alpha val="50000"/>
              </a:srgbClr>
            </a:outerShdw>
          </a:effec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8604622" y="6549235"/>
            <a:ext cx="425630" cy="192624"/>
          </a:xfrm>
          <a:prstGeom prst="rect">
            <a:avLst/>
          </a:prstGeom>
          <a:extLst>
            <a:ext uri="{C572A759-6A51-4108-AA02-DFA0A04FC94B}">
              <ma14:wrappingTextBoxFlag xmlns:ma14="http://schemas.microsoft.com/office/mac/drawingml/2011/main" xmlns="" val="1"/>
            </a:ext>
          </a:extLst>
        </p:spPr>
        <p:txBody>
          <a:bodyPr/>
          <a:lstStyle/>
          <a:p>
            <a:pPr lvl="0"/>
            <a:fld id="{86CB4B4D-7CA3-9044-876B-883B54F8677D}" type="slidenum">
              <a:t>2</a:t>
            </a:fld>
            <a:endParaRPr dirty="0"/>
          </a:p>
        </p:txBody>
      </p:sp>
      <p:sp>
        <p:nvSpPr>
          <p:cNvPr id="24" name="Shape 24"/>
          <p:cNvSpPr/>
          <p:nvPr/>
        </p:nvSpPr>
        <p:spPr>
          <a:xfrm>
            <a:off x="277293" y="1182540"/>
            <a:ext cx="4976167" cy="446275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p>
            <a:pPr lvl="0" algn="just" defTabSz="457200">
              <a:defRPr sz="1800"/>
            </a:pPr>
            <a:endParaRPr sz="1200" dirty="0">
              <a:uFill>
                <a:solidFill/>
              </a:uFill>
              <a:latin typeface="Cambria"/>
              <a:ea typeface="Cambria"/>
              <a:cs typeface="Cambria"/>
              <a:sym typeface="Cambria"/>
            </a:endParaRPr>
          </a:p>
          <a:p>
            <a:pPr marL="514350" lvl="0" indent="-285750" algn="just" defTabSz="457200">
              <a:buSzPct val="100000"/>
              <a:buFont typeface="Wingdings" panose="05000000000000000000" pitchFamily="2" charset="2"/>
              <a:buChar char="§"/>
              <a:defRPr sz="1800"/>
            </a:pPr>
            <a:r>
              <a:rPr sz="1600" dirty="0">
                <a:uFill>
                  <a:solidFill/>
                </a:uFill>
              </a:rPr>
              <a:t>Create the next generation, non-hydrostatic, </a:t>
            </a:r>
            <a:r>
              <a:rPr sz="1600" dirty="0" smtClean="0">
                <a:uFill>
                  <a:solidFill/>
                </a:uFill>
              </a:rPr>
              <a:t>H</a:t>
            </a:r>
            <a:r>
              <a:rPr lang="en-US" sz="1600" dirty="0" smtClean="0">
                <a:uFill>
                  <a:solidFill/>
                </a:uFill>
              </a:rPr>
              <a:t>urricane</a:t>
            </a:r>
            <a:r>
              <a:rPr lang="en-US" sz="1600" baseline="0" dirty="0" smtClean="0">
                <a:uFill>
                  <a:solidFill/>
                </a:uFill>
              </a:rPr>
              <a:t> Forecast</a:t>
            </a:r>
            <a:r>
              <a:rPr sz="1600" dirty="0" smtClean="0">
                <a:uFill>
                  <a:solidFill/>
                </a:uFill>
              </a:rPr>
              <a:t> </a:t>
            </a:r>
            <a:r>
              <a:rPr sz="1600" dirty="0">
                <a:uFill>
                  <a:solidFill/>
                </a:uFill>
              </a:rPr>
              <a:t>system </a:t>
            </a:r>
            <a:r>
              <a:rPr lang="en-US" sz="1600" dirty="0" smtClean="0">
                <a:uFill>
                  <a:solidFill/>
                </a:uFill>
              </a:rPr>
              <a:t>(HFS) </a:t>
            </a:r>
            <a:r>
              <a:rPr sz="1600" dirty="0" smtClean="0">
                <a:uFill>
                  <a:solidFill/>
                </a:uFill>
              </a:rPr>
              <a:t>capable </a:t>
            </a:r>
            <a:r>
              <a:rPr sz="1600" dirty="0">
                <a:uFill>
                  <a:solidFill/>
                </a:uFill>
              </a:rPr>
              <a:t>of capturing better, land-TC multi-scale interactions, critical for land fall applications. This modeling system will have a very high potential to transition to operations (regional)</a:t>
            </a:r>
          </a:p>
          <a:p>
            <a:pPr marL="571500" lvl="0" indent="-342900" algn="just" defTabSz="457200">
              <a:buSzPct val="100000"/>
              <a:buFont typeface="Wingdings" panose="05000000000000000000" pitchFamily="2" charset="2"/>
              <a:buChar char="§"/>
              <a:defRPr sz="1800"/>
            </a:pPr>
            <a:endParaRPr sz="1600" dirty="0">
              <a:uFill>
                <a:solidFill/>
              </a:uFill>
            </a:endParaRPr>
          </a:p>
          <a:p>
            <a:pPr marL="514350" lvl="0" indent="-285750" algn="just" defTabSz="457200">
              <a:buSzPct val="100000"/>
              <a:buFont typeface="Wingdings" panose="05000000000000000000" pitchFamily="2" charset="2"/>
              <a:buChar char="§"/>
              <a:defRPr sz="1800"/>
            </a:pPr>
            <a:r>
              <a:rPr sz="1600" dirty="0">
                <a:uFill>
                  <a:solidFill/>
                </a:uFill>
              </a:rPr>
              <a:t>Proof of concept of Global tropical cyclone model with multiple moveable nests placed around all tropical systems in the world</a:t>
            </a:r>
          </a:p>
          <a:p>
            <a:pPr marL="571500" lvl="0" indent="-342900" algn="just" defTabSz="457200">
              <a:buSzPct val="100000"/>
              <a:buFont typeface="Wingdings" panose="05000000000000000000" pitchFamily="2" charset="2"/>
              <a:buChar char="§"/>
              <a:defRPr sz="1800"/>
            </a:pPr>
            <a:endParaRPr sz="1600" dirty="0">
              <a:uFill>
                <a:solidFill/>
              </a:uFill>
            </a:endParaRPr>
          </a:p>
          <a:p>
            <a:pPr marL="514350" lvl="0" indent="-285750" algn="just" defTabSz="457200">
              <a:buSzPct val="100000"/>
              <a:buFont typeface="Wingdings" panose="05000000000000000000" pitchFamily="2" charset="2"/>
              <a:buChar char="§"/>
              <a:defRPr sz="1800"/>
            </a:pPr>
            <a:r>
              <a:rPr sz="1600" dirty="0">
                <a:uFill>
                  <a:solidFill/>
                </a:uFill>
              </a:rPr>
              <a:t>Options to test HWRF nests in NMMB/NEMS framework with initial and boundary conditions from different hydrostatic and non-hydrostatic global models being developed in this HIWPP effort will be made available to other collaborators</a:t>
            </a:r>
          </a:p>
        </p:txBody>
      </p:sp>
      <p:sp>
        <p:nvSpPr>
          <p:cNvPr id="25" name="Shape 25"/>
          <p:cNvSpPr/>
          <p:nvPr/>
        </p:nvSpPr>
        <p:spPr>
          <a:xfrm>
            <a:off x="463550" y="357964"/>
            <a:ext cx="8266113" cy="474697"/>
          </a:xfrm>
          <a:prstGeom prst="rect">
            <a:avLst/>
          </a:prstGeom>
          <a:ln w="12700">
            <a:miter lim="400000"/>
          </a:ln>
          <a:extLst>
            <a:ext uri="{C572A759-6A51-4108-AA02-DFA0A04FC94B}">
              <ma14:wrappingTextBoxFlag xmlns:ma14="http://schemas.microsoft.com/office/mac/drawingml/2011/main" xmlns="" val="1"/>
            </a:ext>
          </a:extLst>
        </p:spPr>
        <p:txBody>
          <a:bodyPr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sz="2200" b="1" i="1" dirty="0">
                <a:solidFill>
                  <a:srgbClr val="141414"/>
                </a:solidFill>
              </a:rPr>
              <a:t>PROJECT GOALS</a:t>
            </a:r>
          </a:p>
        </p:txBody>
      </p:sp>
      <p:pic>
        <p:nvPicPr>
          <p:cNvPr id="2" name="Picture 1"/>
          <p:cNvPicPr>
            <a:picLocks noChangeAspect="1"/>
          </p:cNvPicPr>
          <p:nvPr/>
        </p:nvPicPr>
        <p:blipFill>
          <a:blip r:embed="rId2"/>
          <a:stretch>
            <a:fillRect/>
          </a:stretch>
        </p:blipFill>
        <p:spPr>
          <a:xfrm>
            <a:off x="6273947" y="921930"/>
            <a:ext cx="1797558" cy="1122285"/>
          </a:xfrm>
          <a:prstGeom prst="rect">
            <a:avLst/>
          </a:prstGeom>
        </p:spPr>
      </p:pic>
      <p:pic>
        <p:nvPicPr>
          <p:cNvPr id="3" name="Picture 2"/>
          <p:cNvPicPr>
            <a:picLocks noChangeAspect="1"/>
          </p:cNvPicPr>
          <p:nvPr/>
        </p:nvPicPr>
        <p:blipFill>
          <a:blip r:embed="rId3"/>
          <a:stretch>
            <a:fillRect/>
          </a:stretch>
        </p:blipFill>
        <p:spPr>
          <a:xfrm>
            <a:off x="5915835" y="2004820"/>
            <a:ext cx="2513782" cy="1693607"/>
          </a:xfrm>
          <a:prstGeom prst="rect">
            <a:avLst/>
          </a:prstGeom>
        </p:spPr>
      </p:pic>
      <p:pic>
        <p:nvPicPr>
          <p:cNvPr id="6" name="Picture 5"/>
          <p:cNvPicPr>
            <a:picLocks noChangeAspect="1"/>
          </p:cNvPicPr>
          <p:nvPr/>
        </p:nvPicPr>
        <p:blipFill>
          <a:blip r:embed="rId4"/>
          <a:stretch>
            <a:fillRect/>
          </a:stretch>
        </p:blipFill>
        <p:spPr>
          <a:xfrm>
            <a:off x="5474252" y="3530367"/>
            <a:ext cx="3556000" cy="2501900"/>
          </a:xfrm>
          <a:prstGeom prst="rect">
            <a:avLst/>
          </a:prstGeom>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p:nvPr/>
        </p:nvSpPr>
        <p:spPr>
          <a:xfrm>
            <a:off x="266700" y="977914"/>
            <a:ext cx="8609124" cy="147732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p>
            <a:pPr lvl="0" algn="just" defTabSz="457200">
              <a:defRPr sz="1800"/>
            </a:pPr>
            <a:r>
              <a:rPr sz="1500" dirty="0">
                <a:uFill>
                  <a:solidFill/>
                </a:uFill>
              </a:rPr>
              <a:t>Available:</a:t>
            </a:r>
          </a:p>
          <a:p>
            <a:pPr lvl="0" algn="just" defTabSz="457200">
              <a:defRPr sz="1800"/>
            </a:pPr>
            <a:endParaRPr sz="1500" dirty="0">
              <a:uFill>
                <a:solidFill/>
              </a:uFill>
            </a:endParaRPr>
          </a:p>
          <a:p>
            <a:pPr marL="514350" lvl="0" indent="-285750" algn="just" defTabSz="457200">
              <a:buSzPct val="100000"/>
              <a:buFont typeface="Wingdings" panose="05000000000000000000" pitchFamily="2" charset="2"/>
              <a:buChar char="§"/>
              <a:defRPr sz="1800"/>
            </a:pPr>
            <a:r>
              <a:rPr sz="1500" dirty="0">
                <a:uFill>
                  <a:solidFill/>
                </a:uFill>
              </a:rPr>
              <a:t>2013 Basin Scale HWRF (extended version of 2013 HWRF with multiple moving nests)</a:t>
            </a:r>
          </a:p>
          <a:p>
            <a:pPr marL="514350" lvl="0" indent="-285750" algn="just" defTabSz="457200">
              <a:buSzPct val="100000"/>
              <a:buFont typeface="Wingdings" panose="05000000000000000000" pitchFamily="2" charset="2"/>
              <a:buChar char="§"/>
              <a:defRPr sz="1800"/>
            </a:pPr>
            <a:r>
              <a:rPr sz="1500" dirty="0">
                <a:uFill>
                  <a:solidFill/>
                </a:uFill>
              </a:rPr>
              <a:t>NMMB/NEMS global model configuration (currently runs without nesting)</a:t>
            </a:r>
          </a:p>
          <a:p>
            <a:pPr marL="514350" lvl="0" indent="-285750" algn="just" defTabSz="457200">
              <a:buSzPct val="100000"/>
              <a:buFont typeface="Wingdings" panose="05000000000000000000" pitchFamily="2" charset="2"/>
              <a:buChar char="§"/>
              <a:defRPr sz="1800"/>
            </a:pPr>
            <a:r>
              <a:rPr sz="1500" dirty="0">
                <a:uFill>
                  <a:solidFill/>
                </a:uFill>
              </a:rPr>
              <a:t>NMMB regional model configuration with moving nest techniques adopted from an earlier version of HWRF system</a:t>
            </a:r>
          </a:p>
        </p:txBody>
      </p:sp>
      <p:sp>
        <p:nvSpPr>
          <p:cNvPr id="29" name="Shape 29"/>
          <p:cNvSpPr/>
          <p:nvPr/>
        </p:nvSpPr>
        <p:spPr>
          <a:xfrm>
            <a:off x="463550" y="357964"/>
            <a:ext cx="8266113" cy="474697"/>
          </a:xfrm>
          <a:prstGeom prst="rect">
            <a:avLst/>
          </a:prstGeom>
          <a:ln w="12700">
            <a:miter lim="400000"/>
          </a:ln>
          <a:extLst>
            <a:ext uri="{C572A759-6A51-4108-AA02-DFA0A04FC94B}">
              <ma14:wrappingTextBoxFlag xmlns:ma14="http://schemas.microsoft.com/office/mac/drawingml/2011/main" xmlns="" val="1"/>
            </a:ext>
          </a:extLst>
        </p:spPr>
        <p:txBody>
          <a:bodyPr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sz="2200" b="1" i="1">
                <a:solidFill>
                  <a:srgbClr val="141414"/>
                </a:solidFill>
              </a:rPr>
              <a:t>BACKGROUND INFORMATION</a:t>
            </a:r>
          </a:p>
        </p:txBody>
      </p:sp>
      <p:sp>
        <p:nvSpPr>
          <p:cNvPr id="31" name="Shape 31"/>
          <p:cNvSpPr/>
          <p:nvPr/>
        </p:nvSpPr>
        <p:spPr>
          <a:xfrm>
            <a:off x="705620" y="5109788"/>
            <a:ext cx="7752909" cy="3693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defRPr sz="1600" b="1">
                <a:solidFill>
                  <a:srgbClr val="29297A"/>
                </a:solidFill>
              </a:defRPr>
            </a:lvl1pPr>
          </a:lstStyle>
          <a:p>
            <a:pPr lvl="0">
              <a:defRPr sz="1800" b="0">
                <a:solidFill>
                  <a:srgbClr val="000000"/>
                </a:solidFill>
              </a:defRPr>
            </a:pPr>
            <a:r>
              <a:rPr sz="1200" b="0" dirty="0">
                <a:solidFill>
                  <a:srgbClr val="29297A"/>
                </a:solidFill>
              </a:rPr>
              <a:t>Basin Scale HWRF: 2013 version of HWRF with multiple moving nest, with initialization, cycling and physics all consistent with operational HWRF, with 61 levels, w/o active ocean </a:t>
            </a:r>
            <a:r>
              <a:rPr sz="1200" b="0" dirty="0" smtClean="0">
                <a:solidFill>
                  <a:srgbClr val="29297A"/>
                </a:solidFill>
              </a:rPr>
              <a:t>coupling</a:t>
            </a:r>
            <a:r>
              <a:rPr lang="en-US" sz="1200" b="0" dirty="0" smtClean="0">
                <a:solidFill>
                  <a:srgbClr val="29297A"/>
                </a:solidFill>
              </a:rPr>
              <a:t>. Thanks </a:t>
            </a:r>
            <a:r>
              <a:rPr lang="en-US" sz="1200" b="0" baseline="0" dirty="0" smtClean="0">
                <a:solidFill>
                  <a:srgbClr val="29297A"/>
                </a:solidFill>
              </a:rPr>
              <a:t> for HFIP support.</a:t>
            </a:r>
            <a:endParaRPr sz="1200" b="0" dirty="0">
              <a:solidFill>
                <a:srgbClr val="29297A"/>
              </a:solidFill>
            </a:endParaRPr>
          </a:p>
        </p:txBody>
      </p:sp>
      <p:pic>
        <p:nvPicPr>
          <p:cNvPr id="7" name="Picture 13" descr="C:\Users\gopal\Desktop\AMS2014\HWRF-Basinscale_06L-07L-09E.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620" y="2743680"/>
            <a:ext cx="3568375" cy="221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31"/>
          <p:cNvSpPr/>
          <p:nvPr/>
        </p:nvSpPr>
        <p:spPr>
          <a:xfrm>
            <a:off x="113309" y="5808840"/>
            <a:ext cx="8917383"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defTabSz="457200">
              <a:defRPr sz="1600" b="1">
                <a:solidFill>
                  <a:srgbClr val="29297A"/>
                </a:solidFill>
              </a:defRPr>
            </a:lvl1pPr>
          </a:lstStyle>
          <a:p>
            <a:pPr lvl="0">
              <a:defRPr sz="1800" b="0">
                <a:solidFill>
                  <a:srgbClr val="000000"/>
                </a:solidFill>
              </a:defRPr>
            </a:pPr>
            <a:r>
              <a:rPr lang="en-US" sz="1600" b="1" dirty="0" smtClean="0">
                <a:solidFill>
                  <a:srgbClr val="29297A"/>
                </a:solidFill>
              </a:rPr>
              <a:t>Need</a:t>
            </a:r>
            <a:r>
              <a:rPr lang="en-US" sz="1600" b="1" baseline="0" dirty="0" smtClean="0">
                <a:solidFill>
                  <a:srgbClr val="29297A"/>
                </a:solidFill>
              </a:rPr>
              <a:t> for transition:</a:t>
            </a:r>
          </a:p>
          <a:p>
            <a:pPr lvl="0">
              <a:defRPr sz="1800" b="0">
                <a:solidFill>
                  <a:srgbClr val="000000"/>
                </a:solidFill>
              </a:defRPr>
            </a:pPr>
            <a:r>
              <a:rPr lang="en-US" sz="1600" b="1" baseline="0" dirty="0" smtClean="0">
                <a:solidFill>
                  <a:srgbClr val="29297A"/>
                </a:solidFill>
              </a:rPr>
              <a:t> (1) Local to Global Scale framework (partners) (2) NEMS  Framework (3)  Scalability </a:t>
            </a:r>
            <a:endParaRPr sz="1600" b="1" dirty="0">
              <a:solidFill>
                <a:srgbClr val="29297A"/>
              </a:solidFill>
            </a:endParaRPr>
          </a:p>
        </p:txBody>
      </p:sp>
      <p:pic>
        <p:nvPicPr>
          <p:cNvPr id="3" name="Picture 2"/>
          <p:cNvPicPr>
            <a:picLocks noChangeAspect="1"/>
          </p:cNvPicPr>
          <p:nvPr/>
        </p:nvPicPr>
        <p:blipFill>
          <a:blip r:embed="rId3"/>
          <a:stretch>
            <a:fillRect/>
          </a:stretch>
        </p:blipFill>
        <p:spPr>
          <a:xfrm>
            <a:off x="4443513" y="2341133"/>
            <a:ext cx="3689521" cy="2768655"/>
          </a:xfrm>
          <a:prstGeom prst="rect">
            <a:avLst/>
          </a:prstGeom>
        </p:spPr>
      </p:pic>
      <p:sp>
        <p:nvSpPr>
          <p:cNvPr id="9" name="Shape 27"/>
          <p:cNvSpPr>
            <a:spLocks noGrp="1"/>
          </p:cNvSpPr>
          <p:nvPr>
            <p:ph type="sldNum" sz="quarter" idx="2"/>
          </p:nvPr>
        </p:nvSpPr>
        <p:spPr>
          <a:xfrm>
            <a:off x="8434388" y="6631001"/>
            <a:ext cx="596304" cy="45719"/>
          </a:xfrm>
          <a:prstGeom prst="rect">
            <a:avLst/>
          </a:prstGeom>
          <a:extLst>
            <a:ext uri="{C572A759-6A51-4108-AA02-DFA0A04FC94B}">
              <ma14:wrappingTextBoxFlag xmlns:ma14="http://schemas.microsoft.com/office/mac/drawingml/2011/main" xmlns="" val="1"/>
            </a:ext>
          </a:extLst>
        </p:spPr>
        <p:txBody>
          <a:bodyPr/>
          <a:lstStyle/>
          <a:p>
            <a:pPr lvl="0"/>
            <a:fld id="{86CB4B4D-7CA3-9044-876B-883B54F8677D}" type="slidenum">
              <a:t>3</a:t>
            </a:fld>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sldNum" sz="quarter" idx="2"/>
          </p:nvPr>
        </p:nvSpPr>
        <p:spPr>
          <a:xfrm>
            <a:off x="8289758" y="6583226"/>
            <a:ext cx="672949" cy="135970"/>
          </a:xfrm>
          <a:prstGeom prst="rect">
            <a:avLst/>
          </a:prstGeom>
          <a:extLst>
            <a:ext uri="{C572A759-6A51-4108-AA02-DFA0A04FC94B}">
              <ma14:wrappingTextBoxFlag xmlns:ma14="http://schemas.microsoft.com/office/mac/drawingml/2011/main" xmlns="" val="1"/>
            </a:ext>
          </a:extLst>
        </p:spPr>
        <p:txBody>
          <a:bodyPr/>
          <a:lstStyle/>
          <a:p>
            <a:pPr lvl="0"/>
            <a:fld id="{86CB4B4D-7CA3-9044-876B-883B54F8677D}" type="slidenum">
              <a:t>4</a:t>
            </a:fld>
            <a:endParaRPr/>
          </a:p>
        </p:txBody>
      </p:sp>
      <p:sp>
        <p:nvSpPr>
          <p:cNvPr id="34" name="Shape 34"/>
          <p:cNvSpPr/>
          <p:nvPr/>
        </p:nvSpPr>
        <p:spPr>
          <a:xfrm>
            <a:off x="463550" y="357964"/>
            <a:ext cx="8266113" cy="474697"/>
          </a:xfrm>
          <a:prstGeom prst="rect">
            <a:avLst/>
          </a:prstGeom>
          <a:ln w="12700">
            <a:miter lim="400000"/>
          </a:ln>
          <a:extLst>
            <a:ext uri="{C572A759-6A51-4108-AA02-DFA0A04FC94B}">
              <ma14:wrappingTextBoxFlag xmlns:ma14="http://schemas.microsoft.com/office/mac/drawingml/2011/main" xmlns="" val="1"/>
            </a:ext>
          </a:extLst>
        </p:spPr>
        <p:txBody>
          <a:bodyPr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sz="2200" b="1" i="1">
                <a:solidFill>
                  <a:srgbClr val="141414"/>
                </a:solidFill>
              </a:rPr>
              <a:t>MILESTONES</a:t>
            </a:r>
          </a:p>
        </p:txBody>
      </p:sp>
      <p:sp>
        <p:nvSpPr>
          <p:cNvPr id="35" name="Shape 35"/>
          <p:cNvSpPr/>
          <p:nvPr/>
        </p:nvSpPr>
        <p:spPr>
          <a:xfrm>
            <a:off x="590247" y="1264845"/>
            <a:ext cx="7699511" cy="41088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lvl="0">
              <a:defRPr sz="1800"/>
            </a:pPr>
            <a:r>
              <a:rPr sz="1500" dirty="0"/>
              <a:t>Second Quarter of FY14:</a:t>
            </a:r>
          </a:p>
          <a:p>
            <a:pPr marL="285750" lvl="0" indent="-285750">
              <a:buFont typeface="Wingdings" panose="05000000000000000000" pitchFamily="2" charset="2"/>
              <a:buChar char="§"/>
              <a:defRPr sz="1800"/>
            </a:pPr>
            <a:r>
              <a:rPr sz="1500" dirty="0" smtClean="0"/>
              <a:t>Feb </a:t>
            </a:r>
            <a:r>
              <a:rPr sz="1500" dirty="0"/>
              <a:t>2014:  Complete initial training on NMMB/NEMS for staff, procure computational resources, set up development branch within the EMC subversion and identify/prioritize HWRF components for transition to NMMB/NEMS. </a:t>
            </a:r>
            <a:r>
              <a:rPr lang="en-US" sz="1500" dirty="0" smtClean="0">
                <a:latin typeface="+mn-lt"/>
                <a:ea typeface="+mn-ea"/>
                <a:cs typeface="+mn-cs"/>
                <a:sym typeface="Helvetica"/>
              </a:rPr>
              <a:t>Subversion based code management is in progress. Milestone</a:t>
            </a:r>
            <a:r>
              <a:rPr lang="en-US" sz="1500" baseline="0" dirty="0" smtClean="0">
                <a:latin typeface="+mn-lt"/>
                <a:ea typeface="+mn-ea"/>
                <a:cs typeface="+mn-cs"/>
                <a:sym typeface="Helvetica"/>
              </a:rPr>
              <a:t> complete.</a:t>
            </a:r>
            <a:endParaRPr lang="en-US" sz="1500" dirty="0" smtClean="0">
              <a:latin typeface="+mn-lt"/>
              <a:ea typeface="+mn-ea"/>
              <a:cs typeface="+mn-cs"/>
              <a:sym typeface="Helvetica"/>
            </a:endParaRPr>
          </a:p>
          <a:p>
            <a:pPr lvl="0">
              <a:defRPr sz="1800"/>
            </a:pPr>
            <a:endParaRPr lang="en-US" sz="1800" dirty="0" smtClean="0">
              <a:latin typeface="+mn-lt"/>
              <a:ea typeface="+mn-ea"/>
              <a:cs typeface="+mn-cs"/>
              <a:sym typeface="Helvetica"/>
            </a:endParaRPr>
          </a:p>
          <a:p>
            <a:pPr lvl="0">
              <a:defRPr sz="1800"/>
            </a:pPr>
            <a:r>
              <a:rPr lang="en-US" sz="1800" dirty="0"/>
              <a:t>Third Quarter of FY14:</a:t>
            </a:r>
            <a:endParaRPr lang="en-US" sz="1800" dirty="0" smtClean="0">
              <a:latin typeface="+mn-lt"/>
              <a:ea typeface="+mn-ea"/>
              <a:cs typeface="+mn-cs"/>
              <a:sym typeface="Helvetica"/>
            </a:endParaRPr>
          </a:p>
          <a:p>
            <a:pPr marL="285750" lvl="0" indent="-285750">
              <a:buFont typeface="Wingdings" panose="05000000000000000000" pitchFamily="2" charset="2"/>
              <a:buChar char="§"/>
              <a:defRPr sz="1800"/>
            </a:pPr>
            <a:r>
              <a:rPr sz="1500" dirty="0" smtClean="0"/>
              <a:t>June </a:t>
            </a:r>
            <a:r>
              <a:rPr sz="1500" dirty="0"/>
              <a:t>2014:  Transition NMMB to a research model configuration.  Evaluate existing capabilities of NMMB and start to implement HWRF vortex initialization scheme in NMMB. Start implementing HWRF nest motion algorithm into NMMB. Transition to jet ongoing</a:t>
            </a:r>
          </a:p>
          <a:p>
            <a:pPr lvl="0">
              <a:defRPr sz="1800"/>
            </a:pPr>
            <a:endParaRPr sz="1500" dirty="0"/>
          </a:p>
          <a:p>
            <a:pPr lvl="0">
              <a:defRPr sz="1800"/>
            </a:pPr>
            <a:r>
              <a:rPr sz="1500" dirty="0"/>
              <a:t>Fourth Quarter of FY14:</a:t>
            </a:r>
          </a:p>
          <a:p>
            <a:pPr marL="285750" lvl="0" indent="-285750">
              <a:buFont typeface="Wingdings" panose="05000000000000000000" pitchFamily="2" charset="2"/>
              <a:buChar char="§"/>
              <a:defRPr sz="1800"/>
            </a:pPr>
            <a:r>
              <a:rPr sz="1500" dirty="0" smtClean="0"/>
              <a:t>September </a:t>
            </a:r>
            <a:r>
              <a:rPr sz="1500" dirty="0"/>
              <a:t>2014: Configure, test and evaluate NMMB for hurricane forecast applications: mimic existing operational HWRF configuration, develop idealized/semi-idealized capability for hurricane simulations in NMMB, implement important HWRF physics schemes in NMMB and develop HWRF vortex initialization for NMMB</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294603" y="366554"/>
            <a:ext cx="8645442" cy="373434"/>
          </a:xfrm>
          <a:prstGeom prst="rect">
            <a:avLst/>
          </a:prstGeom>
          <a:ln w="12700">
            <a:miter lim="400000"/>
          </a:ln>
          <a:extLst>
            <a:ext uri="{C572A759-6A51-4108-AA02-DFA0A04FC94B}">
              <ma14:wrappingTextBoxFlag xmlns:ma14="http://schemas.microsoft.com/office/mac/drawingml/2011/main" xmlns=""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BENCHMARK</a:t>
            </a:r>
            <a:r>
              <a:rPr sz="2200" b="1" i="1" dirty="0" smtClean="0">
                <a:solidFill>
                  <a:srgbClr val="141414"/>
                </a:solidFill>
              </a:rPr>
              <a:t> </a:t>
            </a:r>
            <a:r>
              <a:rPr sz="2200" b="1" i="1" dirty="0">
                <a:solidFill>
                  <a:srgbClr val="141414"/>
                </a:solidFill>
              </a:rPr>
              <a:t>CASE 1: </a:t>
            </a:r>
            <a:r>
              <a:rPr sz="2200" b="1" i="1" dirty="0" smtClean="0">
                <a:solidFill>
                  <a:srgbClr val="141414"/>
                </a:solidFill>
              </a:rPr>
              <a:t>B</a:t>
            </a:r>
            <a:r>
              <a:rPr lang="en-US" sz="2200" b="1" i="1" dirty="0" smtClean="0">
                <a:solidFill>
                  <a:srgbClr val="141414"/>
                </a:solidFill>
              </a:rPr>
              <a:t>ASELINE</a:t>
            </a:r>
            <a:r>
              <a:rPr lang="en-US" sz="2200" b="1" i="1" baseline="0" dirty="0" smtClean="0">
                <a:solidFill>
                  <a:srgbClr val="141414"/>
                </a:solidFill>
              </a:rPr>
              <a:t> FROM BASIN SCALE HWRF</a:t>
            </a:r>
            <a:endParaRPr sz="2200" b="1" i="1" dirty="0">
              <a:solidFill>
                <a:srgbClr val="141414"/>
              </a:solidFill>
            </a:endParaRPr>
          </a:p>
        </p:txBody>
      </p:sp>
      <p:sp>
        <p:nvSpPr>
          <p:cNvPr id="38" name="Shape 38"/>
          <p:cNvSpPr/>
          <p:nvPr/>
        </p:nvSpPr>
        <p:spPr>
          <a:xfrm>
            <a:off x="2428875" y="1158875"/>
            <a:ext cx="3851275"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457200">
              <a:defRPr sz="1800" b="1" u="sng">
                <a:solidFill>
                  <a:srgbClr val="003399"/>
                </a:solidFill>
              </a:defRPr>
            </a:lvl1pPr>
          </a:lstStyle>
          <a:p>
            <a:pPr lvl="0">
              <a:defRPr b="0" u="none">
                <a:solidFill>
                  <a:srgbClr val="000000"/>
                </a:solidFill>
              </a:defRPr>
            </a:pPr>
            <a:r>
              <a:rPr b="1" u="sng" dirty="0">
                <a:solidFill>
                  <a:srgbClr val="003399"/>
                </a:solidFill>
              </a:rPr>
              <a:t>Case study: Hurricane Sandy </a:t>
            </a:r>
            <a:r>
              <a:rPr b="1" u="sng" dirty="0" smtClean="0">
                <a:solidFill>
                  <a:srgbClr val="003399"/>
                </a:solidFill>
              </a:rPr>
              <a:t>2012</a:t>
            </a:r>
            <a:r>
              <a:rPr lang="en-US" b="1" u="sng" dirty="0" smtClean="0">
                <a:solidFill>
                  <a:srgbClr val="003399"/>
                </a:solidFill>
              </a:rPr>
              <a:t> </a:t>
            </a:r>
            <a:endParaRPr b="1" u="sng" dirty="0">
              <a:solidFill>
                <a:srgbClr val="003399"/>
              </a:solidFill>
            </a:endParaRPr>
          </a:p>
        </p:txBody>
      </p:sp>
      <p:pic>
        <p:nvPicPr>
          <p:cNvPr id="39" name="SANDY18L_HWIND-ANAL_2012-10-30_0130Z.png" descr="SANDY18L_HWIND-ANAL_2012-10-30_0130Z.png"/>
          <p:cNvPicPr/>
          <p:nvPr/>
        </p:nvPicPr>
        <p:blipFill>
          <a:blip r:embed="rId3">
            <a:extLst/>
          </a:blip>
          <a:srcRect t="16345" r="29626" b="17308"/>
          <a:stretch>
            <a:fillRect/>
          </a:stretch>
        </p:blipFill>
        <p:spPr>
          <a:xfrm>
            <a:off x="5861050" y="1806574"/>
            <a:ext cx="2373313" cy="2043114"/>
          </a:xfrm>
          <a:prstGeom prst="rect">
            <a:avLst/>
          </a:prstGeom>
          <a:ln w="12700">
            <a:miter lim="400000"/>
          </a:ln>
        </p:spPr>
      </p:pic>
      <p:pic>
        <p:nvPicPr>
          <p:cNvPr id="40" name="SANDY18L_HWRF.png" descr="SANDY18L_HWRF.png"/>
          <p:cNvPicPr/>
          <p:nvPr/>
        </p:nvPicPr>
        <p:blipFill>
          <a:blip r:embed="rId4">
            <a:extLst/>
          </a:blip>
          <a:srcRect l="26521" t="23391" r="22084" b="13162"/>
          <a:stretch>
            <a:fillRect/>
          </a:stretch>
        </p:blipFill>
        <p:spPr>
          <a:xfrm>
            <a:off x="6181725" y="3892550"/>
            <a:ext cx="1884363" cy="1831976"/>
          </a:xfrm>
          <a:prstGeom prst="rect">
            <a:avLst/>
          </a:prstGeom>
          <a:ln w="12700">
            <a:miter lim="400000"/>
          </a:ln>
        </p:spPr>
      </p:pic>
      <p:sp>
        <p:nvSpPr>
          <p:cNvPr id="41" name="Shape 41"/>
          <p:cNvSpPr/>
          <p:nvPr/>
        </p:nvSpPr>
        <p:spPr>
          <a:xfrm>
            <a:off x="8189912" y="6432075"/>
            <a:ext cx="533401" cy="3708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457200">
              <a:defRPr sz="1800"/>
            </a:lvl1pPr>
          </a:lstStyle>
          <a:p>
            <a:pPr lvl="0"/>
            <a:r>
              <a:rPr lang="en-US" dirty="0" smtClean="0"/>
              <a:t>5</a:t>
            </a:r>
            <a:endParaRPr dirty="0"/>
          </a:p>
        </p:txBody>
      </p:sp>
      <p:grpSp>
        <p:nvGrpSpPr>
          <p:cNvPr id="44" name="Group 44"/>
          <p:cNvGrpSpPr/>
          <p:nvPr/>
        </p:nvGrpSpPr>
        <p:grpSpPr>
          <a:xfrm>
            <a:off x="6561137" y="1511300"/>
            <a:ext cx="974726" cy="307336"/>
            <a:chOff x="0" y="0"/>
            <a:chExt cx="974725" cy="307335"/>
          </a:xfrm>
        </p:grpSpPr>
        <p:sp>
          <p:nvSpPr>
            <p:cNvPr id="42" name="Shape 42"/>
            <p:cNvSpPr/>
            <p:nvPr/>
          </p:nvSpPr>
          <p:spPr>
            <a:xfrm>
              <a:off x="0" y="0"/>
              <a:ext cx="974725" cy="306374"/>
            </a:xfrm>
            <a:prstGeom prst="rect">
              <a:avLst/>
            </a:prstGeom>
            <a:solidFill>
              <a:srgbClr val="FFFFFF"/>
            </a:solidFill>
            <a:ln w="12700" cap="flat">
              <a:noFill/>
              <a:miter lim="400000"/>
            </a:ln>
            <a:effectLst/>
          </p:spPr>
          <p:txBody>
            <a:bodyPr wrap="square" lIns="0" tIns="0" rIns="0" bIns="0" numCol="1" anchor="t">
              <a:noAutofit/>
            </a:bodyPr>
            <a:lstStyle/>
            <a:p>
              <a:pPr lvl="0" defTabSz="457200">
                <a:defRPr sz="1800"/>
              </a:pPr>
              <a:endParaRPr/>
            </a:p>
          </p:txBody>
        </p:sp>
        <p:sp>
          <p:nvSpPr>
            <p:cNvPr id="43" name="Shape 43"/>
            <p:cNvSpPr/>
            <p:nvPr/>
          </p:nvSpPr>
          <p:spPr>
            <a:xfrm>
              <a:off x="0" y="0"/>
              <a:ext cx="974725" cy="3073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400">
                  <a:solidFill>
                    <a:srgbClr val="141414"/>
                  </a:solidFill>
                </a:defRPr>
              </a:lvl1pPr>
            </a:lstStyle>
            <a:p>
              <a:pPr lvl="0">
                <a:defRPr sz="1800">
                  <a:solidFill>
                    <a:srgbClr val="000000"/>
                  </a:solidFill>
                </a:defRPr>
              </a:pPr>
              <a:r>
                <a:rPr sz="1400">
                  <a:solidFill>
                    <a:srgbClr val="141414"/>
                  </a:solidFill>
                </a:rPr>
                <a:t>Verification</a:t>
              </a:r>
            </a:p>
          </p:txBody>
        </p:sp>
      </p:grpSp>
      <p:grpSp>
        <p:nvGrpSpPr>
          <p:cNvPr id="47" name="Group 47"/>
          <p:cNvGrpSpPr/>
          <p:nvPr/>
        </p:nvGrpSpPr>
        <p:grpSpPr>
          <a:xfrm>
            <a:off x="6248400" y="1925637"/>
            <a:ext cx="706438" cy="307337"/>
            <a:chOff x="0" y="0"/>
            <a:chExt cx="706437" cy="307335"/>
          </a:xfrm>
        </p:grpSpPr>
        <p:sp>
          <p:nvSpPr>
            <p:cNvPr id="45" name="Shape 45"/>
            <p:cNvSpPr/>
            <p:nvPr/>
          </p:nvSpPr>
          <p:spPr>
            <a:xfrm>
              <a:off x="0" y="0"/>
              <a:ext cx="706405" cy="306374"/>
            </a:xfrm>
            <a:prstGeom prst="rect">
              <a:avLst/>
            </a:prstGeom>
            <a:solidFill>
              <a:srgbClr val="FFFFFF"/>
            </a:solidFill>
            <a:ln w="12700" cap="flat">
              <a:noFill/>
              <a:miter lim="400000"/>
            </a:ln>
            <a:effectLst/>
          </p:spPr>
          <p:txBody>
            <a:bodyPr wrap="square" lIns="0" tIns="0" rIns="0" bIns="0" numCol="1" anchor="t">
              <a:noAutofit/>
            </a:bodyPr>
            <a:lstStyle/>
            <a:p>
              <a:pPr lvl="0" defTabSz="457200">
                <a:defRPr sz="1800"/>
              </a:pPr>
              <a:endParaRPr/>
            </a:p>
          </p:txBody>
        </p:sp>
        <p:sp>
          <p:nvSpPr>
            <p:cNvPr id="46" name="Shape 46"/>
            <p:cNvSpPr/>
            <p:nvPr/>
          </p:nvSpPr>
          <p:spPr>
            <a:xfrm>
              <a:off x="0" y="0"/>
              <a:ext cx="706438" cy="3073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400">
                  <a:solidFill>
                    <a:srgbClr val="141414"/>
                  </a:solidFill>
                </a:defRPr>
              </a:lvl1pPr>
            </a:lstStyle>
            <a:p>
              <a:pPr lvl="0">
                <a:defRPr sz="1800">
                  <a:solidFill>
                    <a:srgbClr val="000000"/>
                  </a:solidFill>
                </a:defRPr>
              </a:pPr>
              <a:r>
                <a:rPr sz="1400">
                  <a:solidFill>
                    <a:srgbClr val="141414"/>
                  </a:solidFill>
                </a:rPr>
                <a:t>H*Wind</a:t>
              </a:r>
            </a:p>
          </p:txBody>
        </p:sp>
      </p:grpSp>
      <p:grpSp>
        <p:nvGrpSpPr>
          <p:cNvPr id="50" name="Group 50"/>
          <p:cNvGrpSpPr/>
          <p:nvPr/>
        </p:nvGrpSpPr>
        <p:grpSpPr>
          <a:xfrm>
            <a:off x="6256337" y="4003675"/>
            <a:ext cx="1239838" cy="307961"/>
            <a:chOff x="0" y="0"/>
            <a:chExt cx="1239837" cy="307960"/>
          </a:xfrm>
        </p:grpSpPr>
        <p:sp>
          <p:nvSpPr>
            <p:cNvPr id="48" name="Shape 48"/>
            <p:cNvSpPr/>
            <p:nvPr/>
          </p:nvSpPr>
          <p:spPr>
            <a:xfrm>
              <a:off x="0" y="0"/>
              <a:ext cx="1239838" cy="307961"/>
            </a:xfrm>
            <a:prstGeom prst="rect">
              <a:avLst/>
            </a:prstGeom>
            <a:solidFill>
              <a:srgbClr val="FFFFFF"/>
            </a:solidFill>
            <a:ln w="12700" cap="flat">
              <a:noFill/>
              <a:miter lim="400000"/>
            </a:ln>
            <a:effectLst/>
          </p:spPr>
          <p:txBody>
            <a:bodyPr wrap="square" lIns="0" tIns="0" rIns="0" bIns="0" numCol="1" anchor="t">
              <a:noAutofit/>
            </a:bodyPr>
            <a:lstStyle/>
            <a:p>
              <a:pPr lvl="0" defTabSz="457200">
                <a:defRPr sz="1800"/>
              </a:pPr>
              <a:endParaRPr/>
            </a:p>
          </p:txBody>
        </p:sp>
        <p:sp>
          <p:nvSpPr>
            <p:cNvPr id="49" name="Shape 49"/>
            <p:cNvSpPr/>
            <p:nvPr/>
          </p:nvSpPr>
          <p:spPr>
            <a:xfrm>
              <a:off x="0" y="0"/>
              <a:ext cx="1239838" cy="3073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400">
                  <a:solidFill>
                    <a:srgbClr val="141414"/>
                  </a:solidFill>
                </a:defRPr>
              </a:lvl1pPr>
            </a:lstStyle>
            <a:p>
              <a:pPr lvl="0">
                <a:defRPr sz="1800">
                  <a:solidFill>
                    <a:srgbClr val="000000"/>
                  </a:solidFill>
                </a:defRPr>
              </a:pPr>
              <a:r>
                <a:rPr sz="1400">
                  <a:solidFill>
                    <a:srgbClr val="141414"/>
                  </a:solidFill>
                </a:rPr>
                <a:t>108h Forecast</a:t>
              </a:r>
            </a:p>
          </p:txBody>
        </p:sp>
      </p:grpSp>
      <p:grpSp>
        <p:nvGrpSpPr>
          <p:cNvPr id="16" name="Group 2"/>
          <p:cNvGrpSpPr>
            <a:grpSpLocks/>
          </p:cNvGrpSpPr>
          <p:nvPr/>
        </p:nvGrpSpPr>
        <p:grpSpPr bwMode="auto">
          <a:xfrm>
            <a:off x="551513" y="1966160"/>
            <a:ext cx="4870450" cy="3721908"/>
            <a:chOff x="913245" y="2637196"/>
            <a:chExt cx="6610450" cy="4839584"/>
          </a:xfrm>
        </p:grpSpPr>
        <p:pic>
          <p:nvPicPr>
            <p:cNvPr id="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3245" y="2637196"/>
              <a:ext cx="6452774" cy="483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p:cNvSpPr>
              <a:spLocks/>
            </p:cNvSpPr>
            <p:nvPr/>
          </p:nvSpPr>
          <p:spPr bwMode="auto">
            <a:xfrm>
              <a:off x="1150759" y="2775372"/>
              <a:ext cx="6372936" cy="695999"/>
            </a:xfrm>
            <a:custGeom>
              <a:avLst/>
              <a:gdLst>
                <a:gd name="T0" fmla="*/ 3177382 w 21600"/>
                <a:gd name="T1" fmla="*/ 723900 h 21600"/>
                <a:gd name="T2" fmla="*/ 3177382 w 21600"/>
                <a:gd name="T3" fmla="*/ 723900 h 21600"/>
                <a:gd name="T4" fmla="*/ 3177382 w 21600"/>
                <a:gd name="T5" fmla="*/ 723900 h 21600"/>
                <a:gd name="T6" fmla="*/ 3177382 w 21600"/>
                <a:gd name="T7" fmla="*/ 7239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dirty="0" smtClean="0">
                  <a:solidFill>
                    <a:srgbClr val="003399"/>
                  </a:solidFill>
                  <a:latin typeface="+mn-lt"/>
                </a:rPr>
                <a:t>Improved scale </a:t>
              </a:r>
              <a:r>
                <a:rPr lang="en-US" altLang="en-US" sz="1400" dirty="0">
                  <a:solidFill>
                    <a:srgbClr val="003399"/>
                  </a:solidFill>
                  <a:latin typeface="+mn-lt"/>
                </a:rPr>
                <a:t>i</a:t>
              </a:r>
              <a:r>
                <a:rPr lang="en-US" altLang="en-US" sz="1400" dirty="0" smtClean="0">
                  <a:solidFill>
                    <a:srgbClr val="003399"/>
                  </a:solidFill>
                  <a:latin typeface="+mn-lt"/>
                </a:rPr>
                <a:t>nteractions and improved </a:t>
              </a:r>
              <a:r>
                <a:rPr lang="en-US" altLang="en-US" sz="1400" dirty="0">
                  <a:solidFill>
                    <a:srgbClr val="003399"/>
                  </a:solidFill>
                  <a:latin typeface="+mn-lt"/>
                </a:rPr>
                <a:t>t</a:t>
              </a:r>
              <a:r>
                <a:rPr lang="en-US" altLang="en-US" sz="1400" dirty="0" smtClean="0">
                  <a:solidFill>
                    <a:srgbClr val="003399"/>
                  </a:solidFill>
                  <a:latin typeface="+mn-lt"/>
                </a:rPr>
                <a:t>rack &amp; size </a:t>
              </a:r>
              <a:r>
                <a:rPr lang="en-US" altLang="en-US" sz="1400" dirty="0">
                  <a:solidFill>
                    <a:srgbClr val="003399"/>
                  </a:solidFill>
                  <a:latin typeface="+mn-lt"/>
                </a:rPr>
                <a:t>f</a:t>
              </a:r>
              <a:r>
                <a:rPr lang="en-US" altLang="en-US" sz="1400" dirty="0" smtClean="0">
                  <a:solidFill>
                    <a:srgbClr val="003399"/>
                  </a:solidFill>
                  <a:latin typeface="+mn-lt"/>
                </a:rPr>
                <a:t>orecasts (25 00Z Predictions)</a:t>
              </a:r>
            </a:p>
          </p:txBody>
        </p:sp>
        <p:sp>
          <p:nvSpPr>
            <p:cNvPr id="19" name="AutoShape 2"/>
            <p:cNvSpPr>
              <a:spLocks/>
            </p:cNvSpPr>
            <p:nvPr/>
          </p:nvSpPr>
          <p:spPr bwMode="auto">
            <a:xfrm>
              <a:off x="1488067" y="6460075"/>
              <a:ext cx="5943816" cy="573176"/>
            </a:xfrm>
            <a:custGeom>
              <a:avLst/>
              <a:gdLst>
                <a:gd name="T0" fmla="*/ 817740300 w 21600"/>
                <a:gd name="T1" fmla="*/ 16480650 h 21600"/>
                <a:gd name="T2" fmla="*/ 817740300 w 21600"/>
                <a:gd name="T3" fmla="*/ 16480650 h 21600"/>
                <a:gd name="T4" fmla="*/ 817740300 w 21600"/>
                <a:gd name="T5" fmla="*/ 16480650 h 21600"/>
                <a:gd name="T6" fmla="*/ 817740300 w 21600"/>
                <a:gd name="T7" fmla="*/ 16480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defTabSz="649288"/>
              <a:r>
                <a:rPr lang="en-US" altLang="en-US" sz="1000">
                  <a:ea typeface="Helvetica Light" charset="0"/>
                  <a:sym typeface="Times New Roman" charset="0"/>
                </a:rPr>
                <a:t>Shading: T at 500 hPa; Contour: GHT at 500 hPa </a:t>
              </a:r>
            </a:p>
            <a:p>
              <a:pPr defTabSz="649288"/>
              <a:r>
                <a:rPr lang="en-US" altLang="en-US" sz="1000">
                  <a:ea typeface="Helvetica Light" charset="0"/>
                  <a:sym typeface="Times New Roman" charset="0"/>
                </a:rPr>
                <a:t>Vector: Flow averaged between 500 hPa and 200 hPa</a:t>
              </a:r>
              <a:endParaRPr lang="en-US" altLang="en-US" sz="1000">
                <a:ea typeface="Helvetica Light" charset="0"/>
                <a:sym typeface="Helvetica Light" charset="0"/>
              </a:endParaRPr>
            </a:p>
          </p:txBody>
        </p:sp>
      </p:grpSp>
      <p:sp>
        <p:nvSpPr>
          <p:cNvPr id="20" name="Shape 73"/>
          <p:cNvSpPr/>
          <p:nvPr/>
        </p:nvSpPr>
        <p:spPr>
          <a:xfrm>
            <a:off x="599180" y="5783576"/>
            <a:ext cx="7945640" cy="4924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defTabSz="457200">
              <a:defRPr sz="1800"/>
            </a:pPr>
            <a:r>
              <a:rPr sz="1600" b="1" dirty="0">
                <a:solidFill>
                  <a:srgbClr val="29297A"/>
                </a:solidFill>
              </a:rPr>
              <a:t>- </a:t>
            </a:r>
            <a:r>
              <a:rPr sz="1600" b="1" dirty="0" smtClean="0">
                <a:solidFill>
                  <a:srgbClr val="29297A"/>
                </a:solidFill>
              </a:rPr>
              <a:t>I</a:t>
            </a:r>
            <a:r>
              <a:rPr lang="en-US" sz="1600" b="1" dirty="0" smtClean="0">
                <a:solidFill>
                  <a:srgbClr val="29297A"/>
                </a:solidFill>
              </a:rPr>
              <a:t>mportance</a:t>
            </a:r>
            <a:r>
              <a:rPr lang="en-US" sz="1600" b="1" baseline="0" dirty="0" smtClean="0">
                <a:solidFill>
                  <a:srgbClr val="29297A"/>
                </a:solidFill>
              </a:rPr>
              <a:t> of Multi-Scale (large and vortex) interactions for tracks</a:t>
            </a:r>
          </a:p>
          <a:p>
            <a:pPr lvl="0" defTabSz="457200">
              <a:defRPr sz="1800"/>
            </a:pPr>
            <a:r>
              <a:rPr lang="en-US" sz="1600" b="1" baseline="0" dirty="0" smtClean="0">
                <a:solidFill>
                  <a:srgbClr val="29297A"/>
                </a:solidFill>
              </a:rPr>
              <a:t>- Importance of size of land-falling storms</a:t>
            </a:r>
            <a:endParaRPr sz="1600" b="1" dirty="0">
              <a:solidFill>
                <a:srgbClr val="29297A"/>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1"/>
          <p:cNvGrpSpPr/>
          <p:nvPr/>
        </p:nvGrpSpPr>
        <p:grpSpPr>
          <a:xfrm>
            <a:off x="507616" y="1251012"/>
            <a:ext cx="7949786" cy="4570270"/>
            <a:chOff x="248853" y="947753"/>
            <a:chExt cx="7949784" cy="4570269"/>
          </a:xfrm>
        </p:grpSpPr>
        <p:grpSp>
          <p:nvGrpSpPr>
            <p:cNvPr id="60" name="Group 60"/>
            <p:cNvGrpSpPr/>
            <p:nvPr/>
          </p:nvGrpSpPr>
          <p:grpSpPr>
            <a:xfrm>
              <a:off x="478252" y="1469634"/>
              <a:ext cx="3745493" cy="4048388"/>
              <a:chOff x="0" y="0"/>
              <a:chExt cx="3745492" cy="4048387"/>
            </a:xfrm>
          </p:grpSpPr>
          <p:pic>
            <p:nvPicPr>
              <p:cNvPr id="54" name="image.png" descr="image.png"/>
              <p:cNvPicPr/>
              <p:nvPr/>
            </p:nvPicPr>
            <p:blipFill>
              <a:blip r:embed="rId2">
                <a:extLst/>
              </a:blip>
              <a:stretch>
                <a:fillRect/>
              </a:stretch>
            </p:blipFill>
            <p:spPr>
              <a:xfrm>
                <a:off x="-1" y="183549"/>
                <a:ext cx="3651041" cy="1906029"/>
              </a:xfrm>
              <a:prstGeom prst="rect">
                <a:avLst/>
              </a:prstGeom>
              <a:ln w="12700" cap="flat">
                <a:noFill/>
                <a:miter lim="400000"/>
              </a:ln>
              <a:effectLst/>
            </p:spPr>
          </p:pic>
          <p:pic>
            <p:nvPicPr>
              <p:cNvPr id="55" name="image.png" descr="image.png"/>
              <p:cNvPicPr/>
              <p:nvPr/>
            </p:nvPicPr>
            <p:blipFill>
              <a:blip r:embed="rId3">
                <a:extLst/>
              </a:blip>
              <a:srcRect b="11354"/>
              <a:stretch>
                <a:fillRect/>
              </a:stretch>
            </p:blipFill>
            <p:spPr>
              <a:xfrm>
                <a:off x="61640" y="1867450"/>
                <a:ext cx="3683852" cy="1798884"/>
              </a:xfrm>
              <a:prstGeom prst="rect">
                <a:avLst/>
              </a:prstGeom>
              <a:ln w="12700" cap="flat">
                <a:noFill/>
                <a:miter lim="400000"/>
              </a:ln>
              <a:effectLst/>
            </p:spPr>
          </p:pic>
          <p:sp>
            <p:nvSpPr>
              <p:cNvPr id="56" name="Shape 56"/>
              <p:cNvSpPr/>
              <p:nvPr/>
            </p:nvSpPr>
            <p:spPr>
              <a:xfrm>
                <a:off x="1573324" y="1468554"/>
                <a:ext cx="1622054" cy="152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457200">
                  <a:defRPr sz="1000">
                    <a:latin typeface="Helvetica Light"/>
                    <a:ea typeface="Helvetica Light"/>
                    <a:cs typeface="Helvetica Light"/>
                    <a:sym typeface="Helvetica Light"/>
                  </a:defRPr>
                </a:lvl1pPr>
              </a:lstStyle>
              <a:p>
                <a:pPr lvl="0">
                  <a:defRPr sz="1800"/>
                </a:pPr>
                <a:r>
                  <a:rPr sz="1000"/>
                  <a:t>Intensity Predictions</a:t>
                </a:r>
              </a:p>
            </p:txBody>
          </p:sp>
          <p:sp>
            <p:nvSpPr>
              <p:cNvPr id="57" name="Shape 57"/>
              <p:cNvSpPr/>
              <p:nvPr/>
            </p:nvSpPr>
            <p:spPr>
              <a:xfrm>
                <a:off x="1912822" y="2664248"/>
                <a:ext cx="1095516" cy="152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457200">
                  <a:defRPr sz="1000">
                    <a:latin typeface="Helvetica Light"/>
                    <a:ea typeface="Helvetica Light"/>
                    <a:cs typeface="Helvetica Light"/>
                    <a:sym typeface="Helvetica Light"/>
                  </a:defRPr>
                </a:lvl1pPr>
              </a:lstStyle>
              <a:p>
                <a:pPr lvl="0">
                  <a:defRPr sz="1800"/>
                </a:pPr>
                <a:r>
                  <a:rPr sz="1000"/>
                  <a:t>Size Predictions</a:t>
                </a:r>
              </a:p>
            </p:txBody>
          </p:sp>
          <p:sp>
            <p:nvSpPr>
              <p:cNvPr id="58" name="Shape 58"/>
              <p:cNvSpPr/>
              <p:nvPr/>
            </p:nvSpPr>
            <p:spPr>
              <a:xfrm>
                <a:off x="891181" y="0"/>
                <a:ext cx="2018138" cy="215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457200">
                  <a:defRPr sz="1400">
                    <a:latin typeface="Helvetica Light"/>
                    <a:ea typeface="Helvetica Light"/>
                    <a:cs typeface="Helvetica Light"/>
                    <a:sym typeface="Helvetica Light"/>
                  </a:defRPr>
                </a:lvl1pPr>
              </a:lstStyle>
              <a:p>
                <a:pPr lvl="0">
                  <a:defRPr sz="1800"/>
                </a:pPr>
                <a:r>
                  <a:rPr sz="1400"/>
                  <a:t>Earl 2010, 3-km HWRF</a:t>
                </a:r>
              </a:p>
            </p:txBody>
          </p:sp>
          <p:sp>
            <p:nvSpPr>
              <p:cNvPr id="59" name="Shape 59"/>
              <p:cNvSpPr/>
              <p:nvPr/>
            </p:nvSpPr>
            <p:spPr>
              <a:xfrm>
                <a:off x="26718" y="3599819"/>
                <a:ext cx="3514446" cy="4485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defTabSz="457200">
                  <a:defRPr sz="1800"/>
                </a:pPr>
                <a:r>
                  <a:rPr sz="1600">
                    <a:latin typeface="Times New Roman"/>
                    <a:ea typeface="Times New Roman"/>
                    <a:cs typeface="Times New Roman"/>
                    <a:sym typeface="Times New Roman"/>
                  </a:rPr>
                  <a:t>  </a:t>
                </a:r>
                <a:r>
                  <a:rPr sz="800"/>
                  <a:t>Aug 26/18            27/18           28/18            29/18           30/18            31/18 </a:t>
                </a:r>
              </a:p>
              <a:p>
                <a:pPr lvl="0" defTabSz="457200">
                  <a:defRPr sz="1800"/>
                </a:pPr>
                <a:r>
                  <a:rPr sz="1600">
                    <a:latin typeface="Times New Roman"/>
                    <a:ea typeface="Times New Roman"/>
                    <a:cs typeface="Times New Roman"/>
                    <a:sym typeface="Times New Roman"/>
                  </a:rPr>
                  <a:t> </a:t>
                </a:r>
              </a:p>
            </p:txBody>
          </p:sp>
        </p:grpSp>
        <p:grpSp>
          <p:nvGrpSpPr>
            <p:cNvPr id="67" name="Group 67"/>
            <p:cNvGrpSpPr/>
            <p:nvPr/>
          </p:nvGrpSpPr>
          <p:grpSpPr>
            <a:xfrm>
              <a:off x="4636557" y="1512088"/>
              <a:ext cx="3429531" cy="3553466"/>
              <a:chOff x="0" y="0"/>
              <a:chExt cx="3429530" cy="3553465"/>
            </a:xfrm>
          </p:grpSpPr>
          <p:pic>
            <p:nvPicPr>
              <p:cNvPr id="61" name="image.png" descr="image.png"/>
              <p:cNvPicPr/>
              <p:nvPr/>
            </p:nvPicPr>
            <p:blipFill>
              <a:blip r:embed="rId4">
                <a:extLst/>
              </a:blip>
              <a:stretch>
                <a:fillRect/>
              </a:stretch>
            </p:blipFill>
            <p:spPr>
              <a:xfrm>
                <a:off x="0" y="182575"/>
                <a:ext cx="3429531" cy="3370891"/>
              </a:xfrm>
              <a:prstGeom prst="rect">
                <a:avLst/>
              </a:prstGeom>
              <a:ln w="12700" cap="flat">
                <a:noFill/>
                <a:miter lim="400000"/>
              </a:ln>
              <a:effectLst/>
            </p:spPr>
          </p:pic>
          <p:sp>
            <p:nvSpPr>
              <p:cNvPr id="62" name="Shape 62"/>
              <p:cNvSpPr/>
              <p:nvPr/>
            </p:nvSpPr>
            <p:spPr>
              <a:xfrm>
                <a:off x="425597" y="257042"/>
                <a:ext cx="946216" cy="139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642937">
                  <a:defRPr sz="900" b="1"/>
                </a:lvl1pPr>
              </a:lstStyle>
              <a:p>
                <a:pPr lvl="0">
                  <a:defRPr sz="1800" b="0"/>
                </a:pPr>
                <a:r>
                  <a:rPr sz="900" b="1"/>
                  <a:t>Observed- Pre RI</a:t>
                </a:r>
              </a:p>
            </p:txBody>
          </p:sp>
          <p:sp>
            <p:nvSpPr>
              <p:cNvPr id="63" name="Shape 63"/>
              <p:cNvSpPr/>
              <p:nvPr/>
            </p:nvSpPr>
            <p:spPr>
              <a:xfrm>
                <a:off x="457270" y="1899468"/>
                <a:ext cx="1219390" cy="139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642937">
                  <a:defRPr sz="900" b="1"/>
                </a:lvl1pPr>
              </a:lstStyle>
              <a:p>
                <a:pPr lvl="0">
                  <a:defRPr sz="1800" b="0"/>
                </a:pPr>
                <a:r>
                  <a:rPr sz="900" b="1"/>
                  <a:t>Observed-- RI</a:t>
                </a:r>
              </a:p>
            </p:txBody>
          </p:sp>
          <p:sp>
            <p:nvSpPr>
              <p:cNvPr id="64" name="Shape 64"/>
              <p:cNvSpPr/>
              <p:nvPr/>
            </p:nvSpPr>
            <p:spPr>
              <a:xfrm>
                <a:off x="2057718" y="216727"/>
                <a:ext cx="946215" cy="139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642937">
                  <a:defRPr sz="900" b="1"/>
                </a:lvl1pPr>
              </a:lstStyle>
              <a:p>
                <a:pPr lvl="0">
                  <a:defRPr sz="1800" b="0"/>
                </a:pPr>
                <a:r>
                  <a:rPr sz="900" b="1"/>
                  <a:t>HWRF- Pre RI</a:t>
                </a:r>
              </a:p>
            </p:txBody>
          </p:sp>
          <p:sp>
            <p:nvSpPr>
              <p:cNvPr id="65" name="Shape 65"/>
              <p:cNvSpPr/>
              <p:nvPr/>
            </p:nvSpPr>
            <p:spPr>
              <a:xfrm>
                <a:off x="2133929" y="1946557"/>
                <a:ext cx="946216" cy="139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642937">
                  <a:defRPr sz="900" b="1"/>
                </a:lvl1pPr>
              </a:lstStyle>
              <a:p>
                <a:pPr lvl="0">
                  <a:defRPr sz="1800" b="0"/>
                </a:pPr>
                <a:r>
                  <a:rPr sz="900" b="1"/>
                  <a:t>HWRF- RI</a:t>
                </a:r>
              </a:p>
            </p:txBody>
          </p:sp>
          <p:sp>
            <p:nvSpPr>
              <p:cNvPr id="66" name="Shape 66"/>
              <p:cNvSpPr/>
              <p:nvPr/>
            </p:nvSpPr>
            <p:spPr>
              <a:xfrm>
                <a:off x="730444" y="0"/>
                <a:ext cx="2013182" cy="139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642937">
                  <a:defRPr sz="900" b="1"/>
                </a:lvl1pPr>
              </a:lstStyle>
              <a:p>
                <a:pPr lvl="0">
                  <a:defRPr sz="1800" b="0"/>
                </a:pPr>
                <a:r>
                  <a:rPr sz="900" b="1"/>
                  <a:t>2-km Wind Structure and Vortex Tilt</a:t>
                </a:r>
              </a:p>
            </p:txBody>
          </p:sp>
        </p:grpSp>
        <p:grpSp>
          <p:nvGrpSpPr>
            <p:cNvPr id="70" name="Group 70"/>
            <p:cNvGrpSpPr/>
            <p:nvPr/>
          </p:nvGrpSpPr>
          <p:grpSpPr>
            <a:xfrm>
              <a:off x="248853" y="947753"/>
              <a:ext cx="7949784" cy="392351"/>
              <a:chOff x="-1574421" y="-21459"/>
              <a:chExt cx="7949783" cy="392350"/>
            </a:xfrm>
          </p:grpSpPr>
          <p:sp>
            <p:nvSpPr>
              <p:cNvPr id="68" name="Shape 68"/>
              <p:cNvSpPr/>
              <p:nvPr/>
            </p:nvSpPr>
            <p:spPr>
              <a:xfrm>
                <a:off x="0" y="0"/>
                <a:ext cx="5444795" cy="370891"/>
              </a:xfrm>
              <a:prstGeom prst="rect">
                <a:avLst/>
              </a:prstGeom>
              <a:solidFill>
                <a:srgbClr val="FFFFFF"/>
              </a:solidFill>
              <a:ln w="12700" cap="flat">
                <a:noFill/>
                <a:miter lim="400000"/>
              </a:ln>
              <a:effectLst/>
            </p:spPr>
            <p:txBody>
              <a:bodyPr wrap="square" lIns="0" tIns="0" rIns="0" bIns="0" numCol="1" anchor="t">
                <a:noAutofit/>
              </a:bodyPr>
              <a:lstStyle/>
              <a:p>
                <a:pPr lvl="0" defTabSz="457200">
                  <a:defRPr sz="1800"/>
                </a:pPr>
                <a:endParaRPr/>
              </a:p>
            </p:txBody>
          </p:sp>
          <p:sp>
            <p:nvSpPr>
              <p:cNvPr id="69" name="Shape 69"/>
              <p:cNvSpPr/>
              <p:nvPr/>
            </p:nvSpPr>
            <p:spPr>
              <a:xfrm>
                <a:off x="-1574421" y="-21459"/>
                <a:ext cx="7949783" cy="2769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b="1">
                    <a:solidFill>
                      <a:srgbClr val="003399"/>
                    </a:solidFill>
                  </a:defRPr>
                </a:lvl1pPr>
              </a:lstStyle>
              <a:p>
                <a:pPr lvl="0">
                  <a:defRPr b="0">
                    <a:solidFill>
                      <a:srgbClr val="000000"/>
                    </a:solidFill>
                  </a:defRPr>
                </a:pPr>
                <a:r>
                  <a:rPr b="1" dirty="0">
                    <a:solidFill>
                      <a:srgbClr val="003399"/>
                    </a:solidFill>
                  </a:rPr>
                  <a:t> </a:t>
                </a:r>
                <a:r>
                  <a:rPr lang="en-US" b="1" u="sng" dirty="0" smtClean="0">
                    <a:solidFill>
                      <a:srgbClr val="003399"/>
                    </a:solidFill>
                  </a:rPr>
                  <a:t>Vortex Scale Problem: </a:t>
                </a:r>
                <a:r>
                  <a:rPr b="1" u="sng" dirty="0" smtClean="0">
                    <a:solidFill>
                      <a:srgbClr val="003399"/>
                    </a:solidFill>
                  </a:rPr>
                  <a:t>An </a:t>
                </a:r>
                <a:r>
                  <a:rPr b="1" u="sng" dirty="0">
                    <a:solidFill>
                      <a:srgbClr val="003399"/>
                    </a:solidFill>
                  </a:rPr>
                  <a:t>Example of RI case in a sheared environment</a:t>
                </a:r>
              </a:p>
            </p:txBody>
          </p:sp>
        </p:grpSp>
      </p:grpSp>
      <p:sp>
        <p:nvSpPr>
          <p:cNvPr id="73" name="Shape 73"/>
          <p:cNvSpPr/>
          <p:nvPr/>
        </p:nvSpPr>
        <p:spPr>
          <a:xfrm>
            <a:off x="599180" y="5783576"/>
            <a:ext cx="7945640" cy="4924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defTabSz="457200">
              <a:defRPr sz="1800"/>
            </a:pPr>
            <a:r>
              <a:rPr sz="1600" b="1" dirty="0">
                <a:solidFill>
                  <a:srgbClr val="29297A"/>
                </a:solidFill>
              </a:rPr>
              <a:t>- </a:t>
            </a:r>
            <a:r>
              <a:rPr sz="1600" b="1" dirty="0" smtClean="0">
                <a:solidFill>
                  <a:srgbClr val="29297A"/>
                </a:solidFill>
              </a:rPr>
              <a:t>I</a:t>
            </a:r>
            <a:r>
              <a:rPr lang="en-US" sz="1600" b="1" dirty="0" smtClean="0">
                <a:solidFill>
                  <a:srgbClr val="29297A"/>
                </a:solidFill>
              </a:rPr>
              <a:t>mportance</a:t>
            </a:r>
            <a:r>
              <a:rPr lang="en-US" sz="1600" b="1" baseline="0" dirty="0" smtClean="0">
                <a:solidFill>
                  <a:srgbClr val="29297A"/>
                </a:solidFill>
              </a:rPr>
              <a:t> of high resolution (nesting) for RI predictions</a:t>
            </a:r>
            <a:r>
              <a:rPr sz="1600" b="1" dirty="0" smtClean="0">
                <a:solidFill>
                  <a:srgbClr val="29297A"/>
                </a:solidFill>
              </a:rPr>
              <a:t> </a:t>
            </a:r>
            <a:endParaRPr sz="1600" b="1" dirty="0">
              <a:solidFill>
                <a:srgbClr val="29297A"/>
              </a:solidFill>
            </a:endParaRPr>
          </a:p>
          <a:p>
            <a:pPr lvl="0" defTabSz="457200">
              <a:defRPr sz="1800"/>
            </a:pPr>
            <a:r>
              <a:rPr sz="1600" b="1" dirty="0">
                <a:solidFill>
                  <a:srgbClr val="29297A"/>
                </a:solidFill>
              </a:rPr>
              <a:t>- </a:t>
            </a:r>
            <a:r>
              <a:rPr lang="en-US" sz="1600" b="1" dirty="0" smtClean="0">
                <a:solidFill>
                  <a:srgbClr val="29297A"/>
                </a:solidFill>
              </a:rPr>
              <a:t>Importance</a:t>
            </a:r>
            <a:r>
              <a:rPr lang="en-US" sz="1600" b="1" baseline="0" dirty="0" smtClean="0">
                <a:solidFill>
                  <a:srgbClr val="29297A"/>
                </a:solidFill>
              </a:rPr>
              <a:t> of HWRF physics</a:t>
            </a:r>
            <a:endParaRPr sz="1600" b="1" dirty="0">
              <a:solidFill>
                <a:srgbClr val="29297A"/>
              </a:solidFill>
            </a:endParaRPr>
          </a:p>
        </p:txBody>
      </p:sp>
      <p:sp>
        <p:nvSpPr>
          <p:cNvPr id="74" name="Shape 74"/>
          <p:cNvSpPr/>
          <p:nvPr/>
        </p:nvSpPr>
        <p:spPr>
          <a:xfrm>
            <a:off x="158632" y="441944"/>
            <a:ext cx="8906052" cy="373434"/>
          </a:xfrm>
          <a:prstGeom prst="rect">
            <a:avLst/>
          </a:prstGeom>
          <a:ln w="12700">
            <a:miter lim="400000"/>
          </a:ln>
          <a:extLst>
            <a:ext uri="{C572A759-6A51-4108-AA02-DFA0A04FC94B}">
              <ma14:wrappingTextBoxFlag xmlns:ma14="http://schemas.microsoft.com/office/mac/drawingml/2011/main" xmlns=""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BENCHMARK</a:t>
            </a:r>
            <a:r>
              <a:rPr lang="en-US" sz="2200" b="1" i="1" baseline="0" dirty="0" smtClean="0">
                <a:solidFill>
                  <a:srgbClr val="141414"/>
                </a:solidFill>
              </a:rPr>
              <a:t> </a:t>
            </a:r>
            <a:r>
              <a:rPr sz="2200" b="1" i="1" dirty="0" smtClean="0">
                <a:solidFill>
                  <a:srgbClr val="141414"/>
                </a:solidFill>
              </a:rPr>
              <a:t>CASE </a:t>
            </a:r>
            <a:r>
              <a:rPr sz="2200" b="1" i="1" dirty="0">
                <a:solidFill>
                  <a:srgbClr val="141414"/>
                </a:solidFill>
              </a:rPr>
              <a:t>2: </a:t>
            </a:r>
            <a:r>
              <a:rPr sz="2200" b="1" i="1" dirty="0" smtClean="0">
                <a:solidFill>
                  <a:srgbClr val="141414"/>
                </a:solidFill>
              </a:rPr>
              <a:t>B</a:t>
            </a:r>
            <a:r>
              <a:rPr lang="en-US" sz="2200" b="1" i="1" dirty="0" smtClean="0">
                <a:solidFill>
                  <a:srgbClr val="141414"/>
                </a:solidFill>
              </a:rPr>
              <a:t>ASELINE</a:t>
            </a:r>
            <a:r>
              <a:rPr lang="en-US" sz="2200" b="1" i="1" baseline="0" dirty="0" smtClean="0">
                <a:solidFill>
                  <a:srgbClr val="141414"/>
                </a:solidFill>
              </a:rPr>
              <a:t> FROM OPERATIONAL HWRF</a:t>
            </a:r>
            <a:endParaRPr sz="2200" b="1" i="1" dirty="0">
              <a:solidFill>
                <a:srgbClr val="141414"/>
              </a:solidFill>
            </a:endParaRPr>
          </a:p>
        </p:txBody>
      </p:sp>
      <p:sp>
        <p:nvSpPr>
          <p:cNvPr id="23" name="Shape 23"/>
          <p:cNvSpPr>
            <a:spLocks noGrp="1"/>
          </p:cNvSpPr>
          <p:nvPr>
            <p:ph type="sldNum" sz="quarter" idx="2"/>
          </p:nvPr>
        </p:nvSpPr>
        <p:spPr>
          <a:xfrm>
            <a:off x="8058074" y="6435702"/>
            <a:ext cx="798655" cy="369328"/>
          </a:xfrm>
          <a:prstGeom prst="rect">
            <a:avLst/>
          </a:prstGeom>
          <a:extLst>
            <a:ext uri="{C572A759-6A51-4108-AA02-DFA0A04FC94B}">
              <ma14:wrappingTextBoxFlag xmlns:ma14="http://schemas.microsoft.com/office/mac/drawingml/2011/main" xmlns="" val="1"/>
            </a:ext>
          </a:extLst>
        </p:spPr>
        <p:txBody>
          <a:bodyPr/>
          <a:lstStyle/>
          <a:p>
            <a:pPr lvl="0"/>
            <a:r>
              <a:rPr lang="en-US" dirty="0" smtClean="0"/>
              <a:t>6</a:t>
            </a:r>
            <a:endParaRPr dirty="0"/>
          </a:p>
        </p:txBody>
      </p:sp>
    </p:spTree>
    <p:extLst>
      <p:ext uri="{BB962C8B-B14F-4D97-AF65-F5344CB8AC3E}">
        <p14:creationId xmlns:p14="http://schemas.microsoft.com/office/powerpoint/2010/main" val="161012070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sldNum" sz="quarter" idx="2"/>
          </p:nvPr>
        </p:nvSpPr>
        <p:spPr>
          <a:xfrm>
            <a:off x="8494114" y="6460730"/>
            <a:ext cx="445929" cy="323750"/>
          </a:xfrm>
          <a:prstGeom prst="rect">
            <a:avLst/>
          </a:prstGeom>
          <a:extLst>
            <a:ext uri="{C572A759-6A51-4108-AA02-DFA0A04FC94B}">
              <ma14:wrappingTextBoxFlag xmlns:ma14="http://schemas.microsoft.com/office/mac/drawingml/2011/main" xmlns="" val="1"/>
            </a:ext>
          </a:extLst>
        </p:spPr>
        <p:txBody>
          <a:bodyPr/>
          <a:lstStyle/>
          <a:p>
            <a:pPr lvl="0"/>
            <a:fld id="{86CB4B4D-7CA3-9044-876B-883B54F8677D}" type="slidenum">
              <a:t>7</a:t>
            </a:fld>
            <a:endParaRPr/>
          </a:p>
        </p:txBody>
      </p:sp>
      <p:sp>
        <p:nvSpPr>
          <p:cNvPr id="77" name="Shape 77"/>
          <p:cNvSpPr/>
          <p:nvPr/>
        </p:nvSpPr>
        <p:spPr>
          <a:xfrm>
            <a:off x="321009" y="280962"/>
            <a:ext cx="8173106" cy="416750"/>
          </a:xfrm>
          <a:prstGeom prst="rect">
            <a:avLst/>
          </a:prstGeom>
          <a:ln w="12700">
            <a:miter lim="400000"/>
          </a:ln>
          <a:extLst>
            <a:ext uri="{C572A759-6A51-4108-AA02-DFA0A04FC94B}">
              <ma14:wrappingTextBoxFlag xmlns:ma14="http://schemas.microsoft.com/office/mac/drawingml/2011/main" xmlns=""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endParaRPr sz="2200" b="1" i="1" dirty="0">
              <a:solidFill>
                <a:srgbClr val="141414"/>
              </a:solidFill>
            </a:endParaRPr>
          </a:p>
        </p:txBody>
      </p:sp>
      <p:sp>
        <p:nvSpPr>
          <p:cNvPr id="7" name="Shape 73"/>
          <p:cNvSpPr/>
          <p:nvPr/>
        </p:nvSpPr>
        <p:spPr>
          <a:xfrm>
            <a:off x="434741" y="5637202"/>
            <a:ext cx="8505303" cy="47705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defTabSz="457200">
              <a:defRPr sz="1800"/>
            </a:pPr>
            <a:r>
              <a:rPr sz="1600" b="1" dirty="0">
                <a:solidFill>
                  <a:srgbClr val="29297A"/>
                </a:solidFill>
              </a:rPr>
              <a:t>- </a:t>
            </a:r>
            <a:r>
              <a:rPr lang="en-US" sz="1500" b="1" dirty="0" smtClean="0">
                <a:solidFill>
                  <a:srgbClr val="29297A"/>
                </a:solidFill>
              </a:rPr>
              <a:t>Uniform</a:t>
            </a:r>
            <a:r>
              <a:rPr lang="en-US" sz="1500" b="1" baseline="0" dirty="0" smtClean="0">
                <a:solidFill>
                  <a:srgbClr val="29297A"/>
                </a:solidFill>
              </a:rPr>
              <a:t> 3-km basin scale run in progress – needs more dedicated nodes</a:t>
            </a:r>
            <a:r>
              <a:rPr sz="1500" b="1" dirty="0" smtClean="0">
                <a:solidFill>
                  <a:srgbClr val="29297A"/>
                </a:solidFill>
              </a:rPr>
              <a:t> </a:t>
            </a:r>
            <a:r>
              <a:rPr lang="en-US" sz="1500" b="1" dirty="0" smtClean="0">
                <a:solidFill>
                  <a:srgbClr val="29297A"/>
                </a:solidFill>
              </a:rPr>
              <a:t> (3000p)</a:t>
            </a:r>
          </a:p>
          <a:p>
            <a:pPr lvl="0" defTabSz="457200">
              <a:defRPr sz="1800"/>
            </a:pPr>
            <a:r>
              <a:rPr lang="en-US" sz="1500" b="1" dirty="0" smtClean="0">
                <a:solidFill>
                  <a:srgbClr val="29297A"/>
                </a:solidFill>
              </a:rPr>
              <a:t>- Uniform</a:t>
            </a:r>
            <a:r>
              <a:rPr lang="en-US" sz="1500" b="1" baseline="0" dirty="0" smtClean="0">
                <a:solidFill>
                  <a:srgbClr val="29297A"/>
                </a:solidFill>
              </a:rPr>
              <a:t> 3-km basin scale NEMS will be used as base line for testing 2-way interactions</a:t>
            </a:r>
            <a:endParaRPr sz="1500" b="1" dirty="0">
              <a:solidFill>
                <a:srgbClr val="29297A"/>
              </a:solidFill>
            </a:endParaRPr>
          </a:p>
        </p:txBody>
      </p:sp>
      <p:sp>
        <p:nvSpPr>
          <p:cNvPr id="9" name="Shape 73"/>
          <p:cNvSpPr/>
          <p:nvPr/>
        </p:nvSpPr>
        <p:spPr>
          <a:xfrm>
            <a:off x="6295465" y="4474672"/>
            <a:ext cx="2391335"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 </a:t>
            </a:r>
            <a:r>
              <a:rPr lang="en-US" sz="1400" b="0" baseline="0" dirty="0" err="1" smtClean="0">
                <a:solidFill>
                  <a:srgbClr val="29297A"/>
                </a:solidFill>
              </a:rPr>
              <a:t>fcst</a:t>
            </a:r>
            <a:r>
              <a:rPr lang="en-US" sz="1400" b="0" baseline="0" dirty="0" smtClean="0">
                <a:solidFill>
                  <a:srgbClr val="29297A"/>
                </a:solidFill>
              </a:rPr>
              <a:t> - 2h 10 m</a:t>
            </a:r>
          </a:p>
          <a:p>
            <a:pPr marL="0" lvl="0" indent="0" defTabSz="457200">
              <a:buFontTx/>
              <a:buNone/>
              <a:defRPr sz="1800"/>
            </a:pPr>
            <a:r>
              <a:rPr lang="en-US" sz="1400" b="0" baseline="0" dirty="0" smtClean="0">
                <a:solidFill>
                  <a:srgbClr val="29297A"/>
                </a:solidFill>
              </a:rPr>
              <a:t>- 61 levels; 1988x868</a:t>
            </a:r>
            <a:endParaRPr sz="1400" b="0" dirty="0">
              <a:solidFill>
                <a:srgbClr val="29297A"/>
              </a:solidFill>
            </a:endParaRPr>
          </a:p>
          <a:p>
            <a:pPr lvl="0" defTabSz="457200">
              <a:defRPr sz="1800"/>
            </a:pPr>
            <a:r>
              <a:rPr sz="1400" b="0" dirty="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10" name="Shape 73"/>
          <p:cNvSpPr/>
          <p:nvPr/>
        </p:nvSpPr>
        <p:spPr>
          <a:xfrm>
            <a:off x="3446273" y="4474672"/>
            <a:ext cx="2391335"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 </a:t>
            </a:r>
            <a:r>
              <a:rPr lang="en-US" sz="1400" b="0" baseline="0" dirty="0" err="1" smtClean="0">
                <a:solidFill>
                  <a:srgbClr val="29297A"/>
                </a:solidFill>
              </a:rPr>
              <a:t>fcst</a:t>
            </a:r>
            <a:r>
              <a:rPr lang="en-US" sz="1400" b="0" baseline="0" dirty="0" smtClean="0">
                <a:solidFill>
                  <a:srgbClr val="29297A"/>
                </a:solidFill>
              </a:rPr>
              <a:t> - 13 m</a:t>
            </a:r>
          </a:p>
          <a:p>
            <a:pPr marL="0" lvl="0" indent="0" defTabSz="457200">
              <a:buFontTx/>
              <a:buNone/>
              <a:defRPr sz="1800"/>
            </a:pPr>
            <a:r>
              <a:rPr lang="en-US" sz="1400" b="0" baseline="0" dirty="0" smtClean="0">
                <a:solidFill>
                  <a:srgbClr val="29297A"/>
                </a:solidFill>
              </a:rPr>
              <a:t>- 61 levels; 716x313</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11" name="Shape 73"/>
          <p:cNvSpPr/>
          <p:nvPr/>
        </p:nvSpPr>
        <p:spPr>
          <a:xfrm>
            <a:off x="499506" y="4474672"/>
            <a:ext cx="2391335"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days </a:t>
            </a:r>
            <a:r>
              <a:rPr lang="en-US" sz="1400" b="0" baseline="0" dirty="0" err="1" smtClean="0">
                <a:solidFill>
                  <a:srgbClr val="29297A"/>
                </a:solidFill>
              </a:rPr>
              <a:t>fcst</a:t>
            </a:r>
            <a:r>
              <a:rPr lang="en-US" sz="1400" b="0" baseline="0" dirty="0" smtClean="0">
                <a:solidFill>
                  <a:srgbClr val="29297A"/>
                </a:solidFill>
              </a:rPr>
              <a:t> 4 m </a:t>
            </a:r>
          </a:p>
          <a:p>
            <a:pPr marL="0" lvl="0" indent="0" defTabSz="457200">
              <a:buFontTx/>
              <a:buNone/>
              <a:defRPr sz="1800"/>
            </a:pPr>
            <a:r>
              <a:rPr lang="en-US" sz="1400" b="0" baseline="0" dirty="0" smtClean="0">
                <a:solidFill>
                  <a:srgbClr val="29297A"/>
                </a:solidFill>
              </a:rPr>
              <a:t>- 61 levels; 359x157</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2" name="TextBox 1"/>
          <p:cNvSpPr txBox="1"/>
          <p:nvPr/>
        </p:nvSpPr>
        <p:spPr>
          <a:xfrm>
            <a:off x="1041010" y="1323576"/>
            <a:ext cx="1142514"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54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13" name="TextBox 12"/>
          <p:cNvSpPr txBox="1"/>
          <p:nvPr/>
        </p:nvSpPr>
        <p:spPr>
          <a:xfrm flipH="1">
            <a:off x="4026680" y="1348905"/>
            <a:ext cx="1283463"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27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pic>
        <p:nvPicPr>
          <p:cNvPr id="8" name="Picture 7"/>
          <p:cNvPicPr>
            <a:picLocks noChangeAspect="1"/>
          </p:cNvPicPr>
          <p:nvPr/>
        </p:nvPicPr>
        <p:blipFill>
          <a:blip r:embed="rId2"/>
          <a:stretch>
            <a:fillRect/>
          </a:stretch>
        </p:blipFill>
        <p:spPr>
          <a:xfrm>
            <a:off x="6056168" y="1640210"/>
            <a:ext cx="2630632" cy="2451882"/>
          </a:xfrm>
          <a:prstGeom prst="rect">
            <a:avLst/>
          </a:prstGeom>
        </p:spPr>
      </p:pic>
      <p:sp>
        <p:nvSpPr>
          <p:cNvPr id="16" name="TextBox 15"/>
          <p:cNvSpPr txBox="1"/>
          <p:nvPr/>
        </p:nvSpPr>
        <p:spPr>
          <a:xfrm flipH="1">
            <a:off x="7041943" y="1334746"/>
            <a:ext cx="1082280"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9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pic>
        <p:nvPicPr>
          <p:cNvPr id="12" name="Picture 11"/>
          <p:cNvPicPr>
            <a:picLocks noChangeAspect="1"/>
          </p:cNvPicPr>
          <p:nvPr/>
        </p:nvPicPr>
        <p:blipFill>
          <a:blip r:embed="rId3"/>
          <a:stretch>
            <a:fillRect/>
          </a:stretch>
        </p:blipFill>
        <p:spPr>
          <a:xfrm>
            <a:off x="3247668" y="1705175"/>
            <a:ext cx="2787391" cy="2483992"/>
          </a:xfrm>
          <a:prstGeom prst="rect">
            <a:avLst/>
          </a:prstGeom>
        </p:spPr>
      </p:pic>
      <p:pic>
        <p:nvPicPr>
          <p:cNvPr id="15" name="Picture 14"/>
          <p:cNvPicPr>
            <a:picLocks noChangeAspect="1"/>
          </p:cNvPicPr>
          <p:nvPr/>
        </p:nvPicPr>
        <p:blipFill>
          <a:blip r:embed="rId4"/>
          <a:stretch>
            <a:fillRect/>
          </a:stretch>
        </p:blipFill>
        <p:spPr>
          <a:xfrm>
            <a:off x="203955" y="1705175"/>
            <a:ext cx="3043713" cy="2483993"/>
          </a:xfrm>
          <a:prstGeom prst="rect">
            <a:avLst/>
          </a:prstGeom>
        </p:spPr>
      </p:pic>
      <p:sp>
        <p:nvSpPr>
          <p:cNvPr id="14" name="Shape 37"/>
          <p:cNvSpPr/>
          <p:nvPr/>
        </p:nvSpPr>
        <p:spPr>
          <a:xfrm>
            <a:off x="294603" y="366554"/>
            <a:ext cx="8645442" cy="373434"/>
          </a:xfrm>
          <a:prstGeom prst="rect">
            <a:avLst/>
          </a:prstGeom>
          <a:ln w="12700">
            <a:miter lim="400000"/>
          </a:ln>
          <a:extLst>
            <a:ext uri="{C572A759-6A51-4108-AA02-DFA0A04FC94B}">
              <ma14:wrappingTextBoxFlag xmlns:ma14="http://schemas.microsoft.com/office/mac/drawingml/2011/main" xmlns=""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BENCHMARK</a:t>
            </a:r>
            <a:r>
              <a:rPr sz="2200" b="1" i="1" dirty="0" smtClean="0">
                <a:solidFill>
                  <a:srgbClr val="141414"/>
                </a:solidFill>
              </a:rPr>
              <a:t> </a:t>
            </a:r>
            <a:r>
              <a:rPr sz="2200" b="1" i="1" dirty="0">
                <a:solidFill>
                  <a:srgbClr val="141414"/>
                </a:solidFill>
              </a:rPr>
              <a:t>CASE 1: </a:t>
            </a:r>
            <a:r>
              <a:rPr lang="en-US" sz="2200" b="1" i="1" dirty="0" smtClean="0">
                <a:solidFill>
                  <a:srgbClr val="141414"/>
                </a:solidFill>
              </a:rPr>
              <a:t>NEMS/NMM</a:t>
            </a:r>
            <a:r>
              <a:rPr lang="en-US" sz="2200" b="1" i="1" baseline="0" dirty="0" smtClean="0">
                <a:solidFill>
                  <a:srgbClr val="141414"/>
                </a:solidFill>
              </a:rPr>
              <a:t>B EVALUATION</a:t>
            </a:r>
            <a:endParaRPr sz="2200" b="1" i="1" dirty="0">
              <a:solidFill>
                <a:srgbClr val="141414"/>
              </a:solidFill>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sldNum" sz="quarter" idx="2"/>
          </p:nvPr>
        </p:nvSpPr>
        <p:spPr>
          <a:xfrm>
            <a:off x="8226200" y="6458588"/>
            <a:ext cx="713845" cy="294602"/>
          </a:xfrm>
          <a:prstGeom prst="rect">
            <a:avLst/>
          </a:prstGeom>
          <a:extLst>
            <a:ext uri="{C572A759-6A51-4108-AA02-DFA0A04FC94B}">
              <ma14:wrappingTextBoxFlag xmlns:ma14="http://schemas.microsoft.com/office/mac/drawingml/2011/main" xmlns="" val="1"/>
            </a:ext>
          </a:extLst>
        </p:spPr>
        <p:txBody>
          <a:bodyPr/>
          <a:lstStyle/>
          <a:p>
            <a:pPr lvl="0"/>
            <a:fld id="{86CB4B4D-7CA3-9044-876B-883B54F8677D}" type="slidenum">
              <a:t>8</a:t>
            </a:fld>
            <a:endParaRPr/>
          </a:p>
        </p:txBody>
      </p:sp>
      <p:sp>
        <p:nvSpPr>
          <p:cNvPr id="7" name="Shape 73"/>
          <p:cNvSpPr/>
          <p:nvPr/>
        </p:nvSpPr>
        <p:spPr>
          <a:xfrm>
            <a:off x="3153407" y="5309156"/>
            <a:ext cx="2327839"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days </a:t>
            </a:r>
            <a:r>
              <a:rPr lang="en-US" sz="1400" b="0" baseline="0" dirty="0" err="1" smtClean="0">
                <a:solidFill>
                  <a:srgbClr val="29297A"/>
                </a:solidFill>
              </a:rPr>
              <a:t>fcst</a:t>
            </a:r>
            <a:r>
              <a:rPr lang="en-US" sz="1400" b="0" baseline="0" dirty="0" smtClean="0">
                <a:solidFill>
                  <a:srgbClr val="29297A"/>
                </a:solidFill>
              </a:rPr>
              <a:t> - 3h 45m</a:t>
            </a:r>
          </a:p>
          <a:p>
            <a:pPr marL="0" lvl="0" indent="0" defTabSz="457200">
              <a:buFontTx/>
              <a:buNone/>
              <a:defRPr sz="1800"/>
            </a:pPr>
            <a:r>
              <a:rPr lang="en-US" sz="1400" b="0" baseline="0" dirty="0" smtClean="0">
                <a:solidFill>
                  <a:srgbClr val="29297A"/>
                </a:solidFill>
              </a:rPr>
              <a:t>- 61 levels; 1441x1019</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pic>
        <p:nvPicPr>
          <p:cNvPr id="3" name="Picture 2"/>
          <p:cNvPicPr>
            <a:picLocks noChangeAspect="1"/>
          </p:cNvPicPr>
          <p:nvPr/>
        </p:nvPicPr>
        <p:blipFill>
          <a:blip r:embed="rId2"/>
          <a:stretch>
            <a:fillRect/>
          </a:stretch>
        </p:blipFill>
        <p:spPr>
          <a:xfrm>
            <a:off x="777724" y="996199"/>
            <a:ext cx="7631392" cy="4294105"/>
          </a:xfrm>
          <a:prstGeom prst="rect">
            <a:avLst/>
          </a:prstGeom>
        </p:spPr>
      </p:pic>
      <p:sp>
        <p:nvSpPr>
          <p:cNvPr id="8" name="TextBox 7"/>
          <p:cNvSpPr txBox="1"/>
          <p:nvPr/>
        </p:nvSpPr>
        <p:spPr>
          <a:xfrm flipH="1">
            <a:off x="1293332" y="1636789"/>
            <a:ext cx="1123859"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27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Shape 37"/>
          <p:cNvSpPr/>
          <p:nvPr/>
        </p:nvSpPr>
        <p:spPr>
          <a:xfrm>
            <a:off x="294603" y="366554"/>
            <a:ext cx="8645442" cy="373434"/>
          </a:xfrm>
          <a:prstGeom prst="rect">
            <a:avLst/>
          </a:prstGeom>
          <a:ln w="12700">
            <a:miter lim="400000"/>
          </a:ln>
          <a:extLst>
            <a:ext uri="{C572A759-6A51-4108-AA02-DFA0A04FC94B}">
              <ma14:wrappingTextBoxFlag xmlns:ma14="http://schemas.microsoft.com/office/mac/drawingml/2011/main" xmlns=""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BENCHMARK</a:t>
            </a:r>
            <a:r>
              <a:rPr sz="2200" b="1" i="1" dirty="0" smtClean="0">
                <a:solidFill>
                  <a:srgbClr val="141414"/>
                </a:solidFill>
              </a:rPr>
              <a:t> </a:t>
            </a:r>
            <a:r>
              <a:rPr sz="2200" b="1" i="1" dirty="0">
                <a:solidFill>
                  <a:srgbClr val="141414"/>
                </a:solidFill>
              </a:rPr>
              <a:t>CASE 1: </a:t>
            </a:r>
            <a:r>
              <a:rPr lang="en-US" sz="2200" b="1" i="1" dirty="0" smtClean="0">
                <a:solidFill>
                  <a:srgbClr val="141414"/>
                </a:solidFill>
              </a:rPr>
              <a:t>NEMS/NMM</a:t>
            </a:r>
            <a:r>
              <a:rPr lang="en-US" sz="2200" b="1" i="1" baseline="0" dirty="0" smtClean="0">
                <a:solidFill>
                  <a:srgbClr val="141414"/>
                </a:solidFill>
              </a:rPr>
              <a:t>B EVALUATION</a:t>
            </a:r>
            <a:endParaRPr sz="2200" b="1" i="1" dirty="0">
              <a:solidFill>
                <a:srgbClr val="141414"/>
              </a:solidFill>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
          <p:cNvSpPr/>
          <p:nvPr/>
        </p:nvSpPr>
        <p:spPr>
          <a:xfrm>
            <a:off x="463550" y="386937"/>
            <a:ext cx="8266113" cy="416750"/>
          </a:xfrm>
          <a:prstGeom prst="rect">
            <a:avLst/>
          </a:prstGeom>
          <a:ln w="12700">
            <a:miter lim="400000"/>
          </a:ln>
          <a:extLst>
            <a:ext uri="{C572A759-6A51-4108-AA02-DFA0A04FC94B}">
              <ma14:wrappingTextBoxFlag xmlns:ma14="http://schemas.microsoft.com/office/mac/drawingml/2011/main" xmlns="" val="1"/>
            </a:ext>
          </a:extLst>
        </p:spPr>
        <p:txBody>
          <a:bodyPr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FUTURE</a:t>
            </a:r>
            <a:r>
              <a:rPr lang="en-US" sz="2200" b="1" i="1" baseline="0" dirty="0" smtClean="0">
                <a:solidFill>
                  <a:srgbClr val="141414"/>
                </a:solidFill>
              </a:rPr>
              <a:t> DEVELOPMENTS AND CHALLENGES</a:t>
            </a:r>
            <a:endParaRPr sz="2200" b="1" i="1" dirty="0">
              <a:solidFill>
                <a:srgbClr val="141414"/>
              </a:solidFill>
            </a:endParaRPr>
          </a:p>
        </p:txBody>
      </p:sp>
      <p:sp>
        <p:nvSpPr>
          <p:cNvPr id="4" name="Shape 35"/>
          <p:cNvSpPr/>
          <p:nvPr/>
        </p:nvSpPr>
        <p:spPr>
          <a:xfrm>
            <a:off x="655584" y="1371351"/>
            <a:ext cx="7332669" cy="278537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p>
            <a:pPr marL="0" lvl="0" indent="0">
              <a:buFont typeface="Arial" charset="0"/>
              <a:buNone/>
              <a:defRPr sz="1800"/>
            </a:pPr>
            <a:r>
              <a:rPr lang="en-US" sz="2500" baseline="0" dirty="0" smtClean="0"/>
              <a:t>Roadmap</a:t>
            </a:r>
          </a:p>
          <a:p>
            <a:pPr marL="342900" lvl="0" indent="-342900">
              <a:buFont typeface="Wingdings" panose="05000000000000000000" pitchFamily="2" charset="2"/>
              <a:buChar char="§"/>
              <a:defRPr sz="1800"/>
            </a:pPr>
            <a:r>
              <a:rPr lang="en-US" sz="2500" baseline="0" dirty="0" smtClean="0"/>
              <a:t>Nesting Transition (Evaluation of Earl case)</a:t>
            </a:r>
          </a:p>
          <a:p>
            <a:pPr marL="342900" lvl="0" indent="-342900">
              <a:buFont typeface="Wingdings" panose="05000000000000000000" pitchFamily="2" charset="2"/>
              <a:buChar char="§"/>
              <a:defRPr sz="1800"/>
            </a:pPr>
            <a:r>
              <a:rPr lang="en-US" sz="2500" baseline="0" dirty="0" smtClean="0"/>
              <a:t>Development of Idealized vortex</a:t>
            </a:r>
          </a:p>
          <a:p>
            <a:pPr marL="342900" lvl="0" indent="-342900">
              <a:buFont typeface="Wingdings" panose="05000000000000000000" pitchFamily="2" charset="2"/>
              <a:buChar char="§"/>
              <a:defRPr sz="1800"/>
            </a:pPr>
            <a:r>
              <a:rPr lang="en-US" sz="2500" baseline="0" dirty="0" smtClean="0"/>
              <a:t>HWRF physics transitions</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sz="1800"/>
            </a:pPr>
            <a:r>
              <a:rPr lang="en-US" sz="2500" baseline="0" dirty="0" smtClean="0"/>
              <a:t>HWRF basin scale multi-nest initialization </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sz="1800"/>
            </a:pPr>
            <a:r>
              <a:rPr lang="en-US" sz="2500" baseline="0" dirty="0" smtClean="0"/>
              <a:t>Multi-Season Testing</a:t>
            </a:r>
          </a:p>
          <a:p>
            <a:pPr marL="0" lvl="0" indent="0">
              <a:buFont typeface="Arial" charset="0"/>
              <a:buNone/>
              <a:defRPr sz="1800"/>
            </a:pPr>
            <a:endParaRPr sz="2500" dirty="0"/>
          </a:p>
        </p:txBody>
      </p:sp>
      <p:sp>
        <p:nvSpPr>
          <p:cNvPr id="5" name="Shape 35"/>
          <p:cNvSpPr/>
          <p:nvPr/>
        </p:nvSpPr>
        <p:spPr>
          <a:xfrm>
            <a:off x="655584" y="4238466"/>
            <a:ext cx="7479969" cy="124649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p>
            <a:pPr marL="0" lvl="0" indent="0">
              <a:buFont typeface="Arial" charset="0"/>
              <a:buNone/>
              <a:defRPr sz="1800"/>
            </a:pPr>
            <a:r>
              <a:rPr lang="en-US" sz="2500" dirty="0" smtClean="0"/>
              <a:t>Challenges</a:t>
            </a:r>
          </a:p>
          <a:p>
            <a:pPr marL="342900" lvl="0" indent="-342900">
              <a:buFont typeface="Wingdings" panose="05000000000000000000" pitchFamily="2" charset="2"/>
              <a:buChar char="§"/>
              <a:defRPr sz="1800"/>
            </a:pPr>
            <a:r>
              <a:rPr lang="en-US" sz="2500" dirty="0" smtClean="0"/>
              <a:t>Hiring</a:t>
            </a:r>
            <a:r>
              <a:rPr lang="en-US" sz="2500" baseline="0" dirty="0" smtClean="0"/>
              <a:t> issues  (nearly solved)</a:t>
            </a:r>
          </a:p>
          <a:p>
            <a:pPr marL="342900" lvl="0" indent="-342900">
              <a:buFont typeface="Wingdings" panose="05000000000000000000" pitchFamily="2" charset="2"/>
              <a:buChar char="§"/>
              <a:defRPr sz="1800"/>
            </a:pPr>
            <a:r>
              <a:rPr lang="en-US" sz="2500" baseline="0" dirty="0" smtClean="0"/>
              <a:t>No dedicated computational resources as yet!</a:t>
            </a:r>
            <a:endParaRPr sz="2500" dirty="0"/>
          </a:p>
        </p:txBody>
      </p:sp>
      <p:sp>
        <p:nvSpPr>
          <p:cNvPr id="6" name="Shape 23"/>
          <p:cNvSpPr>
            <a:spLocks noGrp="1"/>
          </p:cNvSpPr>
          <p:nvPr>
            <p:ph type="sldNum" sz="quarter" idx="2"/>
          </p:nvPr>
        </p:nvSpPr>
        <p:spPr>
          <a:xfrm flipH="1">
            <a:off x="8260192" y="6435926"/>
            <a:ext cx="793161" cy="345098"/>
          </a:xfrm>
          <a:prstGeom prst="rect">
            <a:avLst/>
          </a:prstGeom>
          <a:extLst>
            <a:ext uri="{C572A759-6A51-4108-AA02-DFA0A04FC94B}">
              <ma14:wrappingTextBoxFlag xmlns:ma14="http://schemas.microsoft.com/office/mac/drawingml/2011/main" xmlns="" val="1"/>
            </a:ext>
          </a:extLst>
        </p:spPr>
        <p:txBody>
          <a:bodyPr/>
          <a:lstStyle/>
          <a:p>
            <a:pPr lvl="0"/>
            <a:r>
              <a:rPr lang="en-US" dirty="0" smtClean="0"/>
              <a:t>9</a:t>
            </a:r>
            <a:endParaRPr dirty="0"/>
          </a:p>
        </p:txBody>
      </p:sp>
    </p:spTree>
    <p:extLst>
      <p:ext uri="{BB962C8B-B14F-4D97-AF65-F5344CB8AC3E}">
        <p14:creationId xmlns:p14="http://schemas.microsoft.com/office/powerpoint/2010/main" val="82604764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417</TotalTime>
  <Words>916</Words>
  <Application>Microsoft Office PowerPoint</Application>
  <PresentationFormat>On-screen Show (4:3)</PresentationFormat>
  <Paragraphs>113</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Sundararaman Gopalakrishnan</cp:lastModifiedBy>
  <cp:revision>134</cp:revision>
  <dcterms:modified xsi:type="dcterms:W3CDTF">2014-05-11T14:45:59Z</dcterms:modified>
</cp:coreProperties>
</file>