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66" r:id="rId3"/>
    <p:sldId id="257" r:id="rId4"/>
    <p:sldId id="267" r:id="rId5"/>
    <p:sldId id="262" r:id="rId6"/>
    <p:sldId id="268" r:id="rId7"/>
    <p:sldId id="271" r:id="rId8"/>
    <p:sldId id="269" r:id="rId9"/>
    <p:sldId id="272" r:id="rId10"/>
    <p:sldId id="274" r:id="rId11"/>
    <p:sldId id="273" r:id="rId12"/>
    <p:sldId id="275" r:id="rId13"/>
    <p:sldId id="276" r:id="rId14"/>
  </p:sldIdLst>
  <p:sldSz cx="9144000" cy="6858000" type="screen4x3"/>
  <p:notesSz cx="6858000" cy="9144000"/>
  <p:defaultTextStyle>
    <a:lvl1pPr>
      <a:defRPr sz="2400">
        <a:latin typeface="+mn-lt"/>
        <a:ea typeface="+mn-ea"/>
        <a:cs typeface="+mn-cs"/>
        <a:sym typeface="Helvetica"/>
      </a:defRPr>
    </a:lvl1pPr>
    <a:lvl2pPr indent="457200">
      <a:defRPr sz="2400">
        <a:latin typeface="+mn-lt"/>
        <a:ea typeface="+mn-ea"/>
        <a:cs typeface="+mn-cs"/>
        <a:sym typeface="Helvetica"/>
      </a:defRPr>
    </a:lvl2pPr>
    <a:lvl3pPr indent="914400">
      <a:defRPr sz="2400">
        <a:latin typeface="+mn-lt"/>
        <a:ea typeface="+mn-ea"/>
        <a:cs typeface="+mn-cs"/>
        <a:sym typeface="Helvetica"/>
      </a:defRPr>
    </a:lvl3pPr>
    <a:lvl4pPr indent="1371600">
      <a:defRPr sz="2400">
        <a:latin typeface="+mn-lt"/>
        <a:ea typeface="+mn-ea"/>
        <a:cs typeface="+mn-cs"/>
        <a:sym typeface="Helvetica"/>
      </a:defRPr>
    </a:lvl4pPr>
    <a:lvl5pPr indent="1828800">
      <a:defRPr sz="2400">
        <a:latin typeface="+mn-lt"/>
        <a:ea typeface="+mn-ea"/>
        <a:cs typeface="+mn-cs"/>
        <a:sym typeface="Helvetica"/>
      </a:defRPr>
    </a:lvl5pPr>
    <a:lvl6pPr>
      <a:defRPr sz="2400">
        <a:latin typeface="+mn-lt"/>
        <a:ea typeface="+mn-ea"/>
        <a:cs typeface="+mn-cs"/>
        <a:sym typeface="Helvetica"/>
      </a:defRPr>
    </a:lvl6pPr>
    <a:lvl7pPr>
      <a:defRPr sz="2400">
        <a:latin typeface="+mn-lt"/>
        <a:ea typeface="+mn-ea"/>
        <a:cs typeface="+mn-cs"/>
        <a:sym typeface="Helvetica"/>
      </a:defRPr>
    </a:lvl7pPr>
    <a:lvl8pPr>
      <a:defRPr sz="2400">
        <a:latin typeface="+mn-lt"/>
        <a:ea typeface="+mn-ea"/>
        <a:cs typeface="+mn-cs"/>
        <a:sym typeface="Helvetica"/>
      </a:defRPr>
    </a:lvl8pPr>
    <a:lvl9pPr>
      <a:defRPr sz="2400">
        <a:latin typeface="+mn-lt"/>
        <a:ea typeface="+mn-ea"/>
        <a:cs typeface="+mn-cs"/>
        <a:sym typeface="Helvetic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37" autoAdjust="0"/>
  </p:normalViewPr>
  <p:slideViewPr>
    <p:cSldViewPr snapToObjects="1">
      <p:cViewPr>
        <p:scale>
          <a:sx n="136" d="100"/>
          <a:sy n="136" d="100"/>
        </p:scale>
        <p:origin x="53" y="29"/>
      </p:cViewPr>
      <p:guideLst>
        <p:guide orient="horz" pos="2160"/>
        <p:guide pos="2880"/>
      </p:guideLst>
    </p:cSldViewPr>
  </p:slideViewPr>
  <p:notesTextViewPr>
    <p:cViewPr>
      <p:scale>
        <a:sx n="1" d="1"/>
        <a:sy n="1" d="1"/>
      </p:scale>
      <p:origin x="0" y="0"/>
    </p:cViewPr>
  </p:notesTextViewPr>
  <p:sorterViewPr>
    <p:cViewPr>
      <p:scale>
        <a:sx n="100" d="100"/>
        <a:sy n="100" d="100"/>
      </p:scale>
      <p:origin x="0" y="-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hape 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 name="Shape 1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78722862"/>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prstGeom prst="rect">
            <a:avLst/>
          </a:prstGeom>
        </p:spPr>
        <p:txBody>
          <a:bodyPr/>
          <a:lstStyle/>
          <a:p>
            <a:pPr lvl="0"/>
            <a:endParaRPr/>
          </a:p>
        </p:txBody>
      </p:sp>
      <p:sp>
        <p:nvSpPr>
          <p:cNvPr id="21" name="Shape 21"/>
          <p:cNvSpPr>
            <a:spLocks noGrp="1"/>
          </p:cNvSpPr>
          <p:nvPr>
            <p:ph type="body" sz="quarter" idx="1"/>
          </p:nvPr>
        </p:nvSpPr>
        <p:spPr>
          <a:prstGeom prst="rect">
            <a:avLst/>
          </a:prstGeom>
        </p:spPr>
        <p:txBody>
          <a:bodyPr/>
          <a:lstStyle>
            <a:lvl1pPr>
              <a:lnSpc>
                <a:spcPts val="3500"/>
              </a:lnSpc>
              <a:defRPr>
                <a:solidFill>
                  <a:srgbClr val="572E2D"/>
                </a:solidFill>
                <a:latin typeface="Noteworthy Bold"/>
                <a:ea typeface="Noteworthy Bold"/>
                <a:cs typeface="Noteworthy Bold"/>
                <a:sym typeface="Noteworthy Bold"/>
              </a:defRPr>
            </a:lvl1pPr>
          </a:lstStyle>
          <a:p>
            <a:r>
              <a:rPr lang="en-US" dirty="0" smtClean="0"/>
              <a:t>Thanks are due to motivational leadership from Tim. We never had dedicated resources for this project. In</a:t>
            </a:r>
            <a:r>
              <a:rPr lang="en-US" baseline="0" dirty="0" smtClean="0"/>
              <a:t> my opinion this project had two bail outs with HPC. During the developmental stages when jet was offered. Secondly for testing in Theia. Thanks are Due to Fred and Bob Atlas. Thanks are also due to Frank and Geoff. They were gracious to have some of the FTEs involved in this effort.</a:t>
            </a:r>
            <a:endParaRPr lang="en-US" dirty="0"/>
          </a:p>
        </p:txBody>
      </p:sp>
    </p:spTree>
    <p:extLst>
      <p:ext uri="{BB962C8B-B14F-4D97-AF65-F5344CB8AC3E}">
        <p14:creationId xmlns:p14="http://schemas.microsoft.com/office/powerpoint/2010/main" val="2336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project beyond HWRF that EMC and AOML/HRD</a:t>
            </a:r>
            <a:r>
              <a:rPr lang="en-US" baseline="0" dirty="0" smtClean="0"/>
              <a:t> have been working almost seamlessly towards creating the next generation HWRF system. Thanks are mainly due to HFIP for creating a capacity, not only in terms of manpower but also in terms of infrastructure.</a:t>
            </a:r>
            <a:endParaRPr lang="en-US" dirty="0"/>
          </a:p>
        </p:txBody>
      </p:sp>
    </p:spTree>
    <p:extLst>
      <p:ext uri="{BB962C8B-B14F-4D97-AF65-F5344CB8AC3E}">
        <p14:creationId xmlns:p14="http://schemas.microsoft.com/office/powerpoint/2010/main" val="1878519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400" dirty="0">
              <a:effectLst/>
              <a:latin typeface="+mj-lt"/>
              <a:ea typeface="+mj-ea"/>
              <a:cs typeface="+mj-cs"/>
              <a:sym typeface="Avenir Roman"/>
            </a:endParaRPr>
          </a:p>
        </p:txBody>
      </p:sp>
    </p:spTree>
    <p:extLst>
      <p:ext uri="{BB962C8B-B14F-4D97-AF65-F5344CB8AC3E}">
        <p14:creationId xmlns:p14="http://schemas.microsoft.com/office/powerpoint/2010/main" val="362341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a Tropical Prediction system may be very useful for several down stream applications as well: Easy cycling, Satellite DA, Genesis and inland applications.</a:t>
            </a:r>
            <a:endParaRPr lang="en-US" dirty="0"/>
          </a:p>
        </p:txBody>
      </p:sp>
    </p:spTree>
    <p:extLst>
      <p:ext uri="{BB962C8B-B14F-4D97-AF65-F5344CB8AC3E}">
        <p14:creationId xmlns:p14="http://schemas.microsoft.com/office/powerpoint/2010/main" val="20393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002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only a proof of concept. We have made some 5-10 runs. But have not done any detailed analysis. However, this</a:t>
            </a:r>
            <a:r>
              <a:rPr lang="en-US" baseline="0" dirty="0" smtClean="0"/>
              <a:t> work has paved a way towards the creation of generalized nesting technique in NGGPS. Lot of research on the impacts on two way interactions on large scales may be required.</a:t>
            </a:r>
            <a:endParaRPr lang="en-US" dirty="0"/>
          </a:p>
        </p:txBody>
      </p:sp>
    </p:spTree>
    <p:extLst>
      <p:ext uri="{BB962C8B-B14F-4D97-AF65-F5344CB8AC3E}">
        <p14:creationId xmlns:p14="http://schemas.microsoft.com/office/powerpoint/2010/main" val="43858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170930"/>
            <a:ext cx="2133600" cy="370839"/>
          </a:xfrm>
          <a:prstGeom prst="rect">
            <a:avLst/>
          </a:prstGeom>
        </p:spPr>
        <p:txBody>
          <a:bodyPr lIns="45718" tIns="45718" rIns="45718" bIns="45718"/>
          <a:lstStyle>
            <a:lvl1pPr algn="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C075EBD-BF95-4580-A3F3-F38326292A5A}" type="slidenum">
              <a:rPr lang="en-US" smtClean="0"/>
              <a:t>‹#›</a:t>
            </a:fld>
            <a:endParaRPr lang="en-US"/>
          </a:p>
        </p:txBody>
      </p:sp>
    </p:spTree>
    <p:extLst>
      <p:ext uri="{BB962C8B-B14F-4D97-AF65-F5344CB8AC3E}">
        <p14:creationId xmlns:p14="http://schemas.microsoft.com/office/powerpoint/2010/main" val="4194363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pic>
        <p:nvPicPr>
          <p:cNvPr id="2" name="Dept of Commerce Seal.png" descr="Dept of Commerce Seal"/>
          <p:cNvPicPr/>
          <p:nvPr/>
        </p:nvPicPr>
        <p:blipFill>
          <a:blip r:embed="rId6">
            <a:extLst/>
          </a:blip>
          <a:stretch>
            <a:fillRect/>
          </a:stretch>
        </p:blipFill>
        <p:spPr>
          <a:xfrm>
            <a:off x="6248400" y="6556375"/>
            <a:ext cx="225425" cy="225425"/>
          </a:xfrm>
          <a:prstGeom prst="rect">
            <a:avLst/>
          </a:prstGeom>
          <a:ln w="12700">
            <a:miter lim="400000"/>
          </a:ln>
        </p:spPr>
      </p:pic>
      <p:pic>
        <p:nvPicPr>
          <p:cNvPr id="3" name="NOAA.png" descr="NOAA"/>
          <p:cNvPicPr/>
          <p:nvPr/>
        </p:nvPicPr>
        <p:blipFill>
          <a:blip r:embed="rId7">
            <a:extLst/>
          </a:blip>
          <a:stretch>
            <a:fillRect/>
          </a:stretch>
        </p:blipFill>
        <p:spPr>
          <a:xfrm>
            <a:off x="6496050" y="6550025"/>
            <a:ext cx="228600" cy="228600"/>
          </a:xfrm>
          <a:prstGeom prst="rect">
            <a:avLst/>
          </a:prstGeom>
          <a:ln w="12700">
            <a:miter lim="400000"/>
          </a:ln>
        </p:spPr>
      </p:pic>
      <p:sp>
        <p:nvSpPr>
          <p:cNvPr id="4" name="Shape 4"/>
          <p:cNvSpPr>
            <a:spLocks noGrp="1"/>
          </p:cNvSpPr>
          <p:nvPr>
            <p:ph type="sldNum" sz="quarter" idx="2"/>
          </p:nvPr>
        </p:nvSpPr>
        <p:spPr>
          <a:xfrm>
            <a:off x="0" y="6431282"/>
            <a:ext cx="533400" cy="370837"/>
          </a:xfrm>
          <a:prstGeom prst="rect">
            <a:avLst/>
          </a:prstGeom>
          <a:ln w="12700">
            <a:miter lim="400000"/>
          </a:ln>
        </p:spPr>
        <p:txBody>
          <a:bodyPr lIns="45718" tIns="45718" rIns="45718" bIns="45718" anchor="ctr">
            <a:spAutoFit/>
          </a:bodyPr>
          <a:lstStyle>
            <a:lvl1pPr algn="ctr" defTabSz="457200">
              <a:defRPr sz="1800"/>
            </a:lvl1pPr>
          </a:lstStyle>
          <a:p>
            <a:pPr lvl="0"/>
            <a:fld id="{86CB4B4D-7CA3-9044-876B-883B54F8677D}" type="slidenum">
              <a:t>‹#›</a:t>
            </a:fld>
            <a:endParaRPr/>
          </a:p>
        </p:txBody>
      </p:sp>
    </p:spTree>
    <p:extLst>
      <p:ext uri="{BB962C8B-B14F-4D97-AF65-F5344CB8AC3E}">
        <p14:creationId xmlns:p14="http://schemas.microsoft.com/office/powerpoint/2010/main" val="86102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defTabSz="457200">
        <a:defRPr sz="1200">
          <a:latin typeface="+mn-lt"/>
          <a:ea typeface="+mn-ea"/>
          <a:cs typeface="+mn-cs"/>
          <a:sym typeface="Helvetica"/>
        </a:defRPr>
      </a:lvl1pPr>
      <a:lvl2pPr defTabSz="457200">
        <a:defRPr sz="1200">
          <a:latin typeface="+mn-lt"/>
          <a:ea typeface="+mn-ea"/>
          <a:cs typeface="+mn-cs"/>
          <a:sym typeface="Helvetica"/>
        </a:defRPr>
      </a:lvl2pPr>
      <a:lvl3pPr defTabSz="457200">
        <a:defRPr sz="1200">
          <a:latin typeface="+mn-lt"/>
          <a:ea typeface="+mn-ea"/>
          <a:cs typeface="+mn-cs"/>
          <a:sym typeface="Helvetica"/>
        </a:defRPr>
      </a:lvl3pPr>
      <a:lvl4pPr defTabSz="457200">
        <a:defRPr sz="1200">
          <a:latin typeface="+mn-lt"/>
          <a:ea typeface="+mn-ea"/>
          <a:cs typeface="+mn-cs"/>
          <a:sym typeface="Helvetica"/>
        </a:defRPr>
      </a:lvl4pPr>
      <a:lvl5pPr defTabSz="457200">
        <a:defRPr sz="1200">
          <a:latin typeface="+mn-lt"/>
          <a:ea typeface="+mn-ea"/>
          <a:cs typeface="+mn-cs"/>
          <a:sym typeface="Helvetica"/>
        </a:defRPr>
      </a:lvl5pPr>
      <a:lvl6pPr indent="457200" defTabSz="457200">
        <a:defRPr sz="1200">
          <a:latin typeface="+mn-lt"/>
          <a:ea typeface="+mn-ea"/>
          <a:cs typeface="+mn-cs"/>
          <a:sym typeface="Helvetica"/>
        </a:defRPr>
      </a:lvl6pPr>
      <a:lvl7pPr indent="914400" defTabSz="457200">
        <a:defRPr sz="1200">
          <a:latin typeface="+mn-lt"/>
          <a:ea typeface="+mn-ea"/>
          <a:cs typeface="+mn-cs"/>
          <a:sym typeface="Helvetica"/>
        </a:defRPr>
      </a:lvl7pPr>
      <a:lvl8pPr indent="1371600" defTabSz="457200">
        <a:defRPr sz="1200">
          <a:latin typeface="+mn-lt"/>
          <a:ea typeface="+mn-ea"/>
          <a:cs typeface="+mn-cs"/>
          <a:sym typeface="Helvetica"/>
        </a:defRPr>
      </a:lvl8pPr>
      <a:lvl9pPr indent="1828800" defTabSz="457200">
        <a:defRPr sz="1200">
          <a:latin typeface="+mn-lt"/>
          <a:ea typeface="+mn-ea"/>
          <a:cs typeface="+mn-cs"/>
          <a:sym typeface="Helvetica"/>
        </a:defRPr>
      </a:lvl9pPr>
    </p:titleStyle>
    <p:bodyStyle>
      <a:lvl1pPr marL="342900" indent="-342900" defTabSz="457200">
        <a:defRPr sz="1200">
          <a:latin typeface="+mn-lt"/>
          <a:ea typeface="+mn-ea"/>
          <a:cs typeface="+mn-cs"/>
          <a:sym typeface="Helvetica"/>
        </a:defRPr>
      </a:lvl1pPr>
      <a:lvl2pPr marL="342900" indent="-114300" defTabSz="457200">
        <a:defRPr sz="1200">
          <a:latin typeface="+mn-lt"/>
          <a:ea typeface="+mn-ea"/>
          <a:cs typeface="+mn-cs"/>
          <a:sym typeface="Helvetica"/>
        </a:defRPr>
      </a:lvl2pPr>
      <a:lvl3pPr marL="342900" indent="114300" defTabSz="457200">
        <a:defRPr sz="1200">
          <a:latin typeface="+mn-lt"/>
          <a:ea typeface="+mn-ea"/>
          <a:cs typeface="+mn-cs"/>
          <a:sym typeface="Helvetica"/>
        </a:defRPr>
      </a:lvl3pPr>
      <a:lvl4pPr marL="342900" indent="342900" defTabSz="457200">
        <a:defRPr sz="1200">
          <a:latin typeface="+mn-lt"/>
          <a:ea typeface="+mn-ea"/>
          <a:cs typeface="+mn-cs"/>
          <a:sym typeface="Helvetica"/>
        </a:defRPr>
      </a:lvl4pPr>
      <a:lvl5pPr marL="342900" indent="571500" defTabSz="457200">
        <a:defRPr sz="1200">
          <a:latin typeface="+mn-lt"/>
          <a:ea typeface="+mn-ea"/>
          <a:cs typeface="+mn-cs"/>
          <a:sym typeface="Helvetica"/>
        </a:defRPr>
      </a:lvl5pPr>
      <a:lvl6pPr marL="342900" indent="1028700" defTabSz="457200">
        <a:defRPr sz="1200">
          <a:latin typeface="+mn-lt"/>
          <a:ea typeface="+mn-ea"/>
          <a:cs typeface="+mn-cs"/>
          <a:sym typeface="Helvetica"/>
        </a:defRPr>
      </a:lvl6pPr>
      <a:lvl7pPr marL="342900" indent="1485900" defTabSz="457200">
        <a:defRPr sz="1200">
          <a:latin typeface="+mn-lt"/>
          <a:ea typeface="+mn-ea"/>
          <a:cs typeface="+mn-cs"/>
          <a:sym typeface="Helvetica"/>
        </a:defRPr>
      </a:lvl7pPr>
      <a:lvl8pPr marL="342900" indent="1943100" defTabSz="457200">
        <a:defRPr sz="1200">
          <a:latin typeface="+mn-lt"/>
          <a:ea typeface="+mn-ea"/>
          <a:cs typeface="+mn-cs"/>
          <a:sym typeface="Helvetica"/>
        </a:defRPr>
      </a:lvl8pPr>
      <a:lvl9pPr marL="342900" indent="2400300" defTabSz="457200">
        <a:defRPr sz="1200">
          <a:latin typeface="+mn-lt"/>
          <a:ea typeface="+mn-ea"/>
          <a:cs typeface="+mn-cs"/>
          <a:sym typeface="Helvetica"/>
        </a:defRPr>
      </a:lvl9pPr>
    </p:bodyStyle>
    <p:otherStyle>
      <a:lvl1pPr algn="ctr" defTabSz="457200">
        <a:defRPr>
          <a:solidFill>
            <a:schemeClr val="tx1"/>
          </a:solidFill>
          <a:latin typeface="+mn-lt"/>
          <a:ea typeface="+mn-ea"/>
          <a:cs typeface="+mn-cs"/>
          <a:sym typeface="Helvetica"/>
        </a:defRPr>
      </a:lvl1pPr>
      <a:lvl2pPr indent="457200" algn="ctr" defTabSz="457200">
        <a:defRPr>
          <a:solidFill>
            <a:schemeClr val="tx1"/>
          </a:solidFill>
          <a:latin typeface="+mn-lt"/>
          <a:ea typeface="+mn-ea"/>
          <a:cs typeface="+mn-cs"/>
          <a:sym typeface="Helvetica"/>
        </a:defRPr>
      </a:lvl2pPr>
      <a:lvl3pPr indent="914400" algn="ctr" defTabSz="457200">
        <a:defRPr>
          <a:solidFill>
            <a:schemeClr val="tx1"/>
          </a:solidFill>
          <a:latin typeface="+mn-lt"/>
          <a:ea typeface="+mn-ea"/>
          <a:cs typeface="+mn-cs"/>
          <a:sym typeface="Helvetica"/>
        </a:defRPr>
      </a:lvl3pPr>
      <a:lvl4pPr indent="1371600" algn="ctr" defTabSz="457200">
        <a:defRPr>
          <a:solidFill>
            <a:schemeClr val="tx1"/>
          </a:solidFill>
          <a:latin typeface="+mn-lt"/>
          <a:ea typeface="+mn-ea"/>
          <a:cs typeface="+mn-cs"/>
          <a:sym typeface="Helvetica"/>
        </a:defRPr>
      </a:lvl4pPr>
      <a:lvl5pPr indent="1828800" algn="ctr" defTabSz="457200">
        <a:defRPr>
          <a:solidFill>
            <a:schemeClr val="tx1"/>
          </a:solidFill>
          <a:latin typeface="+mn-lt"/>
          <a:ea typeface="+mn-ea"/>
          <a:cs typeface="+mn-cs"/>
          <a:sym typeface="Helvetica"/>
        </a:defRPr>
      </a:lvl5pPr>
      <a:lvl6pPr algn="ctr" defTabSz="457200">
        <a:defRPr>
          <a:solidFill>
            <a:schemeClr val="tx1"/>
          </a:solidFill>
          <a:latin typeface="+mn-lt"/>
          <a:ea typeface="+mn-ea"/>
          <a:cs typeface="+mn-cs"/>
          <a:sym typeface="Helvetica"/>
        </a:defRPr>
      </a:lvl6pPr>
      <a:lvl7pPr algn="ctr" defTabSz="457200">
        <a:defRPr>
          <a:solidFill>
            <a:schemeClr val="tx1"/>
          </a:solidFill>
          <a:latin typeface="+mn-lt"/>
          <a:ea typeface="+mn-ea"/>
          <a:cs typeface="+mn-cs"/>
          <a:sym typeface="Helvetica"/>
        </a:defRPr>
      </a:lvl7pPr>
      <a:lvl8pPr algn="ctr" defTabSz="457200">
        <a:defRPr>
          <a:solidFill>
            <a:schemeClr val="tx1"/>
          </a:solidFill>
          <a:latin typeface="+mn-lt"/>
          <a:ea typeface="+mn-ea"/>
          <a:cs typeface="+mn-cs"/>
          <a:sym typeface="Helvetica"/>
        </a:defRPr>
      </a:lvl8pPr>
      <a:lvl9pPr algn="ctr" defTabSz="457200">
        <a:defRPr>
          <a:solidFill>
            <a:schemeClr val="tx1"/>
          </a:solid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gi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gif"/><Relationship Id="rId7" Type="http://schemas.openxmlformats.org/officeDocument/2006/relationships/image" Target="../media/image7.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6.png"/><Relationship Id="rId5" Type="http://schemas.openxmlformats.org/officeDocument/2006/relationships/image" Target="../media/image24.gif"/><Relationship Id="rId10" Type="http://schemas.openxmlformats.org/officeDocument/2006/relationships/image" Target="../media/image5.png"/><Relationship Id="rId4" Type="http://schemas.openxmlformats.org/officeDocument/2006/relationships/image" Target="../media/image23.gif"/><Relationship Id="rId9"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99354" y="1"/>
            <a:ext cx="8971518" cy="5411483"/>
            <a:chOff x="99354" y="25328"/>
            <a:chExt cx="8971517" cy="5381997"/>
          </a:xfrm>
        </p:grpSpPr>
        <p:pic>
          <p:nvPicPr>
            <p:cNvPr id="14" name="image3.png" descr="image3.png"/>
            <p:cNvPicPr/>
            <p:nvPr/>
          </p:nvPicPr>
          <p:blipFill>
            <a:blip r:embed="rId3">
              <a:extLst/>
            </a:blip>
            <a:stretch>
              <a:fillRect/>
            </a:stretch>
          </p:blipFill>
          <p:spPr>
            <a:xfrm>
              <a:off x="99354" y="25328"/>
              <a:ext cx="988894" cy="889073"/>
            </a:xfrm>
            <a:prstGeom prst="rect">
              <a:avLst/>
            </a:prstGeom>
            <a:ln w="12700" cap="flat">
              <a:noFill/>
              <a:miter lim="400000"/>
            </a:ln>
            <a:effectLst/>
          </p:spPr>
        </p:pic>
        <p:sp>
          <p:nvSpPr>
            <p:cNvPr id="15" name="Shape 15"/>
            <p:cNvSpPr/>
            <p:nvPr/>
          </p:nvSpPr>
          <p:spPr>
            <a:xfrm>
              <a:off x="533400" y="1584150"/>
              <a:ext cx="8085889" cy="38231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796" tIns="50796" rIns="50796" bIns="50796" numCol="1" anchor="t">
              <a:spAutoFit/>
            </a:bodyPr>
            <a:lstStyle/>
            <a:p>
              <a:pPr lvl="0" algn="ctr" defTabSz="1300162">
                <a:spcBef>
                  <a:spcPts val="200"/>
                </a:spcBef>
                <a:defRPr sz="1800"/>
              </a:pPr>
              <a:r>
                <a:rPr b="1" dirty="0">
                  <a:solidFill>
                    <a:schemeClr val="tx1"/>
                  </a:solidFill>
                  <a:latin typeface="+mj-lt"/>
                </a:rPr>
                <a:t>A </a:t>
              </a:r>
              <a:r>
                <a:rPr lang="en-US" b="1" dirty="0" smtClean="0">
                  <a:solidFill>
                    <a:schemeClr val="tx1"/>
                  </a:solidFill>
                  <a:latin typeface="+mj-lt"/>
                </a:rPr>
                <a:t>Brief</a:t>
              </a:r>
              <a:r>
                <a:rPr lang="en-US" b="1" baseline="0" dirty="0" smtClean="0">
                  <a:solidFill>
                    <a:schemeClr val="tx1"/>
                  </a:solidFill>
                  <a:latin typeface="+mj-lt"/>
                </a:rPr>
                <a:t> Update on </a:t>
              </a:r>
              <a:r>
                <a:rPr b="1" dirty="0" smtClean="0">
                  <a:solidFill>
                    <a:schemeClr val="tx1"/>
                  </a:solidFill>
                  <a:latin typeface="+mj-lt"/>
                </a:rPr>
                <a:t>the </a:t>
              </a:r>
              <a:r>
                <a:rPr b="1" dirty="0">
                  <a:solidFill>
                    <a:schemeClr val="tx1"/>
                  </a:solidFill>
                  <a:latin typeface="+mj-lt"/>
                </a:rPr>
                <a:t>Hurricane Nest Project</a:t>
              </a:r>
            </a:p>
            <a:p>
              <a:pPr lvl="0" algn="ctr" defTabSz="1300162">
                <a:spcBef>
                  <a:spcPts val="200"/>
                </a:spcBef>
                <a:defRPr sz="1800"/>
              </a:pPr>
              <a:endParaRPr sz="1200" b="1" dirty="0">
                <a:solidFill>
                  <a:schemeClr val="tx1"/>
                </a:solidFill>
                <a:latin typeface="+mj-lt"/>
              </a:endParaRPr>
            </a:p>
            <a:p>
              <a:pPr lvl="0" algn="ctr" defTabSz="1300162">
                <a:spcBef>
                  <a:spcPts val="200"/>
                </a:spcBef>
                <a:defRPr sz="1800"/>
              </a:pPr>
              <a:r>
                <a:rPr sz="1200" b="1" dirty="0">
                  <a:solidFill>
                    <a:schemeClr val="tx1"/>
                  </a:solidFill>
                  <a:latin typeface="+mj-lt"/>
                </a:rPr>
                <a:t>Sundararaman G. Gopalakrishnan (Gopal)</a:t>
              </a:r>
              <a:endParaRPr sz="1200" dirty="0">
                <a:solidFill>
                  <a:schemeClr val="tx1"/>
                </a:solidFill>
                <a:latin typeface="+mj-lt"/>
                <a:ea typeface="Arial Bold"/>
                <a:cs typeface="Arial Bold"/>
                <a:sym typeface="Arial Bold"/>
              </a:endParaRPr>
            </a:p>
            <a:p>
              <a:pPr lvl="0" algn="ctr" defTabSz="1300162">
                <a:spcBef>
                  <a:spcPts val="200"/>
                </a:spcBef>
                <a:defRPr sz="1800"/>
              </a:pPr>
              <a:r>
                <a:rPr sz="1200" b="1" dirty="0">
                  <a:solidFill>
                    <a:schemeClr val="tx1"/>
                  </a:solidFill>
                  <a:latin typeface="+mj-lt"/>
                </a:rPr>
                <a:t>NOAA/AOML/HRD, Miami, FL</a:t>
              </a:r>
            </a:p>
            <a:p>
              <a:pPr lvl="0" algn="ctr" defTabSz="1300162">
                <a:spcBef>
                  <a:spcPts val="200"/>
                </a:spcBef>
                <a:defRPr sz="1800"/>
              </a:pPr>
              <a:endParaRPr sz="1200" b="1" dirty="0">
                <a:solidFill>
                  <a:schemeClr val="tx1"/>
                </a:solidFill>
                <a:latin typeface="+mj-lt"/>
              </a:endParaRPr>
            </a:p>
            <a:p>
              <a:pPr lvl="0" algn="ctr" defTabSz="1300162">
                <a:spcBef>
                  <a:spcPts val="200"/>
                </a:spcBef>
                <a:defRPr sz="1800"/>
              </a:pPr>
              <a:r>
                <a:rPr sz="1200" b="1" dirty="0">
                  <a:solidFill>
                    <a:schemeClr val="tx1"/>
                  </a:solidFill>
                  <a:latin typeface="+mj-lt"/>
                </a:rPr>
                <a:t>Vijay Tallapragada</a:t>
              </a:r>
            </a:p>
            <a:p>
              <a:pPr lvl="0" algn="ctr" defTabSz="1300162">
                <a:spcBef>
                  <a:spcPts val="200"/>
                </a:spcBef>
                <a:defRPr sz="1800"/>
              </a:pPr>
              <a:r>
                <a:rPr sz="1200" b="1" dirty="0">
                  <a:solidFill>
                    <a:schemeClr val="tx1"/>
                  </a:solidFill>
                  <a:latin typeface="+mj-lt"/>
                </a:rPr>
                <a:t>EMC/NCEP, College Park, MD</a:t>
              </a:r>
            </a:p>
            <a:p>
              <a:pPr lvl="0" algn="ctr" defTabSz="1300162">
                <a:spcBef>
                  <a:spcPts val="200"/>
                </a:spcBef>
                <a:defRPr sz="1800"/>
              </a:pPr>
              <a:r>
                <a:rPr sz="1200" b="1" dirty="0">
                  <a:solidFill>
                    <a:schemeClr val="tx1"/>
                  </a:solidFill>
                  <a:latin typeface="+mj-lt"/>
                </a:rPr>
                <a:t>&amp;</a:t>
              </a:r>
            </a:p>
            <a:p>
              <a:pPr lvl="0" algn="ctr" defTabSz="1300162">
                <a:spcBef>
                  <a:spcPts val="200"/>
                </a:spcBef>
                <a:defRPr sz="1800"/>
              </a:pPr>
              <a:r>
                <a:rPr sz="1200" b="1" dirty="0">
                  <a:solidFill>
                    <a:schemeClr val="tx1"/>
                  </a:solidFill>
                  <a:latin typeface="+mj-lt"/>
                </a:rPr>
                <a:t>Thiago Quirino </a:t>
              </a:r>
            </a:p>
            <a:p>
              <a:pPr lvl="0" algn="ctr" defTabSz="1300162">
                <a:spcBef>
                  <a:spcPts val="200"/>
                </a:spcBef>
                <a:defRPr sz="1800"/>
              </a:pPr>
              <a:r>
                <a:rPr sz="1200" b="1" dirty="0">
                  <a:solidFill>
                    <a:schemeClr val="tx1"/>
                  </a:solidFill>
                  <a:latin typeface="+mj-lt"/>
                </a:rPr>
                <a:t>NOAA/AOML/HRD, </a:t>
              </a:r>
              <a:r>
                <a:rPr sz="1200" b="1" dirty="0" smtClean="0">
                  <a:solidFill>
                    <a:schemeClr val="tx1"/>
                  </a:solidFill>
                  <a:latin typeface="+mj-lt"/>
                </a:rPr>
                <a:t>Miami</a:t>
              </a:r>
              <a:r>
                <a:rPr lang="en-US" sz="1200" b="1" dirty="0" smtClean="0">
                  <a:solidFill>
                    <a:schemeClr val="tx1"/>
                  </a:solidFill>
                  <a:latin typeface="+mj-lt"/>
                </a:rPr>
                <a:t>, FL</a:t>
              </a:r>
              <a:endParaRPr sz="1200" b="1" dirty="0">
                <a:solidFill>
                  <a:schemeClr val="tx1"/>
                </a:solidFill>
                <a:latin typeface="+mj-lt"/>
              </a:endParaRPr>
            </a:p>
            <a:p>
              <a:pPr lvl="0" algn="ctr" defTabSz="1300162">
                <a:spcBef>
                  <a:spcPts val="200"/>
                </a:spcBef>
                <a:defRPr sz="1800"/>
              </a:pPr>
              <a:endParaRPr sz="1200" b="1" dirty="0">
                <a:solidFill>
                  <a:schemeClr val="tx1"/>
                </a:solidFill>
                <a:latin typeface="+mj-lt"/>
              </a:endParaRPr>
            </a:p>
            <a:p>
              <a:pPr lvl="0" algn="ctr" defTabSz="1300162">
                <a:spcBef>
                  <a:spcPts val="200"/>
                </a:spcBef>
                <a:defRPr sz="1800"/>
              </a:pPr>
              <a:r>
                <a:rPr sz="1200" b="1" dirty="0" smtClean="0">
                  <a:solidFill>
                    <a:schemeClr val="tx1"/>
                  </a:solidFill>
                  <a:latin typeface="+mj-lt"/>
                </a:rPr>
                <a:t>In collaboration with </a:t>
              </a:r>
              <a:endParaRPr lang="en-US" sz="1200" b="1" dirty="0" smtClean="0">
                <a:solidFill>
                  <a:schemeClr val="tx1"/>
                </a:solidFill>
                <a:latin typeface="+mj-lt"/>
              </a:endParaRPr>
            </a:p>
            <a:p>
              <a:pPr lvl="0" algn="ctr" defTabSz="1300162">
                <a:lnSpc>
                  <a:spcPct val="90000"/>
                </a:lnSpc>
                <a:spcBef>
                  <a:spcPts val="200"/>
                </a:spcBef>
                <a:defRPr sz="1800"/>
              </a:pPr>
              <a:r>
                <a:rPr sz="1200" b="1" dirty="0" err="1" smtClean="0">
                  <a:solidFill>
                    <a:schemeClr val="tx1"/>
                  </a:solidFill>
                  <a:latin typeface="+mj-lt"/>
                </a:rPr>
                <a:t>Meso</a:t>
              </a:r>
              <a:r>
                <a:rPr sz="1200" b="1" dirty="0" smtClean="0">
                  <a:solidFill>
                    <a:schemeClr val="tx1"/>
                  </a:solidFill>
                  <a:latin typeface="+mj-lt"/>
                </a:rPr>
                <a:t>-Scale </a:t>
              </a:r>
              <a:r>
                <a:rPr sz="1200" b="1" dirty="0">
                  <a:solidFill>
                    <a:schemeClr val="tx1"/>
                  </a:solidFill>
                  <a:latin typeface="+mj-lt"/>
                </a:rPr>
                <a:t>Modeling Group, EMC/NCEP, College Park, MD</a:t>
              </a:r>
            </a:p>
            <a:p>
              <a:pPr lvl="0" algn="ctr" defTabSz="1300162">
                <a:lnSpc>
                  <a:spcPct val="90000"/>
                </a:lnSpc>
                <a:spcBef>
                  <a:spcPts val="200"/>
                </a:spcBef>
                <a:defRPr sz="1800"/>
              </a:pPr>
              <a:endParaRPr sz="1200" b="1" dirty="0">
                <a:solidFill>
                  <a:schemeClr val="tx1"/>
                </a:solidFill>
                <a:latin typeface="+mj-lt"/>
              </a:endParaRPr>
            </a:p>
            <a:p>
              <a:pPr algn="ctr" defTabSz="1300162">
                <a:lnSpc>
                  <a:spcPct val="90000"/>
                </a:lnSpc>
                <a:spcBef>
                  <a:spcPts val="200"/>
                </a:spcBef>
                <a:defRPr sz="1800"/>
              </a:pPr>
              <a:r>
                <a:rPr sz="1200" b="1" dirty="0" smtClean="0">
                  <a:solidFill>
                    <a:schemeClr val="tx1"/>
                  </a:solidFill>
                  <a:latin typeface="+mj-lt"/>
                </a:rPr>
                <a:t>Acknowledgements</a:t>
              </a:r>
              <a:r>
                <a:rPr lang="en-US" sz="1200" b="1" dirty="0" smtClean="0">
                  <a:solidFill>
                    <a:schemeClr val="tx1"/>
                  </a:solidFill>
                  <a:latin typeface="+mj-lt"/>
                </a:rPr>
                <a:t> </a:t>
              </a:r>
            </a:p>
            <a:p>
              <a:pPr algn="ctr" defTabSz="1300162">
                <a:lnSpc>
                  <a:spcPct val="90000"/>
                </a:lnSpc>
                <a:spcBef>
                  <a:spcPts val="200"/>
                </a:spcBef>
                <a:defRPr sz="1800"/>
              </a:pPr>
              <a:r>
                <a:rPr lang="en-US" sz="1200" b="1" dirty="0" smtClean="0">
                  <a:solidFill>
                    <a:schemeClr val="tx1"/>
                  </a:solidFill>
                  <a:latin typeface="+mj-lt"/>
                </a:rPr>
                <a:t>Tim Schneider, Robert Atlas, Frank Marks, Geoff </a:t>
              </a:r>
              <a:r>
                <a:rPr lang="en-US" sz="1200" b="1" dirty="0" err="1" smtClean="0">
                  <a:solidFill>
                    <a:schemeClr val="tx1"/>
                  </a:solidFill>
                  <a:latin typeface="+mj-lt"/>
                </a:rPr>
                <a:t>DiMego</a:t>
              </a:r>
              <a:r>
                <a:rPr lang="en-US" sz="1200" b="1" dirty="0" smtClean="0">
                  <a:solidFill>
                    <a:schemeClr val="tx1"/>
                  </a:solidFill>
                  <a:latin typeface="+mj-lt"/>
                </a:rPr>
                <a:t> and Fred </a:t>
              </a:r>
              <a:r>
                <a:rPr lang="en-US" sz="1200" b="1" dirty="0" err="1" smtClean="0">
                  <a:solidFill>
                    <a:schemeClr val="tx1"/>
                  </a:solidFill>
                  <a:latin typeface="+mj-lt"/>
                </a:rPr>
                <a:t>Toepfer</a:t>
              </a:r>
              <a:endParaRPr lang="en-US" sz="1200" b="1" dirty="0">
                <a:solidFill>
                  <a:schemeClr val="tx1"/>
                </a:solidFill>
                <a:latin typeface="+mj-lt"/>
              </a:endParaRPr>
            </a:p>
            <a:p>
              <a:pPr lvl="0" algn="ctr" defTabSz="1300162">
                <a:lnSpc>
                  <a:spcPct val="90000"/>
                </a:lnSpc>
                <a:spcBef>
                  <a:spcPts val="200"/>
                </a:spcBef>
                <a:defRPr sz="1800"/>
              </a:pPr>
              <a:endParaRPr lang="en-US" sz="1200" b="1" dirty="0" smtClean="0">
                <a:solidFill>
                  <a:schemeClr val="tx1"/>
                </a:solidFill>
                <a:latin typeface="+mj-lt"/>
              </a:endParaRPr>
            </a:p>
            <a:p>
              <a:pPr lvl="0" algn="ctr" defTabSz="1300162">
                <a:lnSpc>
                  <a:spcPct val="90000"/>
                </a:lnSpc>
                <a:spcBef>
                  <a:spcPts val="200"/>
                </a:spcBef>
                <a:defRPr sz="1800"/>
              </a:pPr>
              <a:r>
                <a:rPr lang="en-US" sz="1200" b="1" dirty="0" smtClean="0">
                  <a:solidFill>
                    <a:schemeClr val="tx1"/>
                  </a:solidFill>
                  <a:latin typeface="+mj-lt"/>
                </a:rPr>
                <a:t>Presented at the HIWPP Executive Oversight Board Meeting, Oct 21, 2015</a:t>
              </a:r>
              <a:endParaRPr sz="1200" b="1" dirty="0">
                <a:solidFill>
                  <a:schemeClr val="tx1"/>
                </a:solidFill>
                <a:latin typeface="+mj-lt"/>
              </a:endParaRPr>
            </a:p>
          </p:txBody>
        </p:sp>
        <p:pic>
          <p:nvPicPr>
            <p:cNvPr id="16" name="image4.png" descr="image4.png"/>
            <p:cNvPicPr/>
            <p:nvPr/>
          </p:nvPicPr>
          <p:blipFill>
            <a:blip r:embed="rId4">
              <a:extLst/>
            </a:blip>
            <a:stretch>
              <a:fillRect/>
            </a:stretch>
          </p:blipFill>
          <p:spPr>
            <a:xfrm>
              <a:off x="8229599" y="91842"/>
              <a:ext cx="841272" cy="773168"/>
            </a:xfrm>
            <a:prstGeom prst="rect">
              <a:avLst/>
            </a:prstGeom>
            <a:ln w="12700" cap="flat">
              <a:noFill/>
              <a:miter lim="400000"/>
            </a:ln>
            <a:effectLst/>
          </p:spPr>
        </p:pic>
      </p:grpSp>
      <p:pic>
        <p:nvPicPr>
          <p:cNvPr id="19" name="HIWPP logo.png" descr="HIWPP logo"/>
          <p:cNvPicPr/>
          <p:nvPr/>
        </p:nvPicPr>
        <p:blipFill>
          <a:blip r:embed="rId5">
            <a:extLst/>
          </a:blip>
          <a:stretch>
            <a:fillRect/>
          </a:stretch>
        </p:blipFill>
        <p:spPr>
          <a:xfrm>
            <a:off x="381000" y="5181600"/>
            <a:ext cx="762000" cy="804298"/>
          </a:xfrm>
          <a:prstGeom prst="rect">
            <a:avLst/>
          </a:prstGeom>
          <a:ln w="12700">
            <a:miter lim="400000"/>
          </a:ln>
        </p:spPr>
      </p:pic>
      <p:sp>
        <p:nvSpPr>
          <p:cNvPr id="2" name="Slide Number Placeholder 1"/>
          <p:cNvSpPr>
            <a:spLocks noGrp="1"/>
          </p:cNvSpPr>
          <p:nvPr>
            <p:ph type="sldNum" sz="quarter" idx="2"/>
          </p:nvPr>
        </p:nvSpPr>
        <p:spPr/>
        <p:txBody>
          <a:bodyPr/>
          <a:lstStyle/>
          <a:p>
            <a:pPr lvl="0"/>
            <a:fld id="{86CB4B4D-7CA3-9044-876B-883B54F8677D}" type="slidenum">
              <a:rPr lang="en-US" smtClean="0"/>
              <a:t>1</a:t>
            </a:fld>
            <a:endParaRPr lang="en-US"/>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5"/>
          <p:cNvSpPr/>
          <p:nvPr/>
        </p:nvSpPr>
        <p:spPr>
          <a:xfrm>
            <a:off x="1762885" y="277046"/>
            <a:ext cx="38862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HWRF-B for Nature Run</a:t>
            </a:r>
            <a:endParaRPr sz="2200" b="1" i="1" dirty="0">
              <a:solidFill>
                <a:srgbClr val="141414"/>
              </a:solidFill>
            </a:endParaRPr>
          </a:p>
        </p:txBody>
      </p:sp>
      <p:sp>
        <p:nvSpPr>
          <p:cNvPr id="3" name="TextBox 2"/>
          <p:cNvSpPr txBox="1"/>
          <p:nvPr/>
        </p:nvSpPr>
        <p:spPr>
          <a:xfrm>
            <a:off x="990600" y="1143000"/>
            <a:ext cx="7239000" cy="461665"/>
          </a:xfrm>
          <a:prstGeom prst="rect">
            <a:avLst/>
          </a:prstGeom>
          <a:noFill/>
          <a:ln w="25400">
            <a:solidFill>
              <a:srgbClr val="C00000"/>
            </a:solidFill>
          </a:ln>
        </p:spPr>
        <p:txBody>
          <a:bodyPr wrap="square" rtlCol="0">
            <a:spAutoFit/>
          </a:bodyPr>
          <a:lstStyle/>
          <a:p>
            <a:pPr algn="just"/>
            <a:r>
              <a:rPr lang="en-US" sz="1200" i="1" dirty="0" smtClean="0">
                <a:solidFill>
                  <a:srgbClr val="C00000"/>
                </a:solidFill>
                <a:latin typeface="+mj-lt"/>
              </a:rPr>
              <a:t>Use of HWRF-B for OSSE Nature Run and Hurricane Research (Baseline for evaluating multi-scale interactions)</a:t>
            </a:r>
          </a:p>
          <a:p>
            <a:pPr algn="just"/>
            <a:r>
              <a:rPr lang="en-US" sz="1200" i="1" dirty="0" smtClean="0">
                <a:solidFill>
                  <a:srgbClr val="C00000"/>
                </a:solidFill>
                <a:latin typeface="+mj-lt"/>
              </a:rPr>
              <a:t>Uniform 3 km Basin Scale Simulation of Dannielle-Earl-Fiona Interactions </a:t>
            </a:r>
          </a:p>
        </p:txBody>
      </p:sp>
      <p:sp>
        <p:nvSpPr>
          <p:cNvPr id="2" name="Slide Number Placeholder 1"/>
          <p:cNvSpPr>
            <a:spLocks noGrp="1"/>
          </p:cNvSpPr>
          <p:nvPr>
            <p:ph type="sldNum" sz="quarter" idx="12"/>
          </p:nvPr>
        </p:nvSpPr>
        <p:spPr/>
        <p:txBody>
          <a:bodyPr/>
          <a:lstStyle/>
          <a:p>
            <a:fld id="{EC075EBD-BF95-4580-A3F3-F38326292A5A}" type="slidenum">
              <a:rPr lang="en-US" smtClean="0"/>
              <a:t>10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448" y="1851942"/>
            <a:ext cx="2810504" cy="2107878"/>
          </a:xfrm>
          <a:prstGeom prst="rect">
            <a:avLst/>
          </a:prstGeom>
        </p:spPr>
      </p:pic>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4267397"/>
            <a:ext cx="2735010" cy="2051258"/>
          </a:xfrm>
        </p:spPr>
      </p:pic>
      <p:sp>
        <p:nvSpPr>
          <p:cNvPr id="4" name="Oval 3"/>
          <p:cNvSpPr/>
          <p:nvPr/>
        </p:nvSpPr>
        <p:spPr>
          <a:xfrm>
            <a:off x="2318721" y="4846207"/>
            <a:ext cx="533400" cy="416226"/>
          </a:xfrm>
          <a:prstGeom prst="ellipse">
            <a:avLst/>
          </a:prstGeom>
          <a:noFill/>
          <a:ln w="25400" cap="flat">
            <a:solidFill>
              <a:srgbClr val="BBE0E3"/>
            </a:solidFill>
            <a:prstDash val="solid"/>
            <a:bevel/>
          </a:ln>
          <a:effectLst>
            <a:outerShdw blurRad="38100" dist="23000" dir="5400000" rotWithShape="0">
              <a:srgbClr val="000000">
                <a:alpha val="34999"/>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grpSp>
        <p:nvGrpSpPr>
          <p:cNvPr id="15" name="Group 14"/>
          <p:cNvGrpSpPr/>
          <p:nvPr/>
        </p:nvGrpSpPr>
        <p:grpSpPr>
          <a:xfrm>
            <a:off x="1066800" y="1905000"/>
            <a:ext cx="2286000" cy="1981200"/>
            <a:chOff x="1066800" y="1905000"/>
            <a:chExt cx="2286000" cy="19812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906291"/>
              <a:ext cx="2286000" cy="1979909"/>
            </a:xfrm>
            <a:prstGeom prst="rect">
              <a:avLst/>
            </a:prstGeom>
          </p:spPr>
        </p:pic>
        <p:sp>
          <p:nvSpPr>
            <p:cNvPr id="11" name="TextBox 10"/>
            <p:cNvSpPr txBox="1"/>
            <p:nvPr/>
          </p:nvSpPr>
          <p:spPr>
            <a:xfrm>
              <a:off x="1752600" y="1905000"/>
              <a:ext cx="914400"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mn-lt"/>
                  <a:ea typeface="+mn-ea"/>
                  <a:cs typeface="+mn-cs"/>
                  <a:sym typeface="Helvetica"/>
                </a:rPr>
                <a:t>Earl Tracks</a:t>
              </a:r>
              <a:r>
                <a:rPr kumimoji="0" lang="en-US" sz="2400" b="0" i="0" u="none" strike="noStrike" cap="none" spc="0" normalizeH="0" baseline="0" dirty="0" smtClean="0">
                  <a:ln>
                    <a:noFill/>
                  </a:ln>
                  <a:solidFill>
                    <a:srgbClr val="000000"/>
                  </a:solidFill>
                  <a:effectLst/>
                  <a:uFillTx/>
                  <a:latin typeface="+mn-lt"/>
                  <a:ea typeface="+mn-ea"/>
                  <a:cs typeface="+mn-cs"/>
                  <a:sym typeface="Helvetica"/>
                </a:rPr>
                <a:t> </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grpSp>
      <p:sp>
        <p:nvSpPr>
          <p:cNvPr id="12" name="TextBox 11"/>
          <p:cNvSpPr txBox="1"/>
          <p:nvPr/>
        </p:nvSpPr>
        <p:spPr>
          <a:xfrm>
            <a:off x="990600" y="5638800"/>
            <a:ext cx="2621483"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1200" dirty="0" smtClean="0">
                <a:solidFill>
                  <a:schemeClr val="bg1"/>
                </a:solidFill>
              </a:rPr>
              <a:t>Dannielle-Earl Shear-Vortex interactions</a:t>
            </a:r>
            <a:r>
              <a:rPr kumimoji="0" lang="en-US" sz="2400" b="0" i="0" u="none" strike="noStrike" cap="none" spc="0" normalizeH="0" baseline="0" dirty="0" smtClean="0">
                <a:ln>
                  <a:noFill/>
                </a:ln>
                <a:solidFill>
                  <a:schemeClr val="bg1"/>
                </a:solidFill>
                <a:effectLst/>
                <a:uFillTx/>
                <a:latin typeface="+mn-lt"/>
                <a:ea typeface="+mn-ea"/>
                <a:cs typeface="+mn-cs"/>
                <a:sym typeface="Helvetica"/>
              </a:rPr>
              <a:t> </a:t>
            </a:r>
            <a:endParaRPr kumimoji="0" lang="en-US" sz="2400" b="0" i="0" u="none" strike="noStrike" cap="none" spc="0" normalizeH="0" baseline="0" dirty="0">
              <a:ln>
                <a:noFill/>
              </a:ln>
              <a:solidFill>
                <a:schemeClr val="bg1"/>
              </a:solidFill>
              <a:effectLst/>
              <a:uFillTx/>
              <a:latin typeface="+mn-lt"/>
              <a:ea typeface="+mn-ea"/>
              <a:cs typeface="+mn-cs"/>
              <a:sym typeface="Helvetica"/>
            </a:endParaRPr>
          </a:p>
        </p:txBody>
      </p:sp>
      <p:sp>
        <p:nvSpPr>
          <p:cNvPr id="14" name="TextBox 13"/>
          <p:cNvSpPr txBox="1"/>
          <p:nvPr/>
        </p:nvSpPr>
        <p:spPr>
          <a:xfrm>
            <a:off x="5521302" y="1904999"/>
            <a:ext cx="1143000"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mn-lt"/>
                <a:ea typeface="+mn-ea"/>
                <a:cs typeface="+mn-cs"/>
                <a:sym typeface="Helvetica"/>
              </a:rPr>
              <a:t>Earl Structure</a:t>
            </a:r>
            <a:r>
              <a:rPr kumimoji="0" lang="en-US" sz="2400" b="0" i="0" u="none" strike="noStrike" cap="none" spc="0" normalizeH="0" baseline="0" dirty="0" smtClean="0">
                <a:ln>
                  <a:noFill/>
                </a:ln>
                <a:solidFill>
                  <a:srgbClr val="000000"/>
                </a:solidFill>
                <a:effectLst/>
                <a:uFillTx/>
                <a:latin typeface="+mn-lt"/>
                <a:ea typeface="+mn-ea"/>
                <a:cs typeface="+mn-cs"/>
                <a:sym typeface="Helvetica"/>
              </a:rPr>
              <a:t> </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grpSp>
        <p:nvGrpSpPr>
          <p:cNvPr id="17" name="Group 16"/>
          <p:cNvGrpSpPr/>
          <p:nvPr/>
        </p:nvGrpSpPr>
        <p:grpSpPr>
          <a:xfrm>
            <a:off x="4730793" y="4138645"/>
            <a:ext cx="2813007" cy="2109755"/>
            <a:chOff x="4730793" y="4138645"/>
            <a:chExt cx="2813007" cy="2109755"/>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0793" y="4138645"/>
              <a:ext cx="2813007" cy="2109755"/>
            </a:xfrm>
            <a:prstGeom prst="rect">
              <a:avLst/>
            </a:prstGeom>
          </p:spPr>
        </p:pic>
        <p:sp>
          <p:nvSpPr>
            <p:cNvPr id="13" name="TextBox 12"/>
            <p:cNvSpPr txBox="1"/>
            <p:nvPr/>
          </p:nvSpPr>
          <p:spPr>
            <a:xfrm>
              <a:off x="5124062" y="5562600"/>
              <a:ext cx="2114938"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mn-lt"/>
                  <a:ea typeface="+mn-ea"/>
                  <a:cs typeface="+mn-cs"/>
                  <a:sym typeface="Helvetica"/>
                </a:rPr>
                <a:t>Dannielle-Earl-Fiona</a:t>
              </a:r>
              <a:r>
                <a:rPr kumimoji="0" lang="en-US" sz="1200" b="0" i="0" u="none" strike="noStrike" cap="none" spc="0" normalizeH="0" dirty="0" smtClean="0">
                  <a:ln>
                    <a:noFill/>
                  </a:ln>
                  <a:solidFill>
                    <a:srgbClr val="000000"/>
                  </a:solidFill>
                  <a:effectLst/>
                  <a:uFillTx/>
                  <a:latin typeface="+mn-lt"/>
                  <a:ea typeface="+mn-ea"/>
                  <a:cs typeface="+mn-cs"/>
                  <a:sym typeface="Helvetica"/>
                </a:rPr>
                <a:t> interactions</a:t>
              </a:r>
              <a:r>
                <a:rPr kumimoji="0" lang="en-US" sz="2400" b="0" i="0" u="none" strike="noStrike" cap="none" spc="0" normalizeH="0" baseline="0" dirty="0" smtClean="0">
                  <a:ln>
                    <a:noFill/>
                  </a:ln>
                  <a:solidFill>
                    <a:srgbClr val="000000"/>
                  </a:solidFill>
                  <a:effectLst/>
                  <a:uFillTx/>
                  <a:latin typeface="+mn-lt"/>
                  <a:ea typeface="+mn-ea"/>
                  <a:cs typeface="+mn-cs"/>
                  <a:sym typeface="Helvetica"/>
                </a:rPr>
                <a:t> </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6" name="Oval 15"/>
            <p:cNvSpPr/>
            <p:nvPr/>
          </p:nvSpPr>
          <p:spPr>
            <a:xfrm>
              <a:off x="6172200" y="4724399"/>
              <a:ext cx="914400" cy="685801"/>
            </a:xfrm>
            <a:prstGeom prst="ellipse">
              <a:avLst/>
            </a:prstGeom>
            <a:noFill/>
            <a:ln w="25400" cap="flat">
              <a:solidFill>
                <a:srgbClr val="BBE0E3"/>
              </a:solidFill>
              <a:prstDash val="solid"/>
              <a:bevel/>
            </a:ln>
            <a:effectLst>
              <a:outerShdw blurRad="38100" dist="23000" dir="5400000" rotWithShape="0">
                <a:srgbClr val="000000">
                  <a:alpha val="34999"/>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a:endParaRPr>
            </a:p>
          </p:txBody>
        </p:sp>
      </p:grpSp>
      <p:pic>
        <p:nvPicPr>
          <p:cNvPr id="19" name="image4.png" descr="image4.png"/>
          <p:cNvPicPr/>
          <p:nvPr/>
        </p:nvPicPr>
        <p:blipFill>
          <a:blip r:embed="rId7">
            <a:extLst/>
          </a:blip>
          <a:stretch>
            <a:fillRect/>
          </a:stretch>
        </p:blipFill>
        <p:spPr>
          <a:xfrm>
            <a:off x="8229600" y="66879"/>
            <a:ext cx="841272" cy="777404"/>
          </a:xfrm>
          <a:prstGeom prst="rect">
            <a:avLst/>
          </a:prstGeom>
          <a:ln w="12700" cap="flat">
            <a:noFill/>
            <a:miter lim="400000"/>
          </a:ln>
          <a:effectLst/>
        </p:spPr>
      </p:pic>
      <p:pic>
        <p:nvPicPr>
          <p:cNvPr id="21" name="HIWPP logo.png" descr="HIWPP logo"/>
          <p:cNvPicPr/>
          <p:nvPr/>
        </p:nvPicPr>
        <p:blipFill>
          <a:blip r:embed="rId8">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398235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
          <p:cNvSpPr/>
          <p:nvPr/>
        </p:nvSpPr>
        <p:spPr>
          <a:xfrm>
            <a:off x="1066800" y="260218"/>
            <a:ext cx="29718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Global Nesting</a:t>
            </a:r>
            <a:endParaRPr sz="2200" b="1" i="1" dirty="0">
              <a:solidFill>
                <a:srgbClr val="141414"/>
              </a:solidFill>
            </a:endParaRPr>
          </a:p>
        </p:txBody>
      </p:sp>
      <p:pic>
        <p:nvPicPr>
          <p:cNvPr id="7" name="Picture 6" descr="Global-NMMB_5-STORMS_2010-08-29-00Z.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28800"/>
            <a:ext cx="8153400" cy="4535943"/>
          </a:xfrm>
          <a:prstGeom prst="rect">
            <a:avLst/>
          </a:prstGeom>
        </p:spPr>
      </p:pic>
      <p:sp>
        <p:nvSpPr>
          <p:cNvPr id="8" name="TextBox 7"/>
          <p:cNvSpPr txBox="1"/>
          <p:nvPr/>
        </p:nvSpPr>
        <p:spPr>
          <a:xfrm>
            <a:off x="304800" y="1367135"/>
            <a:ext cx="8345436" cy="307777"/>
          </a:xfrm>
          <a:prstGeom prst="rect">
            <a:avLst/>
          </a:prstGeom>
          <a:noFill/>
          <a:ln w="25400">
            <a:solidFill>
              <a:srgbClr val="C00000"/>
            </a:solidFill>
          </a:ln>
        </p:spPr>
        <p:txBody>
          <a:bodyPr wrap="square" rtlCol="0">
            <a:spAutoFit/>
          </a:bodyPr>
          <a:lstStyle/>
          <a:p>
            <a:pPr algn="just"/>
            <a:r>
              <a:rPr lang="en-US" sz="1400" i="1" dirty="0" smtClean="0">
                <a:solidFill>
                  <a:srgbClr val="C00000"/>
                </a:solidFill>
                <a:latin typeface="+mj-lt"/>
              </a:rPr>
              <a:t>This is perhaps the first of its kind! Two-Way interactive Global Moving Nest for Global Tropical Cyclones Problem  </a:t>
            </a:r>
          </a:p>
        </p:txBody>
      </p:sp>
      <p:sp>
        <p:nvSpPr>
          <p:cNvPr id="2" name="Slide Number Placeholder 1"/>
          <p:cNvSpPr>
            <a:spLocks noGrp="1"/>
          </p:cNvSpPr>
          <p:nvPr>
            <p:ph type="sldNum" sz="quarter" idx="12"/>
          </p:nvPr>
        </p:nvSpPr>
        <p:spPr/>
        <p:txBody>
          <a:bodyPr/>
          <a:lstStyle/>
          <a:p>
            <a:fld id="{EC075EBD-BF95-4580-A3F3-F38326292A5A}" type="slidenum">
              <a:rPr lang="en-US" smtClean="0"/>
              <a:t>11</a:t>
            </a:fld>
            <a:endParaRPr lang="en-US"/>
          </a:p>
        </p:txBody>
      </p:sp>
      <p:pic>
        <p:nvPicPr>
          <p:cNvPr id="6" name="image4.png" descr="image4.png"/>
          <p:cNvPicPr/>
          <p:nvPr/>
        </p:nvPicPr>
        <p:blipFill>
          <a:blip r:embed="rId4">
            <a:extLst/>
          </a:blip>
          <a:stretch>
            <a:fillRect/>
          </a:stretch>
        </p:blipFill>
        <p:spPr>
          <a:xfrm>
            <a:off x="8229600" y="66879"/>
            <a:ext cx="841272" cy="777404"/>
          </a:xfrm>
          <a:prstGeom prst="rect">
            <a:avLst/>
          </a:prstGeom>
          <a:ln w="12700" cap="flat">
            <a:noFill/>
            <a:miter lim="400000"/>
          </a:ln>
          <a:effectLst/>
        </p:spPr>
      </p:pic>
      <p:pic>
        <p:nvPicPr>
          <p:cNvPr id="10" name="HIWPP logo.png" descr="HIWPP logo"/>
          <p:cNvPicPr/>
          <p:nvPr/>
        </p:nvPicPr>
        <p:blipFill>
          <a:blip r:embed="rId5">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398235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
          <p:cNvSpPr/>
          <p:nvPr/>
        </p:nvSpPr>
        <p:spPr>
          <a:xfrm>
            <a:off x="1143000" y="248999"/>
            <a:ext cx="38100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Path Forward</a:t>
            </a:r>
            <a:endParaRPr sz="2200" b="1" i="1" dirty="0">
              <a:solidFill>
                <a:srgbClr val="141414"/>
              </a:solidFill>
            </a:endParaRPr>
          </a:p>
        </p:txBody>
      </p:sp>
      <p:sp>
        <p:nvSpPr>
          <p:cNvPr id="5" name="Shape 24"/>
          <p:cNvSpPr/>
          <p:nvPr/>
        </p:nvSpPr>
        <p:spPr>
          <a:xfrm>
            <a:off x="245916" y="1266110"/>
            <a:ext cx="8212284" cy="298542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lvl="0" algn="just" defTabSz="457200">
              <a:defRPr sz="1800"/>
            </a:pPr>
            <a:endParaRPr sz="1200" dirty="0">
              <a:uFill>
                <a:solidFill/>
              </a:uFill>
              <a:latin typeface="Cambria"/>
              <a:ea typeface="Cambria"/>
              <a:cs typeface="Cambria"/>
              <a:sym typeface="Cambria"/>
            </a:endParaRPr>
          </a:p>
          <a:p>
            <a:pPr marL="228600" lvl="0" algn="just" defTabSz="457200">
              <a:buSzPct val="100000"/>
              <a:defRPr sz="1800"/>
            </a:pPr>
            <a:r>
              <a:rPr lang="en-US" sz="1600" b="1" dirty="0" smtClean="0">
                <a:uFill>
                  <a:solidFill/>
                </a:uFill>
              </a:rPr>
              <a:t>Summary</a:t>
            </a:r>
          </a:p>
          <a:p>
            <a:pPr marL="514350" lvl="0" indent="-285750" algn="just" defTabSz="457200">
              <a:buSzPct val="100000"/>
              <a:buFont typeface="Wingdings" panose="05000000000000000000" pitchFamily="2" charset="2"/>
              <a:buChar char="§"/>
              <a:defRPr sz="1800"/>
            </a:pPr>
            <a:endParaRPr lang="en-US" sz="1600" dirty="0" smtClean="0">
              <a:uFill>
                <a:solidFill/>
              </a:uFill>
            </a:endParaRPr>
          </a:p>
          <a:p>
            <a:pPr marL="514350" indent="-285750" algn="just" defTabSz="457200">
              <a:buSzPct val="100000"/>
              <a:buFont typeface="Wingdings" panose="05000000000000000000" pitchFamily="2" charset="2"/>
              <a:buChar char="§"/>
              <a:defRPr sz="1800"/>
            </a:pPr>
            <a:r>
              <a:rPr lang="en-US" sz="1600" dirty="0" smtClean="0">
                <a:uFill>
                  <a:solidFill/>
                </a:uFill>
              </a:rPr>
              <a:t>Basin scale NMMB in NEMS framework for </a:t>
            </a:r>
            <a:r>
              <a:rPr lang="en-US" sz="1600" dirty="0">
                <a:uFill>
                  <a:solidFill/>
                </a:uFill>
              </a:rPr>
              <a:t>Hurricanes (dubbed as HWRF-B) </a:t>
            </a:r>
            <a:r>
              <a:rPr lang="en-US" sz="1600" dirty="0" smtClean="0">
                <a:uFill>
                  <a:solidFill/>
                </a:uFill>
              </a:rPr>
              <a:t>was successfully developed under HIWPP. </a:t>
            </a:r>
          </a:p>
          <a:p>
            <a:pPr marL="514350" indent="-285750" algn="just" defTabSz="457200">
              <a:buSzPct val="100000"/>
              <a:buFont typeface="Wingdings" panose="05000000000000000000" pitchFamily="2" charset="2"/>
              <a:buChar char="§"/>
              <a:defRPr sz="1800"/>
            </a:pPr>
            <a:r>
              <a:rPr lang="en-US" sz="1600" dirty="0">
                <a:uFill>
                  <a:solidFill/>
                </a:uFill>
              </a:rPr>
              <a:t>The project is at readiness level 5. </a:t>
            </a:r>
          </a:p>
          <a:p>
            <a:pPr marL="514350" indent="-285750" algn="just" defTabSz="457200">
              <a:buSzPct val="100000"/>
              <a:buFont typeface="Wingdings" panose="05000000000000000000" pitchFamily="2" charset="2"/>
              <a:buChar char="§"/>
              <a:defRPr sz="1800"/>
            </a:pPr>
            <a:r>
              <a:rPr lang="en-US" sz="1600" dirty="0" smtClean="0">
                <a:uFill>
                  <a:solidFill/>
                </a:uFill>
              </a:rPr>
              <a:t>Future advancements include Ocean coupling, DA, Physics improvements and T&amp;E</a:t>
            </a:r>
          </a:p>
          <a:p>
            <a:pPr marL="514350" indent="-285750" algn="just" defTabSz="457200">
              <a:buSzPct val="100000"/>
              <a:buFont typeface="Wingdings" panose="05000000000000000000" pitchFamily="2" charset="2"/>
              <a:buChar char="§"/>
              <a:defRPr sz="1800"/>
            </a:pPr>
            <a:r>
              <a:rPr lang="en-US" sz="1600" dirty="0" smtClean="0">
                <a:uFill>
                  <a:solidFill/>
                </a:uFill>
              </a:rPr>
              <a:t>Further support from HFIP and R2O efforts is important for success of this effort.</a:t>
            </a:r>
          </a:p>
          <a:p>
            <a:pPr marL="514350" lvl="0" indent="-285750" algn="just" defTabSz="457200">
              <a:buSzPct val="100000"/>
              <a:buFont typeface="Wingdings" panose="05000000000000000000" pitchFamily="2" charset="2"/>
              <a:buChar char="§"/>
              <a:defRPr sz="1800"/>
            </a:pPr>
            <a:r>
              <a:rPr lang="en-US" sz="1600" dirty="0" smtClean="0">
                <a:uFill>
                  <a:solidFill/>
                </a:uFill>
              </a:rPr>
              <a:t>P</a:t>
            </a:r>
            <a:r>
              <a:rPr sz="1600" dirty="0" smtClean="0">
                <a:uFill>
                  <a:solidFill/>
                </a:uFill>
              </a:rPr>
              <a:t>roof</a:t>
            </a:r>
            <a:r>
              <a:rPr lang="en-US" sz="1600" dirty="0" smtClean="0">
                <a:uFill>
                  <a:solidFill/>
                </a:uFill>
              </a:rPr>
              <a:t>-</a:t>
            </a:r>
            <a:r>
              <a:rPr sz="1600" dirty="0" smtClean="0">
                <a:uFill>
                  <a:solidFill/>
                </a:uFill>
              </a:rPr>
              <a:t>of</a:t>
            </a:r>
            <a:r>
              <a:rPr lang="en-US" sz="1600" dirty="0" smtClean="0">
                <a:uFill>
                  <a:solidFill/>
                </a:uFill>
              </a:rPr>
              <a:t>-</a:t>
            </a:r>
            <a:r>
              <a:rPr sz="1600" dirty="0" smtClean="0">
                <a:uFill>
                  <a:solidFill/>
                </a:uFill>
              </a:rPr>
              <a:t>concept </a:t>
            </a:r>
            <a:r>
              <a:rPr sz="1600" dirty="0">
                <a:uFill>
                  <a:solidFill/>
                </a:uFill>
              </a:rPr>
              <a:t>of </a:t>
            </a:r>
            <a:r>
              <a:rPr sz="1600" dirty="0" smtClean="0">
                <a:uFill>
                  <a:solidFill/>
                </a:uFill>
              </a:rPr>
              <a:t>Global</a:t>
            </a:r>
            <a:r>
              <a:rPr lang="en-US" sz="1600" dirty="0" smtClean="0">
                <a:uFill>
                  <a:solidFill/>
                </a:uFill>
              </a:rPr>
              <a:t>-to-local scale Hurricane Prediction System was demonstrated</a:t>
            </a:r>
          </a:p>
          <a:p>
            <a:pPr marL="514350" lvl="0" indent="-285750" algn="just" defTabSz="457200">
              <a:buSzPct val="100000"/>
              <a:buFont typeface="Wingdings" panose="05000000000000000000" pitchFamily="2" charset="2"/>
              <a:buChar char="§"/>
              <a:defRPr sz="1800"/>
            </a:pPr>
            <a:r>
              <a:rPr lang="en-US" sz="1600" dirty="0" smtClean="0">
                <a:uFill>
                  <a:solidFill/>
                </a:uFill>
              </a:rPr>
              <a:t>Generalized nesting technique is being developed for NGGPS</a:t>
            </a:r>
          </a:p>
          <a:p>
            <a:pPr marL="228600" lvl="0" algn="just" defTabSz="457200">
              <a:buSzPct val="100000"/>
              <a:defRPr sz="1800"/>
            </a:pPr>
            <a:endParaRPr lang="en-US" sz="1600" dirty="0">
              <a:uFill>
                <a:solidFill/>
              </a:uFill>
            </a:endParaRPr>
          </a:p>
          <a:p>
            <a:pPr marL="514350" lvl="0" indent="-285750" algn="just" defTabSz="457200">
              <a:buSzPct val="100000"/>
              <a:buFont typeface="Wingdings" panose="05000000000000000000" pitchFamily="2" charset="2"/>
              <a:buChar char="§"/>
              <a:defRPr sz="1800"/>
            </a:pPr>
            <a:endParaRPr lang="en-US" sz="1600" dirty="0" smtClean="0">
              <a:uFill>
                <a:solidFill/>
              </a:uFill>
            </a:endParaRPr>
          </a:p>
        </p:txBody>
      </p:sp>
      <p:sp>
        <p:nvSpPr>
          <p:cNvPr id="6" name="Shape 24"/>
          <p:cNvSpPr/>
          <p:nvPr/>
        </p:nvSpPr>
        <p:spPr>
          <a:xfrm>
            <a:off x="304800" y="4038600"/>
            <a:ext cx="7799907" cy="224676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lvl="0" algn="just" defTabSz="457200">
              <a:defRPr sz="1800"/>
            </a:pPr>
            <a:endParaRPr sz="1200" dirty="0">
              <a:uFill>
                <a:solidFill/>
              </a:uFill>
              <a:latin typeface="Cambria"/>
              <a:ea typeface="Cambria"/>
              <a:cs typeface="Cambria"/>
              <a:sym typeface="Cambria"/>
            </a:endParaRPr>
          </a:p>
          <a:p>
            <a:pPr marL="228600" lvl="0" algn="just" defTabSz="457200">
              <a:buSzPct val="100000"/>
              <a:defRPr sz="1800"/>
            </a:pPr>
            <a:r>
              <a:rPr lang="en-US" sz="1600" b="1" dirty="0" smtClean="0">
                <a:uFill>
                  <a:solidFill/>
                </a:uFill>
              </a:rPr>
              <a:t>Challenges</a:t>
            </a:r>
          </a:p>
          <a:p>
            <a:pPr marL="228600" lvl="0" algn="just" defTabSz="457200">
              <a:buSzPct val="100000"/>
              <a:defRPr sz="1800"/>
            </a:pPr>
            <a:endParaRPr lang="en-US" sz="1600" dirty="0" smtClean="0">
              <a:uFill>
                <a:solidFill/>
              </a:uFill>
            </a:endParaRPr>
          </a:p>
          <a:p>
            <a:pPr marL="514350" lvl="0" indent="-285750" algn="just" defTabSz="457200">
              <a:buSzPct val="100000"/>
              <a:buFont typeface="Wingdings" panose="05000000000000000000" pitchFamily="2" charset="2"/>
              <a:buChar char="§"/>
              <a:defRPr sz="1800"/>
            </a:pPr>
            <a:r>
              <a:rPr lang="en-US" sz="1600" dirty="0" smtClean="0">
                <a:uFill>
                  <a:solidFill/>
                </a:uFill>
              </a:rPr>
              <a:t>It is fair to say that this project has come a long way without dedicated HPC</a:t>
            </a:r>
          </a:p>
          <a:p>
            <a:pPr marL="514350" lvl="0" indent="-285750" algn="just" defTabSz="457200">
              <a:buSzPct val="100000"/>
              <a:buFont typeface="Wingdings" panose="05000000000000000000" pitchFamily="2" charset="2"/>
              <a:buChar char="§"/>
              <a:defRPr sz="1800"/>
            </a:pPr>
            <a:r>
              <a:rPr lang="en-US" sz="1600" dirty="0" smtClean="0">
                <a:uFill>
                  <a:solidFill/>
                </a:uFill>
              </a:rPr>
              <a:t>Need for at least 4M core-hours/month to sustain the above developments &amp; T&amp;E</a:t>
            </a:r>
          </a:p>
          <a:p>
            <a:pPr marL="514350" lvl="0" indent="-285750" algn="just" defTabSz="457200">
              <a:buSzPct val="100000"/>
              <a:buFont typeface="Wingdings" panose="05000000000000000000" pitchFamily="2" charset="2"/>
              <a:buChar char="§"/>
              <a:defRPr sz="1800"/>
            </a:pPr>
            <a:r>
              <a:rPr lang="en-US" sz="1600" dirty="0" smtClean="0">
                <a:uFill>
                  <a:solidFill/>
                </a:uFill>
              </a:rPr>
              <a:t>Need for HFIP- Phase II for next generation hurricane predictions</a:t>
            </a:r>
          </a:p>
          <a:p>
            <a:pPr marL="514350" indent="-285750" algn="just" defTabSz="457200">
              <a:buSzPct val="100000"/>
              <a:buFont typeface="Wingdings" panose="05000000000000000000" pitchFamily="2" charset="2"/>
              <a:buChar char="§"/>
              <a:defRPr sz="1800"/>
            </a:pPr>
            <a:endParaRPr lang="en-US" sz="1600" dirty="0" smtClean="0">
              <a:uFill>
                <a:solidFill/>
              </a:uFill>
            </a:endParaRPr>
          </a:p>
          <a:p>
            <a:pPr marL="228600" lvl="0" algn="just" defTabSz="457200">
              <a:buSzPct val="100000"/>
              <a:defRPr sz="1800"/>
            </a:pPr>
            <a:endParaRPr lang="en-US" sz="1600" dirty="0">
              <a:uFill>
                <a:solidFill/>
              </a:uFill>
            </a:endParaRPr>
          </a:p>
          <a:p>
            <a:pPr marL="514350" lvl="0" indent="-285750" algn="just" defTabSz="457200">
              <a:buSzPct val="100000"/>
              <a:buFont typeface="Wingdings" panose="05000000000000000000" pitchFamily="2" charset="2"/>
              <a:buChar char="§"/>
              <a:defRPr sz="1800"/>
            </a:pPr>
            <a:endParaRPr lang="en-US" sz="1600" dirty="0" smtClean="0">
              <a:uFill>
                <a:solidFill/>
              </a:uFill>
            </a:endParaRPr>
          </a:p>
        </p:txBody>
      </p:sp>
      <p:sp>
        <p:nvSpPr>
          <p:cNvPr id="2" name="Slide Number Placeholder 1"/>
          <p:cNvSpPr>
            <a:spLocks noGrp="1"/>
          </p:cNvSpPr>
          <p:nvPr>
            <p:ph type="sldNum" sz="quarter" idx="12"/>
          </p:nvPr>
        </p:nvSpPr>
        <p:spPr/>
        <p:txBody>
          <a:bodyPr/>
          <a:lstStyle/>
          <a:p>
            <a:fld id="{EC075EBD-BF95-4580-A3F3-F38326292A5A}" type="slidenum">
              <a:rPr lang="en-US" smtClean="0"/>
              <a:t>12</a:t>
            </a:fld>
            <a:endParaRPr lang="en-US"/>
          </a:p>
        </p:txBody>
      </p:sp>
      <p:pic>
        <p:nvPicPr>
          <p:cNvPr id="7"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pic>
        <p:nvPicPr>
          <p:cNvPr id="9"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1319281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5"/>
          <p:cNvSpPr/>
          <p:nvPr/>
        </p:nvSpPr>
        <p:spPr>
          <a:xfrm>
            <a:off x="1371600" y="256330"/>
            <a:ext cx="27432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Questions ?</a:t>
            </a:r>
            <a:endParaRPr sz="2200" b="1" i="1" dirty="0">
              <a:solidFill>
                <a:srgbClr val="141414"/>
              </a:solidFill>
            </a:endParaRPr>
          </a:p>
        </p:txBody>
      </p:sp>
      <p:sp>
        <p:nvSpPr>
          <p:cNvPr id="2" name="Slide Number Placeholder 1"/>
          <p:cNvSpPr>
            <a:spLocks noGrp="1"/>
          </p:cNvSpPr>
          <p:nvPr>
            <p:ph type="sldNum" sz="quarter" idx="12"/>
          </p:nvPr>
        </p:nvSpPr>
        <p:spPr/>
        <p:txBody>
          <a:bodyPr/>
          <a:lstStyle/>
          <a:p>
            <a:fld id="{EC075EBD-BF95-4580-A3F3-F38326292A5A}" type="slidenum">
              <a:rPr lang="en-US" smtClean="0"/>
              <a:t>13</a:t>
            </a:fld>
            <a:endParaRPr lang="en-US"/>
          </a:p>
        </p:txBody>
      </p:sp>
      <p:pic>
        <p:nvPicPr>
          <p:cNvPr id="5"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pic>
        <p:nvPicPr>
          <p:cNvPr id="7"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6045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descr="image3.png"/>
          <p:cNvPicPr/>
          <p:nvPr/>
        </p:nvPicPr>
        <p:blipFill>
          <a:blip r:embed="rId3">
            <a:extLst/>
          </a:blip>
          <a:stretch>
            <a:fillRect/>
          </a:stretch>
        </p:blipFill>
        <p:spPr>
          <a:xfrm>
            <a:off x="99354" y="1"/>
            <a:ext cx="988894" cy="893944"/>
          </a:xfrm>
          <a:prstGeom prst="rect">
            <a:avLst/>
          </a:prstGeom>
          <a:ln w="12700" cap="flat">
            <a:noFill/>
            <a:miter lim="400000"/>
          </a:ln>
          <a:effectLst/>
        </p:spPr>
      </p:pic>
      <p:pic>
        <p:nvPicPr>
          <p:cNvPr id="3" name="image4.png" descr="image4.png"/>
          <p:cNvPicPr/>
          <p:nvPr/>
        </p:nvPicPr>
        <p:blipFill>
          <a:blip r:embed="rId4">
            <a:extLst/>
          </a:blip>
          <a:stretch>
            <a:fillRect/>
          </a:stretch>
        </p:blipFill>
        <p:spPr>
          <a:xfrm>
            <a:off x="8229600" y="66879"/>
            <a:ext cx="841272" cy="777404"/>
          </a:xfrm>
          <a:prstGeom prst="rect">
            <a:avLst/>
          </a:prstGeom>
          <a:ln w="12700" cap="flat">
            <a:noFill/>
            <a:miter lim="400000"/>
          </a:ln>
          <a:effectLst/>
        </p:spPr>
      </p:pic>
      <p:pic>
        <p:nvPicPr>
          <p:cNvPr id="6" name="HIWPP logo.png" descr="HIWPP logo"/>
          <p:cNvPicPr/>
          <p:nvPr/>
        </p:nvPicPr>
        <p:blipFill>
          <a:blip r:embed="rId5">
            <a:extLst/>
          </a:blip>
          <a:stretch>
            <a:fillRect/>
          </a:stretch>
        </p:blipFill>
        <p:spPr>
          <a:xfrm>
            <a:off x="381000" y="5181600"/>
            <a:ext cx="762000" cy="804298"/>
          </a:xfrm>
          <a:prstGeom prst="rect">
            <a:avLst/>
          </a:prstGeom>
          <a:ln w="12700">
            <a:miter lim="400000"/>
          </a:ln>
        </p:spPr>
      </p:pic>
      <p:sp>
        <p:nvSpPr>
          <p:cNvPr id="7" name="Shape 25"/>
          <p:cNvSpPr/>
          <p:nvPr/>
        </p:nvSpPr>
        <p:spPr>
          <a:xfrm>
            <a:off x="1295400" y="256329"/>
            <a:ext cx="33528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The Team</a:t>
            </a:r>
            <a:endParaRPr sz="2200" b="1" i="1" dirty="0">
              <a:solidFill>
                <a:srgbClr val="141414"/>
              </a:solidFill>
            </a:endParaRPr>
          </a:p>
        </p:txBody>
      </p:sp>
      <p:sp>
        <p:nvSpPr>
          <p:cNvPr id="8" name="AutoShape 3"/>
          <p:cNvSpPr>
            <a:spLocks/>
          </p:cNvSpPr>
          <p:nvPr/>
        </p:nvSpPr>
        <p:spPr bwMode="auto">
          <a:xfrm>
            <a:off x="851646" y="1905000"/>
            <a:ext cx="2958354" cy="21701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99" tIns="50799" rIns="50799" bIns="50799"/>
          <a:lstStyle>
            <a:lvl1pPr marL="136525" defTabSz="912813" eaLnBrk="0">
              <a:defRPr>
                <a:solidFill>
                  <a:srgbClr val="000000"/>
                </a:solidFill>
                <a:latin typeface="Arial" pitchFamily="34" charset="0"/>
                <a:ea typeface="ＭＳ Ｐゴシック" pitchFamily="34" charset="-128"/>
                <a:sym typeface="Arial" pitchFamily="34" charset="0"/>
              </a:defRPr>
            </a:lvl1pPr>
            <a:lvl2pPr marL="742950" indent="-285750" defTabSz="912813" eaLnBrk="0">
              <a:defRPr>
                <a:solidFill>
                  <a:srgbClr val="000000"/>
                </a:solidFill>
                <a:latin typeface="Arial" pitchFamily="34" charset="0"/>
                <a:ea typeface="ＭＳ Ｐゴシック" pitchFamily="34" charset="-128"/>
                <a:sym typeface="Arial" pitchFamily="34" charset="0"/>
              </a:defRPr>
            </a:lvl2pPr>
            <a:lvl3pPr marL="1143000" indent="-228600" defTabSz="912813" eaLnBrk="0">
              <a:defRPr>
                <a:solidFill>
                  <a:srgbClr val="000000"/>
                </a:solidFill>
                <a:latin typeface="Arial" pitchFamily="34" charset="0"/>
                <a:ea typeface="ＭＳ Ｐゴシック" pitchFamily="34" charset="-128"/>
                <a:sym typeface="Arial" pitchFamily="34" charset="0"/>
              </a:defRPr>
            </a:lvl3pPr>
            <a:lvl4pPr marL="1600200" indent="-228600" defTabSz="912813" eaLnBrk="0">
              <a:defRPr>
                <a:solidFill>
                  <a:srgbClr val="000000"/>
                </a:solidFill>
                <a:latin typeface="Arial" pitchFamily="34" charset="0"/>
                <a:ea typeface="ＭＳ Ｐゴシック" pitchFamily="34" charset="-128"/>
                <a:sym typeface="Arial" pitchFamily="34" charset="0"/>
              </a:defRPr>
            </a:lvl4pPr>
            <a:lvl5pPr marL="2057400" indent="-228600" defTabSz="912813" eaLnBrk="0">
              <a:defRPr>
                <a:solidFill>
                  <a:srgbClr val="000000"/>
                </a:solidFill>
                <a:latin typeface="Arial" pitchFamily="34" charset="0"/>
                <a:ea typeface="ＭＳ Ｐゴシック" pitchFamily="34" charset="-128"/>
                <a:sym typeface="Arial" pitchFamily="34" charset="0"/>
              </a:defRPr>
            </a:lvl5pPr>
            <a:lvl6pPr marL="25146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6pPr>
            <a:lvl7pPr marL="29718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7pPr>
            <a:lvl8pPr marL="34290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8pPr>
            <a:lvl9pPr marL="38862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9pPr>
          </a:lstStyle>
          <a:p>
            <a:pPr eaLnBrk="1">
              <a:spcBef>
                <a:spcPts val="700"/>
              </a:spcBef>
            </a:pPr>
            <a:r>
              <a:rPr lang="en-US" altLang="en-US" sz="1400" b="1" u="sng" dirty="0" smtClean="0">
                <a:latin typeface="+mj-lt"/>
                <a:sym typeface="Helvetica" pitchFamily="-65" charset="0"/>
              </a:rPr>
              <a:t>AOML Team</a:t>
            </a:r>
            <a:endParaRPr lang="en-US" altLang="en-US" sz="1400" dirty="0" smtClean="0">
              <a:latin typeface="+mj-lt"/>
              <a:sym typeface="Helvetica" pitchFamily="-65" charset="0"/>
            </a:endParaRPr>
          </a:p>
          <a:p>
            <a:pPr eaLnBrk="1">
              <a:spcBef>
                <a:spcPts val="700"/>
              </a:spcBef>
            </a:pPr>
            <a:r>
              <a:rPr lang="en-US" altLang="en-US" sz="1200" dirty="0" smtClean="0">
                <a:latin typeface="+mj-lt"/>
                <a:sym typeface="Helvetica" pitchFamily="-65" charset="0"/>
              </a:rPr>
              <a:t>Thiago </a:t>
            </a:r>
            <a:r>
              <a:rPr lang="en-US" altLang="en-US" sz="1200" dirty="0" err="1" smtClean="0">
                <a:latin typeface="+mj-lt"/>
                <a:sym typeface="Helvetica" pitchFamily="-65" charset="0"/>
              </a:rPr>
              <a:t>Quirino</a:t>
            </a:r>
            <a:r>
              <a:rPr lang="en-US" altLang="en-US" sz="1200" dirty="0" smtClean="0">
                <a:latin typeface="+mj-lt"/>
                <a:sym typeface="Helvetica" pitchFamily="-65" charset="0"/>
              </a:rPr>
              <a:t> (Nesting)</a:t>
            </a:r>
          </a:p>
          <a:p>
            <a:pPr eaLnBrk="1">
              <a:spcBef>
                <a:spcPts val="700"/>
              </a:spcBef>
            </a:pPr>
            <a:r>
              <a:rPr lang="en-US" altLang="en-US" sz="1200" dirty="0" smtClean="0">
                <a:latin typeface="+mj-lt"/>
                <a:sym typeface="Helvetica" pitchFamily="-65" charset="0"/>
              </a:rPr>
              <a:t>Steven Diaz (Initialization)</a:t>
            </a:r>
          </a:p>
          <a:p>
            <a:pPr eaLnBrk="1">
              <a:spcBef>
                <a:spcPts val="700"/>
              </a:spcBef>
            </a:pPr>
            <a:r>
              <a:rPr lang="en-US" altLang="en-US" sz="1200" dirty="0" smtClean="0">
                <a:latin typeface="+mj-lt"/>
                <a:sym typeface="Helvetica" pitchFamily="-65" charset="0"/>
              </a:rPr>
              <a:t> </a:t>
            </a:r>
            <a:r>
              <a:rPr lang="en-US" altLang="en-US" sz="1200" dirty="0" err="1">
                <a:latin typeface="+mj-lt"/>
                <a:sym typeface="Helvetica" pitchFamily="-65" charset="0"/>
              </a:rPr>
              <a:t>Xuejin</a:t>
            </a:r>
            <a:r>
              <a:rPr lang="en-US" altLang="en-US" sz="1200" dirty="0">
                <a:latin typeface="+mj-lt"/>
                <a:sym typeface="Helvetica" pitchFamily="-65" charset="0"/>
              </a:rPr>
              <a:t> </a:t>
            </a:r>
            <a:r>
              <a:rPr lang="en-US" altLang="en-US" sz="1200" dirty="0" smtClean="0">
                <a:latin typeface="+mj-lt"/>
                <a:sym typeface="Helvetica" pitchFamily="-65" charset="0"/>
              </a:rPr>
              <a:t>Zhang (HWRF transitions)</a:t>
            </a:r>
            <a:endParaRPr lang="en-US" altLang="en-US" sz="1200" dirty="0">
              <a:latin typeface="+mj-lt"/>
              <a:sym typeface="Helvetica" pitchFamily="-65" charset="0"/>
            </a:endParaRPr>
          </a:p>
          <a:p>
            <a:pPr eaLnBrk="1">
              <a:spcBef>
                <a:spcPts val="700"/>
              </a:spcBef>
            </a:pPr>
            <a:r>
              <a:rPr lang="en-US" altLang="en-US" sz="1200" dirty="0" smtClean="0">
                <a:latin typeface="+mj-lt"/>
                <a:sym typeface="Helvetica" pitchFamily="-65" charset="0"/>
              </a:rPr>
              <a:t>Javier Delgado (Software support)</a:t>
            </a:r>
            <a:endParaRPr lang="en-US" altLang="en-US" sz="1200" dirty="0">
              <a:latin typeface="+mj-lt"/>
              <a:sym typeface="Helvetica" pitchFamily="-65" charset="0"/>
            </a:endParaRPr>
          </a:p>
          <a:p>
            <a:pPr eaLnBrk="1">
              <a:spcBef>
                <a:spcPts val="700"/>
              </a:spcBef>
            </a:pPr>
            <a:r>
              <a:rPr lang="en-US" altLang="en-US" sz="1200" dirty="0" smtClean="0">
                <a:latin typeface="+mj-lt"/>
                <a:sym typeface="Helvetica" pitchFamily="-65" charset="0"/>
              </a:rPr>
              <a:t>Joseph </a:t>
            </a:r>
            <a:r>
              <a:rPr lang="en-US" altLang="en-US" sz="1200" dirty="0" err="1" smtClean="0">
                <a:latin typeface="+mj-lt"/>
                <a:sym typeface="Helvetica" pitchFamily="-65" charset="0"/>
              </a:rPr>
              <a:t>Prusa</a:t>
            </a:r>
            <a:r>
              <a:rPr lang="en-US" altLang="en-US" sz="1200" dirty="0" smtClean="0">
                <a:latin typeface="+mj-lt"/>
                <a:sym typeface="Helvetica" pitchFamily="-65" charset="0"/>
              </a:rPr>
              <a:t>  (Idealized framework)</a:t>
            </a:r>
          </a:p>
          <a:p>
            <a:pPr eaLnBrk="1">
              <a:spcBef>
                <a:spcPts val="700"/>
              </a:spcBef>
            </a:pPr>
            <a:r>
              <a:rPr lang="en-US" altLang="en-US" sz="1200" dirty="0" err="1" smtClean="0">
                <a:latin typeface="+mj-lt"/>
                <a:sym typeface="Helvetica" pitchFamily="-65" charset="0"/>
              </a:rPr>
              <a:t>S.G.Gopalakrishnan</a:t>
            </a:r>
            <a:r>
              <a:rPr lang="en-US" altLang="en-US" sz="1200" dirty="0" smtClean="0">
                <a:latin typeface="+mj-lt"/>
                <a:sym typeface="Helvetica" pitchFamily="-65" charset="0"/>
              </a:rPr>
              <a:t> (Analysis/Physics)</a:t>
            </a:r>
            <a:endParaRPr lang="en-US" altLang="en-US" sz="1200" dirty="0">
              <a:latin typeface="+mj-lt"/>
              <a:sym typeface="Helvetica" pitchFamily="-65" charset="0"/>
            </a:endParaRPr>
          </a:p>
        </p:txBody>
      </p:sp>
      <p:sp>
        <p:nvSpPr>
          <p:cNvPr id="9" name="AutoShape 3"/>
          <p:cNvSpPr>
            <a:spLocks/>
          </p:cNvSpPr>
          <p:nvPr/>
        </p:nvSpPr>
        <p:spPr bwMode="auto">
          <a:xfrm>
            <a:off x="4800600" y="1905000"/>
            <a:ext cx="2362200" cy="21701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99" tIns="50799" rIns="50799" bIns="50799"/>
          <a:lstStyle>
            <a:lvl1pPr marL="136525" defTabSz="912813" eaLnBrk="0">
              <a:defRPr>
                <a:solidFill>
                  <a:srgbClr val="000000"/>
                </a:solidFill>
                <a:latin typeface="Arial" pitchFamily="34" charset="0"/>
                <a:ea typeface="ＭＳ Ｐゴシック" pitchFamily="34" charset="-128"/>
                <a:sym typeface="Arial" pitchFamily="34" charset="0"/>
              </a:defRPr>
            </a:lvl1pPr>
            <a:lvl2pPr marL="742950" indent="-285750" defTabSz="912813" eaLnBrk="0">
              <a:defRPr>
                <a:solidFill>
                  <a:srgbClr val="000000"/>
                </a:solidFill>
                <a:latin typeface="Arial" pitchFamily="34" charset="0"/>
                <a:ea typeface="ＭＳ Ｐゴシック" pitchFamily="34" charset="-128"/>
                <a:sym typeface="Arial" pitchFamily="34" charset="0"/>
              </a:defRPr>
            </a:lvl2pPr>
            <a:lvl3pPr marL="1143000" indent="-228600" defTabSz="912813" eaLnBrk="0">
              <a:defRPr>
                <a:solidFill>
                  <a:srgbClr val="000000"/>
                </a:solidFill>
                <a:latin typeface="Arial" pitchFamily="34" charset="0"/>
                <a:ea typeface="ＭＳ Ｐゴシック" pitchFamily="34" charset="-128"/>
                <a:sym typeface="Arial" pitchFamily="34" charset="0"/>
              </a:defRPr>
            </a:lvl3pPr>
            <a:lvl4pPr marL="1600200" indent="-228600" defTabSz="912813" eaLnBrk="0">
              <a:defRPr>
                <a:solidFill>
                  <a:srgbClr val="000000"/>
                </a:solidFill>
                <a:latin typeface="Arial" pitchFamily="34" charset="0"/>
                <a:ea typeface="ＭＳ Ｐゴシック" pitchFamily="34" charset="-128"/>
                <a:sym typeface="Arial" pitchFamily="34" charset="0"/>
              </a:defRPr>
            </a:lvl4pPr>
            <a:lvl5pPr marL="2057400" indent="-228600" defTabSz="912813" eaLnBrk="0">
              <a:defRPr>
                <a:solidFill>
                  <a:srgbClr val="000000"/>
                </a:solidFill>
                <a:latin typeface="Arial" pitchFamily="34" charset="0"/>
                <a:ea typeface="ＭＳ Ｐゴシック" pitchFamily="34" charset="-128"/>
                <a:sym typeface="Arial" pitchFamily="34" charset="0"/>
              </a:defRPr>
            </a:lvl5pPr>
            <a:lvl6pPr marL="25146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6pPr>
            <a:lvl7pPr marL="29718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7pPr>
            <a:lvl8pPr marL="34290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8pPr>
            <a:lvl9pPr marL="3886200" indent="-228600" defTabSz="912813" eaLnBrk="0" fontAlgn="base" hangingPunct="0">
              <a:spcBef>
                <a:spcPct val="0"/>
              </a:spcBef>
              <a:spcAft>
                <a:spcPct val="0"/>
              </a:spcAft>
              <a:defRPr>
                <a:solidFill>
                  <a:srgbClr val="000000"/>
                </a:solidFill>
                <a:latin typeface="Arial" pitchFamily="34" charset="0"/>
                <a:ea typeface="ＭＳ Ｐゴシック" pitchFamily="34" charset="-128"/>
                <a:sym typeface="Arial" pitchFamily="34" charset="0"/>
              </a:defRPr>
            </a:lvl9pPr>
          </a:lstStyle>
          <a:p>
            <a:pPr eaLnBrk="1">
              <a:spcBef>
                <a:spcPts val="700"/>
              </a:spcBef>
            </a:pPr>
            <a:r>
              <a:rPr lang="en-US" altLang="en-US" sz="1400" b="1" u="sng" dirty="0" smtClean="0">
                <a:latin typeface="+mj-lt"/>
                <a:sym typeface="Helvetica" pitchFamily="-65" charset="0"/>
              </a:rPr>
              <a:t>EMC Team</a:t>
            </a:r>
          </a:p>
          <a:p>
            <a:pPr eaLnBrk="1">
              <a:spcBef>
                <a:spcPts val="700"/>
              </a:spcBef>
            </a:pPr>
            <a:r>
              <a:rPr lang="en-US" altLang="en-US" sz="1200" dirty="0" smtClean="0">
                <a:latin typeface="+mj-lt"/>
                <a:sym typeface="Helvetica" pitchFamily="-65" charset="0"/>
              </a:rPr>
              <a:t>Thomas Black (Nesting)</a:t>
            </a:r>
          </a:p>
          <a:p>
            <a:pPr eaLnBrk="1">
              <a:spcBef>
                <a:spcPts val="700"/>
              </a:spcBef>
            </a:pPr>
            <a:r>
              <a:rPr lang="en-US" altLang="en-US" sz="1200" dirty="0" smtClean="0">
                <a:latin typeface="+mj-lt"/>
                <a:sym typeface="Helvetica" pitchFamily="-65" charset="0"/>
              </a:rPr>
              <a:t>Mathew Pyle (NPS)</a:t>
            </a:r>
          </a:p>
          <a:p>
            <a:pPr eaLnBrk="1">
              <a:spcBef>
                <a:spcPts val="700"/>
              </a:spcBef>
            </a:pPr>
            <a:r>
              <a:rPr lang="en-US" altLang="en-US" sz="1200" dirty="0" err="1" smtClean="0">
                <a:latin typeface="+mj-lt"/>
                <a:sym typeface="Helvetica" pitchFamily="-65" charset="0"/>
              </a:rPr>
              <a:t>Qingfu</a:t>
            </a:r>
            <a:r>
              <a:rPr lang="en-US" altLang="en-US" sz="1200" dirty="0" smtClean="0">
                <a:latin typeface="+mj-lt"/>
                <a:sym typeface="Helvetica" pitchFamily="-65" charset="0"/>
              </a:rPr>
              <a:t> Liu (Initialization)</a:t>
            </a:r>
          </a:p>
          <a:p>
            <a:pPr eaLnBrk="1">
              <a:spcBef>
                <a:spcPts val="700"/>
              </a:spcBef>
            </a:pPr>
            <a:r>
              <a:rPr lang="en-US" altLang="en-US" sz="1200" dirty="0" err="1" smtClean="0">
                <a:latin typeface="+mj-lt"/>
                <a:sym typeface="Helvetica" pitchFamily="-65" charset="0"/>
              </a:rPr>
              <a:t>Weiguo</a:t>
            </a:r>
            <a:r>
              <a:rPr lang="en-US" altLang="en-US" sz="1200" dirty="0" smtClean="0">
                <a:latin typeface="+mj-lt"/>
                <a:sym typeface="Helvetica" pitchFamily="-65" charset="0"/>
              </a:rPr>
              <a:t> Wang (Physics)</a:t>
            </a:r>
          </a:p>
          <a:p>
            <a:pPr eaLnBrk="1">
              <a:spcBef>
                <a:spcPts val="700"/>
              </a:spcBef>
            </a:pPr>
            <a:r>
              <a:rPr lang="en-US" altLang="en-US" sz="1200" dirty="0" smtClean="0">
                <a:latin typeface="+mj-lt"/>
                <a:sym typeface="Helvetica" pitchFamily="-65" charset="0"/>
              </a:rPr>
              <a:t>Sam Trahan (Vortex tracker)</a:t>
            </a:r>
          </a:p>
          <a:p>
            <a:pPr eaLnBrk="1">
              <a:spcBef>
                <a:spcPts val="700"/>
              </a:spcBef>
            </a:pPr>
            <a:r>
              <a:rPr lang="en-US" altLang="en-US" sz="1200" dirty="0" smtClean="0">
                <a:latin typeface="+mj-lt"/>
                <a:sym typeface="Helvetica" pitchFamily="-65" charset="0"/>
              </a:rPr>
              <a:t>Lin Zhu (Idealized framework)</a:t>
            </a:r>
          </a:p>
          <a:p>
            <a:pPr eaLnBrk="1">
              <a:spcBef>
                <a:spcPts val="700"/>
              </a:spcBef>
            </a:pPr>
            <a:endParaRPr lang="en-US" altLang="en-US" sz="1200" dirty="0" smtClean="0">
              <a:latin typeface="+mj-lt"/>
              <a:sym typeface="Helvetica" pitchFamily="-65" charset="0"/>
            </a:endParaRPr>
          </a:p>
          <a:p>
            <a:pPr eaLnBrk="1">
              <a:spcBef>
                <a:spcPts val="700"/>
              </a:spcBef>
            </a:pPr>
            <a:endParaRPr lang="en-US" altLang="en-US" sz="1200" dirty="0" smtClean="0">
              <a:latin typeface="Helvetica" pitchFamily="-65" charset="0"/>
              <a:sym typeface="Helvetica" pitchFamily="-65" charset="0"/>
            </a:endParaRPr>
          </a:p>
          <a:p>
            <a:pPr eaLnBrk="1">
              <a:spcBef>
                <a:spcPts val="700"/>
              </a:spcBef>
            </a:pPr>
            <a:endParaRPr lang="en-US" altLang="en-US" sz="1200" dirty="0" smtClean="0">
              <a:latin typeface="Helvetica" pitchFamily="-65" charset="0"/>
              <a:sym typeface="Helvetica" pitchFamily="-65" charset="0"/>
            </a:endParaRPr>
          </a:p>
          <a:p>
            <a:pPr eaLnBrk="1">
              <a:spcBef>
                <a:spcPts val="700"/>
              </a:spcBef>
            </a:pPr>
            <a:endParaRPr lang="en-US" altLang="en-US" sz="1200" dirty="0">
              <a:latin typeface="Helvetica" pitchFamily="-65" charset="0"/>
              <a:sym typeface="Helvetica" pitchFamily="-65" charset="0"/>
            </a:endParaRPr>
          </a:p>
          <a:p>
            <a:pPr eaLnBrk="1">
              <a:spcBef>
                <a:spcPts val="700"/>
              </a:spcBef>
            </a:pPr>
            <a:endParaRPr lang="en-US" altLang="en-US" sz="1200" b="1" u="sng" dirty="0" smtClean="0">
              <a:latin typeface="+mj-lt"/>
              <a:sym typeface="Helvetica" pitchFamily="-65" charset="0"/>
            </a:endParaRPr>
          </a:p>
        </p:txBody>
      </p:sp>
      <p:pic>
        <p:nvPicPr>
          <p:cNvPr id="11" name="Picture 2" descr="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5139704"/>
            <a:ext cx="53340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Slide Number Placeholder 11"/>
          <p:cNvSpPr>
            <a:spLocks noGrp="1"/>
          </p:cNvSpPr>
          <p:nvPr>
            <p:ph type="sldNum" sz="quarter" idx="2"/>
          </p:nvPr>
        </p:nvSpPr>
        <p:spPr/>
        <p:txBody>
          <a:bodyPr/>
          <a:lstStyle/>
          <a:p>
            <a:pPr lvl="0"/>
            <a:fld id="{86CB4B4D-7CA3-9044-876B-883B54F8677D}" type="slidenum">
              <a:rPr lang="en-US" smtClean="0"/>
              <a:t>2</a:t>
            </a:fld>
            <a:endParaRPr lang="en-US"/>
          </a:p>
        </p:txBody>
      </p:sp>
    </p:spTree>
    <p:extLst>
      <p:ext uri="{BB962C8B-B14F-4D97-AF65-F5344CB8AC3E}">
        <p14:creationId xmlns:p14="http://schemas.microsoft.com/office/powerpoint/2010/main" val="358914660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8604622" y="6549235"/>
            <a:ext cx="425630" cy="192624"/>
          </a:xfrm>
          <a:prstGeom prst="rect">
            <a:avLst/>
          </a:prstGeom>
          <a:extLst>
            <a:ext uri="{C572A759-6A51-4108-AA02-DFA0A04FC94B}">
              <ma14:wrappingTextBoxFlag xmlns="" xmlns:ma14="http://schemas.microsoft.com/office/mac/drawingml/2011/main" val="1"/>
            </a:ext>
          </a:extLst>
        </p:spPr>
        <p:txBody>
          <a:bodyPr/>
          <a:lstStyle/>
          <a:p>
            <a:pPr lvl="0"/>
            <a:fld id="{86CB4B4D-7CA3-9044-876B-883B54F8677D}" type="slidenum">
              <a:t>3</a:t>
            </a:fld>
            <a:endParaRPr dirty="0"/>
          </a:p>
        </p:txBody>
      </p:sp>
      <p:sp>
        <p:nvSpPr>
          <p:cNvPr id="24" name="Shape 24"/>
          <p:cNvSpPr/>
          <p:nvPr/>
        </p:nvSpPr>
        <p:spPr>
          <a:xfrm>
            <a:off x="277293" y="1182540"/>
            <a:ext cx="4675707" cy="446275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lvl="0" algn="just" defTabSz="457200">
              <a:defRPr sz="1800"/>
            </a:pPr>
            <a:endParaRPr sz="1200" dirty="0">
              <a:uFill>
                <a:solidFill/>
              </a:uFill>
              <a:latin typeface="Cambria"/>
              <a:ea typeface="Cambria"/>
              <a:cs typeface="Cambria"/>
              <a:sym typeface="Cambria"/>
            </a:endParaRPr>
          </a:p>
          <a:p>
            <a:pPr marL="514350" lvl="0" indent="-285750" algn="just" defTabSz="457200">
              <a:buSzPct val="100000"/>
              <a:buFont typeface="Wingdings" panose="05000000000000000000" pitchFamily="2" charset="2"/>
              <a:buChar char="§"/>
              <a:defRPr sz="1800"/>
            </a:pPr>
            <a:r>
              <a:rPr sz="1600" dirty="0">
                <a:uFill>
                  <a:solidFill/>
                </a:uFill>
              </a:rPr>
              <a:t>Create the </a:t>
            </a:r>
            <a:r>
              <a:rPr sz="1600" dirty="0" smtClean="0">
                <a:uFill>
                  <a:solidFill/>
                </a:uFill>
              </a:rPr>
              <a:t>next</a:t>
            </a:r>
            <a:r>
              <a:rPr lang="en-US" sz="1600" dirty="0" smtClean="0">
                <a:uFill>
                  <a:solidFill/>
                </a:uFill>
              </a:rPr>
              <a:t>-</a:t>
            </a:r>
            <a:r>
              <a:rPr sz="1600" dirty="0" smtClean="0">
                <a:uFill>
                  <a:solidFill/>
                </a:uFill>
              </a:rPr>
              <a:t>generation</a:t>
            </a:r>
            <a:r>
              <a:rPr lang="en-US" sz="1600" dirty="0" smtClean="0">
                <a:uFill>
                  <a:solidFill/>
                </a:uFill>
              </a:rPr>
              <a:t> HWRF within NEMS framework (HWRF-B) </a:t>
            </a:r>
            <a:r>
              <a:rPr sz="1600" dirty="0" smtClean="0">
                <a:uFill>
                  <a:solidFill/>
                </a:uFill>
              </a:rPr>
              <a:t>capable </a:t>
            </a:r>
            <a:r>
              <a:rPr sz="1600" dirty="0">
                <a:uFill>
                  <a:solidFill/>
                </a:uFill>
              </a:rPr>
              <a:t>of </a:t>
            </a:r>
            <a:r>
              <a:rPr lang="en-US" sz="1600" dirty="0" smtClean="0">
                <a:uFill>
                  <a:solidFill/>
                </a:uFill>
              </a:rPr>
              <a:t>better capture of</a:t>
            </a:r>
            <a:r>
              <a:rPr sz="1600" dirty="0" smtClean="0">
                <a:uFill>
                  <a:solidFill/>
                </a:uFill>
              </a:rPr>
              <a:t> multi-scale</a:t>
            </a:r>
            <a:r>
              <a:rPr lang="en-US" sz="1600" dirty="0" smtClean="0">
                <a:uFill>
                  <a:solidFill/>
                </a:uFill>
              </a:rPr>
              <a:t> </a:t>
            </a:r>
            <a:r>
              <a:rPr sz="1600" dirty="0" smtClean="0">
                <a:uFill>
                  <a:solidFill/>
                </a:uFill>
              </a:rPr>
              <a:t>interactions</a:t>
            </a:r>
            <a:r>
              <a:rPr sz="1600" dirty="0">
                <a:uFill>
                  <a:solidFill/>
                </a:uFill>
              </a:rPr>
              <a:t>, critical for land fall applications. This modeling system will have a very high potential to transition to </a:t>
            </a:r>
            <a:r>
              <a:rPr lang="en-US" sz="1600" dirty="0" smtClean="0">
                <a:uFill>
                  <a:solidFill/>
                </a:uFill>
              </a:rPr>
              <a:t>(regional) </a:t>
            </a:r>
            <a:r>
              <a:rPr sz="1600" dirty="0" smtClean="0">
                <a:uFill>
                  <a:solidFill/>
                </a:uFill>
              </a:rPr>
              <a:t>operations </a:t>
            </a:r>
            <a:endParaRPr sz="1600" dirty="0">
              <a:uFill>
                <a:solidFill/>
              </a:uFill>
            </a:endParaRPr>
          </a:p>
          <a:p>
            <a:pPr marL="571500" lvl="0" indent="-342900" algn="just" defTabSz="457200">
              <a:buSzPct val="100000"/>
              <a:buFont typeface="Wingdings" panose="05000000000000000000" pitchFamily="2" charset="2"/>
              <a:buChar char="§"/>
              <a:defRPr sz="1800"/>
            </a:pPr>
            <a:endParaRPr sz="1600" dirty="0">
              <a:uFill>
                <a:solidFill/>
              </a:uFill>
            </a:endParaRPr>
          </a:p>
          <a:p>
            <a:pPr marL="514350" lvl="0" indent="-285750" algn="just" defTabSz="457200">
              <a:buSzPct val="100000"/>
              <a:buFont typeface="Wingdings" panose="05000000000000000000" pitchFamily="2" charset="2"/>
              <a:buChar char="§"/>
              <a:defRPr sz="1800"/>
            </a:pPr>
            <a:r>
              <a:rPr sz="1600" dirty="0" smtClean="0">
                <a:uFill>
                  <a:solidFill/>
                </a:uFill>
              </a:rPr>
              <a:t>Proof</a:t>
            </a:r>
            <a:r>
              <a:rPr lang="en-US" sz="1600" dirty="0" smtClean="0">
                <a:uFill>
                  <a:solidFill/>
                </a:uFill>
              </a:rPr>
              <a:t>-</a:t>
            </a:r>
            <a:r>
              <a:rPr sz="1600" dirty="0" smtClean="0">
                <a:uFill>
                  <a:solidFill/>
                </a:uFill>
              </a:rPr>
              <a:t>of</a:t>
            </a:r>
            <a:r>
              <a:rPr lang="en-US" sz="1600" dirty="0" smtClean="0">
                <a:uFill>
                  <a:solidFill/>
                </a:uFill>
              </a:rPr>
              <a:t>-</a:t>
            </a:r>
            <a:r>
              <a:rPr sz="1600" dirty="0" smtClean="0">
                <a:uFill>
                  <a:solidFill/>
                </a:uFill>
              </a:rPr>
              <a:t>concept </a:t>
            </a:r>
            <a:r>
              <a:rPr sz="1600" dirty="0">
                <a:uFill>
                  <a:solidFill/>
                </a:uFill>
              </a:rPr>
              <a:t>of Global tropical cyclone model with multiple moveable nests placed around all tropical systems in the world</a:t>
            </a:r>
          </a:p>
          <a:p>
            <a:pPr marL="571500" lvl="0" indent="-342900" algn="just" defTabSz="457200">
              <a:buSzPct val="100000"/>
              <a:buFont typeface="Wingdings" panose="05000000000000000000" pitchFamily="2" charset="2"/>
              <a:buChar char="§"/>
              <a:defRPr sz="1800"/>
            </a:pPr>
            <a:endParaRPr sz="1600" dirty="0">
              <a:uFill>
                <a:solidFill/>
              </a:uFill>
            </a:endParaRPr>
          </a:p>
          <a:p>
            <a:pPr marL="514350" lvl="0" indent="-285750" algn="just" defTabSz="457200">
              <a:buSzPct val="100000"/>
              <a:buFont typeface="Wingdings" panose="05000000000000000000" pitchFamily="2" charset="2"/>
              <a:buChar char="§"/>
              <a:defRPr sz="1800"/>
            </a:pPr>
            <a:r>
              <a:rPr sz="1600" dirty="0">
                <a:uFill>
                  <a:solidFill/>
                </a:uFill>
              </a:rPr>
              <a:t>Options to test HWRF nests in NMMB/NEMS framework with initial and boundary conditions from different hydrostatic and non-hydrostatic global models being developed in this HIWPP effort will be made available to other collaborators</a:t>
            </a:r>
          </a:p>
        </p:txBody>
      </p:sp>
      <p:sp>
        <p:nvSpPr>
          <p:cNvPr id="25" name="Shape 25"/>
          <p:cNvSpPr/>
          <p:nvPr/>
        </p:nvSpPr>
        <p:spPr>
          <a:xfrm>
            <a:off x="1524000" y="427533"/>
            <a:ext cx="2965450" cy="416750"/>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sz="2200" b="1" i="1" dirty="0">
                <a:solidFill>
                  <a:srgbClr val="141414"/>
                </a:solidFill>
              </a:rPr>
              <a:t>PROJECT GOALS</a:t>
            </a:r>
          </a:p>
        </p:txBody>
      </p:sp>
      <p:pic>
        <p:nvPicPr>
          <p:cNvPr id="2" name="Picture 1"/>
          <p:cNvPicPr>
            <a:picLocks noChangeAspect="1"/>
          </p:cNvPicPr>
          <p:nvPr/>
        </p:nvPicPr>
        <p:blipFill>
          <a:blip r:embed="rId2"/>
          <a:stretch>
            <a:fillRect/>
          </a:stretch>
        </p:blipFill>
        <p:spPr>
          <a:xfrm>
            <a:off x="6273947" y="921930"/>
            <a:ext cx="1797558" cy="1122285"/>
          </a:xfrm>
          <a:prstGeom prst="rect">
            <a:avLst/>
          </a:prstGeom>
        </p:spPr>
      </p:pic>
      <p:pic>
        <p:nvPicPr>
          <p:cNvPr id="3" name="Picture 2"/>
          <p:cNvPicPr>
            <a:picLocks noChangeAspect="1"/>
          </p:cNvPicPr>
          <p:nvPr/>
        </p:nvPicPr>
        <p:blipFill>
          <a:blip r:embed="rId3"/>
          <a:stretch>
            <a:fillRect/>
          </a:stretch>
        </p:blipFill>
        <p:spPr>
          <a:xfrm>
            <a:off x="5915835" y="2004820"/>
            <a:ext cx="2513782" cy="1693607"/>
          </a:xfrm>
          <a:prstGeom prst="rect">
            <a:avLst/>
          </a:prstGeom>
        </p:spPr>
      </p:pic>
      <p:pic>
        <p:nvPicPr>
          <p:cNvPr id="6" name="Picture 5"/>
          <p:cNvPicPr>
            <a:picLocks noChangeAspect="1"/>
          </p:cNvPicPr>
          <p:nvPr/>
        </p:nvPicPr>
        <p:blipFill>
          <a:blip r:embed="rId4"/>
          <a:stretch>
            <a:fillRect/>
          </a:stretch>
        </p:blipFill>
        <p:spPr>
          <a:xfrm>
            <a:off x="5474252" y="3530367"/>
            <a:ext cx="3556000" cy="2501900"/>
          </a:xfrm>
          <a:prstGeom prst="rect">
            <a:avLst/>
          </a:prstGeom>
        </p:spPr>
      </p:pic>
      <p:pic>
        <p:nvPicPr>
          <p:cNvPr id="8" name="HIWPP logo.png" descr="HIWPP logo"/>
          <p:cNvPicPr/>
          <p:nvPr/>
        </p:nvPicPr>
        <p:blipFill>
          <a:blip r:embed="rId5">
            <a:extLst/>
          </a:blip>
          <a:stretch>
            <a:fillRect/>
          </a:stretch>
        </p:blipFill>
        <p:spPr>
          <a:xfrm>
            <a:off x="152400" y="76200"/>
            <a:ext cx="762000" cy="804298"/>
          </a:xfrm>
          <a:prstGeom prst="rect">
            <a:avLst/>
          </a:prstGeom>
          <a:ln w="12700">
            <a:miter lim="400000"/>
          </a:ln>
        </p:spPr>
      </p:pic>
      <p:pic>
        <p:nvPicPr>
          <p:cNvPr id="9" name="image4.png" descr="image4.png"/>
          <p:cNvPicPr/>
          <p:nvPr/>
        </p:nvPicPr>
        <p:blipFill>
          <a:blip r:embed="rId6">
            <a:extLst/>
          </a:blip>
          <a:stretch>
            <a:fillRect/>
          </a:stretch>
        </p:blipFill>
        <p:spPr>
          <a:xfrm>
            <a:off x="8229600" y="66879"/>
            <a:ext cx="841272" cy="777404"/>
          </a:xfrm>
          <a:prstGeom prst="rect">
            <a:avLst/>
          </a:prstGeom>
          <a:ln w="12700" cap="flat">
            <a:noFill/>
            <a:miter lim="400000"/>
          </a:ln>
          <a:effectLst/>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descr="image4.png"/>
          <p:cNvPicPr/>
          <p:nvPr/>
        </p:nvPicPr>
        <p:blipFill>
          <a:blip r:embed="rId2">
            <a:extLst/>
          </a:blip>
          <a:stretch>
            <a:fillRect/>
          </a:stretch>
        </p:blipFill>
        <p:spPr>
          <a:xfrm>
            <a:off x="8229600" y="66879"/>
            <a:ext cx="841272" cy="777404"/>
          </a:xfrm>
          <a:prstGeom prst="rect">
            <a:avLst/>
          </a:prstGeom>
          <a:ln w="12700" cap="flat">
            <a:noFill/>
            <a:miter lim="400000"/>
          </a:ln>
          <a:effectLst/>
        </p:spPr>
      </p:pic>
      <p:sp>
        <p:nvSpPr>
          <p:cNvPr id="7" name="Shape 25"/>
          <p:cNvSpPr/>
          <p:nvPr/>
        </p:nvSpPr>
        <p:spPr>
          <a:xfrm>
            <a:off x="1295400" y="256329"/>
            <a:ext cx="3352800" cy="423547"/>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Milestones</a:t>
            </a:r>
            <a:endParaRPr sz="2200" b="1" i="1" dirty="0">
              <a:solidFill>
                <a:srgbClr val="141414"/>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62934727"/>
              </p:ext>
            </p:extLst>
          </p:nvPr>
        </p:nvGraphicFramePr>
        <p:xfrm>
          <a:off x="1371600" y="2819400"/>
          <a:ext cx="6129169" cy="2194560"/>
        </p:xfrm>
        <a:graphic>
          <a:graphicData uri="http://schemas.openxmlformats.org/drawingml/2006/table">
            <a:tbl>
              <a:tblPr firstRow="1" bandRow="1">
                <a:tableStyleId>{5940675A-B579-460E-94D1-54222C63F5DA}</a:tableStyleId>
              </a:tblPr>
              <a:tblGrid>
                <a:gridCol w="3513060"/>
                <a:gridCol w="2616109"/>
              </a:tblGrid>
              <a:tr h="160491">
                <a:tc>
                  <a:txBody>
                    <a:bodyPr/>
                    <a:lstStyle/>
                    <a:p>
                      <a:r>
                        <a:rPr lang="en-US" sz="1200" b="1" dirty="0" smtClean="0"/>
                        <a:t>Milestones</a:t>
                      </a:r>
                      <a:endParaRPr lang="en-US" sz="1200" b="1" dirty="0"/>
                    </a:p>
                  </a:txBody>
                  <a:tcPr/>
                </a:tc>
                <a:tc>
                  <a:txBody>
                    <a:bodyPr/>
                    <a:lstStyle/>
                    <a:p>
                      <a:r>
                        <a:rPr lang="en-US" sz="1200" b="1" dirty="0" smtClean="0"/>
                        <a:t>Completed</a:t>
                      </a:r>
                      <a:endParaRPr lang="en-US" sz="1200" b="1" dirty="0"/>
                    </a:p>
                  </a:txBody>
                  <a:tcPr/>
                </a:tc>
              </a:tr>
              <a:tr h="162720">
                <a:tc>
                  <a:txBody>
                    <a:bodyPr/>
                    <a:lstStyle/>
                    <a:p>
                      <a:r>
                        <a:rPr lang="en-US" sz="1200" dirty="0" smtClean="0"/>
                        <a:t>Configuration &amp; Testing</a:t>
                      </a:r>
                      <a:endParaRPr lang="en-US" sz="1200" dirty="0"/>
                    </a:p>
                  </a:txBody>
                  <a:tcPr/>
                </a:tc>
                <a:tc>
                  <a:txBody>
                    <a:bodyPr/>
                    <a:lstStyle/>
                    <a:p>
                      <a:r>
                        <a:rPr lang="en-US" sz="1200" dirty="0" smtClean="0"/>
                        <a:t>Dec 2014</a:t>
                      </a:r>
                      <a:endParaRPr lang="en-US" sz="1200" dirty="0"/>
                    </a:p>
                  </a:txBody>
                  <a:tcPr/>
                </a:tc>
              </a:tr>
              <a:tr h="162720">
                <a:tc>
                  <a:txBody>
                    <a:bodyPr/>
                    <a:lstStyle/>
                    <a:p>
                      <a:pPr marL="0" marR="0" indent="0" algn="ctr" defTabSz="457200" eaLnBrk="1" fontAlgn="auto" latinLnBrk="0" hangingPunct="1">
                        <a:lnSpc>
                          <a:spcPct val="100000"/>
                        </a:lnSpc>
                        <a:spcBef>
                          <a:spcPts val="0"/>
                        </a:spcBef>
                        <a:spcAft>
                          <a:spcPts val="0"/>
                        </a:spcAft>
                        <a:buClrTx/>
                        <a:buSzTx/>
                        <a:buFontTx/>
                        <a:buNone/>
                        <a:tabLst/>
                        <a:defRPr/>
                      </a:pPr>
                      <a:r>
                        <a:rPr lang="en-US" sz="1200" dirty="0" smtClean="0"/>
                        <a:t>HWRF Physics Transitions</a:t>
                      </a:r>
                    </a:p>
                  </a:txBody>
                  <a:tcPr/>
                </a:tc>
                <a:tc>
                  <a:txBody>
                    <a:bodyPr/>
                    <a:lstStyle/>
                    <a:p>
                      <a:r>
                        <a:rPr lang="en-US" sz="1200" dirty="0" smtClean="0"/>
                        <a:t>Sept 2014</a:t>
                      </a:r>
                      <a:endParaRPr lang="en-US" sz="1200" dirty="0"/>
                    </a:p>
                  </a:txBody>
                  <a:tcPr/>
                </a:tc>
              </a:tr>
              <a:tr h="162720">
                <a:tc>
                  <a:txBody>
                    <a:bodyPr/>
                    <a:lstStyle/>
                    <a:p>
                      <a:pPr marL="0" marR="0" indent="0" algn="ctr" defTabSz="457200" eaLnBrk="1" fontAlgn="auto" latinLnBrk="0" hangingPunct="1">
                        <a:lnSpc>
                          <a:spcPct val="100000"/>
                        </a:lnSpc>
                        <a:spcBef>
                          <a:spcPts val="0"/>
                        </a:spcBef>
                        <a:spcAft>
                          <a:spcPts val="0"/>
                        </a:spcAft>
                        <a:buClrTx/>
                        <a:buSzTx/>
                        <a:buFontTx/>
                        <a:buNone/>
                        <a:tabLst/>
                        <a:defRPr/>
                      </a:pPr>
                      <a:r>
                        <a:rPr lang="en-US" sz="1200" dirty="0" smtClean="0"/>
                        <a:t>Idealized Framework</a:t>
                      </a:r>
                    </a:p>
                  </a:txBody>
                  <a:tcPr/>
                </a:tc>
                <a:tc>
                  <a:txBody>
                    <a:bodyPr/>
                    <a:lstStyle/>
                    <a:p>
                      <a:r>
                        <a:rPr lang="en-US" sz="1200" dirty="0" smtClean="0"/>
                        <a:t>April 2015</a:t>
                      </a:r>
                      <a:endParaRPr lang="en-US" sz="1200" dirty="0"/>
                    </a:p>
                  </a:txBody>
                  <a:tcPr/>
                </a:tc>
              </a:tr>
              <a:tr h="162720">
                <a:tc>
                  <a:txBody>
                    <a:bodyPr/>
                    <a:lstStyle/>
                    <a:p>
                      <a:pPr marL="0" marR="0" indent="0" algn="ctr" defTabSz="457200" eaLnBrk="1" fontAlgn="auto" latinLnBrk="0" hangingPunct="1">
                        <a:lnSpc>
                          <a:spcPct val="100000"/>
                        </a:lnSpc>
                        <a:spcBef>
                          <a:spcPts val="0"/>
                        </a:spcBef>
                        <a:spcAft>
                          <a:spcPts val="0"/>
                        </a:spcAft>
                        <a:buClrTx/>
                        <a:buSzTx/>
                        <a:buFontTx/>
                        <a:buNone/>
                        <a:tabLst/>
                        <a:defRPr/>
                      </a:pPr>
                      <a:r>
                        <a:rPr lang="en-US" sz="1200" dirty="0" smtClean="0"/>
                        <a:t>HWRF Vortex</a:t>
                      </a:r>
                      <a:r>
                        <a:rPr lang="en-US" sz="1200" baseline="0" dirty="0" smtClean="0"/>
                        <a:t> Tracker</a:t>
                      </a:r>
                      <a:endParaRPr lang="en-US" sz="1200" dirty="0" smtClean="0"/>
                    </a:p>
                  </a:txBody>
                  <a:tcPr/>
                </a:tc>
                <a:tc>
                  <a:txBody>
                    <a:bodyPr/>
                    <a:lstStyle/>
                    <a:p>
                      <a:r>
                        <a:rPr lang="en-US" sz="1200" dirty="0" smtClean="0"/>
                        <a:t>Jun 2015</a:t>
                      </a:r>
                      <a:endParaRPr lang="en-US" sz="1200" dirty="0"/>
                    </a:p>
                  </a:txBody>
                  <a:tcPr/>
                </a:tc>
              </a:tr>
              <a:tr h="162720">
                <a:tc>
                  <a:txBody>
                    <a:bodyPr/>
                    <a:lstStyle/>
                    <a:p>
                      <a:pPr marL="0" marR="0" indent="0" algn="ctr" defTabSz="457200" eaLnBrk="1" fontAlgn="auto" latinLnBrk="0" hangingPunct="1">
                        <a:lnSpc>
                          <a:spcPct val="100000"/>
                        </a:lnSpc>
                        <a:spcBef>
                          <a:spcPts val="0"/>
                        </a:spcBef>
                        <a:spcAft>
                          <a:spcPts val="0"/>
                        </a:spcAft>
                        <a:buClrTx/>
                        <a:buSzTx/>
                        <a:buFontTx/>
                        <a:buNone/>
                        <a:tabLst/>
                        <a:defRPr/>
                      </a:pPr>
                      <a:r>
                        <a:rPr lang="en-US" sz="1200" dirty="0" smtClean="0"/>
                        <a:t>HWRF vortex initialization and cycling </a:t>
                      </a:r>
                    </a:p>
                  </a:txBody>
                  <a:tcPr/>
                </a:tc>
                <a:tc>
                  <a:txBody>
                    <a:bodyPr/>
                    <a:lstStyle/>
                    <a:p>
                      <a:r>
                        <a:rPr lang="en-US" sz="1200" dirty="0" smtClean="0"/>
                        <a:t>On-going</a:t>
                      </a:r>
                      <a:endParaRPr lang="en-US" sz="1200" dirty="0"/>
                    </a:p>
                  </a:txBody>
                  <a:tcPr/>
                </a:tc>
              </a:tr>
              <a:tr h="162720">
                <a:tc>
                  <a:txBody>
                    <a:bodyPr/>
                    <a:lstStyle/>
                    <a:p>
                      <a:r>
                        <a:rPr lang="en-US" sz="1200" dirty="0" smtClean="0"/>
                        <a:t>Semi-Real Time testing</a:t>
                      </a:r>
                      <a:endParaRPr lang="en-US" sz="1200" dirty="0"/>
                    </a:p>
                  </a:txBody>
                  <a:tcPr/>
                </a:tc>
                <a:tc>
                  <a:txBody>
                    <a:bodyPr/>
                    <a:lstStyle/>
                    <a:p>
                      <a:r>
                        <a:rPr lang="en-US" sz="1200" dirty="0" smtClean="0"/>
                        <a:t>On-going</a:t>
                      </a:r>
                      <a:endParaRPr lang="en-US" sz="1200" dirty="0"/>
                    </a:p>
                  </a:txBody>
                  <a:tcPr/>
                </a:tc>
              </a:tr>
              <a:tr h="162720">
                <a:tc>
                  <a:txBody>
                    <a:bodyPr/>
                    <a:lstStyle/>
                    <a:p>
                      <a:r>
                        <a:rPr lang="en-US" sz="1200" dirty="0" smtClean="0"/>
                        <a:t>Multi-Season Testing,</a:t>
                      </a:r>
                      <a:r>
                        <a:rPr lang="en-US" sz="1200" baseline="0" dirty="0" smtClean="0"/>
                        <a:t> </a:t>
                      </a:r>
                      <a:r>
                        <a:rPr lang="en-US" sz="1200" dirty="0" smtClean="0"/>
                        <a:t>Verification, Rainfall Evaluation</a:t>
                      </a:r>
                      <a:endParaRPr lang="en-US" sz="1200" dirty="0"/>
                    </a:p>
                  </a:txBody>
                  <a:tcPr/>
                </a:tc>
                <a:tc>
                  <a:txBody>
                    <a:bodyPr/>
                    <a:lstStyle/>
                    <a:p>
                      <a:r>
                        <a:rPr lang="en-US" sz="1200" dirty="0" smtClean="0"/>
                        <a:t>Postponed</a:t>
                      </a:r>
                      <a:r>
                        <a:rPr lang="en-US" sz="1200" baseline="0" dirty="0" smtClean="0"/>
                        <a:t> due to lack of HPC</a:t>
                      </a:r>
                      <a:endParaRPr lang="en-US" sz="1200" dirty="0"/>
                    </a:p>
                  </a:txBody>
                  <a:tcPr/>
                </a:tc>
              </a:tr>
            </a:tbl>
          </a:graphicData>
        </a:graphic>
      </p:graphicFrame>
      <p:sp>
        <p:nvSpPr>
          <p:cNvPr id="5" name="Slide Number Placeholder 4"/>
          <p:cNvSpPr>
            <a:spLocks noGrp="1"/>
          </p:cNvSpPr>
          <p:nvPr>
            <p:ph type="sldNum" sz="quarter" idx="2"/>
          </p:nvPr>
        </p:nvSpPr>
        <p:spPr/>
        <p:txBody>
          <a:bodyPr/>
          <a:lstStyle/>
          <a:p>
            <a:pPr lvl="0"/>
            <a:fld id="{86CB4B4D-7CA3-9044-876B-883B54F8677D}" type="slidenum">
              <a:rPr lang="en-US" smtClean="0"/>
              <a:t>4</a:t>
            </a:fld>
            <a:endParaRPr lang="en-US"/>
          </a:p>
        </p:txBody>
      </p:sp>
      <p:pic>
        <p:nvPicPr>
          <p:cNvPr id="11" name="HIWPP logo.png" descr="HIWPP logo"/>
          <p:cNvPicPr/>
          <p:nvPr/>
        </p:nvPicPr>
        <p:blipFill>
          <a:blip r:embed="rId3">
            <a:extLst/>
          </a:blip>
          <a:stretch>
            <a:fillRect/>
          </a:stretch>
        </p:blipFill>
        <p:spPr>
          <a:xfrm>
            <a:off x="152400" y="76200"/>
            <a:ext cx="762000" cy="804298"/>
          </a:xfrm>
          <a:prstGeom prst="rect">
            <a:avLst/>
          </a:prstGeom>
          <a:ln w="12700">
            <a:miter lim="400000"/>
          </a:ln>
        </p:spPr>
      </p:pic>
      <p:sp>
        <p:nvSpPr>
          <p:cNvPr id="8" name="TextBox 7"/>
          <p:cNvSpPr txBox="1"/>
          <p:nvPr/>
        </p:nvSpPr>
        <p:spPr>
          <a:xfrm>
            <a:off x="1143000" y="1520789"/>
            <a:ext cx="6486372" cy="861774"/>
          </a:xfrm>
          <a:prstGeom prst="rect">
            <a:avLst/>
          </a:prstGeom>
          <a:noFill/>
          <a:ln w="25400">
            <a:solidFill>
              <a:srgbClr val="C00000"/>
            </a:solidFill>
          </a:ln>
        </p:spPr>
        <p:txBody>
          <a:bodyPr wrap="square" rtlCol="0">
            <a:spAutoFit/>
          </a:bodyPr>
          <a:lstStyle/>
          <a:p>
            <a:r>
              <a:rPr lang="en-US" sz="1000" dirty="0" smtClean="0">
                <a:solidFill>
                  <a:srgbClr val="C00000"/>
                </a:solidFill>
                <a:sym typeface="Avenir Roman"/>
              </a:rPr>
              <a:t>Project Statement: </a:t>
            </a:r>
            <a:r>
              <a:rPr lang="en-US" sz="1000" dirty="0">
                <a:solidFill>
                  <a:srgbClr val="C00000"/>
                </a:solidFill>
              </a:rPr>
              <a:t>“The success of HWRF in track, intensity and structure forecasting lies not only in its nesting capability but also in its physics package, part of which was advanced at AOML using hurricane core observations and the hurricane initialization technique that was developed at NCEP. All three hurricane-specific components from HWRF (nesting, physics and vortex initialization) will be transitioned to the NMMB/NEMS framework before testing the model for providing improved tropical cyclone track and intensity forecast guidance in a multi-scale environment.”</a:t>
            </a:r>
          </a:p>
        </p:txBody>
      </p:sp>
    </p:spTree>
    <p:extLst>
      <p:ext uri="{BB962C8B-B14F-4D97-AF65-F5344CB8AC3E}">
        <p14:creationId xmlns:p14="http://schemas.microsoft.com/office/powerpoint/2010/main" val="231947990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sldNum" sz="quarter" idx="2"/>
          </p:nvPr>
        </p:nvSpPr>
        <p:spPr>
          <a:xfrm>
            <a:off x="8494114" y="6460730"/>
            <a:ext cx="445929" cy="323750"/>
          </a:xfrm>
          <a:prstGeom prst="rect">
            <a:avLst/>
          </a:prstGeom>
          <a:extLst>
            <a:ext uri="{C572A759-6A51-4108-AA02-DFA0A04FC94B}">
              <ma14:wrappingTextBoxFlag xmlns="" xmlns:ma14="http://schemas.microsoft.com/office/mac/drawingml/2011/main" val="1"/>
            </a:ext>
          </a:extLst>
        </p:spPr>
        <p:txBody>
          <a:bodyPr/>
          <a:lstStyle/>
          <a:p>
            <a:pPr lvl="0"/>
            <a:fld id="{86CB4B4D-7CA3-9044-876B-883B54F8677D}" type="slidenum">
              <a:t>5</a:t>
            </a:fld>
            <a:endParaRPr/>
          </a:p>
        </p:txBody>
      </p:sp>
      <p:sp>
        <p:nvSpPr>
          <p:cNvPr id="77" name="Shape 77"/>
          <p:cNvSpPr/>
          <p:nvPr/>
        </p:nvSpPr>
        <p:spPr>
          <a:xfrm>
            <a:off x="321009" y="280962"/>
            <a:ext cx="8173106" cy="416750"/>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endParaRPr sz="2200" b="1" i="1" dirty="0">
              <a:solidFill>
                <a:srgbClr val="141414"/>
              </a:solidFill>
            </a:endParaRPr>
          </a:p>
        </p:txBody>
      </p:sp>
      <p:sp>
        <p:nvSpPr>
          <p:cNvPr id="7" name="Shape 73"/>
          <p:cNvSpPr/>
          <p:nvPr/>
        </p:nvSpPr>
        <p:spPr>
          <a:xfrm>
            <a:off x="1219200" y="5771346"/>
            <a:ext cx="7261459" cy="47705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defTabSz="457200">
              <a:defRPr sz="1800"/>
            </a:pPr>
            <a:r>
              <a:rPr sz="1600" b="1" dirty="0">
                <a:solidFill>
                  <a:srgbClr val="29297A"/>
                </a:solidFill>
              </a:rPr>
              <a:t>- </a:t>
            </a:r>
            <a:r>
              <a:rPr lang="en-US" sz="1500" b="1" dirty="0" smtClean="0">
                <a:solidFill>
                  <a:srgbClr val="29297A"/>
                </a:solidFill>
              </a:rPr>
              <a:t>Uniform</a:t>
            </a:r>
            <a:r>
              <a:rPr lang="en-US" sz="1500" b="1" baseline="0" dirty="0" smtClean="0">
                <a:solidFill>
                  <a:srgbClr val="29297A"/>
                </a:solidFill>
              </a:rPr>
              <a:t> 3-km basin scale run in progress – needs more dedicated nodes</a:t>
            </a:r>
            <a:r>
              <a:rPr sz="1500" b="1" dirty="0" smtClean="0">
                <a:solidFill>
                  <a:srgbClr val="29297A"/>
                </a:solidFill>
              </a:rPr>
              <a:t> </a:t>
            </a:r>
            <a:r>
              <a:rPr lang="en-US" sz="1500" b="1" dirty="0" smtClean="0">
                <a:solidFill>
                  <a:srgbClr val="29297A"/>
                </a:solidFill>
              </a:rPr>
              <a:t> </a:t>
            </a:r>
          </a:p>
          <a:p>
            <a:pPr lvl="0" defTabSz="457200">
              <a:defRPr sz="1800"/>
            </a:pPr>
            <a:r>
              <a:rPr lang="en-US" sz="1500" b="1" dirty="0" smtClean="0">
                <a:solidFill>
                  <a:srgbClr val="29297A"/>
                </a:solidFill>
              </a:rPr>
              <a:t>- Uniform</a:t>
            </a:r>
            <a:r>
              <a:rPr lang="en-US" sz="1500" b="1" baseline="0" dirty="0" smtClean="0">
                <a:solidFill>
                  <a:srgbClr val="29297A"/>
                </a:solidFill>
              </a:rPr>
              <a:t> 3-km basin scale </a:t>
            </a:r>
            <a:r>
              <a:rPr lang="en-US" sz="1500" b="1" dirty="0" smtClean="0">
                <a:solidFill>
                  <a:srgbClr val="29297A"/>
                </a:solidFill>
              </a:rPr>
              <a:t>HWRF-B</a:t>
            </a:r>
            <a:r>
              <a:rPr lang="en-US" sz="1500" b="1" baseline="0" dirty="0" smtClean="0">
                <a:solidFill>
                  <a:srgbClr val="29297A"/>
                </a:solidFill>
              </a:rPr>
              <a:t> will be used as base line for testing 2-way interactions</a:t>
            </a:r>
            <a:endParaRPr sz="1500" b="1" dirty="0">
              <a:solidFill>
                <a:srgbClr val="29297A"/>
              </a:solidFill>
            </a:endParaRPr>
          </a:p>
        </p:txBody>
      </p:sp>
      <p:sp>
        <p:nvSpPr>
          <p:cNvPr id="9" name="Shape 73"/>
          <p:cNvSpPr/>
          <p:nvPr/>
        </p:nvSpPr>
        <p:spPr>
          <a:xfrm>
            <a:off x="6295465" y="4800600"/>
            <a:ext cx="2391335"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- 2h 10 m</a:t>
            </a:r>
          </a:p>
          <a:p>
            <a:pPr marL="0" lvl="0" indent="0" defTabSz="457200">
              <a:buFontTx/>
              <a:buNone/>
              <a:defRPr sz="1800"/>
            </a:pPr>
            <a:r>
              <a:rPr lang="en-US" sz="1400" b="0" baseline="0" dirty="0" smtClean="0">
                <a:solidFill>
                  <a:srgbClr val="29297A"/>
                </a:solidFill>
              </a:rPr>
              <a:t>- 61 levels; 1988x868</a:t>
            </a:r>
            <a:endParaRPr sz="1400" b="0" dirty="0">
              <a:solidFill>
                <a:srgbClr val="29297A"/>
              </a:solidFill>
            </a:endParaRPr>
          </a:p>
          <a:p>
            <a:pPr lvl="0" defTabSz="457200">
              <a:defRPr sz="1800"/>
            </a:pPr>
            <a:r>
              <a:rPr sz="1400" b="0" dirty="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0" name="Shape 73"/>
          <p:cNvSpPr/>
          <p:nvPr/>
        </p:nvSpPr>
        <p:spPr>
          <a:xfrm>
            <a:off x="3446273" y="4853226"/>
            <a:ext cx="2391335"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 </a:t>
            </a:r>
            <a:r>
              <a:rPr lang="en-US" sz="1400" b="0" baseline="0" dirty="0" err="1" smtClean="0">
                <a:solidFill>
                  <a:srgbClr val="29297A"/>
                </a:solidFill>
              </a:rPr>
              <a:t>fcst</a:t>
            </a:r>
            <a:r>
              <a:rPr lang="en-US" sz="1400" b="0" baseline="0" dirty="0" smtClean="0">
                <a:solidFill>
                  <a:srgbClr val="29297A"/>
                </a:solidFill>
              </a:rPr>
              <a:t> - 13 m</a:t>
            </a:r>
          </a:p>
          <a:p>
            <a:pPr marL="0" lvl="0" indent="0" defTabSz="457200">
              <a:buFontTx/>
              <a:buNone/>
              <a:defRPr sz="1800"/>
            </a:pPr>
            <a:r>
              <a:rPr lang="en-US" sz="1400" b="0" baseline="0" dirty="0" smtClean="0">
                <a:solidFill>
                  <a:srgbClr val="29297A"/>
                </a:solidFill>
              </a:rPr>
              <a:t>- 61 levels; 716x313</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11" name="Shape 73"/>
          <p:cNvSpPr/>
          <p:nvPr/>
        </p:nvSpPr>
        <p:spPr>
          <a:xfrm>
            <a:off x="499506" y="4876800"/>
            <a:ext cx="2391335"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lvl="0" indent="0" defTabSz="457200">
              <a:buFontTx/>
              <a:buNone/>
              <a:defRPr sz="1800"/>
            </a:pPr>
            <a:r>
              <a:rPr lang="en-US" sz="1400" b="0" baseline="0" dirty="0" smtClean="0">
                <a:solidFill>
                  <a:srgbClr val="29297A"/>
                </a:solidFill>
              </a:rPr>
              <a:t>- 576p; 7 days </a:t>
            </a:r>
            <a:r>
              <a:rPr lang="en-US" sz="1400" b="0" baseline="0" dirty="0" err="1" smtClean="0">
                <a:solidFill>
                  <a:srgbClr val="29297A"/>
                </a:solidFill>
              </a:rPr>
              <a:t>fcst</a:t>
            </a:r>
            <a:r>
              <a:rPr lang="en-US" sz="1400" b="0" baseline="0" dirty="0" smtClean="0">
                <a:solidFill>
                  <a:srgbClr val="29297A"/>
                </a:solidFill>
              </a:rPr>
              <a:t> 4 m </a:t>
            </a:r>
          </a:p>
          <a:p>
            <a:pPr marL="0" lvl="0" indent="0" defTabSz="457200">
              <a:buFontTx/>
              <a:buNone/>
              <a:defRPr sz="1800"/>
            </a:pPr>
            <a:r>
              <a:rPr lang="en-US" sz="1400" b="0" baseline="0" dirty="0" smtClean="0">
                <a:solidFill>
                  <a:srgbClr val="29297A"/>
                </a:solidFill>
              </a:rPr>
              <a:t>- 61 levels; 359x157</a:t>
            </a:r>
          </a:p>
          <a:p>
            <a:pPr marL="0" lvl="0" indent="0" defTabSz="457200">
              <a:buFontTx/>
              <a:buNone/>
              <a:defRPr sz="1800"/>
            </a:pPr>
            <a:r>
              <a:rPr sz="1400" b="0" dirty="0" smtClean="0">
                <a:solidFill>
                  <a:srgbClr val="29297A"/>
                </a:solidFill>
              </a:rPr>
              <a:t>- </a:t>
            </a:r>
            <a:r>
              <a:rPr lang="en-US" sz="1400" b="0" baseline="0" dirty="0" smtClean="0">
                <a:solidFill>
                  <a:srgbClr val="29297A"/>
                </a:solidFill>
              </a:rPr>
              <a:t> GFDL radiation; MYJ;BMJ; </a:t>
            </a:r>
          </a:p>
          <a:p>
            <a:pPr lvl="0" defTabSz="457200">
              <a:defRPr sz="1800"/>
            </a:pPr>
            <a:r>
              <a:rPr lang="en-US" sz="1400" b="0" baseline="0" dirty="0" smtClean="0">
                <a:solidFill>
                  <a:srgbClr val="29297A"/>
                </a:solidFill>
              </a:rPr>
              <a:t>-  Ferrier; NOAH LSM</a:t>
            </a:r>
            <a:endParaRPr sz="1400" b="0" dirty="0">
              <a:solidFill>
                <a:srgbClr val="29297A"/>
              </a:solidFill>
            </a:endParaRPr>
          </a:p>
        </p:txBody>
      </p:sp>
      <p:sp>
        <p:nvSpPr>
          <p:cNvPr id="2" name="TextBox 1"/>
          <p:cNvSpPr txBox="1"/>
          <p:nvPr/>
        </p:nvSpPr>
        <p:spPr>
          <a:xfrm>
            <a:off x="1041010" y="2052939"/>
            <a:ext cx="1142514"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54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3" name="TextBox 12"/>
          <p:cNvSpPr txBox="1"/>
          <p:nvPr/>
        </p:nvSpPr>
        <p:spPr>
          <a:xfrm flipH="1">
            <a:off x="4026680" y="1981200"/>
            <a:ext cx="1283463"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27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6" name="TextBox 15"/>
          <p:cNvSpPr txBox="1"/>
          <p:nvPr/>
        </p:nvSpPr>
        <p:spPr>
          <a:xfrm flipH="1">
            <a:off x="7041943" y="1976739"/>
            <a:ext cx="1082280"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mn-lt"/>
                <a:ea typeface="+mn-ea"/>
                <a:cs typeface="+mn-cs"/>
                <a:sym typeface="Helvetica"/>
              </a:rPr>
              <a:t>9 km</a:t>
            </a:r>
            <a:endParaRPr kumimoji="0" lang="en-US" sz="2400" b="0" i="0" u="none" strike="noStrike" cap="none" spc="0" normalizeH="0" baseline="0" dirty="0">
              <a:ln>
                <a:noFill/>
              </a:ln>
              <a:solidFill>
                <a:srgbClr val="000000"/>
              </a:solidFill>
              <a:effectLst/>
              <a:uFillTx/>
              <a:latin typeface="+mn-lt"/>
              <a:ea typeface="+mn-ea"/>
              <a:cs typeface="+mn-cs"/>
              <a:sym typeface="Helvetica"/>
            </a:endParaRPr>
          </a:p>
        </p:txBody>
      </p:sp>
      <p:sp>
        <p:nvSpPr>
          <p:cNvPr id="14" name="Shape 37"/>
          <p:cNvSpPr/>
          <p:nvPr/>
        </p:nvSpPr>
        <p:spPr>
          <a:xfrm>
            <a:off x="1392681" y="363156"/>
            <a:ext cx="5267997"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Configuration and Testing (May 2014)</a:t>
            </a:r>
            <a:endParaRPr sz="2200" b="1" i="1" dirty="0">
              <a:solidFill>
                <a:srgbClr val="14141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407859"/>
            <a:ext cx="2933629" cy="23927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198" y="2421668"/>
            <a:ext cx="2670602" cy="237893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371453"/>
            <a:ext cx="2598622" cy="2429147"/>
          </a:xfrm>
          <a:prstGeom prst="rect">
            <a:avLst/>
          </a:prstGeom>
        </p:spPr>
      </p:pic>
      <p:pic>
        <p:nvPicPr>
          <p:cNvPr id="17" name="image4.png" descr="image4.png"/>
          <p:cNvPicPr/>
          <p:nvPr/>
        </p:nvPicPr>
        <p:blipFill>
          <a:blip r:embed="rId6">
            <a:extLst/>
          </a:blip>
          <a:stretch>
            <a:fillRect/>
          </a:stretch>
        </p:blipFill>
        <p:spPr>
          <a:xfrm>
            <a:off x="8229600" y="66879"/>
            <a:ext cx="841272" cy="777404"/>
          </a:xfrm>
          <a:prstGeom prst="rect">
            <a:avLst/>
          </a:prstGeom>
          <a:ln w="12700" cap="flat">
            <a:noFill/>
            <a:miter lim="400000"/>
          </a:ln>
          <a:effectLst/>
        </p:spPr>
      </p:pic>
      <p:pic>
        <p:nvPicPr>
          <p:cNvPr id="20" name="HIWPP logo.png" descr="HIWPP logo"/>
          <p:cNvPicPr/>
          <p:nvPr/>
        </p:nvPicPr>
        <p:blipFill>
          <a:blip r:embed="rId7">
            <a:extLst/>
          </a:blip>
          <a:stretch>
            <a:fillRect/>
          </a:stretch>
        </p:blipFill>
        <p:spPr>
          <a:xfrm>
            <a:off x="152400" y="76200"/>
            <a:ext cx="762000" cy="804298"/>
          </a:xfrm>
          <a:prstGeom prst="rect">
            <a:avLst/>
          </a:prstGeom>
          <a:ln w="12700">
            <a:miter lim="400000"/>
          </a:ln>
        </p:spPr>
      </p:pic>
      <p:sp>
        <p:nvSpPr>
          <p:cNvPr id="18" name="TextBox 17"/>
          <p:cNvSpPr txBox="1"/>
          <p:nvPr/>
        </p:nvSpPr>
        <p:spPr>
          <a:xfrm>
            <a:off x="585291" y="1098021"/>
            <a:ext cx="7315200" cy="861774"/>
          </a:xfrm>
          <a:prstGeom prst="rect">
            <a:avLst/>
          </a:prstGeom>
          <a:noFill/>
          <a:ln w="25400">
            <a:solidFill>
              <a:srgbClr val="C00000"/>
            </a:solidFill>
          </a:ln>
        </p:spPr>
        <p:txBody>
          <a:bodyPr wrap="square" rtlCol="0">
            <a:spAutoFit/>
          </a:bodyPr>
          <a:lstStyle/>
          <a:p>
            <a:r>
              <a:rPr lang="en-US" sz="1000" dirty="0" smtClean="0">
                <a:solidFill>
                  <a:srgbClr val="C00000"/>
                </a:solidFill>
                <a:sym typeface="Avenir Roman"/>
              </a:rPr>
              <a:t>Project Statement:  “NMMB/NEMS </a:t>
            </a:r>
            <a:r>
              <a:rPr lang="en-US" sz="1000" dirty="0">
                <a:solidFill>
                  <a:srgbClr val="C00000"/>
                </a:solidFill>
                <a:sym typeface="Avenir Roman"/>
              </a:rPr>
              <a:t>is the adopted pathway for operational regional scale applications at NCEP.  Extending that for multi-scale hurricane forecast applications should provide a seamless pathway towards next generation operations.  The strategy to incorporate HWRF capabilities into the NMMB is consistent with recommendations made by the UCACN to consolidate the number of operational modeling systems within NOAA</a:t>
            </a:r>
            <a:r>
              <a:rPr lang="en-US" sz="1000" dirty="0" smtClean="0">
                <a:solidFill>
                  <a:srgbClr val="C00000"/>
                </a:solidFill>
                <a:sym typeface="Avenir Roman"/>
              </a:rPr>
              <a:t>. Also, this project will leverage on NOAA’s success with HWRF and support from HFIP towards creating the next-generation HWRF within NEMS framework.”</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
          <p:cNvSpPr/>
          <p:nvPr/>
        </p:nvSpPr>
        <p:spPr>
          <a:xfrm>
            <a:off x="1295400" y="381000"/>
            <a:ext cx="5191797"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 The NEMS HWRF-B system (Oct 2015)</a:t>
            </a:r>
            <a:endParaRPr sz="2200" b="1" i="1" dirty="0">
              <a:solidFill>
                <a:srgbClr val="141414"/>
              </a:solidFill>
            </a:endParaRPr>
          </a:p>
        </p:txBody>
      </p:sp>
      <p:sp>
        <p:nvSpPr>
          <p:cNvPr id="8" name="Slide Number Placeholder 7"/>
          <p:cNvSpPr>
            <a:spLocks noGrp="1"/>
          </p:cNvSpPr>
          <p:nvPr>
            <p:ph type="sldNum" sz="quarter" idx="2"/>
          </p:nvPr>
        </p:nvSpPr>
        <p:spPr/>
        <p:txBody>
          <a:bodyPr/>
          <a:lstStyle/>
          <a:p>
            <a:pPr lvl="0"/>
            <a:fld id="{86CB4B4D-7CA3-9044-876B-883B54F8677D}" type="slidenum">
              <a:rPr lang="en-US" smtClean="0"/>
              <a:t>6</a:t>
            </a:fld>
            <a:endParaRPr lang="en-US"/>
          </a:p>
        </p:txBody>
      </p:sp>
      <p:pic>
        <p:nvPicPr>
          <p:cNvPr id="7" name="Picture 6" descr="BASINSCALE-NMMB_3-STORMS_2010-08-29-00Z.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37409"/>
            <a:ext cx="6781800" cy="3729991"/>
          </a:xfrm>
          <a:prstGeom prst="rect">
            <a:avLst/>
          </a:prstGeom>
        </p:spPr>
      </p:pic>
      <p:sp>
        <p:nvSpPr>
          <p:cNvPr id="10" name="TextBox 9"/>
          <p:cNvSpPr txBox="1"/>
          <p:nvPr/>
        </p:nvSpPr>
        <p:spPr>
          <a:xfrm>
            <a:off x="6477000" y="3733800"/>
            <a:ext cx="1981200" cy="15696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171450" indent="-171450" algn="just">
              <a:buFont typeface="Wingdings" panose="05000000000000000000" pitchFamily="2" charset="2"/>
              <a:buChar char="Ø"/>
            </a:pPr>
            <a:r>
              <a:rPr lang="en-US" sz="1200" dirty="0" smtClean="0"/>
              <a:t>NEMS Framework</a:t>
            </a:r>
          </a:p>
          <a:p>
            <a:pPr marL="171450" indent="-171450" algn="just">
              <a:buFont typeface="Wingdings" panose="05000000000000000000" pitchFamily="2" charset="2"/>
              <a:buChar char="Ø"/>
            </a:pPr>
            <a:r>
              <a:rPr lang="en-US" sz="1200" dirty="0" smtClean="0"/>
              <a:t>NMMB dynamic core   </a:t>
            </a:r>
          </a:p>
          <a:p>
            <a:pPr marL="171450" indent="-171450" algn="just">
              <a:buFont typeface="Wingdings" panose="05000000000000000000" pitchFamily="2" charset="2"/>
              <a:buChar char="Ø"/>
            </a:pPr>
            <a:r>
              <a:rPr lang="en-US" sz="1200" dirty="0" smtClean="0"/>
              <a:t>HWRF physics </a:t>
            </a:r>
          </a:p>
          <a:p>
            <a:pPr marL="171450" indent="-171450" algn="just">
              <a:buFont typeface="Wingdings" panose="05000000000000000000" pitchFamily="2" charset="2"/>
              <a:buChar char="Ø"/>
            </a:pPr>
            <a:r>
              <a:rPr lang="en-US" sz="1200" dirty="0" smtClean="0"/>
              <a:t> HWRF vortex tracker </a:t>
            </a:r>
          </a:p>
          <a:p>
            <a:pPr marL="171450" indent="-171450" algn="just">
              <a:buFont typeface="Wingdings" panose="05000000000000000000" pitchFamily="2" charset="2"/>
              <a:buChar char="Ø"/>
            </a:pPr>
            <a:r>
              <a:rPr lang="en-US" sz="1200" dirty="0" smtClean="0"/>
              <a:t> HWRF Cycling  </a:t>
            </a:r>
          </a:p>
          <a:p>
            <a:pPr marL="171450" indent="-171450" algn="just">
              <a:buFont typeface="Wingdings" panose="05000000000000000000" pitchFamily="2" charset="2"/>
              <a:buChar char="Ø"/>
            </a:pPr>
            <a:r>
              <a:rPr lang="en-US" sz="1200" dirty="0" smtClean="0"/>
              <a:t>18:6:2 configuration</a:t>
            </a:r>
          </a:p>
          <a:p>
            <a:pPr marL="171450" indent="-171450" algn="just">
              <a:buFont typeface="Wingdings" panose="05000000000000000000" pitchFamily="2" charset="2"/>
              <a:buChar char="Ø"/>
            </a:pPr>
            <a:r>
              <a:rPr lang="en-US" sz="1200" dirty="0" smtClean="0"/>
              <a:t>Fully Automated System</a:t>
            </a:r>
          </a:p>
          <a:p>
            <a:pPr marL="171450" indent="-171450" algn="just">
              <a:buFont typeface="Wingdings" panose="05000000000000000000" pitchFamily="2" charset="2"/>
              <a:buChar char="Ø"/>
            </a:pPr>
            <a:r>
              <a:rPr lang="en-US" sz="1200" dirty="0" smtClean="0"/>
              <a:t>Advanced Diagnostics </a:t>
            </a:r>
            <a:endParaRPr lang="en-US" sz="1200" dirty="0"/>
          </a:p>
        </p:txBody>
      </p:sp>
      <p:pic>
        <p:nvPicPr>
          <p:cNvPr id="12" name="image4.png" descr="image4.png"/>
          <p:cNvPicPr/>
          <p:nvPr/>
        </p:nvPicPr>
        <p:blipFill>
          <a:blip r:embed="rId4">
            <a:extLst/>
          </a:blip>
          <a:stretch>
            <a:fillRect/>
          </a:stretch>
        </p:blipFill>
        <p:spPr>
          <a:xfrm>
            <a:off x="8229600" y="66879"/>
            <a:ext cx="841272" cy="777404"/>
          </a:xfrm>
          <a:prstGeom prst="rect">
            <a:avLst/>
          </a:prstGeom>
          <a:ln w="12700" cap="flat">
            <a:noFill/>
            <a:miter lim="400000"/>
          </a:ln>
          <a:effectLst/>
        </p:spPr>
      </p:pic>
      <p:pic>
        <p:nvPicPr>
          <p:cNvPr id="14" name="HIWPP logo.png" descr="HIWPP logo"/>
          <p:cNvPicPr/>
          <p:nvPr/>
        </p:nvPicPr>
        <p:blipFill>
          <a:blip r:embed="rId5">
            <a:extLst/>
          </a:blip>
          <a:stretch>
            <a:fillRect/>
          </a:stretch>
        </p:blipFill>
        <p:spPr>
          <a:xfrm>
            <a:off x="152400" y="76200"/>
            <a:ext cx="762000" cy="804298"/>
          </a:xfrm>
          <a:prstGeom prst="rect">
            <a:avLst/>
          </a:prstGeom>
          <a:ln w="12700">
            <a:miter lim="400000"/>
          </a:ln>
        </p:spPr>
      </p:pic>
      <p:sp>
        <p:nvSpPr>
          <p:cNvPr id="9" name="TextBox 8"/>
          <p:cNvSpPr txBox="1"/>
          <p:nvPr/>
        </p:nvSpPr>
        <p:spPr>
          <a:xfrm>
            <a:off x="609600" y="1273314"/>
            <a:ext cx="7315200" cy="707886"/>
          </a:xfrm>
          <a:prstGeom prst="rect">
            <a:avLst/>
          </a:prstGeom>
          <a:noFill/>
          <a:ln w="25400">
            <a:solidFill>
              <a:srgbClr val="C00000"/>
            </a:solidFill>
          </a:ln>
        </p:spPr>
        <p:txBody>
          <a:bodyPr wrap="square" rtlCol="0">
            <a:spAutoFit/>
          </a:bodyPr>
          <a:lstStyle/>
          <a:p>
            <a:r>
              <a:rPr lang="en-US" sz="1000" dirty="0" smtClean="0">
                <a:solidFill>
                  <a:srgbClr val="C00000"/>
                </a:solidFill>
                <a:sym typeface="Avenir Roman"/>
              </a:rPr>
              <a:t>Project Statement: “The </a:t>
            </a:r>
            <a:r>
              <a:rPr lang="en-US" sz="1000" dirty="0">
                <a:solidFill>
                  <a:srgbClr val="C00000"/>
                </a:solidFill>
                <a:sym typeface="Avenir Roman"/>
              </a:rPr>
              <a:t>current operational HWRF configuration is storm centric, not ideal for representing multi-scale interactions or for post land fall applications, and is greatly limited in extending forecast lead times beyond 5 days.  Key for improving near land fall (size) and post land fall applications (rainfall) and for extending forecast lead times beyond 5 days lies in the creation of a multi scale model (eventually covering the entire globe) with multiple moving nests at 1-3 km resolution covering all the storms in the basin</a:t>
            </a:r>
            <a:r>
              <a:rPr lang="en-US" sz="1000" dirty="0" smtClean="0">
                <a:solidFill>
                  <a:srgbClr val="C00000"/>
                </a:solidFill>
                <a:sym typeface="Avenir Roman"/>
              </a:rPr>
              <a:t>.” </a:t>
            </a:r>
            <a:endParaRPr lang="en-US" sz="1000" dirty="0">
              <a:solidFill>
                <a:srgbClr val="C00000"/>
              </a:solidFill>
            </a:endParaRPr>
          </a:p>
        </p:txBody>
      </p:sp>
    </p:spTree>
    <p:extLst>
      <p:ext uri="{BB962C8B-B14F-4D97-AF65-F5344CB8AC3E}">
        <p14:creationId xmlns:p14="http://schemas.microsoft.com/office/powerpoint/2010/main" val="223822145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37"/>
          <p:cNvSpPr/>
          <p:nvPr/>
        </p:nvSpPr>
        <p:spPr>
          <a:xfrm>
            <a:off x="294603" y="363156"/>
            <a:ext cx="8645442"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 </a:t>
            </a:r>
            <a:endParaRPr sz="2200" b="1" i="1" dirty="0">
              <a:solidFill>
                <a:srgbClr val="141414"/>
              </a:solidFill>
            </a:endParaRPr>
          </a:p>
        </p:txBody>
      </p:sp>
      <p:sp>
        <p:nvSpPr>
          <p:cNvPr id="22" name="Shape 37"/>
          <p:cNvSpPr/>
          <p:nvPr/>
        </p:nvSpPr>
        <p:spPr>
          <a:xfrm>
            <a:off x="1143000" y="363459"/>
            <a:ext cx="5191797"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 The HWRF-B system: Impact HWRF physics</a:t>
            </a:r>
            <a:endParaRPr sz="2200" b="1" i="1" dirty="0">
              <a:solidFill>
                <a:srgbClr val="141414"/>
              </a:solidFill>
            </a:endParaRPr>
          </a:p>
        </p:txBody>
      </p: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6662"/>
            <a:ext cx="3886200" cy="1524000"/>
          </a:xfrm>
          <a:prstGeom prst="rect">
            <a:avLst/>
          </a:prstGeom>
          <a:noFill/>
          <a:ln>
            <a:noFill/>
          </a:ln>
        </p:spPr>
      </p:pic>
      <p:pic>
        <p:nvPicPr>
          <p:cNvPr id="23" name="Picture 22"/>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0"/>
            <a:ext cx="4724400" cy="3276600"/>
          </a:xfrm>
          <a:prstGeom prst="rect">
            <a:avLst/>
          </a:prstGeom>
          <a:noFill/>
          <a:ln>
            <a:noFill/>
          </a:ln>
        </p:spPr>
      </p:pic>
      <p:sp>
        <p:nvSpPr>
          <p:cNvPr id="24" name="TextBox 23"/>
          <p:cNvSpPr txBox="1"/>
          <p:nvPr/>
        </p:nvSpPr>
        <p:spPr>
          <a:xfrm>
            <a:off x="609600" y="3276600"/>
            <a:ext cx="3016624" cy="1692771"/>
          </a:xfrm>
          <a:prstGeom prst="rect">
            <a:avLst/>
          </a:prstGeom>
          <a:noFill/>
          <a:ln w="25400">
            <a:solidFill>
              <a:srgbClr val="C00000"/>
            </a:solidFill>
          </a:ln>
        </p:spPr>
        <p:txBody>
          <a:bodyPr wrap="square" rtlCol="0">
            <a:spAutoFit/>
          </a:bodyPr>
          <a:lstStyle/>
          <a:p>
            <a:pPr algn="ctr"/>
            <a:r>
              <a:rPr lang="en-US" sz="1400" b="1" dirty="0" smtClean="0">
                <a:solidFill>
                  <a:srgbClr val="C00000"/>
                </a:solidFill>
                <a:latin typeface="+mj-lt"/>
              </a:rPr>
              <a:t>HWRF –vs- NMMB physics</a:t>
            </a:r>
          </a:p>
          <a:p>
            <a:r>
              <a:rPr lang="en-US" sz="1000" dirty="0">
                <a:solidFill>
                  <a:srgbClr val="C00000"/>
                </a:solidFill>
              </a:rPr>
              <a:t>NMMB with HWRF physics experiment showed track, intensity, and landfall characteristics (timing and location) similar to the operational HWRF (not shown) and much closer to the observations compared to NMMB with NAM physics, although the horizontal structure of the storm is comparable between these two experiments. NMMB with NAM physics produced much weaker hurricane compared to NMMB with HWRF physics.</a:t>
            </a:r>
          </a:p>
        </p:txBody>
      </p:sp>
      <p:sp>
        <p:nvSpPr>
          <p:cNvPr id="3" name="Slide Number Placeholder 2"/>
          <p:cNvSpPr>
            <a:spLocks noGrp="1"/>
          </p:cNvSpPr>
          <p:nvPr>
            <p:ph type="sldNum" sz="quarter" idx="12"/>
          </p:nvPr>
        </p:nvSpPr>
        <p:spPr/>
        <p:txBody>
          <a:bodyPr/>
          <a:lstStyle/>
          <a:p>
            <a:fld id="{EC075EBD-BF95-4580-A3F3-F38326292A5A}" type="slidenum">
              <a:rPr lang="en-US" smtClean="0"/>
              <a:t>7</a:t>
            </a:fld>
            <a:endParaRPr lang="en-US"/>
          </a:p>
        </p:txBody>
      </p:sp>
      <p:pic>
        <p:nvPicPr>
          <p:cNvPr id="9" name="image4.png" descr="image4.png"/>
          <p:cNvPicPr/>
          <p:nvPr/>
        </p:nvPicPr>
        <p:blipFill>
          <a:blip r:embed="rId4">
            <a:extLst/>
          </a:blip>
          <a:stretch>
            <a:fillRect/>
          </a:stretch>
        </p:blipFill>
        <p:spPr>
          <a:xfrm>
            <a:off x="8229600" y="66879"/>
            <a:ext cx="841272" cy="777404"/>
          </a:xfrm>
          <a:prstGeom prst="rect">
            <a:avLst/>
          </a:prstGeom>
          <a:ln w="12700" cap="flat">
            <a:noFill/>
            <a:miter lim="400000"/>
          </a:ln>
          <a:effectLst/>
        </p:spPr>
      </p:pic>
      <p:pic>
        <p:nvPicPr>
          <p:cNvPr id="11" name="HIWPP logo.png" descr="HIWPP logo"/>
          <p:cNvPicPr/>
          <p:nvPr/>
        </p:nvPicPr>
        <p:blipFill>
          <a:blip r:embed="rId5">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4035468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p:cNvPicPr>
            <a:picLocks noChangeAspect="1"/>
          </p:cNvPicPr>
          <p:nvPr/>
        </p:nvPicPr>
        <p:blipFill rotWithShape="1">
          <a:blip r:embed="rId2" cstate="print">
            <a:extLst>
              <a:ext uri="{28A0092B-C50C-407E-A947-70E740481C1C}">
                <a14:useLocalDpi xmlns:a14="http://schemas.microsoft.com/office/drawing/2010/main" val="0"/>
              </a:ext>
            </a:extLst>
          </a:blip>
          <a:srcRect t="8617" b="-8617"/>
          <a:stretch/>
        </p:blipFill>
        <p:spPr>
          <a:xfrm>
            <a:off x="6042690" y="3997516"/>
            <a:ext cx="2396971" cy="2468880"/>
          </a:xfrm>
          <a:prstGeom prst="rect">
            <a:avLst/>
          </a:prstGeom>
        </p:spPr>
      </p:pic>
      <p:pic>
        <p:nvPicPr>
          <p:cNvPr id="4"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19" t="16176" r="1219" b="10294"/>
          <a:stretch/>
        </p:blipFill>
        <p:spPr>
          <a:xfrm>
            <a:off x="567885" y="1402726"/>
            <a:ext cx="2743200" cy="2286000"/>
          </a:xfrm>
        </p:spPr>
      </p:pic>
      <p:pic>
        <p:nvPicPr>
          <p:cNvPr id="6"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t="8549" b="-8549"/>
          <a:stretch/>
        </p:blipFill>
        <p:spPr>
          <a:xfrm>
            <a:off x="6042690" y="1382332"/>
            <a:ext cx="2396971" cy="2468880"/>
          </a:xfrm>
          <a:prstGeom prst="rect">
            <a:avLst/>
          </a:prstGeom>
        </p:spPr>
      </p:pic>
      <p:sp>
        <p:nvSpPr>
          <p:cNvPr id="8" name="TextBox 7"/>
          <p:cNvSpPr txBox="1"/>
          <p:nvPr/>
        </p:nvSpPr>
        <p:spPr>
          <a:xfrm>
            <a:off x="1295400" y="892352"/>
            <a:ext cx="1338639" cy="461665"/>
          </a:xfrm>
          <a:prstGeom prst="rect">
            <a:avLst/>
          </a:prstGeom>
          <a:noFill/>
        </p:spPr>
        <p:txBody>
          <a:bodyPr wrap="square" rtlCol="0">
            <a:spAutoFit/>
          </a:bodyPr>
          <a:lstStyle/>
          <a:p>
            <a:pPr algn="ctr"/>
            <a:r>
              <a:rPr lang="en-US" sz="2400" b="1" u="sng" dirty="0" smtClean="0">
                <a:solidFill>
                  <a:schemeClr val="accent2">
                    <a:lumMod val="75000"/>
                  </a:schemeClr>
                </a:solidFill>
                <a:latin typeface="+mj-lt"/>
              </a:rPr>
              <a:t>TRACK</a:t>
            </a:r>
            <a:endParaRPr lang="en-US" b="1" u="sng" dirty="0">
              <a:solidFill>
                <a:schemeClr val="accent2">
                  <a:lumMod val="75000"/>
                </a:schemeClr>
              </a:solidFill>
              <a:latin typeface="+mj-lt"/>
            </a:endParaRPr>
          </a:p>
        </p:txBody>
      </p:sp>
      <p:sp>
        <p:nvSpPr>
          <p:cNvPr id="9" name="TextBox 8"/>
          <p:cNvSpPr txBox="1"/>
          <p:nvPr/>
        </p:nvSpPr>
        <p:spPr>
          <a:xfrm>
            <a:off x="1352550" y="1405277"/>
            <a:ext cx="1219200" cy="307777"/>
          </a:xfrm>
          <a:prstGeom prst="rect">
            <a:avLst/>
          </a:prstGeom>
          <a:noFill/>
        </p:spPr>
        <p:txBody>
          <a:bodyPr wrap="square" rtlCol="0">
            <a:spAutoFit/>
          </a:bodyPr>
          <a:lstStyle/>
          <a:p>
            <a:pPr algn="ctr"/>
            <a:r>
              <a:rPr lang="en-US" sz="1400" b="1" dirty="0" smtClean="0">
                <a:solidFill>
                  <a:schemeClr val="accent2">
                    <a:lumMod val="75000"/>
                  </a:schemeClr>
                </a:solidFill>
                <a:latin typeface="+mj-lt"/>
              </a:rPr>
              <a:t>DANNY 2015</a:t>
            </a:r>
            <a:endParaRPr lang="en-US" sz="1400" b="1" dirty="0">
              <a:solidFill>
                <a:schemeClr val="accent2">
                  <a:lumMod val="75000"/>
                </a:schemeClr>
              </a:solidFill>
              <a:latin typeface="+mj-lt"/>
            </a:endParaRPr>
          </a:p>
        </p:txBody>
      </p:sp>
      <p:pic>
        <p:nvPicPr>
          <p:cNvPr id="5" name="Content Placeholder 6"/>
          <p:cNvPicPr>
            <a:picLocks noChangeAspect="1"/>
          </p:cNvPicPr>
          <p:nvPr/>
        </p:nvPicPr>
        <p:blipFill rotWithShape="1">
          <a:blip r:embed="rId5">
            <a:extLst>
              <a:ext uri="{28A0092B-C50C-407E-A947-70E740481C1C}">
                <a14:useLocalDpi xmlns:a14="http://schemas.microsoft.com/office/drawing/2010/main" val="0"/>
              </a:ext>
            </a:extLst>
          </a:blip>
          <a:srcRect l="1220" t="16176" r="1220" b="10294"/>
          <a:stretch/>
        </p:blipFill>
        <p:spPr>
          <a:xfrm>
            <a:off x="567885" y="4016309"/>
            <a:ext cx="2743200" cy="2286000"/>
          </a:xfrm>
          <a:prstGeom prst="rect">
            <a:avLst/>
          </a:prstGeom>
        </p:spPr>
      </p:pic>
      <p:sp>
        <p:nvSpPr>
          <p:cNvPr id="10" name="TextBox 9"/>
          <p:cNvSpPr txBox="1"/>
          <p:nvPr/>
        </p:nvSpPr>
        <p:spPr>
          <a:xfrm>
            <a:off x="1371600" y="3962400"/>
            <a:ext cx="1069848" cy="307777"/>
          </a:xfrm>
          <a:prstGeom prst="rect">
            <a:avLst/>
          </a:prstGeom>
          <a:noFill/>
        </p:spPr>
        <p:txBody>
          <a:bodyPr wrap="square" rtlCol="0">
            <a:spAutoFit/>
          </a:bodyPr>
          <a:lstStyle/>
          <a:p>
            <a:pPr algn="ctr"/>
            <a:r>
              <a:rPr lang="en-US" sz="1400" b="1" dirty="0" smtClean="0">
                <a:solidFill>
                  <a:schemeClr val="accent2">
                    <a:lumMod val="75000"/>
                  </a:schemeClr>
                </a:solidFill>
                <a:latin typeface="+mj-lt"/>
              </a:rPr>
              <a:t>ERIKA 2015</a:t>
            </a:r>
            <a:endParaRPr lang="en-US" sz="1400" b="1" dirty="0">
              <a:solidFill>
                <a:schemeClr val="accent2">
                  <a:lumMod val="75000"/>
                </a:schemeClr>
              </a:solidFill>
              <a:latin typeface="+mj-lt"/>
            </a:endParaRPr>
          </a:p>
        </p:txBody>
      </p:sp>
      <p:sp>
        <p:nvSpPr>
          <p:cNvPr id="11" name="TextBox 10"/>
          <p:cNvSpPr txBox="1"/>
          <p:nvPr/>
        </p:nvSpPr>
        <p:spPr>
          <a:xfrm>
            <a:off x="6399926" y="892352"/>
            <a:ext cx="1982073" cy="461665"/>
          </a:xfrm>
          <a:prstGeom prst="rect">
            <a:avLst/>
          </a:prstGeom>
          <a:noFill/>
        </p:spPr>
        <p:txBody>
          <a:bodyPr wrap="square" rtlCol="0" anchor="ctr" anchorCtr="0">
            <a:spAutoFit/>
          </a:bodyPr>
          <a:lstStyle/>
          <a:p>
            <a:pPr algn="ctr"/>
            <a:r>
              <a:rPr lang="en-US" sz="2400" b="1" u="sng" dirty="0" smtClean="0">
                <a:solidFill>
                  <a:schemeClr val="accent2">
                    <a:lumMod val="75000"/>
                  </a:schemeClr>
                </a:solidFill>
                <a:latin typeface="+mj-lt"/>
              </a:rPr>
              <a:t>INTENSITY</a:t>
            </a:r>
            <a:endParaRPr lang="en-US" u="sng" dirty="0">
              <a:solidFill>
                <a:schemeClr val="accent2">
                  <a:lumMod val="75000"/>
                </a:schemeClr>
              </a:solidFill>
              <a:latin typeface="+mj-lt"/>
            </a:endParaRPr>
          </a:p>
        </p:txBody>
      </p:sp>
      <p:sp>
        <p:nvSpPr>
          <p:cNvPr id="14" name="TextBox 13"/>
          <p:cNvSpPr txBox="1"/>
          <p:nvPr/>
        </p:nvSpPr>
        <p:spPr>
          <a:xfrm>
            <a:off x="3526155" y="2972305"/>
            <a:ext cx="2091690" cy="3108543"/>
          </a:xfrm>
          <a:prstGeom prst="rect">
            <a:avLst/>
          </a:prstGeom>
          <a:noFill/>
        </p:spPr>
        <p:txBody>
          <a:bodyPr wrap="square" rtlCol="0">
            <a:spAutoFit/>
          </a:bodyPr>
          <a:lstStyle/>
          <a:p>
            <a:pPr algn="ctr"/>
            <a:r>
              <a:rPr lang="en-US" sz="1400" b="1" u="sng" dirty="0" smtClean="0">
                <a:solidFill>
                  <a:schemeClr val="accent6">
                    <a:lumMod val="50000"/>
                  </a:schemeClr>
                </a:solidFill>
              </a:rPr>
              <a:t>Successes</a:t>
            </a:r>
          </a:p>
          <a:p>
            <a:pPr marL="285750" indent="-285750">
              <a:buFont typeface="Wingdings" panose="05000000000000000000" pitchFamily="2" charset="2"/>
              <a:buChar char="ü"/>
            </a:pPr>
            <a:r>
              <a:rPr lang="en-US" sz="1400" dirty="0">
                <a:solidFill>
                  <a:schemeClr val="accent6">
                    <a:lumMod val="75000"/>
                  </a:schemeClr>
                </a:solidFill>
              </a:rPr>
              <a:t>I</a:t>
            </a:r>
            <a:r>
              <a:rPr lang="en-US" sz="1400" dirty="0" smtClean="0">
                <a:solidFill>
                  <a:schemeClr val="accent6">
                    <a:lumMod val="75000"/>
                  </a:schemeClr>
                </a:solidFill>
              </a:rPr>
              <a:t>mproves initial intensity forecasts</a:t>
            </a:r>
          </a:p>
          <a:p>
            <a:pPr marL="285750" indent="-285750">
              <a:buFont typeface="Wingdings" panose="05000000000000000000" pitchFamily="2" charset="2"/>
              <a:buChar char="ü"/>
            </a:pPr>
            <a:r>
              <a:rPr lang="en-US" sz="1400" dirty="0" smtClean="0">
                <a:solidFill>
                  <a:schemeClr val="accent6">
                    <a:lumMod val="75000"/>
                  </a:schemeClr>
                </a:solidFill>
              </a:rPr>
              <a:t>Appears to improve track forecasts for developed storms</a:t>
            </a:r>
          </a:p>
          <a:p>
            <a:endParaRPr lang="en-US" sz="1400" dirty="0" smtClean="0"/>
          </a:p>
          <a:p>
            <a:pPr algn="ctr"/>
            <a:r>
              <a:rPr lang="en-US" sz="1400" b="1" u="sng" dirty="0" smtClean="0">
                <a:solidFill>
                  <a:schemeClr val="accent4">
                    <a:lumMod val="50000"/>
                  </a:schemeClr>
                </a:solidFill>
              </a:rPr>
              <a:t>Opportunities</a:t>
            </a:r>
          </a:p>
          <a:p>
            <a:pPr marL="285750" indent="-285750">
              <a:buFont typeface="Wingdings" panose="05000000000000000000" pitchFamily="2" charset="2"/>
              <a:buChar char="q"/>
            </a:pPr>
            <a:r>
              <a:rPr lang="en-US" sz="1400" dirty="0" smtClean="0">
                <a:solidFill>
                  <a:schemeClr val="accent4">
                    <a:lumMod val="75000"/>
                  </a:schemeClr>
                </a:solidFill>
              </a:rPr>
              <a:t>Early forecasts tend to ‘over-intensify’ long-term forecasts of weak storms, regardless of vortex-cycling</a:t>
            </a:r>
          </a:p>
        </p:txBody>
      </p:sp>
      <p:sp>
        <p:nvSpPr>
          <p:cNvPr id="17" name="TextBox 16"/>
          <p:cNvSpPr txBox="1"/>
          <p:nvPr/>
        </p:nvSpPr>
        <p:spPr>
          <a:xfrm>
            <a:off x="3460731" y="1240024"/>
            <a:ext cx="2222539" cy="1384995"/>
          </a:xfrm>
          <a:prstGeom prst="rect">
            <a:avLst/>
          </a:prstGeom>
          <a:noFill/>
          <a:ln w="25400">
            <a:solidFill>
              <a:srgbClr val="C00000"/>
            </a:solidFill>
          </a:ln>
        </p:spPr>
        <p:txBody>
          <a:bodyPr wrap="square" rtlCol="0">
            <a:spAutoFit/>
          </a:bodyPr>
          <a:lstStyle/>
          <a:p>
            <a:pPr algn="ctr"/>
            <a:r>
              <a:rPr lang="en-US" sz="1400" b="1" dirty="0" smtClean="0">
                <a:solidFill>
                  <a:srgbClr val="C00000"/>
                </a:solidFill>
                <a:latin typeface="+mj-lt"/>
              </a:rPr>
              <a:t>Vortex-cycling:</a:t>
            </a:r>
          </a:p>
          <a:p>
            <a:pPr algn="just"/>
            <a:r>
              <a:rPr lang="en-US" sz="1400" i="1" dirty="0" smtClean="0">
                <a:solidFill>
                  <a:srgbClr val="C00000"/>
                </a:solidFill>
                <a:latin typeface="+mj-lt"/>
              </a:rPr>
              <a:t>The modification/relocation of the 0-hr GFS vortex, based on the previous 6-hr HWRF-B forecast and observed conditions.</a:t>
            </a:r>
          </a:p>
        </p:txBody>
      </p:sp>
      <p:sp>
        <p:nvSpPr>
          <p:cNvPr id="18" name="Shape 37"/>
          <p:cNvSpPr/>
          <p:nvPr/>
        </p:nvSpPr>
        <p:spPr>
          <a:xfrm>
            <a:off x="294603" y="363156"/>
            <a:ext cx="8645442"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 </a:t>
            </a:r>
            <a:endParaRPr sz="2200" b="1" i="1" dirty="0">
              <a:solidFill>
                <a:srgbClr val="141414"/>
              </a:solidFill>
            </a:endParaRPr>
          </a:p>
        </p:txBody>
      </p:sp>
      <p:sp>
        <p:nvSpPr>
          <p:cNvPr id="19" name="TextBox 18"/>
          <p:cNvSpPr txBox="1"/>
          <p:nvPr/>
        </p:nvSpPr>
        <p:spPr>
          <a:xfrm>
            <a:off x="6477000" y="1368623"/>
            <a:ext cx="1143000" cy="307777"/>
          </a:xfrm>
          <a:prstGeom prst="rect">
            <a:avLst/>
          </a:prstGeom>
          <a:noFill/>
        </p:spPr>
        <p:txBody>
          <a:bodyPr wrap="square" rtlCol="0">
            <a:spAutoFit/>
          </a:bodyPr>
          <a:lstStyle/>
          <a:p>
            <a:pPr algn="ctr"/>
            <a:r>
              <a:rPr lang="en-US" sz="1400" b="1" dirty="0" smtClean="0">
                <a:solidFill>
                  <a:schemeClr val="accent2">
                    <a:lumMod val="75000"/>
                  </a:schemeClr>
                </a:solidFill>
                <a:latin typeface="+mj-lt"/>
              </a:rPr>
              <a:t>DANNY 2015</a:t>
            </a:r>
            <a:endParaRPr lang="en-US" sz="1400" b="1" dirty="0">
              <a:solidFill>
                <a:schemeClr val="accent2">
                  <a:lumMod val="75000"/>
                </a:schemeClr>
              </a:solidFill>
              <a:latin typeface="+mj-lt"/>
            </a:endParaRPr>
          </a:p>
        </p:txBody>
      </p:sp>
      <p:sp>
        <p:nvSpPr>
          <p:cNvPr id="21" name="TextBox 20"/>
          <p:cNvSpPr txBox="1"/>
          <p:nvPr/>
        </p:nvSpPr>
        <p:spPr>
          <a:xfrm>
            <a:off x="6626352" y="4035623"/>
            <a:ext cx="1069848" cy="307777"/>
          </a:xfrm>
          <a:prstGeom prst="rect">
            <a:avLst/>
          </a:prstGeom>
          <a:noFill/>
        </p:spPr>
        <p:txBody>
          <a:bodyPr wrap="square" rtlCol="0">
            <a:spAutoFit/>
          </a:bodyPr>
          <a:lstStyle/>
          <a:p>
            <a:pPr algn="ctr"/>
            <a:r>
              <a:rPr lang="en-US" sz="1400" b="1" dirty="0" smtClean="0">
                <a:solidFill>
                  <a:schemeClr val="accent2">
                    <a:lumMod val="75000"/>
                  </a:schemeClr>
                </a:solidFill>
                <a:latin typeface="+mj-lt"/>
              </a:rPr>
              <a:t>ERIKA 2015</a:t>
            </a:r>
            <a:endParaRPr lang="en-US" sz="1400" b="1" dirty="0">
              <a:solidFill>
                <a:schemeClr val="accent2">
                  <a:lumMod val="75000"/>
                </a:schemeClr>
              </a:solidFill>
              <a:latin typeface="+mj-lt"/>
            </a:endParaRPr>
          </a:p>
        </p:txBody>
      </p:sp>
      <p:sp>
        <p:nvSpPr>
          <p:cNvPr id="22" name="Shape 37"/>
          <p:cNvSpPr/>
          <p:nvPr/>
        </p:nvSpPr>
        <p:spPr>
          <a:xfrm>
            <a:off x="1177923" y="278490"/>
            <a:ext cx="6823077" cy="380230"/>
          </a:xfrm>
          <a:prstGeom prst="rect">
            <a:avLst/>
          </a:prstGeom>
          <a:ln w="12700">
            <a:miter lim="400000"/>
          </a:ln>
          <a:extLst>
            <a:ext uri="{C572A759-6A51-4108-AA02-DFA0A04FC94B}">
              <ma14:wrappingTextBoxFlag xmlns="" xmlns:ma14="http://schemas.microsoft.com/office/mac/drawingml/2011/main" val="1"/>
            </a:ext>
          </a:extLst>
        </p:spPr>
        <p:txBody>
          <a:bodyPr wrap="square" lIns="50799" tIns="50799" rIns="50799" bIns="50799"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 The HWRF-B system: Impact of Vortex Cycling</a:t>
            </a:r>
            <a:endParaRPr sz="2200" b="1" i="1" dirty="0">
              <a:solidFill>
                <a:srgbClr val="141414"/>
              </a:solidFill>
            </a:endParaRPr>
          </a:p>
        </p:txBody>
      </p:sp>
      <p:sp>
        <p:nvSpPr>
          <p:cNvPr id="12" name="Slide Number Placeholder 11"/>
          <p:cNvSpPr>
            <a:spLocks noGrp="1"/>
          </p:cNvSpPr>
          <p:nvPr>
            <p:ph type="sldNum" sz="quarter" idx="12"/>
          </p:nvPr>
        </p:nvSpPr>
        <p:spPr/>
        <p:txBody>
          <a:bodyPr/>
          <a:lstStyle/>
          <a:p>
            <a:fld id="{EC075EBD-BF95-4580-A3F3-F38326292A5A}" type="slidenum">
              <a:rPr lang="en-US" smtClean="0"/>
              <a:t>8</a:t>
            </a:fld>
            <a:endParaRPr lang="en-US"/>
          </a:p>
        </p:txBody>
      </p:sp>
      <p:pic>
        <p:nvPicPr>
          <p:cNvPr id="23" name="image4.png" descr="image4.png"/>
          <p:cNvPicPr/>
          <p:nvPr/>
        </p:nvPicPr>
        <p:blipFill>
          <a:blip r:embed="rId6">
            <a:extLst/>
          </a:blip>
          <a:stretch>
            <a:fillRect/>
          </a:stretch>
        </p:blipFill>
        <p:spPr>
          <a:xfrm>
            <a:off x="8229600" y="66879"/>
            <a:ext cx="841272" cy="777404"/>
          </a:xfrm>
          <a:prstGeom prst="rect">
            <a:avLst/>
          </a:prstGeom>
          <a:ln w="12700" cap="flat">
            <a:noFill/>
            <a:miter lim="400000"/>
          </a:ln>
          <a:effectLst/>
        </p:spPr>
      </p:pic>
      <p:pic>
        <p:nvPicPr>
          <p:cNvPr id="24" name="HIWPP logo.png" descr="HIWPP logo"/>
          <p:cNvPicPr/>
          <p:nvPr/>
        </p:nvPicPr>
        <p:blipFill>
          <a:blip r:embed="rId7">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2447636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5"/>
          <p:cNvSpPr/>
          <p:nvPr/>
        </p:nvSpPr>
        <p:spPr>
          <a:xfrm>
            <a:off x="1752600" y="269050"/>
            <a:ext cx="5486400" cy="416750"/>
          </a:xfrm>
          <a:prstGeom prst="rect">
            <a:avLst/>
          </a:prstGeom>
          <a:ln w="12700">
            <a:miter lim="400000"/>
          </a:ln>
          <a:extLst>
            <a:ext uri="{C572A759-6A51-4108-AA02-DFA0A04FC94B}">
              <ma14:wrappingTextBoxFlag xmlns="" xmlns:ma14="http://schemas.microsoft.com/office/mac/drawingml/2011/main" val="1"/>
            </a:ext>
          </a:extLst>
        </p:spPr>
        <p:txBody>
          <a:bodyPr wrap="square" lIns="72248" tIns="72248" rIns="72248" bIns="72248" anchor="ctr">
            <a:spAutoFit/>
          </a:bodyPr>
          <a:lstStyle>
            <a:lvl1pPr defTabSz="1300162">
              <a:lnSpc>
                <a:spcPct val="80000"/>
              </a:lnSpc>
              <a:defRPr sz="2200" b="1" i="1">
                <a:solidFill>
                  <a:srgbClr val="141414"/>
                </a:solidFill>
              </a:defRPr>
            </a:lvl1pPr>
          </a:lstStyle>
          <a:p>
            <a:pPr lvl="0">
              <a:defRPr sz="1800" b="0" i="0">
                <a:solidFill>
                  <a:srgbClr val="000000"/>
                </a:solidFill>
              </a:defRPr>
            </a:pPr>
            <a:r>
              <a:rPr lang="en-US" sz="2200" b="1" i="1" dirty="0" smtClean="0">
                <a:solidFill>
                  <a:srgbClr val="141414"/>
                </a:solidFill>
              </a:rPr>
              <a:t>HWRF-B Experimental Web-Site/Products</a:t>
            </a:r>
            <a:endParaRPr sz="2200" b="1" i="1" dirty="0">
              <a:solidFill>
                <a:srgbClr val="141414"/>
              </a:solidFill>
            </a:endParaRPr>
          </a:p>
        </p:txBody>
      </p:sp>
      <p:sp>
        <p:nvSpPr>
          <p:cNvPr id="3" name="Rectangle 2"/>
          <p:cNvSpPr/>
          <p:nvPr/>
        </p:nvSpPr>
        <p:spPr>
          <a:xfrm>
            <a:off x="2764525" y="652046"/>
            <a:ext cx="3179075" cy="338554"/>
          </a:xfrm>
          <a:prstGeom prst="rect">
            <a:avLst/>
          </a:prstGeom>
        </p:spPr>
        <p:txBody>
          <a:bodyPr wrap="none">
            <a:spAutoFit/>
          </a:bodyPr>
          <a:lstStyle/>
          <a:p>
            <a:r>
              <a:rPr lang="en-US" sz="1600" dirty="0" smtClean="0"/>
              <a:t>http://storm.aoml.noaa.gov/hwrfb</a:t>
            </a:r>
            <a:endParaRPr lang="en-US" sz="1600" dirty="0"/>
          </a:p>
        </p:txBody>
      </p:sp>
      <p:sp>
        <p:nvSpPr>
          <p:cNvPr id="2" name="AutoShape 2" descr="http://storm.aoml.noaa.gov/hwrfx/projects/TEST-NMMB-AUTOMATION/AL042015/2015082012/NMMB%20VT7MOTION%20v.2015-08-10/Basin-scale,%2018:06:02km,%20Single-storm,%20Basin-scale%20HWRF%20Physics,%20HWRF%20Initialization/Multi-model/Storm%20Tracks/Multi-model%20tracks/8a439918a19720e0caba58023f84103271989837.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927296"/>
            <a:ext cx="5807061" cy="3629413"/>
          </a:xfrm>
          <a:prstGeom prst="rect">
            <a:avLst/>
          </a:prstGeom>
        </p:spPr>
      </p:pic>
      <p:pic>
        <p:nvPicPr>
          <p:cNvPr id="5124" name="Picture 4" descr="http://storm.aoml.noaa.gov/hwrfx/projects/TEST-NMMB-AUTOMATION/AL042015/2015082012/NMMB%20VT7MOTION%20v.2015-08-10/Basin-scale,%2018:06:02km,%20Single-storm,%20Basin-scale%20HWRF%20Physics,%20HWRF%20Initialization/Basin-scale-18km/Sea%20Level%20Pressure/Mean%20Sea%20Level%20Pressure/98c9fdcbc785e57ea688eb5d2ab32584011233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919" y="1143000"/>
            <a:ext cx="1707291" cy="12798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orm.aoml.noaa.gov/hwrfx/projects/TEST-NMMB-AUTOMATION/AL042015/2015082012/NMMB%20VT7MOTION%20v.2015-08-10/Basin-scale,%2018:06:02km,%20Single-storm,%20Basin-scale%20HWRF%20Physics,%20HWRF%20Initialization/Basin-scale-18km/Shear/Domain%20wide%20-%20850-200mb%20%28CIMSS%20style%29/474a57774de2ef335cb8983fe2dd2e4150719108.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90" y="4876800"/>
            <a:ext cx="1727910" cy="12952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torm.aoml.noaa.gov/hwrfx/projects/TEST-NMMB-AUTOMATION/AL042015/2015082012/NMMB%20VT7MOTION%20v.2015-08-10/Basin-scale,%2018:06:02km,%20Single-storm,%20Basin-scale%20HWRF%20Physics,%20HWRF%20Initialization/Inner-domain-2km/Relative%20humidity/Relative%20humidity%20at%20850mb/c076a714d1d39fc5b0c03fe98a9eb73389135807.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1295400"/>
            <a:ext cx="1626583" cy="121931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torm.aoml.noaa.gov/hwrfx/projects/TEST-NMMB-AUTOMATION/AL042015/2015082012/NMMB%20VT7MOTION%20v.2015-08-10/Basin-scale,%2018:06:02km,%20Single-storm,%20Basin-scale%20HWRF%20Physics,%20HWRF%20Initialization/Inner-domain-2km/Time-Height%20mean%20profiles/Mean%20relative%20humidity%20profile/589e6032fb62fa5291d57fae5fd351b49281564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4724400"/>
            <a:ext cx="2071299" cy="15526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44970" y="1120914"/>
            <a:ext cx="5032734" cy="707886"/>
          </a:xfrm>
          <a:prstGeom prst="rect">
            <a:avLst/>
          </a:prstGeom>
          <a:noFill/>
          <a:ln w="25400">
            <a:solidFill>
              <a:srgbClr val="C00000"/>
            </a:solidFill>
          </a:ln>
        </p:spPr>
        <p:txBody>
          <a:bodyPr wrap="square" rtlCol="0">
            <a:spAutoFit/>
          </a:bodyPr>
          <a:lstStyle/>
          <a:p>
            <a:pPr algn="just"/>
            <a:r>
              <a:rPr lang="en-US" sz="1000" i="1" dirty="0" smtClean="0">
                <a:solidFill>
                  <a:srgbClr val="C00000"/>
                </a:solidFill>
                <a:latin typeface="+mj-lt"/>
              </a:rPr>
              <a:t>HWRF-B Products:</a:t>
            </a:r>
          </a:p>
          <a:p>
            <a:pPr algn="just"/>
            <a:r>
              <a:rPr lang="en-US" sz="1000" i="1" dirty="0" smtClean="0">
                <a:solidFill>
                  <a:srgbClr val="C00000"/>
                </a:solidFill>
                <a:latin typeface="+mj-lt"/>
              </a:rPr>
              <a:t> Large scale (18 km): Track, Intensity, Shear, Steering, Predictors, TPW, MSLP, Winds, etc.</a:t>
            </a:r>
          </a:p>
          <a:p>
            <a:pPr algn="just"/>
            <a:r>
              <a:rPr lang="en-US" sz="1000" i="1" dirty="0" smtClean="0">
                <a:solidFill>
                  <a:srgbClr val="C00000"/>
                </a:solidFill>
                <a:latin typeface="+mj-lt"/>
              </a:rPr>
              <a:t>Vortex Scale (2 km): Warm core, </a:t>
            </a:r>
            <a:r>
              <a:rPr lang="en-US" sz="1000" i="1" dirty="0" err="1" smtClean="0">
                <a:solidFill>
                  <a:srgbClr val="C00000"/>
                </a:solidFill>
                <a:latin typeface="+mj-lt"/>
              </a:rPr>
              <a:t>Hovemoller</a:t>
            </a:r>
            <a:r>
              <a:rPr lang="en-US" sz="1000" i="1" dirty="0" smtClean="0">
                <a:solidFill>
                  <a:srgbClr val="C00000"/>
                </a:solidFill>
                <a:latin typeface="+mj-lt"/>
              </a:rPr>
              <a:t>, Vorticity, Winds, Relative Humidity, etc.</a:t>
            </a:r>
          </a:p>
          <a:p>
            <a:pPr algn="just"/>
            <a:r>
              <a:rPr lang="en-US" sz="1000" i="1" dirty="0" smtClean="0">
                <a:solidFill>
                  <a:srgbClr val="C00000"/>
                </a:solidFill>
                <a:latin typeface="+mj-lt"/>
              </a:rPr>
              <a:t>About 5000 graphics are produced per run! This capacity was available at HRD, Thanks to HFIP</a:t>
            </a:r>
          </a:p>
        </p:txBody>
      </p:sp>
      <p:pic>
        <p:nvPicPr>
          <p:cNvPr id="12" name="Picture 2" descr="imag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715000"/>
            <a:ext cx="4191000" cy="457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AutoShape 12" descr="http://storm.aoml.noaa.gov/hwrfx/projects/TEST-NMMB-AUTOMATION/AL042015/2015082012/NMMB%20VT7MOTION%20v.2015-08-10/Basin-scale,%2018:06:02km,%20Single-storm,%20Basin-scale%20HWRF%20Physics,%20HWRF%20Initialization/Basin-scale-18km/Total%20Precipitable%20Water/Total%20Precipitable%20Water%20%28CIMSS%20style%29/441c36fa3a98ec90f91bacf695cad28f2757271.gif"/>
          <p:cNvSpPr>
            <a:spLocks noChangeAspect="1" noChangeArrowheads="1"/>
          </p:cNvSpPr>
          <p:nvPr/>
        </p:nvSpPr>
        <p:spPr bwMode="auto">
          <a:xfrm>
            <a:off x="155575" y="-2239963"/>
            <a:ext cx="6238875" cy="4676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http://storm.aoml.noaa.gov/hwrfx/projects/TEST-NMMB-AUTOMATION/AL042015/2015082012/NMMB%20VT7MOTION%20v.2015-08-10/Basin-scale,%2018:06:02km,%20Single-storm,%20Basin-scale%20HWRF%20Physics,%20HWRF%20Initialization/Basin-scale-18km/Total%20Precipitable%20Water/Total%20Precipitable%20Water%20%28CIMSS%20style%29/9169ec57ca01a0c127365f8ac055fac136086585.gif"/>
          <p:cNvSpPr>
            <a:spLocks noChangeAspect="1" noChangeArrowheads="1"/>
          </p:cNvSpPr>
          <p:nvPr/>
        </p:nvSpPr>
        <p:spPr bwMode="auto">
          <a:xfrm>
            <a:off x="307975" y="-2087563"/>
            <a:ext cx="6238875" cy="4676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575" y="3276600"/>
            <a:ext cx="1422400" cy="1066800"/>
          </a:xfrm>
          <a:prstGeom prst="rect">
            <a:avLst/>
          </a:prstGeom>
        </p:spPr>
      </p:pic>
      <p:sp>
        <p:nvSpPr>
          <p:cNvPr id="10" name="AutoShape 16" descr="http://storm.aoml.noaa.gov/hwrfx/projects/TEST-NMMB-AUTOMATION/AL042015/2015082012/NMMB%20VT7MOTION%20v.2015-08-10/Basin-scale,%2018:06:02km,%20Single-storm,%20Basin-scale%20HWRF%20Physics,%20HWRF%20Initialization/Inner-domain-2km/Vorticity/Vorticity%20at%20850mb/fdce18adc5836ab8f53add363dcedf3d41311823.gif"/>
          <p:cNvSpPr>
            <a:spLocks noChangeAspect="1" noChangeArrowheads="1"/>
          </p:cNvSpPr>
          <p:nvPr/>
        </p:nvSpPr>
        <p:spPr bwMode="auto">
          <a:xfrm>
            <a:off x="460375" y="-1935163"/>
            <a:ext cx="6238875" cy="4676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9574" y="3124200"/>
            <a:ext cx="1625600" cy="1219200"/>
          </a:xfrm>
          <a:prstGeom prst="rect">
            <a:avLst/>
          </a:prstGeom>
        </p:spPr>
      </p:pic>
      <p:sp>
        <p:nvSpPr>
          <p:cNvPr id="14" name="Slide Number Placeholder 13"/>
          <p:cNvSpPr>
            <a:spLocks noGrp="1"/>
          </p:cNvSpPr>
          <p:nvPr>
            <p:ph type="sldNum" sz="quarter" idx="12"/>
          </p:nvPr>
        </p:nvSpPr>
        <p:spPr/>
        <p:txBody>
          <a:bodyPr/>
          <a:lstStyle/>
          <a:p>
            <a:fld id="{EC075EBD-BF95-4580-A3F3-F38326292A5A}" type="slidenum">
              <a:rPr lang="en-US" smtClean="0"/>
              <a:t>9</a:t>
            </a:fld>
            <a:endParaRPr lang="en-US"/>
          </a:p>
        </p:txBody>
      </p:sp>
      <p:pic>
        <p:nvPicPr>
          <p:cNvPr id="20" name="image4.png" descr="image4.png"/>
          <p:cNvPicPr/>
          <p:nvPr/>
        </p:nvPicPr>
        <p:blipFill>
          <a:blip r:embed="rId10">
            <a:extLst/>
          </a:blip>
          <a:stretch>
            <a:fillRect/>
          </a:stretch>
        </p:blipFill>
        <p:spPr>
          <a:xfrm>
            <a:off x="8229600" y="66879"/>
            <a:ext cx="841272" cy="777404"/>
          </a:xfrm>
          <a:prstGeom prst="rect">
            <a:avLst/>
          </a:prstGeom>
          <a:ln w="12700" cap="flat">
            <a:noFill/>
            <a:miter lim="400000"/>
          </a:ln>
          <a:effectLst/>
        </p:spPr>
      </p:pic>
      <p:pic>
        <p:nvPicPr>
          <p:cNvPr id="21" name="HIWPP logo.png" descr="HIWPP logo"/>
          <p:cNvPicPr/>
          <p:nvPr/>
        </p:nvPicPr>
        <p:blipFill>
          <a:blip r:embed="rId11">
            <a:extLst/>
          </a:blip>
          <a:stretch>
            <a:fillRect/>
          </a:stretch>
        </p:blipFill>
        <p:spPr>
          <a:xfrm>
            <a:off x="152400" y="76200"/>
            <a:ext cx="762000" cy="804298"/>
          </a:xfrm>
          <a:prstGeom prst="rect">
            <a:avLst/>
          </a:prstGeom>
          <a:ln w="12700">
            <a:miter lim="400000"/>
          </a:ln>
        </p:spPr>
      </p:pic>
    </p:spTree>
    <p:extLst>
      <p:ext uri="{BB962C8B-B14F-4D97-AF65-F5344CB8AC3E}">
        <p14:creationId xmlns:p14="http://schemas.microsoft.com/office/powerpoint/2010/main" val="398235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8ECED"/>
      </a:accent5>
      <a:accent6>
        <a:srgbClr val="2E2E8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outerShdw blurRad="38100" dist="23000" dir="5400000" rotWithShape="0">
            <a:srgbClr val="000000">
              <a:alpha val="34999"/>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2314</TotalTime>
  <Words>1258</Words>
  <Application>Microsoft Office PowerPoint</Application>
  <PresentationFormat>On-screen Show (4:3)</PresentationFormat>
  <Paragraphs>160</Paragraphs>
  <Slides>13</Slides>
  <Notes>6</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Sundararaman Gopalakrishnan</cp:lastModifiedBy>
  <cp:revision>238</cp:revision>
  <dcterms:modified xsi:type="dcterms:W3CDTF">2015-10-19T16:38:09Z</dcterms:modified>
</cp:coreProperties>
</file>