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303" r:id="rId4"/>
    <p:sldId id="282" r:id="rId5"/>
    <p:sldId id="259" r:id="rId6"/>
    <p:sldId id="260" r:id="rId7"/>
    <p:sldId id="283" r:id="rId8"/>
    <p:sldId id="262" r:id="rId9"/>
    <p:sldId id="288" r:id="rId10"/>
    <p:sldId id="286" r:id="rId11"/>
    <p:sldId id="266" r:id="rId12"/>
    <p:sldId id="267" r:id="rId13"/>
    <p:sldId id="268" r:id="rId14"/>
    <p:sldId id="284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85" r:id="rId24"/>
    <p:sldId id="270" r:id="rId25"/>
    <p:sldId id="280" r:id="rId26"/>
    <p:sldId id="287" r:id="rId27"/>
    <p:sldId id="273" r:id="rId28"/>
    <p:sldId id="274" r:id="rId29"/>
    <p:sldId id="275" r:id="rId30"/>
    <p:sldId id="311" r:id="rId31"/>
    <p:sldId id="277" r:id="rId32"/>
    <p:sldId id="289" r:id="rId33"/>
    <p:sldId id="278" r:id="rId34"/>
    <p:sldId id="292" r:id="rId35"/>
    <p:sldId id="293" r:id="rId36"/>
    <p:sldId id="279" r:id="rId37"/>
    <p:sldId id="305" r:id="rId38"/>
    <p:sldId id="306" r:id="rId39"/>
    <p:sldId id="320" r:id="rId40"/>
    <p:sldId id="308" r:id="rId41"/>
    <p:sldId id="309" r:id="rId42"/>
    <p:sldId id="310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E4DAC6-2912-4C62-8052-D39FC443FE59}">
  <a:tblStyle styleId="{8AE4DAC6-2912-4C62-8052-D39FC443FE59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9" autoAdjust="0"/>
    <p:restoredTop sz="94624"/>
  </p:normalViewPr>
  <p:slideViewPr>
    <p:cSldViewPr snapToGrid="0">
      <p:cViewPr>
        <p:scale>
          <a:sx n="115" d="100"/>
          <a:sy n="115" d="100"/>
        </p:scale>
        <p:origin x="448" y="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9745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did you determine the BAMD and BAMM? Did you use GFS forecasts to compute BAMD and BAMD? This means GFS forecast tilted </a:t>
            </a:r>
            <a:r>
              <a:rPr lang="en-US" baseline="0" dirty="0" err="1" smtClean="0"/>
              <a:t>vorte</a:t>
            </a:r>
            <a:r>
              <a:rPr lang="en-US" baseline="0" dirty="0" smtClean="0"/>
              <a:t> and sheared steering flows.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735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 line is</a:t>
            </a:r>
            <a:r>
              <a:rPr lang="en-US" baseline="0" dirty="0" smtClean="0"/>
              <a:t> the height of inflow layer depth defined as the height of 10% maximum inflow.  The white line is the height of the maximum tangential wind speed.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71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7" y="1371601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7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8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8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2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2" y="1076326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1387734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00"/>
                </a:solidFill>
                <a:sym typeface="Calibri"/>
              </a:rPr>
              <a:t>Development of the </a:t>
            </a:r>
            <a:r>
              <a:rPr lang="en-US" sz="4000" b="1" i="0" u="none" strike="noStrike" cap="none" dirty="0" smtClean="0">
                <a:solidFill>
                  <a:srgbClr val="FFFF00"/>
                </a:solidFill>
                <a:sym typeface="Calibri"/>
              </a:rPr>
              <a:t>Basin-scale </a:t>
            </a:r>
            <a:r>
              <a:rPr lang="en-US" sz="4000" b="1" i="0" u="none" strike="noStrike" cap="none" dirty="0">
                <a:solidFill>
                  <a:srgbClr val="FFFF00"/>
                </a:solidFill>
                <a:sym typeface="Calibri"/>
              </a:rPr>
              <a:t>HWRF Modeling </a:t>
            </a:r>
            <a:r>
              <a:rPr lang="en-US" sz="4000" b="1" i="0" u="none" strike="noStrike" cap="none" dirty="0" smtClean="0">
                <a:solidFill>
                  <a:srgbClr val="FFFF00"/>
                </a:solidFill>
                <a:sym typeface="Calibri"/>
              </a:rPr>
              <a:t>System</a:t>
            </a:r>
            <a:br>
              <a:rPr lang="en-US" sz="4000" b="1" i="0" u="none" strike="noStrike" cap="none" dirty="0" smtClean="0">
                <a:solidFill>
                  <a:srgbClr val="FFFF00"/>
                </a:solidFill>
                <a:sym typeface="Calibri"/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(Briefing to EMC)</a:t>
            </a:r>
            <a:endParaRPr lang="en-US" sz="40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2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Presented by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Xuejin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Zhang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Ghassan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Alaka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Jr.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Stanley Goldenberg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304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(AOML/HRD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2000" dirty="0" smtClean="0"/>
              <a:t>7 November 2016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 smtClean="0">
                <a:solidFill>
                  <a:srgbClr val="FFFF00"/>
                </a:solidFill>
              </a:rPr>
              <a:t>Real-time Product Website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7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FFC000"/>
                </a:solidFill>
              </a:rPr>
              <a:t>Real-time Website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sz="1800" b="1" dirty="0" smtClean="0">
                <a:solidFill>
                  <a:srgbClr val="FFC000"/>
                </a:solidFill>
              </a:rPr>
              <a:t>(http://</a:t>
            </a:r>
            <a:r>
              <a:rPr lang="en-US" sz="1800" b="1" dirty="0" err="1" smtClean="0">
                <a:solidFill>
                  <a:srgbClr val="FFC000"/>
                </a:solidFill>
              </a:rPr>
              <a:t>storm.aoml.noaa.gov</a:t>
            </a:r>
            <a:r>
              <a:rPr lang="en-US" sz="1800" b="1" dirty="0" smtClean="0">
                <a:solidFill>
                  <a:srgbClr val="FFC000"/>
                </a:solidFill>
              </a:rPr>
              <a:t>)</a:t>
            </a:r>
            <a:endParaRPr lang="en-US" sz="1800" b="1" dirty="0">
              <a:solidFill>
                <a:srgbClr val="FFC000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894150" y="1200150"/>
            <a:ext cx="4111200" cy="339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</a:pPr>
            <a:r>
              <a:rPr lang="en-US" sz="2200" dirty="0"/>
              <a:t>Product delivery accelerated via new graphics package</a:t>
            </a:r>
          </a:p>
          <a:p>
            <a:pPr marL="857250" lvl="1" indent="-368300">
              <a:spcBef>
                <a:spcPts val="0"/>
              </a:spcBef>
            </a:pPr>
            <a:r>
              <a:rPr lang="en-US" sz="1800" dirty="0"/>
              <a:t>Timing on par with HWRF</a:t>
            </a:r>
          </a:p>
          <a:p>
            <a:pPr marL="857250" lvl="1" indent="-368300">
              <a:spcBef>
                <a:spcPts val="0"/>
              </a:spcBef>
            </a:pPr>
            <a:r>
              <a:rPr lang="en-US" sz="1800" dirty="0"/>
              <a:t>Used by HFP, Map Discussions, &amp; others</a:t>
            </a:r>
          </a:p>
          <a:p>
            <a:pPr marL="857250" lvl="1" indent="-368300">
              <a:spcBef>
                <a:spcPts val="0"/>
              </a:spcBef>
            </a:pPr>
            <a:r>
              <a:rPr lang="en-US" sz="1800" dirty="0"/>
              <a:t>On-the-fly analysis</a:t>
            </a:r>
          </a:p>
          <a:p>
            <a:pPr marL="857250" lvl="1" indent="-368300">
              <a:spcBef>
                <a:spcPts val="0"/>
              </a:spcBef>
            </a:pPr>
            <a:r>
              <a:rPr lang="en-US" sz="1800" dirty="0"/>
              <a:t>Products for:</a:t>
            </a:r>
          </a:p>
          <a:p>
            <a:pPr marL="1314450" lvl="2" indent="-342900">
              <a:spcBef>
                <a:spcPts val="0"/>
              </a:spcBef>
            </a:pPr>
            <a:r>
              <a:rPr lang="en-US" sz="1400" dirty="0"/>
              <a:t>HB16</a:t>
            </a:r>
          </a:p>
          <a:p>
            <a:pPr marL="1314450" lvl="2" indent="-342900">
              <a:spcBef>
                <a:spcPts val="0"/>
              </a:spcBef>
            </a:pPr>
            <a:r>
              <a:rPr lang="en-US" sz="1400" dirty="0"/>
              <a:t>HB15</a:t>
            </a:r>
          </a:p>
          <a:p>
            <a:pPr marL="1314450" lvl="2" indent="-342900">
              <a:spcBef>
                <a:spcPts val="0"/>
              </a:spcBef>
            </a:pPr>
            <a:r>
              <a:rPr lang="en-US" sz="1400" dirty="0"/>
              <a:t>GFS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9" y="1153049"/>
            <a:ext cx="4722589" cy="38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 rot="-1466782">
            <a:off x="875652" y="1559898"/>
            <a:ext cx="591531" cy="27387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 rot="-1466782">
            <a:off x="2263202" y="3475123"/>
            <a:ext cx="591531" cy="27387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FFC000"/>
                </a:solidFill>
              </a:rPr>
              <a:t>Real-time Website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851629"/>
            <a:ext cx="8686799" cy="421192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7758750" y="1443900"/>
            <a:ext cx="1148100" cy="2853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228600" y="1443900"/>
            <a:ext cx="838500" cy="910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157475" y="932475"/>
            <a:ext cx="10719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800" b="1"/>
              <a:t>Choose Forecast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7825050" y="932475"/>
            <a:ext cx="10155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 b="1"/>
              <a:t>Choose Product</a:t>
            </a:r>
          </a:p>
        </p:txBody>
      </p:sp>
      <p:sp>
        <p:nvSpPr>
          <p:cNvPr id="178" name="Shape 178"/>
          <p:cNvSpPr/>
          <p:nvPr/>
        </p:nvSpPr>
        <p:spPr>
          <a:xfrm>
            <a:off x="4965375" y="1531100"/>
            <a:ext cx="502800" cy="138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6730700" y="932475"/>
            <a:ext cx="9063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 b="1"/>
              <a:t>Toggle Model</a:t>
            </a:r>
          </a:p>
        </p:txBody>
      </p:sp>
      <p:cxnSp>
        <p:nvCxnSpPr>
          <p:cNvPr id="180" name="Shape 180"/>
          <p:cNvCxnSpPr>
            <a:stCxn id="179" idx="2"/>
            <a:endCxn id="178" idx="3"/>
          </p:cNvCxnSpPr>
          <p:nvPr/>
        </p:nvCxnSpPr>
        <p:spPr>
          <a:xfrm flipH="1">
            <a:off x="5468150" y="1206375"/>
            <a:ext cx="1715700" cy="394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1" name="Shape 181"/>
          <p:cNvSpPr/>
          <p:nvPr/>
        </p:nvSpPr>
        <p:spPr>
          <a:xfrm>
            <a:off x="3624225" y="1531100"/>
            <a:ext cx="438000" cy="138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3062475" y="1531100"/>
            <a:ext cx="502800" cy="138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8193600" y="1170000"/>
            <a:ext cx="278400" cy="195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508650" y="1155987"/>
            <a:ext cx="278400" cy="195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85" name="Shape 185"/>
          <p:cNvCxnSpPr>
            <a:stCxn id="186" idx="2"/>
          </p:cNvCxnSpPr>
          <p:nvPr/>
        </p:nvCxnSpPr>
        <p:spPr>
          <a:xfrm>
            <a:off x="2633050" y="1206375"/>
            <a:ext cx="991175" cy="23752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6" name="Shape 186"/>
          <p:cNvSpPr txBox="1"/>
          <p:nvPr/>
        </p:nvSpPr>
        <p:spPr>
          <a:xfrm>
            <a:off x="2075950" y="932475"/>
            <a:ext cx="11142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 b="1" dirty="0" smtClean="0"/>
              <a:t>Toggle </a:t>
            </a:r>
            <a:r>
              <a:rPr lang="en-US" sz="800" b="1" dirty="0"/>
              <a:t>Multi-Pane</a:t>
            </a:r>
          </a:p>
        </p:txBody>
      </p:sp>
      <p:cxnSp>
        <p:nvCxnSpPr>
          <p:cNvPr id="187" name="Shape 187"/>
          <p:cNvCxnSpPr>
            <a:stCxn id="188" idx="2"/>
          </p:cNvCxnSpPr>
          <p:nvPr/>
        </p:nvCxnSpPr>
        <p:spPr>
          <a:xfrm>
            <a:off x="1656700" y="1206375"/>
            <a:ext cx="1405775" cy="3941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8" name="Shape 188"/>
          <p:cNvSpPr txBox="1"/>
          <p:nvPr/>
        </p:nvSpPr>
        <p:spPr>
          <a:xfrm>
            <a:off x="1237450" y="932475"/>
            <a:ext cx="8385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 b="1"/>
              <a:t>Toggle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C000"/>
                </a:solidFill>
              </a:rPr>
              <a:t>Real-time Website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sp>
        <p:nvSpPr>
          <p:cNvPr id="196" name="Shape 196"/>
          <p:cNvSpPr txBox="1"/>
          <p:nvPr/>
        </p:nvSpPr>
        <p:spPr>
          <a:xfrm>
            <a:off x="1100769" y="870625"/>
            <a:ext cx="2986200" cy="38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Multi-Panel Vortex-Scale Graphics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55" y="1154150"/>
            <a:ext cx="4420825" cy="39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5904800" y="870625"/>
            <a:ext cx="1942500" cy="38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Guidance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861" y="1260315"/>
            <a:ext cx="3028373" cy="183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1850" y="3093824"/>
            <a:ext cx="3028373" cy="198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2171" y="3161617"/>
            <a:ext cx="8083826" cy="102155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Results: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Track/Intensity Verification Statistics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3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sesNATL2016b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4" y="1924300"/>
            <a:ext cx="3613985" cy="3086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CasesEPAC2016b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84" y="1903364"/>
            <a:ext cx="3638350" cy="30861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046"/>
            <a:ext cx="9143999" cy="179916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FFFF00"/>
                </a:solidFill>
                <a:latin typeface="Calibri Light"/>
                <a:cs typeface="Calibri Light"/>
              </a:rPr>
              <a:t>SAMPLE SIZE PROBLEMS (NATL &amp; EPAC) </a:t>
            </a:r>
            <a:r>
              <a:rPr lang="en-US" sz="2100" dirty="0">
                <a:solidFill>
                  <a:srgbClr val="FFFF00"/>
                </a:solidFill>
                <a:latin typeface="Calibri Light"/>
                <a:cs typeface="Calibri Light"/>
              </a:rPr>
              <a:t>[HWRF = H216, i.e., HOPS]</a:t>
            </a:r>
            <a:r>
              <a:rPr lang="en-US" sz="2400" dirty="0">
                <a:solidFill>
                  <a:srgbClr val="FFFF00"/>
                </a:solidFill>
                <a:latin typeface="Calibri Light"/>
                <a:cs typeface="Calibri Light"/>
              </a:rPr>
              <a:t/>
            </a:r>
            <a:br>
              <a:rPr lang="en-US" sz="2400" dirty="0">
                <a:solidFill>
                  <a:srgbClr val="FFFF00"/>
                </a:solidFill>
                <a:latin typeface="Calibri Light"/>
                <a:cs typeface="Calibri Light"/>
              </a:rPr>
            </a:br>
            <a:r>
              <a:rPr lang="en-US" sz="2400" dirty="0">
                <a:solidFill>
                  <a:srgbClr val="FFFF00"/>
                </a:solidFill>
                <a:latin typeface="Calibri Light"/>
                <a:cs typeface="Calibri Light"/>
              </a:rPr>
              <a:t>Sample sizes on this slide are derived from SINGLE MODEL verifications</a:t>
            </a:r>
            <a:br>
              <a:rPr lang="en-US" sz="2400" dirty="0">
                <a:solidFill>
                  <a:srgbClr val="FFFF00"/>
                </a:solidFill>
                <a:latin typeface="Calibri Light"/>
                <a:cs typeface="Calibri Light"/>
              </a:rPr>
            </a:br>
            <a:r>
              <a:rPr lang="en-US" sz="1800" dirty="0">
                <a:solidFill>
                  <a:srgbClr val="CCFFCC"/>
                </a:solidFill>
                <a:latin typeface="Calibri Light"/>
                <a:cs typeface="Calibri Light"/>
              </a:rPr>
              <a:t>(i.e., # of cases that can be verified according to NHC rules for each model)</a:t>
            </a:r>
            <a:br>
              <a:rPr lang="en-US" sz="1800" dirty="0">
                <a:solidFill>
                  <a:srgbClr val="CCFFCC"/>
                </a:solidFill>
                <a:latin typeface="Calibri Light"/>
                <a:cs typeface="Calibri Light"/>
              </a:rPr>
            </a:br>
            <a:r>
              <a:rPr lang="en-US" sz="1800" dirty="0">
                <a:solidFill>
                  <a:srgbClr val="FFFF00"/>
                </a:solidFill>
                <a:latin typeface="Calibri Light"/>
                <a:cs typeface="Calibri Light"/>
              </a:rPr>
              <a:t>HOWEVER – all actual verifications are for homogeneous samples!</a:t>
            </a:r>
            <a:br>
              <a:rPr lang="en-US" sz="1800" dirty="0">
                <a:solidFill>
                  <a:srgbClr val="FFFF00"/>
                </a:solidFill>
                <a:latin typeface="Calibri Light"/>
                <a:cs typeface="Calibri Light"/>
              </a:rPr>
            </a:br>
            <a:r>
              <a:rPr lang="en-US" sz="1800" dirty="0">
                <a:solidFill>
                  <a:srgbClr val="CCFFCC"/>
                </a:solidFill>
                <a:latin typeface="Calibri Light"/>
                <a:cs typeface="Calibri Light"/>
              </a:rPr>
              <a:t>Reduced sample sizes for HB15 &amp; HB16 are due to various operational time constraints:</a:t>
            </a:r>
            <a:br>
              <a:rPr lang="en-US" sz="1800" dirty="0">
                <a:solidFill>
                  <a:srgbClr val="CCFFCC"/>
                </a:solidFill>
                <a:latin typeface="Calibri Light"/>
                <a:cs typeface="Calibri Light"/>
              </a:rPr>
            </a:br>
            <a:r>
              <a:rPr lang="en-US" sz="1800" dirty="0">
                <a:solidFill>
                  <a:srgbClr val="CCFFCC"/>
                </a:solidFill>
                <a:latin typeface="Calibri Light"/>
                <a:cs typeface="Calibri Light"/>
              </a:rPr>
              <a:t> e.g.,  data availability, completion deadlines, limited # of nests (esp. for HB16 EPAC runs), etc.</a:t>
            </a:r>
          </a:p>
        </p:txBody>
      </p:sp>
    </p:spTree>
    <p:extLst>
      <p:ext uri="{BB962C8B-B14F-4D97-AF65-F5344CB8AC3E}">
        <p14:creationId xmlns:p14="http://schemas.microsoft.com/office/powerpoint/2010/main" val="30413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TRACK SKILL (vs. HWRF) (NATL &amp; EPAC)  </a:t>
            </a:r>
            <a:r>
              <a:rPr lang="en-US" sz="2400" b="1" i="1" dirty="0">
                <a:solidFill>
                  <a:srgbClr val="CCFFCC"/>
                </a:solidFill>
              </a:rPr>
              <a:t>[HB15 used for EPAC]</a:t>
            </a:r>
            <a:endParaRPr lang="en-US" sz="2700" b="1" i="1" dirty="0">
              <a:solidFill>
                <a:srgbClr val="CCFFCC"/>
              </a:solidFill>
            </a:endParaRPr>
          </a:p>
        </p:txBody>
      </p:sp>
      <p:pic>
        <p:nvPicPr>
          <p:cNvPr id="7" name="Picture 6" descr="2016_Hb16vsHWRFTrkGA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" y="880533"/>
            <a:ext cx="4257675" cy="3848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 descr="2016E_4MHB15vsHWRFG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86" y="852419"/>
            <a:ext cx="44862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625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TRACK (paired) FSP (NATL &amp; EPAC)  </a:t>
            </a:r>
            <a:r>
              <a:rPr lang="en-US" sz="2400" b="1" i="1" dirty="0">
                <a:solidFill>
                  <a:srgbClr val="CCFFCC"/>
                </a:solidFill>
              </a:rPr>
              <a:t>[HB15 used for EPAC]</a:t>
            </a:r>
            <a:endParaRPr lang="en-US" sz="2700" b="1" i="1" dirty="0">
              <a:solidFill>
                <a:srgbClr val="CCFFCC"/>
              </a:solidFill>
            </a:endParaRPr>
          </a:p>
        </p:txBody>
      </p:sp>
      <p:pic>
        <p:nvPicPr>
          <p:cNvPr id="5" name="Picture 4" descr="2016E_4MHB15Trk_FSPbG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16" y="734483"/>
            <a:ext cx="4381500" cy="38766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 descr="2016_TrkFSP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734483"/>
            <a:ext cx="4210050" cy="38766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60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INTENSITY ERRORS (NATL &amp; EPAC) </a:t>
            </a:r>
            <a:r>
              <a:rPr lang="en-US" sz="2700" b="1" i="1" dirty="0">
                <a:solidFill>
                  <a:srgbClr val="CCFFCC"/>
                </a:solidFill>
              </a:rPr>
              <a:t>[HB15 used for EPAC]</a:t>
            </a:r>
            <a:endParaRPr lang="en-US" sz="2700" b="1" dirty="0">
              <a:solidFill>
                <a:srgbClr val="CCFFCC"/>
              </a:solidFill>
            </a:endParaRPr>
          </a:p>
        </p:txBody>
      </p:sp>
      <p:pic>
        <p:nvPicPr>
          <p:cNvPr id="4" name="Picture 3" descr="2016_HWRF_HB16INTActualDG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9" y="771429"/>
            <a:ext cx="4248150" cy="3810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2016E_5MHB15INTActualG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39" y="734483"/>
            <a:ext cx="4467225" cy="38766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593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FFFF00"/>
                </a:solidFill>
              </a:rPr>
              <a:t>INTENSITY SKILL (vs. HWRF) (NATL &amp; EPAC) </a:t>
            </a:r>
            <a:r>
              <a:rPr lang="en-US" sz="2600" b="1" i="1" dirty="0">
                <a:solidFill>
                  <a:srgbClr val="CCFFCC"/>
                </a:solidFill>
              </a:rPr>
              <a:t>[HB15 used for EPAC]</a:t>
            </a:r>
            <a:endParaRPr lang="en-US" sz="2600" b="1" dirty="0">
              <a:solidFill>
                <a:srgbClr val="CCFFCC"/>
              </a:solidFill>
            </a:endParaRPr>
          </a:p>
        </p:txBody>
      </p:sp>
      <p:pic>
        <p:nvPicPr>
          <p:cNvPr id="4" name="Picture 3" descr="2016E_5MHB15INTvsHWRFG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84" y="735542"/>
            <a:ext cx="4486275" cy="385762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 descr="2016_HB16_15GvsHWRFINT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4" y="756706"/>
            <a:ext cx="4257675" cy="38957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307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AOML/HRD (Team Lead: </a:t>
            </a:r>
            <a:r>
              <a:rPr lang="en-US" sz="1280" b="0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80" b="0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Gopalakrishnan</a:t>
            </a: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Alaka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R. Black, H. Chen, J. Delgado, S. Diaz, S. Goldenberg, T.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Quirino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K.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Sellwood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R. St. Fleur, J. Zhang, X. Zhang, and HRD colleagues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NCEP/EMC  (Branch Chief: V. </a:t>
            </a:r>
            <a:r>
              <a:rPr lang="en-US" sz="1280" b="0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Tallapragada</a:t>
            </a: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; Acting Team Lead: A. </a:t>
            </a:r>
            <a:r>
              <a:rPr lang="en-US" sz="1280" b="0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Mehra</a:t>
            </a: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B. Ferrier, Hyun-Sook Kim, B. Liu, Q. Liu, J.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Michalakes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D.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Sheinin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M. Tong, S. Trahan, W. Wang, Z. Zhang, and EMC/Hurricane team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DTC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Bernardet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L. Carson, J.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Frimel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C. Holt, K. Newman, and HWRF task team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GFDL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Marchok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M. Bender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URI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B. Thomas and I.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Ginis</a:t>
            </a:r>
            <a:endParaRPr lang="en-US" sz="112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>
                <a:srgbClr val="FFFF00"/>
              </a:buClr>
              <a:buSzPct val="98461"/>
              <a:buFont typeface="Arial"/>
              <a:buChar char="•"/>
            </a:pPr>
            <a:r>
              <a:rPr lang="en-US" sz="128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NPS</a:t>
            </a:r>
          </a:p>
          <a:p>
            <a:pPr marL="312528" marR="0" lvl="1" indent="-7727" algn="l" rtl="0">
              <a:lnSpc>
                <a:spcPct val="90000"/>
              </a:lnSpc>
              <a:spcBef>
                <a:spcPts val="844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en-US" sz="112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Boothe</a:t>
            </a:r>
            <a:r>
              <a:rPr lang="en-US" sz="112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M. Montgomery, and B. Rutherford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INTENSITY SKILL (vs. HWRF) (NATL) </a:t>
            </a:r>
            <a:r>
              <a:rPr lang="en-US" sz="2700" b="1" i="1" dirty="0">
                <a:solidFill>
                  <a:srgbClr val="CCFFCC"/>
                </a:solidFill>
              </a:rPr>
              <a:t>[HB15 sample on right]</a:t>
            </a:r>
            <a:endParaRPr lang="en-US" sz="2700" b="1" dirty="0">
              <a:solidFill>
                <a:srgbClr val="CCFFCC"/>
              </a:solidFill>
            </a:endParaRPr>
          </a:p>
        </p:txBody>
      </p:sp>
      <p:pic>
        <p:nvPicPr>
          <p:cNvPr id="6" name="Picture 5" descr="2016_HB16_15GvsHWRFIN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4" y="702867"/>
            <a:ext cx="4314825" cy="39052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2016_HB15vsHWRF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6" y="730867"/>
            <a:ext cx="4267200" cy="38481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5955571" y="3391492"/>
            <a:ext cx="2339070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000" b="1" i="1" dirty="0">
                <a:solidFill>
                  <a:srgbClr val="008000"/>
                </a:solidFill>
              </a:rPr>
              <a:t>Sample w/o HB16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2829" y="3390648"/>
            <a:ext cx="3165869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000" b="1" i="1" dirty="0">
                <a:solidFill>
                  <a:srgbClr val="008000"/>
                </a:solidFill>
              </a:rPr>
              <a:t>Sample w/ HB16 &amp; HB15</a:t>
            </a:r>
          </a:p>
        </p:txBody>
      </p:sp>
    </p:spTree>
    <p:extLst>
      <p:ext uri="{BB962C8B-B14F-4D97-AF65-F5344CB8AC3E}">
        <p14:creationId xmlns:p14="http://schemas.microsoft.com/office/powerpoint/2010/main" val="14752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INTENSITY BIAS (NATL &amp; EPAC) </a:t>
            </a:r>
            <a:r>
              <a:rPr lang="en-US" sz="2700" b="1" i="1" dirty="0">
                <a:solidFill>
                  <a:srgbClr val="CCFFCC"/>
                </a:solidFill>
              </a:rPr>
              <a:t>[HB15 used for EPAC]</a:t>
            </a:r>
            <a:endParaRPr lang="en-US" sz="2700" b="1" dirty="0">
              <a:solidFill>
                <a:srgbClr val="CCFFCC"/>
              </a:solidFill>
            </a:endParaRPr>
          </a:p>
        </p:txBody>
      </p:sp>
      <p:pic>
        <p:nvPicPr>
          <p:cNvPr id="7" name="Picture 6" descr="2016_HWRFHB1615BiasINTG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6" y="649587"/>
            <a:ext cx="4133850" cy="38766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2016E_5MHB15BiasG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06" y="650597"/>
            <a:ext cx="4286250" cy="38671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287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548641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INTENSITY (paired) FSP (NATL &amp; EPAC) </a:t>
            </a:r>
            <a:r>
              <a:rPr lang="en-US" sz="2700" b="1" i="1" dirty="0">
                <a:solidFill>
                  <a:srgbClr val="CCFFCC"/>
                </a:solidFill>
              </a:rPr>
              <a:t>[HB15 used for EPAC]</a:t>
            </a:r>
            <a:endParaRPr lang="en-US" sz="2700" b="1" dirty="0">
              <a:solidFill>
                <a:srgbClr val="CCFFCC"/>
              </a:solidFill>
            </a:endParaRPr>
          </a:p>
        </p:txBody>
      </p:sp>
      <p:pic>
        <p:nvPicPr>
          <p:cNvPr id="5" name="Picture 4" descr="2016E_5MHB15INT_FSPG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91" y="745066"/>
            <a:ext cx="4362450" cy="38766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2016_INTHB1516FSPG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8" y="732658"/>
            <a:ext cx="4210050" cy="38766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444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Results– Cases Study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3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Matthew (14L) &amp; Nicole (15L)</a:t>
            </a:r>
            <a:endParaRPr lang="en-US" sz="4400" b="1" i="0" u="none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:\Users\Ghassan.Alaka\Documents\HFIP\HB16\EMC_Review\HB16v1.MSLP.[15S50N_160W0E].[2016100506_2016101012].TRACK[MATTHEW.NICOLE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" y="970193"/>
            <a:ext cx="8600349" cy="3838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007454" y="2504724"/>
            <a:ext cx="2419415" cy="2061788"/>
            <a:chOff x="6527064" y="402154"/>
            <a:chExt cx="2514600" cy="2142904"/>
          </a:xfrm>
        </p:grpSpPr>
        <p:grpSp>
          <p:nvGrpSpPr>
            <p:cNvPr id="8" name="Group 7"/>
            <p:cNvGrpSpPr/>
            <p:nvPr/>
          </p:nvGrpSpPr>
          <p:grpSpPr>
            <a:xfrm>
              <a:off x="6527064" y="402154"/>
              <a:ext cx="2514600" cy="2142904"/>
              <a:chOff x="6597618" y="1068386"/>
              <a:chExt cx="2514600" cy="214290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4824" t="442" r="18197"/>
              <a:stretch/>
            </p:blipFill>
            <p:spPr>
              <a:xfrm>
                <a:off x="6597618" y="1128318"/>
                <a:ext cx="2514600" cy="208297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597618" y="1068386"/>
                <a:ext cx="2514600" cy="30389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MATTHEW </a:t>
                </a:r>
                <a:r>
                  <a:rPr lang="en-US" sz="1300" b="1" dirty="0"/>
                  <a:t>Intensity Errors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9436398">
              <a:off x="7499722" y="1659996"/>
              <a:ext cx="1151587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5191D"/>
                  </a:solidFill>
                </a:rPr>
                <a:t>Basin HWRF</a:t>
              </a:r>
              <a:endParaRPr lang="en-US" sz="1200" b="1" dirty="0">
                <a:solidFill>
                  <a:srgbClr val="95191D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498148">
              <a:off x="7861330" y="848162"/>
              <a:ext cx="521813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GFS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362376">
              <a:off x="6818224" y="1263004"/>
              <a:ext cx="671759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10BF0"/>
                  </a:solidFill>
                </a:rPr>
                <a:t>HWRF</a:t>
              </a:r>
              <a:endParaRPr lang="en-US" sz="1200" b="1" dirty="0">
                <a:solidFill>
                  <a:srgbClr val="910B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0387">
              <a:off x="6865773" y="910045"/>
              <a:ext cx="628441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8FD0C"/>
                  </a:solidFill>
                </a:rPr>
                <a:t>GFDL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42968" y="1651513"/>
              <a:ext cx="655098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9FEFF"/>
                  </a:solidFill>
                </a:rPr>
                <a:t>LGEM</a:t>
              </a:r>
              <a:endParaRPr lang="en-US" sz="1200" b="1" dirty="0">
                <a:solidFill>
                  <a:srgbClr val="19FE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Matthew (14L) &amp; Nicole (15L)</a:t>
            </a:r>
            <a:endParaRPr lang="en-US" sz="4400" b="1" i="0" u="none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:\Users\Ghassan.Alaka\Documents\HFIP\HB16\EMC_Review\HB16v1.MSLP.[15S50N_160W0E].[2016100506_2016101012].TRACK[MATTHEW.NICOLE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" y="970193"/>
            <a:ext cx="8600349" cy="3838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007454" y="2504724"/>
            <a:ext cx="2419415" cy="2061788"/>
            <a:chOff x="6527064" y="402154"/>
            <a:chExt cx="2514600" cy="2142904"/>
          </a:xfrm>
        </p:grpSpPr>
        <p:grpSp>
          <p:nvGrpSpPr>
            <p:cNvPr id="8" name="Group 7"/>
            <p:cNvGrpSpPr/>
            <p:nvPr/>
          </p:nvGrpSpPr>
          <p:grpSpPr>
            <a:xfrm>
              <a:off x="6527064" y="402154"/>
              <a:ext cx="2514600" cy="2142904"/>
              <a:chOff x="6597618" y="1068386"/>
              <a:chExt cx="2514600" cy="214290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4824" t="442" r="18197"/>
              <a:stretch/>
            </p:blipFill>
            <p:spPr>
              <a:xfrm>
                <a:off x="6597618" y="1128318"/>
                <a:ext cx="2514600" cy="208297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597618" y="1068386"/>
                <a:ext cx="2514600" cy="30389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MATTHEW </a:t>
                </a:r>
                <a:r>
                  <a:rPr lang="en-US" sz="1300" b="1" dirty="0"/>
                  <a:t>Intensity Errors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9436398">
              <a:off x="7499722" y="1659996"/>
              <a:ext cx="1151587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5191D"/>
                  </a:solidFill>
                </a:rPr>
                <a:t>Basin HWRF</a:t>
              </a:r>
              <a:endParaRPr lang="en-US" sz="1200" b="1" dirty="0">
                <a:solidFill>
                  <a:srgbClr val="95191D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498148">
              <a:off x="7861330" y="848162"/>
              <a:ext cx="521813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GFS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362376">
              <a:off x="6818224" y="1263004"/>
              <a:ext cx="671759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10BF0"/>
                  </a:solidFill>
                </a:rPr>
                <a:t>HWRF</a:t>
              </a:r>
              <a:endParaRPr lang="en-US" sz="1200" b="1" dirty="0">
                <a:solidFill>
                  <a:srgbClr val="910B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0387">
              <a:off x="6865773" y="910045"/>
              <a:ext cx="628441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8FD0C"/>
                  </a:solidFill>
                </a:rPr>
                <a:t>GFDL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42968" y="1651513"/>
              <a:ext cx="655098" cy="28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9FEFF"/>
                  </a:solidFill>
                </a:rPr>
                <a:t>LGEM</a:t>
              </a:r>
              <a:endParaRPr lang="en-US" sz="1200" b="1" dirty="0">
                <a:solidFill>
                  <a:srgbClr val="19FE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4978" y="1421032"/>
            <a:ext cx="2555421" cy="138499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Very complex track forecast, with a potential binary interaction.</a:t>
            </a:r>
          </a:p>
          <a:p>
            <a:endParaRPr lang="en-US" dirty="0" smtClean="0"/>
          </a:p>
          <a:p>
            <a:r>
              <a:rPr lang="en-US" dirty="0" smtClean="0"/>
              <a:t>HB16 correctly forecasted that Matthew would move NE.</a:t>
            </a:r>
          </a:p>
        </p:txBody>
      </p:sp>
    </p:spTree>
    <p:extLst>
      <p:ext uri="{BB962C8B-B14F-4D97-AF65-F5344CB8AC3E}">
        <p14:creationId xmlns:p14="http://schemas.microsoft.com/office/powerpoint/2010/main" val="24219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3774"/>
            <a:ext cx="5070800" cy="50035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21"/>
          <p:cNvSpPr txBox="1">
            <a:spLocks/>
          </p:cNvSpPr>
          <p:nvPr/>
        </p:nvSpPr>
        <p:spPr>
          <a:xfrm>
            <a:off x="5259475" y="205975"/>
            <a:ext cx="37401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000" b="1" u="sng" dirty="0" smtClean="0">
                <a:solidFill>
                  <a:srgbClr val="FFC000"/>
                </a:solidFill>
              </a:rPr>
              <a:t>Environment &amp; Resolution</a:t>
            </a:r>
            <a:endParaRPr lang="en-US" sz="3000" dirty="0">
              <a:solidFill>
                <a:srgbClr val="FFC000"/>
              </a:solidFill>
            </a:endParaRPr>
          </a:p>
        </p:txBody>
      </p:sp>
      <p:sp>
        <p:nvSpPr>
          <p:cNvPr id="8" name="Shape 222"/>
          <p:cNvSpPr txBox="1">
            <a:spLocks/>
          </p:cNvSpPr>
          <p:nvPr/>
        </p:nvSpPr>
        <p:spPr>
          <a:xfrm>
            <a:off x="5259475" y="1197429"/>
            <a:ext cx="3792600" cy="37011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55600">
              <a:buSzPct val="100000"/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HB16 tracks had lower errors than GFS tracks when Matthew emerged N of Cuba</a:t>
            </a:r>
          </a:p>
          <a:p>
            <a:pPr marL="457200" indent="-355600">
              <a:buSzPct val="100000"/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HB16 tracked closer to deep layer steering flow (BAMD)</a:t>
            </a:r>
          </a:p>
          <a:p>
            <a:pPr marL="457200" indent="-355600">
              <a:buSzPct val="100000"/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GFS tracked closer to medium layer steering flow (BAMM)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When steering flows are different for certain layers (i.e., deep, shallow), vortex structure is important for track forecasts.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Shape 225"/>
          <p:cNvSpPr txBox="1"/>
          <p:nvPr/>
        </p:nvSpPr>
        <p:spPr>
          <a:xfrm>
            <a:off x="626275" y="429100"/>
            <a:ext cx="1473000" cy="3132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dirty="0"/>
              <a:t>HB16, D03, MSLP</a:t>
            </a:r>
          </a:p>
        </p:txBody>
      </p:sp>
      <p:cxnSp>
        <p:nvCxnSpPr>
          <p:cNvPr id="10" name="Shape 226"/>
          <p:cNvCxnSpPr/>
          <p:nvPr/>
        </p:nvCxnSpPr>
        <p:spPr>
          <a:xfrm>
            <a:off x="1362775" y="742300"/>
            <a:ext cx="655200" cy="405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3827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50" y="868775"/>
            <a:ext cx="7921101" cy="40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C000"/>
                </a:solidFill>
              </a:rPr>
              <a:t>TC Genesis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pPr lvl="0" algn="r" rtl="0">
                <a:spcBef>
                  <a:spcPts val="0"/>
                </a:spcBef>
                <a:buNone/>
              </a:p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5364533" y="2624249"/>
            <a:ext cx="2337000" cy="77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u="sng">
                <a:solidFill>
                  <a:schemeClr val="dk1"/>
                </a:solidFill>
              </a:rPr>
              <a:t>GASTON (07L)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/>
              <a:t>X</a:t>
            </a:r>
            <a:r>
              <a:rPr lang="en-US"/>
              <a:t> = Genesis Location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/>
              <a:t>Lead Time = </a:t>
            </a:r>
            <a:r>
              <a:rPr lang="en-US" b="1"/>
              <a:t>48 hrs</a:t>
            </a:r>
          </a:p>
        </p:txBody>
      </p:sp>
      <p:sp>
        <p:nvSpPr>
          <p:cNvPr id="245" name="Shape 245"/>
          <p:cNvSpPr/>
          <p:nvPr/>
        </p:nvSpPr>
        <p:spPr>
          <a:xfrm>
            <a:off x="5939849" y="3458500"/>
            <a:ext cx="887100" cy="8574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 txBox="1"/>
          <p:nvPr/>
        </p:nvSpPr>
        <p:spPr>
          <a:xfrm rot="2673351">
            <a:off x="4341924" y="2944372"/>
            <a:ext cx="1067268" cy="38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Best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50" y="867676"/>
            <a:ext cx="7915301" cy="403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C000"/>
                </a:solidFill>
              </a:rPr>
              <a:t>TC Genesis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pPr lvl="0" algn="r" rtl="0">
                <a:spcBef>
                  <a:spcPts val="0"/>
                </a:spcBef>
                <a:buNone/>
              </a:p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5192412" y="2259875"/>
            <a:ext cx="2337000" cy="77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u="sng">
                <a:solidFill>
                  <a:schemeClr val="dk1"/>
                </a:solidFill>
              </a:rPr>
              <a:t>KARL (12L)</a:t>
            </a:r>
            <a:r>
              <a:rPr lang="en-US" b="1" u="sng">
                <a:solidFill>
                  <a:schemeClr val="dk1"/>
                </a:solidFill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/>
              <a:t>X</a:t>
            </a:r>
            <a:r>
              <a:rPr lang="en-US"/>
              <a:t> = Genesis Location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/>
              <a:t>Lead Time = </a:t>
            </a:r>
            <a:r>
              <a:rPr lang="en-US" b="1"/>
              <a:t>60 hrs</a:t>
            </a:r>
          </a:p>
        </p:txBody>
      </p:sp>
      <p:sp>
        <p:nvSpPr>
          <p:cNvPr id="256" name="Shape 256"/>
          <p:cNvSpPr/>
          <p:nvPr/>
        </p:nvSpPr>
        <p:spPr>
          <a:xfrm>
            <a:off x="5917362" y="3077500"/>
            <a:ext cx="887100" cy="8574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 txBox="1"/>
          <p:nvPr/>
        </p:nvSpPr>
        <p:spPr>
          <a:xfrm rot="-1519989">
            <a:off x="3762850" y="2088862"/>
            <a:ext cx="1067119" cy="389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Best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C000"/>
                </a:solidFill>
              </a:rPr>
              <a:t>TC Genesis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pPr lvl="0" algn="r" rtl="0">
                <a:spcBef>
                  <a:spcPts val="0"/>
                </a:spcBef>
                <a:buNone/>
              </a:p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5288375" y="2259875"/>
            <a:ext cx="2337000" cy="77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u="sng">
                <a:solidFill>
                  <a:schemeClr val="dk1"/>
                </a:solidFill>
              </a:rPr>
              <a:t>KARL (12L)</a:t>
            </a:r>
            <a:r>
              <a:rPr lang="en-US" b="1" u="sng">
                <a:solidFill>
                  <a:schemeClr val="dk1"/>
                </a:solidFill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/>
              <a:t>X</a:t>
            </a:r>
            <a:r>
              <a:rPr lang="en-US"/>
              <a:t> = Genesis Location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/>
              <a:t>Lead Time = </a:t>
            </a:r>
            <a:r>
              <a:rPr lang="en-US" b="1"/>
              <a:t>60 hrs</a:t>
            </a:r>
          </a:p>
        </p:txBody>
      </p:sp>
      <p:sp>
        <p:nvSpPr>
          <p:cNvPr id="267" name="Shape 267"/>
          <p:cNvSpPr/>
          <p:nvPr/>
        </p:nvSpPr>
        <p:spPr>
          <a:xfrm>
            <a:off x="6013325" y="3077500"/>
            <a:ext cx="887100" cy="8574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 txBox="1"/>
          <p:nvPr/>
        </p:nvSpPr>
        <p:spPr>
          <a:xfrm rot="-1519989">
            <a:off x="3866977" y="2064370"/>
            <a:ext cx="1067119" cy="389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Best Track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866988"/>
            <a:ext cx="7918704" cy="402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255"/>
          <p:cNvSpPr txBox="1"/>
          <p:nvPr/>
        </p:nvSpPr>
        <p:spPr>
          <a:xfrm>
            <a:off x="3356746" y="2348320"/>
            <a:ext cx="2337000" cy="77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u="sng" dirty="0" smtClean="0">
                <a:solidFill>
                  <a:schemeClr val="dk1"/>
                </a:solidFill>
              </a:rPr>
              <a:t>HERMINE (09L</a:t>
            </a:r>
            <a:r>
              <a:rPr lang="en-US" sz="1800" b="1" u="sng" dirty="0">
                <a:solidFill>
                  <a:schemeClr val="dk1"/>
                </a:solidFill>
              </a:rPr>
              <a:t>)</a:t>
            </a:r>
            <a:r>
              <a:rPr lang="en-US" b="1" u="sng" dirty="0">
                <a:solidFill>
                  <a:schemeClr val="dk1"/>
                </a:solidFill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 dirty="0"/>
              <a:t>X</a:t>
            </a:r>
            <a:r>
              <a:rPr lang="en-US" dirty="0"/>
              <a:t> = Genesis Location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GENESIS TOO EARLY</a:t>
            </a:r>
            <a:endParaRPr lang="en-US" b="1" dirty="0"/>
          </a:p>
        </p:txBody>
      </p:sp>
      <p:sp>
        <p:nvSpPr>
          <p:cNvPr id="13" name="Shape 256"/>
          <p:cNvSpPr/>
          <p:nvPr/>
        </p:nvSpPr>
        <p:spPr>
          <a:xfrm>
            <a:off x="5126225" y="3506200"/>
            <a:ext cx="887100" cy="8574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257"/>
          <p:cNvSpPr txBox="1"/>
          <p:nvPr/>
        </p:nvSpPr>
        <p:spPr>
          <a:xfrm rot="1255693">
            <a:off x="3391147" y="3383795"/>
            <a:ext cx="1067119" cy="389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Best Track</a:t>
            </a:r>
          </a:p>
        </p:txBody>
      </p:sp>
      <p:sp>
        <p:nvSpPr>
          <p:cNvPr id="15" name="Shape 256"/>
          <p:cNvSpPr/>
          <p:nvPr/>
        </p:nvSpPr>
        <p:spPr>
          <a:xfrm>
            <a:off x="2249675" y="2721245"/>
            <a:ext cx="887100" cy="8574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Acknowledgement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buClrTx/>
              <a:buSzTx/>
            </a:pPr>
            <a:r>
              <a:rPr lang="en-US" sz="2400" dirty="0" smtClean="0"/>
              <a:t>Main contributors of analysis and slides</a:t>
            </a:r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G. </a:t>
            </a:r>
            <a:r>
              <a:rPr lang="en-US" sz="2000" dirty="0" err="1" smtClean="0"/>
              <a:t>Alaka</a:t>
            </a:r>
            <a:endParaRPr lang="en-US" sz="2000" dirty="0" smtClean="0"/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S. Goldenberg</a:t>
            </a:r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P. </a:t>
            </a:r>
            <a:r>
              <a:rPr lang="en-US" sz="2000" dirty="0" err="1" smtClean="0"/>
              <a:t>Reasor</a:t>
            </a:r>
            <a:endParaRPr lang="en-US" sz="2000" dirty="0" smtClean="0"/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K. </a:t>
            </a:r>
            <a:r>
              <a:rPr lang="en-US" sz="2000" dirty="0" err="1" smtClean="0"/>
              <a:t>Sellwood</a:t>
            </a:r>
            <a:endParaRPr lang="en-US" sz="2000" dirty="0" smtClean="0"/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R. St. Fleur</a:t>
            </a:r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B. Thomas</a:t>
            </a:r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J. Zhang</a:t>
            </a:r>
          </a:p>
          <a:p>
            <a:pPr marL="857250" lvl="1" indent="-457200">
              <a:spcBef>
                <a:spcPts val="0"/>
              </a:spcBef>
              <a:buClrTx/>
              <a:buSzTx/>
            </a:pPr>
            <a:r>
              <a:rPr lang="en-US" sz="2000" dirty="0" smtClean="0"/>
              <a:t>X. Zhang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8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Latest Developments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9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959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Status Update of POM </a:t>
            </a:r>
            <a:r>
              <a:rPr lang="en-US" sz="3959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Configuration and Initialization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New domain for basin-scale HWRF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Initialized from RTOFS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Initialization code development done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Flexible </a:t>
            </a:r>
            <a:r>
              <a:rPr lang="en-US" sz="2800" b="0" i="0" u="none" strike="noStrike" cap="none" dirty="0" smtClean="0">
                <a:solidFill>
                  <a:schemeClr val="lt1"/>
                </a:solidFill>
                <a:sym typeface="Calibri"/>
              </a:rPr>
              <a:t>physics and initialization options</a:t>
            </a:r>
            <a:endParaRPr lang="en-US" sz="28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Initialization code merging into repository </a:t>
            </a:r>
            <a:r>
              <a:rPr lang="en-US" sz="2800" b="0" i="0" u="none" strike="noStrike" cap="none" dirty="0" smtClean="0">
                <a:solidFill>
                  <a:schemeClr val="lt1"/>
                </a:solidFill>
                <a:sym typeface="Calibri"/>
              </a:rPr>
              <a:t>ongoing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dirty="0" smtClean="0"/>
              <a:t>Uniform prognostic code for worldwide HWRF ocean basins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MPI-POM for Basin-scale HWRF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3" descr="basin_dom.png"/>
          <p:cNvPicPr>
            <a:picLocks noChangeAspect="1"/>
          </p:cNvPicPr>
          <p:nvPr/>
        </p:nvPicPr>
        <p:blipFill rotWithShape="1">
          <a:blip r:embed="rId2"/>
          <a:srcRect l="8068" t="15896" r="5159" b="15217"/>
          <a:stretch/>
        </p:blipFill>
        <p:spPr>
          <a:xfrm>
            <a:off x="399684" y="1063229"/>
            <a:ext cx="8344632" cy="3345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2742" y="4456509"/>
            <a:ext cx="6618515" cy="51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POM grid that covers </a:t>
            </a:r>
            <a:r>
              <a:rPr lang="en-US" dirty="0" smtClean="0"/>
              <a:t>EPAC </a:t>
            </a:r>
            <a:r>
              <a:rPr lang="en-US" dirty="0"/>
              <a:t>and ATL (178W-15W, 5-45N)</a:t>
            </a:r>
          </a:p>
        </p:txBody>
      </p:sp>
    </p:spTree>
    <p:extLst>
      <p:ext uri="{BB962C8B-B14F-4D97-AF65-F5344CB8AC3E}">
        <p14:creationId xmlns:p14="http://schemas.microsoft.com/office/powerpoint/2010/main" val="468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b="1">
                <a:solidFill>
                  <a:srgbClr val="FFC000"/>
                </a:solidFill>
              </a:rPr>
              <a:t>Status Update of Multi-storm </a:t>
            </a:r>
            <a:r>
              <a:rPr lang="en-US" b="1" smtClean="0">
                <a:solidFill>
                  <a:srgbClr val="FFC000"/>
                </a:solidFill>
              </a:rPr>
              <a:t>Coupler</a:t>
            </a:r>
            <a:endParaRPr lang="en-US" sz="4400" b="1" i="0" u="none" strike="noStrike" cap="none" dirty="0">
              <a:solidFill>
                <a:srgbClr val="FFC000"/>
              </a:solidFill>
              <a:sym typeface="Calibri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Based on 2015 coupler (no compatible with HWRF 2016)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storm working and reproducible for ocean and atmosphere outputs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 new strategy for developing multi-storm coupler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Sea Surface Temperature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67562" y="1035558"/>
            <a:ext cx="7008876" cy="4059936"/>
            <a:chOff x="743022" y="1435728"/>
            <a:chExt cx="7132320" cy="4416432"/>
          </a:xfrm>
        </p:grpSpPr>
        <p:pic>
          <p:nvPicPr>
            <p:cNvPr id="5" name="Picture 4" descr="C:\Users\xuejin.zhang\Desktop\SST_Fcst_24h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4" t="30036" r="24856" b="31349"/>
            <a:stretch/>
          </p:blipFill>
          <p:spPr bwMode="auto">
            <a:xfrm>
              <a:off x="743022" y="3657600"/>
              <a:ext cx="7132320" cy="21945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xuejin.zhang\Desktop\SST_Fcst_00h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8" t="29766" r="25002" b="31618"/>
            <a:stretch/>
          </p:blipFill>
          <p:spPr bwMode="auto">
            <a:xfrm>
              <a:off x="743022" y="1435728"/>
              <a:ext cx="7132320" cy="21945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089510" y="2126853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Darby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2958" y="1999895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Estelle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739" y="2206487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9510" y="4163945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Darby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2958" y="4036987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Estelle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2916" y="4196230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Frank</a:t>
            </a:r>
          </a:p>
        </p:txBody>
      </p:sp>
    </p:spTree>
    <p:extLst>
      <p:ext uri="{BB962C8B-B14F-4D97-AF65-F5344CB8AC3E}">
        <p14:creationId xmlns:p14="http://schemas.microsoft.com/office/powerpoint/2010/main" val="13002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Sea Surface Temperature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69123" y="1035392"/>
            <a:ext cx="7005754" cy="4057929"/>
            <a:chOff x="1219200" y="2190534"/>
            <a:chExt cx="7132320" cy="4423626"/>
          </a:xfrm>
        </p:grpSpPr>
        <p:pic>
          <p:nvPicPr>
            <p:cNvPr id="5" name="Picture 4" descr="C:\Users\xuejin.zhang\Desktop\SST_Fcst_120h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2" t="30035" r="25278" b="31349"/>
            <a:stretch/>
          </p:blipFill>
          <p:spPr bwMode="auto">
            <a:xfrm>
              <a:off x="1219200" y="4419600"/>
              <a:ext cx="7132320" cy="21945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xuejin.zhang\Desktop\SST_Fcst_72h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2" t="30035" r="25278" b="31349"/>
            <a:stretch/>
          </p:blipFill>
          <p:spPr bwMode="auto">
            <a:xfrm>
              <a:off x="1219200" y="2190534"/>
              <a:ext cx="7132320" cy="21945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739950" y="3948252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Darby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2958" y="4060784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Estelle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8209" y="4056673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9950" y="2027377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Darby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2958" y="2005888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Estelle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3587" y="2122243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Frank</a:t>
            </a:r>
          </a:p>
        </p:txBody>
      </p:sp>
      <p:sp>
        <p:nvSpPr>
          <p:cNvPr id="14" name="Oval 13"/>
          <p:cNvSpPr/>
          <p:nvPr/>
        </p:nvSpPr>
        <p:spPr>
          <a:xfrm rot="1342541">
            <a:off x="3473324" y="4194194"/>
            <a:ext cx="1065326" cy="3480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March Forward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Create a new </a:t>
            </a: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development branch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92D050"/>
                </a:solidFill>
              </a:rPr>
              <a:t>Done</a:t>
            </a:r>
            <a:r>
              <a:rPr lang="en-US" sz="2400" dirty="0" smtClean="0"/>
              <a:t>)</a:t>
            </a:r>
            <a:endParaRPr lang="en-US" sz="24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Complete multi-storm coupler (</a:t>
            </a:r>
            <a:r>
              <a:rPr lang="en-US" sz="2400" b="0" i="0" u="none" strike="noStrike" cap="none" dirty="0">
                <a:solidFill>
                  <a:srgbClr val="FFFF00"/>
                </a:solidFill>
                <a:sym typeface="Calibri"/>
              </a:rPr>
              <a:t>need </a:t>
            </a:r>
            <a:r>
              <a:rPr lang="en-US" sz="2400" b="0" i="0" u="none" strike="noStrike" cap="none" dirty="0" smtClean="0">
                <a:solidFill>
                  <a:srgbClr val="FFFF00"/>
                </a:solidFill>
                <a:sym typeface="Calibri"/>
              </a:rPr>
              <a:t>a task </a:t>
            </a:r>
            <a:r>
              <a:rPr lang="en-US" sz="2400" b="0" i="0" u="none" strike="noStrike" cap="none" dirty="0">
                <a:solidFill>
                  <a:srgbClr val="FFFF00"/>
                </a:solidFill>
                <a:sym typeface="Calibri"/>
              </a:rPr>
              <a:t>plan</a:t>
            </a: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Complete ocean initialization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merging (</a:t>
            </a:r>
            <a:r>
              <a:rPr lang="en-US" sz="2400" b="0" i="0" u="none" strike="noStrike" cap="none" dirty="0" smtClean="0">
                <a:solidFill>
                  <a:srgbClr val="92D050"/>
                </a:solidFill>
                <a:sym typeface="Calibri"/>
              </a:rPr>
              <a:t>ongoing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)</a:t>
            </a:r>
            <a:endParaRPr lang="en-US" sz="24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Start full coupled system retrospective forecasts for multiple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seasons (</a:t>
            </a:r>
            <a:r>
              <a:rPr lang="en-US" sz="2400" b="0" i="0" u="none" strike="noStrike" cap="none" dirty="0" smtClean="0">
                <a:solidFill>
                  <a:srgbClr val="FFC000"/>
                </a:solidFill>
                <a:sym typeface="Calibri"/>
              </a:rPr>
              <a:t>complete uncoupled then coupled, need resource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)</a:t>
            </a:r>
            <a:endParaRPr lang="en-US" sz="24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Test on operational </a:t>
            </a:r>
            <a:r>
              <a:rPr lang="en-US" sz="2400" b="0" i="0" u="none" strike="noStrike" cap="none" dirty="0">
                <a:solidFill>
                  <a:schemeClr val="lt1"/>
                </a:solidFill>
                <a:sym typeface="Calibri"/>
              </a:rPr>
              <a:t>machine configuration and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scalability (</a:t>
            </a:r>
            <a:r>
              <a:rPr lang="en-US" sz="2400" b="0" i="0" u="none" strike="noStrike" cap="none" dirty="0" smtClean="0">
                <a:solidFill>
                  <a:schemeClr val="accent6">
                    <a:lumMod val="75000"/>
                  </a:schemeClr>
                </a:solidFill>
                <a:sym typeface="Calibri"/>
              </a:rPr>
              <a:t>TBD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)</a:t>
            </a:r>
            <a:endParaRPr lang="en-US" sz="24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Form an operational/implementation transition plan (</a:t>
            </a:r>
            <a:r>
              <a:rPr lang="en-US" sz="2400" b="0" i="0" u="none" strike="noStrike" cap="none" dirty="0" smtClean="0">
                <a:solidFill>
                  <a:schemeClr val="accent6">
                    <a:lumMod val="75000"/>
                  </a:schemeClr>
                </a:solidFill>
                <a:sym typeface="Calibri"/>
              </a:rPr>
              <a:t>need a task plan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sym typeface="Calibri"/>
              </a:rPr>
              <a:t>)</a:t>
            </a:r>
            <a:endParaRPr lang="en-US" sz="24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None/>
            </a:pPr>
            <a:endParaRPr sz="272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buClr>
                <a:schemeClr val="lt1"/>
              </a:buClr>
              <a:buSzPct val="100740"/>
              <a:buFont typeface="Arial"/>
              <a:buNone/>
            </a:pPr>
            <a:endParaRPr sz="272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Research to Forecast Products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8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Research to Forecast Products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Observation and model comparison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Model vortex validation with TDR observations</a:t>
            </a:r>
          </a:p>
          <a:p>
            <a:pPr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Wind </a:t>
            </a:r>
            <a:r>
              <a:rPr lang="en-US" sz="2000" dirty="0"/>
              <a:t>speed </a:t>
            </a:r>
            <a:r>
              <a:rPr lang="en-US" sz="2000" dirty="0" smtClean="0"/>
              <a:t>analysis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Horizontal wind speed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Azimuthal mean </a:t>
            </a:r>
            <a:r>
              <a:rPr lang="en-US" sz="1600" dirty="0"/>
              <a:t>wind </a:t>
            </a:r>
            <a:r>
              <a:rPr lang="en-US" sz="1600" dirty="0" smtClean="0"/>
              <a:t>speed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35, </a:t>
            </a:r>
            <a:r>
              <a:rPr lang="en-US" sz="1600" dirty="0"/>
              <a:t>50 and 64 </a:t>
            </a:r>
            <a:r>
              <a:rPr lang="en-US" sz="1600" dirty="0" err="1"/>
              <a:t>kt</a:t>
            </a:r>
            <a:r>
              <a:rPr lang="en-US" sz="1600" dirty="0"/>
              <a:t> </a:t>
            </a:r>
            <a:r>
              <a:rPr lang="en-US" sz="1600" dirty="0" smtClean="0"/>
              <a:t>wind contours</a:t>
            </a:r>
          </a:p>
          <a:p>
            <a:pPr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Boundary layer analysis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Azimuthal mean structure </a:t>
            </a:r>
            <a:r>
              <a:rPr lang="en-US" sz="1600" dirty="0"/>
              <a:t>as a function of </a:t>
            </a:r>
            <a:r>
              <a:rPr lang="en-US" sz="1600" dirty="0" smtClean="0"/>
              <a:t>RMW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Tangential</a:t>
            </a:r>
            <a:r>
              <a:rPr lang="en-US" sz="1600" dirty="0"/>
              <a:t>, radial and vertical wind </a:t>
            </a:r>
            <a:r>
              <a:rPr lang="en-US" sz="1600" dirty="0" smtClean="0"/>
              <a:t>speed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Boundary </a:t>
            </a:r>
            <a:r>
              <a:rPr lang="en-US" sz="1600" dirty="0"/>
              <a:t>Layer </a:t>
            </a:r>
            <a:r>
              <a:rPr lang="en-US" sz="1600" dirty="0" smtClean="0"/>
              <a:t>Height</a:t>
            </a:r>
          </a:p>
          <a:p>
            <a:pPr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Shear relative </a:t>
            </a:r>
            <a:r>
              <a:rPr lang="en-US" sz="2000" dirty="0"/>
              <a:t>wind </a:t>
            </a:r>
            <a:r>
              <a:rPr lang="en-US" sz="2000" dirty="0" smtClean="0"/>
              <a:t>fields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Radial </a:t>
            </a:r>
            <a:r>
              <a:rPr lang="en-US" sz="1600" dirty="0"/>
              <a:t>wind speed or </a:t>
            </a:r>
            <a:r>
              <a:rPr lang="en-US" sz="1600" dirty="0" smtClean="0"/>
              <a:t>inflow</a:t>
            </a:r>
          </a:p>
          <a:p>
            <a:pPr lvl="1" indent="-342900">
              <a:spcBef>
                <a:spcPts val="0"/>
              </a:spcBef>
              <a:buClrTx/>
              <a:buSzTx/>
            </a:pPr>
            <a:r>
              <a:rPr lang="en-US" sz="1600" dirty="0" smtClean="0"/>
              <a:t>Boundary </a:t>
            </a:r>
            <a:r>
              <a:rPr lang="en-US" sz="1600" dirty="0"/>
              <a:t>layer </a:t>
            </a:r>
            <a:r>
              <a:rPr lang="en-US" sz="1600" dirty="0" smtClean="0"/>
              <a:t>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8087" y="2112188"/>
            <a:ext cx="3408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Applicable to both </a:t>
            </a:r>
            <a:r>
              <a:rPr lang="en-US" sz="2000" b="1" dirty="0" smtClean="0">
                <a:solidFill>
                  <a:srgbClr val="FFFF00"/>
                </a:solidFill>
              </a:rPr>
              <a:t>Operational HWRF </a:t>
            </a:r>
            <a:r>
              <a:rPr lang="en-US" sz="2000" dirty="0" smtClean="0">
                <a:solidFill>
                  <a:srgbClr val="FFFF00"/>
                </a:solidFill>
              </a:rPr>
              <a:t>&amp;</a:t>
            </a:r>
            <a:r>
              <a:rPr lang="en-US" sz="2000" b="1" dirty="0" smtClean="0">
                <a:solidFill>
                  <a:srgbClr val="FFFF00"/>
                </a:solidFill>
              </a:rPr>
              <a:t> Basin-Scale HWRF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Observation and Model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/>
          <a:stretch/>
        </p:blipFill>
        <p:spPr>
          <a:xfrm>
            <a:off x="-1" y="891260"/>
            <a:ext cx="9132849" cy="42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Achievements &amp; </a:t>
            </a:r>
            <a:r>
              <a:rPr lang="en-US" dirty="0" smtClean="0">
                <a:solidFill>
                  <a:srgbClr val="FFFF00"/>
                </a:solidFill>
              </a:rPr>
              <a:t>Challenges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8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Wind </a:t>
            </a:r>
            <a:r>
              <a:rPr lang="en-US" b="1" smtClean="0">
                <a:solidFill>
                  <a:srgbClr val="FFC000"/>
                </a:solidFill>
              </a:rPr>
              <a:t>Speed Analysis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4680" r="22637" b="2558"/>
          <a:stretch/>
        </p:blipFill>
        <p:spPr>
          <a:xfrm>
            <a:off x="457200" y="1191134"/>
            <a:ext cx="3820886" cy="3713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4361" r="16107" b="2877"/>
          <a:stretch/>
        </p:blipFill>
        <p:spPr>
          <a:xfrm>
            <a:off x="4474031" y="1191133"/>
            <a:ext cx="4180115" cy="37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Boundary </a:t>
            </a:r>
            <a:r>
              <a:rPr lang="en-US" b="1" dirty="0" smtClean="0">
                <a:solidFill>
                  <a:srgbClr val="FFC000"/>
                </a:solidFill>
              </a:rPr>
              <a:t>Layer </a:t>
            </a: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b="1" dirty="0" smtClean="0">
                <a:solidFill>
                  <a:srgbClr val="FFC000"/>
                </a:solidFill>
              </a:rPr>
              <a:t>nalysis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638" y="1009373"/>
            <a:ext cx="6610724" cy="4078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121673" y="1601222"/>
            <a:ext cx="79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HWRF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941291" y="3669668"/>
            <a:ext cx="115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Observation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6859" y="2932771"/>
            <a:ext cx="5129561" cy="211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317" y="2740782"/>
            <a:ext cx="3345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Normalized by maximum values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66522" y="1049164"/>
            <a:ext cx="1672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Tangential Wind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71942" y="1053028"/>
            <a:ext cx="1672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Radial Wind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Shear </a:t>
            </a:r>
            <a:r>
              <a:rPr lang="en-US" b="1" dirty="0" smtClean="0">
                <a:solidFill>
                  <a:srgbClr val="FFC000"/>
                </a:solidFill>
              </a:rPr>
              <a:t>Relative Wind </a:t>
            </a:r>
            <a:r>
              <a:rPr lang="en-US" b="1" dirty="0">
                <a:solidFill>
                  <a:srgbClr val="FFC000"/>
                </a:solidFill>
              </a:rPr>
              <a:t>F</a:t>
            </a:r>
            <a:r>
              <a:rPr lang="en-US" b="1" dirty="0" smtClean="0">
                <a:solidFill>
                  <a:srgbClr val="FFC000"/>
                </a:solidFill>
              </a:rPr>
              <a:t>ields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4718" r="8198"/>
          <a:stretch/>
        </p:blipFill>
        <p:spPr>
          <a:xfrm>
            <a:off x="2160814" y="938597"/>
            <a:ext cx="4822371" cy="41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FFC000"/>
                </a:solidFill>
                <a:sym typeface="Calibri"/>
              </a:rPr>
              <a:t>2016 A</a:t>
            </a:r>
            <a:r>
              <a:rPr lang="en-US" b="1">
                <a:solidFill>
                  <a:srgbClr val="FFC000"/>
                </a:solidFill>
              </a:rPr>
              <a:t>chievements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78460" indent="-342900">
              <a:spcBef>
                <a:spcPts val="0"/>
              </a:spcBef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HB16 to 18-6-2 km</a:t>
            </a:r>
          </a:p>
          <a:p>
            <a:pPr marL="378460" indent="-342900">
              <a:spcBef>
                <a:spcPts val="592"/>
              </a:spcBef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Operated real-time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HB1</a:t>
            </a:r>
            <a:r>
              <a:rPr lang="en-US" sz="2400" dirty="0" smtClean="0"/>
              <a:t>6 (4 cycles daily)</a:t>
            </a:r>
            <a:endParaRPr lang="en-US" sz="2400" dirty="0"/>
          </a:p>
          <a:p>
            <a:pPr marL="378460" indent="-342900">
              <a:spcBef>
                <a:spcPts val="592"/>
              </a:spcBef>
            </a:pPr>
            <a:r>
              <a:rPr lang="en-US" sz="2400" dirty="0"/>
              <a:t>Synchronized HB16 forecast timing with HWRF</a:t>
            </a:r>
          </a:p>
          <a:p>
            <a:pPr marL="378460" indent="-342900">
              <a:spcBef>
                <a:spcPts val="592"/>
              </a:spcBef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Redesigned basin-scale HWRF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 website</a:t>
            </a:r>
          </a:p>
          <a:p>
            <a:pPr marL="378460" indent="-342900">
              <a:spcBef>
                <a:spcPts val="592"/>
              </a:spcBef>
            </a:pPr>
            <a:r>
              <a:rPr lang="en-US" sz="2400" dirty="0" smtClean="0"/>
              <a:t>Accelerated </a:t>
            </a:r>
            <a:r>
              <a:rPr lang="en-US" sz="2400" dirty="0"/>
              <a:t>web product </a:t>
            </a:r>
            <a:r>
              <a:rPr lang="en-US" sz="2400" dirty="0" smtClean="0"/>
              <a:t>delivery</a:t>
            </a:r>
          </a:p>
          <a:p>
            <a:pPr marL="778510" lvl="1" indent="-342900">
              <a:spcBef>
                <a:spcPts val="592"/>
              </a:spcBef>
            </a:pPr>
            <a:r>
              <a:rPr lang="en-US" sz="1600" dirty="0" smtClean="0"/>
              <a:t>Available </a:t>
            </a:r>
            <a:r>
              <a:rPr lang="en-US" sz="1600" dirty="0"/>
              <a:t>for HFP and Map Discussions at </a:t>
            </a:r>
            <a:r>
              <a:rPr lang="en-US" sz="1600" dirty="0" smtClean="0"/>
              <a:t>Noon, NPS genesis team</a:t>
            </a:r>
            <a:endParaRPr lang="en-US" sz="1600" dirty="0"/>
          </a:p>
          <a:p>
            <a:pPr marL="378460" indent="-342900">
              <a:spcBef>
                <a:spcPts val="592"/>
              </a:spcBef>
            </a:pP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Developed 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basin-scale MPI-POM and </a:t>
            </a:r>
            <a:r>
              <a:rPr lang="en-US" sz="2400" dirty="0" smtClean="0"/>
              <a:t>initialization</a:t>
            </a:r>
          </a:p>
          <a:p>
            <a:pPr marL="378460" indent="-342900">
              <a:spcBef>
                <a:spcPts val="592"/>
              </a:spcBef>
            </a:pPr>
            <a:r>
              <a:rPr lang="en-US" sz="2400" dirty="0" smtClean="0"/>
              <a:t>Converted </a:t>
            </a:r>
            <a:r>
              <a:rPr lang="en-US" sz="2400" dirty="0"/>
              <a:t>research to forecast products </a:t>
            </a:r>
          </a:p>
          <a:p>
            <a:pPr marL="378460" indent="-342900">
              <a:spcBef>
                <a:spcPts val="592"/>
              </a:spcBef>
            </a:pPr>
            <a:endParaRPr lang="en-US"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2016 </a:t>
            </a:r>
            <a:r>
              <a:rPr lang="en-US" b="1" dirty="0" smtClean="0">
                <a:solidFill>
                  <a:srgbClr val="FFC000"/>
                </a:solidFill>
              </a:rPr>
              <a:t>Challenge</a:t>
            </a:r>
            <a:r>
              <a:rPr lang="en-US" sz="44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lang="en-US" sz="4400" b="1" i="0" u="none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951000"/>
            <a:ext cx="8229600" cy="364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Late release of the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operational HWRF 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 (June 6)</a:t>
            </a:r>
          </a:p>
          <a:p>
            <a: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 dirty="0"/>
              <a:t>Reduced time to </a:t>
            </a:r>
            <a:r>
              <a:rPr lang="en-US" sz="2000" dirty="0" smtClean="0"/>
              <a:t>test/optimize </a:t>
            </a:r>
            <a:r>
              <a:rPr lang="en-US" sz="2000" dirty="0"/>
              <a:t>for real-time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Reservation not available until August 1</a:t>
            </a:r>
          </a:p>
          <a:p>
            <a:pPr marR="0" lvl="1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100000"/>
            </a:pPr>
            <a:r>
              <a:rPr lang="en-US" sz="2000" dirty="0"/>
              <a:t>Delayed start of real-time HB16 forecasts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GFS data delivery disrupted during the season</a:t>
            </a:r>
          </a:p>
          <a:p>
            <a:pPr marR="0" lvl="1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100000"/>
            </a:pPr>
            <a:r>
              <a:rPr lang="en-US" sz="2000" dirty="0"/>
              <a:t>Cold Starts/fewer TC nests/no GSI → Adverse Impacts?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Coupler development delayed (another month or so)</a:t>
            </a:r>
          </a:p>
          <a:p>
            <a:pPr marR="0" lvl="1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100000"/>
            </a:pPr>
            <a:r>
              <a:rPr lang="en-US" sz="2000" dirty="0"/>
              <a:t>No ocean coupling in HB16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HWRF help desk short of staff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4354286"/>
            <a:ext cx="9143999" cy="6868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Although we had many challenges this year, we were still able to achieve many of our goals. Thanks to our collaborators including JET management. We are ready for R2O transition!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Model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8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Shape 133"/>
          <p:cNvGraphicFramePr/>
          <p:nvPr>
            <p:extLst>
              <p:ext uri="{D42A27DB-BD31-4B8C-83A1-F6EECF244321}">
                <p14:modId xmlns:p14="http://schemas.microsoft.com/office/powerpoint/2010/main" val="1479815820"/>
              </p:ext>
            </p:extLst>
          </p:nvPr>
        </p:nvGraphicFramePr>
        <p:xfrm>
          <a:off x="215898" y="939799"/>
          <a:ext cx="8712200" cy="4114930"/>
        </p:xfrm>
        <a:graphic>
          <a:graphicData uri="http://schemas.openxmlformats.org/drawingml/2006/table">
            <a:tbl>
              <a:tblPr>
                <a:noFill/>
                <a:tableStyleId>{8AE4DAC6-2912-4C62-8052-D39FC443FE59}</a:tableStyleId>
              </a:tblPr>
              <a:tblGrid>
                <a:gridCol w="1401250"/>
                <a:gridCol w="2337050"/>
                <a:gridCol w="2486950"/>
                <a:gridCol w="2486950"/>
              </a:tblGrid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endParaRPr sz="1200" b="1" i="0" u="none" strike="noStrike" cap="none">
                        <a:solidFill>
                          <a:srgbClr val="FFFF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 Operational HWRF (</a:t>
                      </a:r>
                      <a:r>
                        <a:rPr lang="en-US" sz="12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HWRF</a:t>
                      </a: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 Basin-</a:t>
                      </a:r>
                      <a:r>
                        <a:rPr lang="en-US" sz="12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cale HWRF (HB15)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 </a:t>
                      </a:r>
                      <a:r>
                        <a:rPr lang="en-US" sz="12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Basin-Scale </a:t>
                      </a: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HWRF (HB16)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Domain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KM: 77.625˚ X 77.49˚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KM: 25.875˚ X 25.83˚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KM: 8.625˚ X 8.61</a:t>
                      </a: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˚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KM: 214.92˚ X 113.58˚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KM: 12.6˚ X 12.18˚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KM: 7.88˚ X 7.06</a:t>
                      </a:r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˚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KM: 194.13˚ X 84.105˚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KM: 25.875˚ X 25.83˚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KM: 8.625˚ X 8.61</a:t>
                      </a:r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˚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Levels &amp; Top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 levs, 2 hPa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 levs, 2 hPa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 levs, 2 hPa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Vortex Initialization/DA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Improved Vortex Initialization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Hybrid TDR DA/Improved GSI DA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Improved Vortex Initialization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GSI DA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Improved Vortex Initialization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(Improved GSI DA)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Cycling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Vortex Cycling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 Coupling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18-6 KM: POM; </a:t>
                      </a:r>
                      <a:r>
                        <a:rPr lang="en-US" sz="1200" b="0" i="0" u="none" strike="noStrike" cap="none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</a:t>
                      </a: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KM: No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Static SST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Static SST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PHYSICS SCHEMES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Microphysics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Ferrier-Aligo (High Resolution)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Ferrier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Radiation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RRTMG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GFDL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GFDL (tuned C</a:t>
                      </a:r>
                      <a:r>
                        <a:rPr lang="en-US" sz="1200" b="0" i="0" u="none" strike="noStrike" cap="none" baseline="-25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</a:t>
                      </a:r>
                      <a:r>
                        <a:rPr lang="en-US" sz="1200" b="0" i="0" u="none" strike="noStrike" cap="none" baseline="-25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GFDL </a:t>
                      </a: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</a:t>
                      </a:r>
                      <a:r>
                        <a:rPr lang="en-US" sz="1200" b="0" i="0" u="none" strike="noStrike" cap="none" baseline="-25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</a:t>
                      </a:r>
                      <a:r>
                        <a:rPr lang="en-US" sz="1200" b="0" i="0" u="none" strike="noStrike" cap="none" baseline="-25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PBL Scheme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 GFS (High Resolution)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 GFS (High Resolution)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Convection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Scale-Aware SAS</a:t>
                      </a:r>
                      <a:endParaRPr lang="en-US" sz="12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SAS,</a:t>
                      </a:r>
                      <a:r>
                        <a:rPr lang="en-US" sz="1200" b="0" i="0" u="none" strike="noStrike" cap="none" baseline="0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No CP (3km)</a:t>
                      </a:r>
                      <a:endParaRPr lang="en-US" sz="12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Land Surface</a:t>
                      </a:r>
                    </a:p>
                  </a:txBody>
                  <a:tcPr marL="91425" marR="91425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NOAH LSM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GFDL LSM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 as HWRF</a:t>
                      </a:r>
                    </a:p>
                  </a:txBody>
                  <a:tcPr marL="91425" marR="914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C000"/>
                </a:solidFill>
              </a:rPr>
              <a:t>Basin-scale HWRF Features and Forecast Applications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SzPct val="100000"/>
            </a:pPr>
            <a:r>
              <a:rPr lang="en-US" sz="2200" dirty="0" smtClean="0"/>
              <a:t>The unique features of the basin-scale HWRF:</a:t>
            </a:r>
            <a:endParaRPr lang="en-US" sz="2200" dirty="0"/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Static outer domain </a:t>
            </a:r>
            <a:r>
              <a:rPr lang="en-US" sz="1600" dirty="0"/>
              <a:t>spanning nearly ¼ of the </a:t>
            </a:r>
            <a:r>
              <a:rPr lang="en-US" sz="1600" dirty="0" smtClean="0"/>
              <a:t>globe</a:t>
            </a:r>
            <a:endParaRPr lang="en-US" sz="1600" dirty="0"/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Multiple sets of movable nests targeting multiple storms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Independent parallel integration on outer domain and each set of movable domains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Coarse and fine resolution two-way interactions and vortex-vortex interactions</a:t>
            </a:r>
            <a:endParaRPr lang="en-US" sz="1600" dirty="0"/>
          </a:p>
          <a:p>
            <a:pPr marL="457200" lvl="0" indent="-406400" rtl="0">
              <a:spcBef>
                <a:spcPts val="0"/>
              </a:spcBef>
              <a:buSzPct val="100000"/>
            </a:pPr>
            <a:r>
              <a:rPr lang="en-US" sz="2200" dirty="0" smtClean="0"/>
              <a:t>Forecast applications: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Basin-scale </a:t>
            </a:r>
            <a:r>
              <a:rPr lang="en-US" sz="1600" dirty="0"/>
              <a:t>HWRF as a genesis </a:t>
            </a:r>
            <a:r>
              <a:rPr lang="en-US" sz="1600" dirty="0" smtClean="0"/>
              <a:t>forecast model like global model, i.e</a:t>
            </a:r>
            <a:r>
              <a:rPr lang="en-US" sz="1600" dirty="0"/>
              <a:t>. </a:t>
            </a:r>
            <a:r>
              <a:rPr lang="en-US" sz="1600" dirty="0" smtClean="0"/>
              <a:t>run </a:t>
            </a:r>
            <a:r>
              <a:rPr lang="en-US" sz="1600" dirty="0"/>
              <a:t>every cycle, even if no </a:t>
            </a:r>
            <a:r>
              <a:rPr lang="en-US" sz="1600" dirty="0" smtClean="0"/>
              <a:t>TCs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/>
              <a:t>Proof of concept for </a:t>
            </a:r>
            <a:r>
              <a:rPr lang="en-US" sz="1600" dirty="0" smtClean="0"/>
              <a:t>FV3, i.e. spawn </a:t>
            </a:r>
            <a:r>
              <a:rPr lang="en-US" sz="1600" dirty="0"/>
              <a:t>nests in </a:t>
            </a:r>
            <a:r>
              <a:rPr lang="en-US" sz="1600" dirty="0" smtClean="0"/>
              <a:t>the basin-scale </a:t>
            </a:r>
            <a:r>
              <a:rPr lang="en-US" sz="1600" dirty="0"/>
              <a:t>HWRF when TC genesis occurs (or </a:t>
            </a:r>
            <a:r>
              <a:rPr lang="en-US" sz="1600" dirty="0" smtClean="0"/>
              <a:t>earlier)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/>
              <a:t>Independent </a:t>
            </a:r>
            <a:r>
              <a:rPr lang="en-US" sz="1600" dirty="0" smtClean="0"/>
              <a:t>hybrid </a:t>
            </a:r>
            <a:r>
              <a:rPr lang="en-US" sz="1600" dirty="0"/>
              <a:t>DA for both </a:t>
            </a:r>
            <a:r>
              <a:rPr lang="en-US" sz="1600" dirty="0" smtClean="0"/>
              <a:t>large-scale </a:t>
            </a:r>
            <a:r>
              <a:rPr lang="en-US" sz="1600" dirty="0"/>
              <a:t>and </a:t>
            </a:r>
            <a:r>
              <a:rPr lang="en-US" sz="1600" dirty="0" smtClean="0"/>
              <a:t>vortex-scale (D01 and nests)</a:t>
            </a:r>
          </a:p>
          <a:p>
            <a:pPr marL="857250" lvl="1" indent="-406400">
              <a:spcBef>
                <a:spcPts val="0"/>
              </a:spcBef>
            </a:pPr>
            <a:r>
              <a:rPr lang="en-US" sz="1600" dirty="0" smtClean="0"/>
              <a:t>Ensemble forecasts</a:t>
            </a:r>
            <a:endParaRPr lang="en-US" sz="1600" dirty="0"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pPr lvl="0" algn="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1490</Words>
  <Application>Microsoft Macintosh PowerPoint</Application>
  <PresentationFormat>On-screen Show (16:9)</PresentationFormat>
  <Paragraphs>297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Calibri Light</vt:lpstr>
      <vt:lpstr>Arial</vt:lpstr>
      <vt:lpstr>Office Theme</vt:lpstr>
      <vt:lpstr>Development of the Basin-scale HWRF Modeling System (Briefing to EMC)</vt:lpstr>
      <vt:lpstr>Team</vt:lpstr>
      <vt:lpstr>Acknowledgement</vt:lpstr>
      <vt:lpstr>Achievements &amp; Challenges</vt:lpstr>
      <vt:lpstr>2016 Achievements</vt:lpstr>
      <vt:lpstr>2016 Challenges</vt:lpstr>
      <vt:lpstr>The Model</vt:lpstr>
      <vt:lpstr>Configuration</vt:lpstr>
      <vt:lpstr>Basin-scale HWRF Features and Forecast Applications</vt:lpstr>
      <vt:lpstr>The Real-time Product Website</vt:lpstr>
      <vt:lpstr>Real-time Website (http://storm.aoml.noaa.gov)</vt:lpstr>
      <vt:lpstr>Real-time Website</vt:lpstr>
      <vt:lpstr>Real-time Website</vt:lpstr>
      <vt:lpstr>Results: Track/Intensity Verification Statistics </vt:lpstr>
      <vt:lpstr>SAMPLE SIZE PROBLEMS (NATL &amp; EPAC) [HWRF = H216, i.e., HOPS] Sample sizes on this slide are derived from SINGLE MODEL verifications (i.e., # of cases that can be verified according to NHC rules for each model) HOWEVER – all actual verifications are for homogeneous samples! Reduced sample sizes for HB15 &amp; HB16 are due to various operational time constraints:  e.g.,  data availability, completion deadlines, limited # of nests (esp. for HB16 EPAC runs), etc.</vt:lpstr>
      <vt:lpstr>TRACK SKILL (vs. HWRF) (NATL &amp; EPAC)  [HB15 used for EPAC]</vt:lpstr>
      <vt:lpstr>TRACK (paired) FSP (NATL &amp; EPAC)  [HB15 used for EPAC]</vt:lpstr>
      <vt:lpstr>INTENSITY ERRORS (NATL &amp; EPAC) [HB15 used for EPAC]</vt:lpstr>
      <vt:lpstr>INTENSITY SKILL (vs. HWRF) (NATL &amp; EPAC) [HB15 used for EPAC]</vt:lpstr>
      <vt:lpstr>INTENSITY SKILL (vs. HWRF) (NATL) [HB15 sample on right]</vt:lpstr>
      <vt:lpstr>INTENSITY BIAS (NATL &amp; EPAC) [HB15 used for EPAC]</vt:lpstr>
      <vt:lpstr>INTENSITY (paired) FSP (NATL &amp; EPAC) [HB15 used for EPAC]</vt:lpstr>
      <vt:lpstr>Results– Cases Study</vt:lpstr>
      <vt:lpstr>Matthew (14L) &amp; Nicole (15L)</vt:lpstr>
      <vt:lpstr>Matthew (14L) &amp; Nicole (15L)</vt:lpstr>
      <vt:lpstr>PowerPoint Presentation</vt:lpstr>
      <vt:lpstr>TC Genesis</vt:lpstr>
      <vt:lpstr>TC Genesis</vt:lpstr>
      <vt:lpstr>TC Genesis</vt:lpstr>
      <vt:lpstr>Latest Developments</vt:lpstr>
      <vt:lpstr>Status Update of POM Configuration and Initialization</vt:lpstr>
      <vt:lpstr>MPI-POM for Basin-scale HWRF</vt:lpstr>
      <vt:lpstr>Status Update of Multi-storm Coupler</vt:lpstr>
      <vt:lpstr>Sea Surface Temperature</vt:lpstr>
      <vt:lpstr>Sea Surface Temperature</vt:lpstr>
      <vt:lpstr>March Forward</vt:lpstr>
      <vt:lpstr>Research to Forecast Products</vt:lpstr>
      <vt:lpstr>Research to Forecast Products</vt:lpstr>
      <vt:lpstr>Observation and Model Validation</vt:lpstr>
      <vt:lpstr>Wind Speed Analysis</vt:lpstr>
      <vt:lpstr>Boundary Layer Analysis</vt:lpstr>
      <vt:lpstr>Shear Relative Wind Fields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the Basin-Scale HWRF Modeling System</dc:title>
  <dc:creator>Ghassan Alaka</dc:creator>
  <cp:lastModifiedBy>Microsoft Office User</cp:lastModifiedBy>
  <cp:revision>82</cp:revision>
  <dcterms:modified xsi:type="dcterms:W3CDTF">2016-11-08T00:39:28Z</dcterms:modified>
</cp:coreProperties>
</file>