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9"/>
  </p:notesMasterIdLst>
  <p:sldIdLst>
    <p:sldId id="256" r:id="rId3"/>
    <p:sldId id="262" r:id="rId4"/>
    <p:sldId id="257" r:id="rId5"/>
    <p:sldId id="259" r:id="rId6"/>
    <p:sldId id="258" r:id="rId7"/>
    <p:sldId id="260" r:id="rId8"/>
    <p:sldId id="261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3" r:id="rId17"/>
    <p:sldId id="264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9" d="100"/>
          <a:sy n="89" d="100"/>
        </p:scale>
        <p:origin x="-3016" y="-10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908D40-32C0-4329-B343-B3DEB3D6F549}" type="datetimeFigureOut">
              <a:rPr lang="en-US" smtClean="0"/>
              <a:pPr/>
              <a:t>12/8/11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9E21C1-AED4-4A0A-8749-DF37F927DB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896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4A7A4C5-B598-4B18-A37B-C588CCD8D36A}" type="slidenum">
              <a:rPr lang="en-US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Morris is running new version of GFDL (in parallel) that is showing some promising results --  we will update with those later.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Note -- 2011 for Complete Season</a:t>
            </a:r>
          </a:p>
          <a:p>
            <a:r>
              <a:rPr lang="en-US"/>
              <a:t>2008/09/10 for selected cases each season (total of over 500 cases at 12 hr)</a:t>
            </a:r>
          </a:p>
          <a:p>
            <a:r>
              <a:rPr lang="en-US"/>
              <a:t>Verification rules same as for NHC  -- only verified if system Tropical (Dep, TS, HR) or Subtropical (SD, SS)  for initial and verification times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1. Different scale</a:t>
            </a:r>
          </a:p>
        </p:txBody>
      </p:sp>
      <p:sp>
        <p:nvSpPr>
          <p:cNvPr id="1229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2B4995B-1E36-442D-841C-3D4B5FDDEA44}" type="slidenum">
              <a:rPr lang="en-US" sz="1200">
                <a:latin typeface="Times New Roman" pitchFamily="18" charset="0"/>
                <a:cs typeface="Times New Roman" pitchFamily="18" charset="0"/>
              </a:rPr>
              <a:pPr algn="r"/>
              <a:t>5</a:t>
            </a:fld>
            <a:endParaRPr lang="en-US" sz="12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en-US" dirty="0" smtClean="0">
                <a:latin typeface="Cambria" pitchFamily="18" charset="0"/>
              </a:rPr>
              <a:t>Independent</a:t>
            </a:r>
            <a:r>
              <a:rPr lang="en-US" baseline="0" dirty="0" smtClean="0">
                <a:latin typeface="Cambria" pitchFamily="18" charset="0"/>
              </a:rPr>
              <a:t> DA system including vortex scale DA</a:t>
            </a:r>
          </a:p>
          <a:p>
            <a:pPr marL="228600" indent="-228600">
              <a:buAutoNum type="arabicPeriod"/>
            </a:pPr>
            <a:r>
              <a:rPr lang="en-US" baseline="0" dirty="0" smtClean="0">
                <a:latin typeface="Cambria" pitchFamily="18" charset="0"/>
              </a:rPr>
              <a:t>Genesis</a:t>
            </a:r>
          </a:p>
          <a:p>
            <a:pPr marL="228600" indent="-228600">
              <a:buAutoNum type="arabicPeriod"/>
            </a:pPr>
            <a:r>
              <a:rPr lang="en-US" baseline="0" dirty="0" smtClean="0">
                <a:latin typeface="Cambria" pitchFamily="18" charset="0"/>
              </a:rPr>
              <a:t>Track forecast</a:t>
            </a:r>
          </a:p>
          <a:p>
            <a:pPr marL="228600" indent="-228600">
              <a:buAutoNum type="arabicPeriod"/>
            </a:pPr>
            <a:r>
              <a:rPr lang="en-US" baseline="0" dirty="0" smtClean="0">
                <a:latin typeface="Cambria" pitchFamily="18" charset="0"/>
              </a:rPr>
              <a:t>Local application</a:t>
            </a:r>
          </a:p>
          <a:p>
            <a:pPr marL="228600" indent="-228600">
              <a:buAutoNum type="arabicPeriod"/>
            </a:pPr>
            <a:r>
              <a:rPr lang="en-US" baseline="0" dirty="0" smtClean="0">
                <a:latin typeface="Cambria" pitchFamily="18" charset="0"/>
              </a:rPr>
              <a:t>Drive local-scale model</a:t>
            </a:r>
          </a:p>
          <a:p>
            <a:pPr marL="228600" indent="-228600">
              <a:buAutoNum type="arabicPeriod"/>
            </a:pPr>
            <a:r>
              <a:rPr lang="en-US" dirty="0" smtClean="0">
                <a:latin typeface="Cambria" pitchFamily="18" charset="0"/>
              </a:rPr>
              <a:t>Website at AOML: https://storm.aoml.noaa.gov/realtime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190DD7-0C33-476B-BA05-600F1CDE0065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Okubo-Weiss (hereafter OW) parameter is a frame-independent measure of the tendency for a rotational flow to be shape preserving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A positive values of OW indicate that the flow is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vorticity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dominant and shape preserving, whereas negative values of OW indicate a strain-rate dominated flow susceptible to rapid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filamentation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A negative OW region is unfavorable for rotational organization of deep convection and aggregation of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vortical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remnants of prior convective activity.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OW is defined here as 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OW = ζ^2 – S1^2 – S2^2 = (</a:t>
            </a:r>
            <a:r>
              <a:rPr lang="en-US" sz="1200" i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Vx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</a:t>
            </a:r>
            <a:r>
              <a:rPr lang="en-US" sz="1200" i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Uy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)^2 – (</a:t>
            </a:r>
            <a:r>
              <a:rPr lang="en-US" sz="1200" i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Ux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</a:t>
            </a:r>
            <a:r>
              <a:rPr lang="en-US" sz="1200" i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Vy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)^2 – (</a:t>
            </a:r>
            <a:r>
              <a:rPr lang="en-US" sz="1200" i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Vx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+ </a:t>
            </a:r>
            <a:r>
              <a:rPr lang="en-US" sz="1200" i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Uy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)^2,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where 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S1 and S2 denotes strain deformation, denotes vertical </a:t>
            </a:r>
            <a:r>
              <a:rPr lang="en-US" sz="1200" i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vorticity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(U, V) denotes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zonal and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meridional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velocity, respectively, and subscripts x and y denote partial differentiation in the zonal or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meridional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directions.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6329C-1A8F-4518-AF28-7E156F8D1D2D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Same rules as NHC verification -- tropical or subtropical --- at initial and verification </a:t>
            </a:r>
          </a:p>
          <a:p>
            <a:r>
              <a:rPr lang="en-US"/>
              <a:t>Wish I had looked at EPAC</a:t>
            </a:r>
          </a:p>
          <a:p>
            <a:r>
              <a:rPr lang="en-US"/>
              <a:t>Interpolation -- Early vs Late models -- Not just showing operational performance -- want to show model comparison and improvement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Same rules as NHC verification -- tropical or subtropical --- at initial and verification </a:t>
            </a:r>
          </a:p>
          <a:p>
            <a:r>
              <a:rPr lang="en-US"/>
              <a:t>Wish I had looked at EPAC</a:t>
            </a:r>
          </a:p>
          <a:p>
            <a:r>
              <a:rPr lang="en-US"/>
              <a:t>Interpolation -- Early vs Late models -- Not just showing operational performance -- want to show model comparison and improvement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7769C-67A9-40DF-A810-EB1ABD366CB9}" type="datetimeFigureOut">
              <a:rPr lang="en-US" smtClean="0"/>
              <a:pPr/>
              <a:t>12/8/11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D2D42-ED07-472B-B9A6-B2BF9C681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7769C-67A9-40DF-A810-EB1ABD366CB9}" type="datetimeFigureOut">
              <a:rPr lang="en-US" smtClean="0"/>
              <a:pPr/>
              <a:t>12/8/11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D2D42-ED07-472B-B9A6-B2BF9C681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7769C-67A9-40DF-A810-EB1ABD366CB9}" type="datetimeFigureOut">
              <a:rPr lang="en-US" smtClean="0"/>
              <a:pPr/>
              <a:t>12/8/11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D2D42-ED07-472B-B9A6-B2BF9C681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7769C-67A9-40DF-A810-EB1ABD366CB9}" type="datetimeFigureOut">
              <a:rPr lang="en-US" smtClean="0"/>
              <a:pPr/>
              <a:t>12/8/11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D2D42-ED07-472B-B9A6-B2BF9C681F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9501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7769C-67A9-40DF-A810-EB1ABD366CB9}" type="datetimeFigureOut">
              <a:rPr lang="en-US" smtClean="0"/>
              <a:pPr/>
              <a:t>12/8/11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D2D42-ED07-472B-B9A6-B2BF9C681F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9844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7769C-67A9-40DF-A810-EB1ABD366CB9}" type="datetimeFigureOut">
              <a:rPr lang="en-US" smtClean="0"/>
              <a:pPr/>
              <a:t>12/8/11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D2D42-ED07-472B-B9A6-B2BF9C681F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6452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7769C-67A9-40DF-A810-EB1ABD366CB9}" type="datetimeFigureOut">
              <a:rPr lang="en-US" smtClean="0"/>
              <a:pPr/>
              <a:t>12/8/11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D2D42-ED07-472B-B9A6-B2BF9C681F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789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7769C-67A9-40DF-A810-EB1ABD366CB9}" type="datetimeFigureOut">
              <a:rPr lang="en-US" smtClean="0"/>
              <a:pPr/>
              <a:t>12/8/11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D2D42-ED07-472B-B9A6-B2BF9C681F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221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7769C-67A9-40DF-A810-EB1ABD366CB9}" type="datetimeFigureOut">
              <a:rPr lang="en-US" smtClean="0"/>
              <a:pPr/>
              <a:t>12/8/11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D2D42-ED07-472B-B9A6-B2BF9C681F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6480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7769C-67A9-40DF-A810-EB1ABD366CB9}" type="datetimeFigureOut">
              <a:rPr lang="en-US" smtClean="0"/>
              <a:pPr/>
              <a:t>12/8/11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D2D42-ED07-472B-B9A6-B2BF9C681F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074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7769C-67A9-40DF-A810-EB1ABD366CB9}" type="datetimeFigureOut">
              <a:rPr lang="en-US" smtClean="0"/>
              <a:pPr/>
              <a:t>12/8/11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D2D42-ED07-472B-B9A6-B2BF9C681F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966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7769C-67A9-40DF-A810-EB1ABD366CB9}" type="datetimeFigureOut">
              <a:rPr lang="en-US" smtClean="0"/>
              <a:pPr/>
              <a:t>12/8/11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D2D42-ED07-472B-B9A6-B2BF9C681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7769C-67A9-40DF-A810-EB1ABD366CB9}" type="datetimeFigureOut">
              <a:rPr lang="en-US" smtClean="0"/>
              <a:pPr/>
              <a:t>12/8/11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D2D42-ED07-472B-B9A6-B2BF9C681F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9285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7769C-67A9-40DF-A810-EB1ABD366CB9}" type="datetimeFigureOut">
              <a:rPr lang="en-US" smtClean="0"/>
              <a:pPr/>
              <a:t>12/8/11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D2D42-ED07-472B-B9A6-B2BF9C681F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0096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7769C-67A9-40DF-A810-EB1ABD366CB9}" type="datetimeFigureOut">
              <a:rPr lang="en-US" smtClean="0"/>
              <a:pPr/>
              <a:t>12/8/11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D2D42-ED07-472B-B9A6-B2BF9C681F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521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7769C-67A9-40DF-A810-EB1ABD366CB9}" type="datetimeFigureOut">
              <a:rPr lang="en-US" smtClean="0"/>
              <a:pPr/>
              <a:t>12/8/11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D2D42-ED07-472B-B9A6-B2BF9C681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7769C-67A9-40DF-A810-EB1ABD366CB9}" type="datetimeFigureOut">
              <a:rPr lang="en-US" smtClean="0"/>
              <a:pPr/>
              <a:t>12/8/11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D2D42-ED07-472B-B9A6-B2BF9C681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7769C-67A9-40DF-A810-EB1ABD366CB9}" type="datetimeFigureOut">
              <a:rPr lang="en-US" smtClean="0"/>
              <a:pPr/>
              <a:t>12/8/11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D2D42-ED07-472B-B9A6-B2BF9C681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7769C-67A9-40DF-A810-EB1ABD366CB9}" type="datetimeFigureOut">
              <a:rPr lang="en-US" smtClean="0"/>
              <a:pPr/>
              <a:t>12/8/11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D2D42-ED07-472B-B9A6-B2BF9C681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7769C-67A9-40DF-A810-EB1ABD366CB9}" type="datetimeFigureOut">
              <a:rPr lang="en-US" smtClean="0"/>
              <a:pPr/>
              <a:t>12/8/11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D2D42-ED07-472B-B9A6-B2BF9C681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7769C-67A9-40DF-A810-EB1ABD366CB9}" type="datetimeFigureOut">
              <a:rPr lang="en-US" smtClean="0"/>
              <a:pPr/>
              <a:t>12/8/11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D2D42-ED07-472B-B9A6-B2BF9C681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7769C-67A9-40DF-A810-EB1ABD366CB9}" type="datetimeFigureOut">
              <a:rPr lang="en-US" smtClean="0"/>
              <a:pPr/>
              <a:t>12/8/11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D2D42-ED07-472B-B9A6-B2BF9C681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47769C-67A9-40DF-A810-EB1ABD366CB9}" type="datetimeFigureOut">
              <a:rPr lang="en-US" smtClean="0"/>
              <a:pPr/>
              <a:t>12/8/11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D2D42-ED07-472B-B9A6-B2BF9C681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47769C-67A9-40DF-A810-EB1ABD366CB9}" type="datetimeFigureOut">
              <a:rPr lang="en-US" smtClean="0"/>
              <a:pPr/>
              <a:t>12/8/11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D2D42-ED07-472B-B9A6-B2BF9C681F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996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0"/>
            <a:ext cx="7772400" cy="1905000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High-Resolution Hurricane </a:t>
            </a:r>
            <a:r>
              <a:rPr lang="en-US" sz="3200" b="1" dirty="0"/>
              <a:t>Weather Research and Forecasting System (HWRF</a:t>
            </a:r>
            <a:r>
              <a:rPr lang="en-US" sz="3200" b="1" dirty="0" smtClean="0"/>
              <a:t>):  Model Development </a:t>
            </a:r>
            <a:r>
              <a:rPr lang="en-US" sz="3200" b="1" dirty="0"/>
              <a:t>and </a:t>
            </a:r>
            <a:r>
              <a:rPr lang="en-US" sz="3200" b="1" dirty="0" smtClean="0"/>
              <a:t>Stream 1.5 Verification</a:t>
            </a:r>
            <a:endParaRPr lang="en-US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124200"/>
            <a:ext cx="6858000" cy="3200400"/>
          </a:xfrm>
        </p:spPr>
        <p:txBody>
          <a:bodyPr>
            <a:normAutofit fontScale="47500" lnSpcReduction="20000"/>
          </a:bodyPr>
          <a:lstStyle/>
          <a:p>
            <a:r>
              <a:rPr lang="en-US" sz="4400" b="1" u="sng" dirty="0" smtClean="0">
                <a:solidFill>
                  <a:srgbClr val="FFFF00"/>
                </a:solidFill>
              </a:rPr>
              <a:t>Presented by</a:t>
            </a:r>
          </a:p>
          <a:p>
            <a:r>
              <a:rPr lang="en-US" sz="4400" b="1" dirty="0" err="1" smtClean="0"/>
              <a:t>Xuejin</a:t>
            </a:r>
            <a:r>
              <a:rPr lang="en-US" sz="4400" b="1" dirty="0" smtClean="0"/>
              <a:t> Zhang (UM/CIMAS  &amp; AOML/HRD) </a:t>
            </a:r>
          </a:p>
          <a:p>
            <a:r>
              <a:rPr lang="en-US" sz="4400" b="1" dirty="0" smtClean="0"/>
              <a:t>Stanley Goldenberg (AOML/HRD)</a:t>
            </a:r>
          </a:p>
          <a:p>
            <a:endParaRPr lang="en-US" sz="4400" b="1" dirty="0" smtClean="0"/>
          </a:p>
          <a:p>
            <a:r>
              <a:rPr lang="en-US" sz="4400" b="1" u="sng" dirty="0" smtClean="0">
                <a:solidFill>
                  <a:srgbClr val="FFFF00"/>
                </a:solidFill>
              </a:rPr>
              <a:t>Contributors</a:t>
            </a:r>
          </a:p>
          <a:p>
            <a:r>
              <a:rPr lang="en-US" sz="4400" b="1" i="1" dirty="0" smtClean="0"/>
              <a:t>S. G. </a:t>
            </a:r>
            <a:r>
              <a:rPr lang="en-US" sz="4400" b="1" i="1" dirty="0" err="1" smtClean="0"/>
              <a:t>Gopalakrishnan</a:t>
            </a:r>
            <a:r>
              <a:rPr lang="en-US" sz="4400" b="1" i="1" dirty="0" smtClean="0"/>
              <a:t> &amp; the modeling group at AOML/HRD</a:t>
            </a:r>
          </a:p>
          <a:p>
            <a:r>
              <a:rPr lang="en-US" sz="4400" b="1" i="1" dirty="0" smtClean="0">
                <a:latin typeface="Calibri" pitchFamily="34" charset="0"/>
              </a:rPr>
              <a:t>Vijay </a:t>
            </a:r>
            <a:r>
              <a:rPr lang="en-US" sz="4400" b="1" i="1" dirty="0" err="1" smtClean="0">
                <a:latin typeface="Calibri" pitchFamily="34" charset="0"/>
              </a:rPr>
              <a:t>Tallapragada</a:t>
            </a:r>
            <a:r>
              <a:rPr lang="en-US" sz="4400" b="1" i="1" dirty="0" smtClean="0">
                <a:latin typeface="Calibri" pitchFamily="34" charset="0"/>
              </a:rPr>
              <a:t>  &amp; the HWRF team at NCEP/EMC</a:t>
            </a:r>
          </a:p>
          <a:p>
            <a:r>
              <a:rPr lang="en-US" sz="4400" b="1" i="1" dirty="0" err="1" smtClean="0">
                <a:latin typeface="Calibri" pitchFamily="34" charset="0"/>
              </a:rPr>
              <a:t>Jian-Wen</a:t>
            </a:r>
            <a:r>
              <a:rPr lang="en-US" sz="4400" b="1" i="1" dirty="0" smtClean="0">
                <a:latin typeface="Calibri" pitchFamily="34" charset="0"/>
              </a:rPr>
              <a:t> </a:t>
            </a:r>
            <a:r>
              <a:rPr lang="en-US" sz="4400" b="1" i="1" dirty="0" err="1" smtClean="0">
                <a:latin typeface="Calibri" pitchFamily="34" charset="0"/>
              </a:rPr>
              <a:t>Bao</a:t>
            </a:r>
            <a:r>
              <a:rPr lang="en-US" sz="4400" b="1" i="1" dirty="0" smtClean="0">
                <a:latin typeface="Calibri" pitchFamily="34" charset="0"/>
              </a:rPr>
              <a:t> at ESRL/PSD</a:t>
            </a:r>
          </a:p>
          <a:p>
            <a:r>
              <a:rPr lang="en-US" sz="4400" b="1" i="1" dirty="0" smtClean="0">
                <a:latin typeface="Calibri" pitchFamily="34" charset="0"/>
              </a:rPr>
              <a:t>DTC</a:t>
            </a:r>
            <a:endParaRPr lang="en-US" sz="4400" b="1" i="1" dirty="0"/>
          </a:p>
        </p:txBody>
      </p:sp>
      <p:pic>
        <p:nvPicPr>
          <p:cNvPr id="4" name="Picture 3" descr="Big NOAA logo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10" y="5781587"/>
            <a:ext cx="1042988" cy="10487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00200" y="6397823"/>
            <a:ext cx="5562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r>
              <a:rPr lang="en-US" sz="1400" b="1" dirty="0" smtClean="0"/>
              <a:t>NOAA Hurricane Conference, 29 November-2 December 2011, Miami, FL</a:t>
            </a:r>
            <a:endParaRPr lang="en-US" sz="1400" b="1" u="sng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215900"/>
            <a:ext cx="9144000" cy="774700"/>
          </a:xfrm>
        </p:spPr>
        <p:txBody>
          <a:bodyPr>
            <a:normAutofit fontScale="90000"/>
          </a:bodyPr>
          <a:lstStyle/>
          <a:p>
            <a:r>
              <a:rPr lang="en-US" sz="2800" b="1">
                <a:latin typeface="Calibri" charset="0"/>
              </a:rPr>
              <a:t>Stratified Intensity Forecast Skill: H3GP </a:t>
            </a:r>
            <a:r>
              <a:rPr lang="en-US" sz="2400" b="1">
                <a:latin typeface="Calibri" charset="0"/>
              </a:rPr>
              <a:t>(31 storms: 2008/09/10</a:t>
            </a:r>
            <a:r>
              <a:rPr lang="en-US" sz="2800" b="1">
                <a:latin typeface="Calibri" charset="0"/>
              </a:rPr>
              <a:t>)</a:t>
            </a:r>
            <a:br>
              <a:rPr lang="en-US" sz="2800" b="1">
                <a:latin typeface="Calibri" charset="0"/>
              </a:rPr>
            </a:br>
            <a:r>
              <a:rPr lang="en-US" sz="2300" b="1">
                <a:solidFill>
                  <a:srgbClr val="FF0000"/>
                </a:solidFill>
                <a:latin typeface="Calibri" charset="0"/>
              </a:rPr>
              <a:t>Pre-2011 Season Retrospective Runs to test Stream 1.5 (27:9:3 km)</a:t>
            </a:r>
          </a:p>
        </p:txBody>
      </p:sp>
      <p:sp>
        <p:nvSpPr>
          <p:cNvPr id="37891" name="TextBox 9"/>
          <p:cNvSpPr txBox="1">
            <a:spLocks noChangeArrowheads="1"/>
          </p:cNvSpPr>
          <p:nvPr/>
        </p:nvSpPr>
        <p:spPr bwMode="auto">
          <a:xfrm>
            <a:off x="442913" y="1379538"/>
            <a:ext cx="3595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400" b="1"/>
              <a:t>Initially Hurricane Strength</a:t>
            </a:r>
          </a:p>
        </p:txBody>
      </p:sp>
      <p:sp>
        <p:nvSpPr>
          <p:cNvPr id="37892" name="TextBox 10"/>
          <p:cNvSpPr txBox="1">
            <a:spLocks noChangeArrowheads="1"/>
          </p:cNvSpPr>
          <p:nvPr/>
        </p:nvSpPr>
        <p:spPr bwMode="auto">
          <a:xfrm>
            <a:off x="4870450" y="1395413"/>
            <a:ext cx="3748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400" b="1"/>
              <a:t>Initially &lt;Hurricane Strength</a:t>
            </a:r>
          </a:p>
        </p:txBody>
      </p:sp>
      <p:sp>
        <p:nvSpPr>
          <p:cNvPr id="37901" name="Rectangle 13"/>
          <p:cNvSpPr>
            <a:spLocks noChangeArrowheads="1"/>
          </p:cNvSpPr>
          <p:nvPr/>
        </p:nvSpPr>
        <p:spPr bwMode="auto">
          <a:xfrm>
            <a:off x="950913" y="1803400"/>
            <a:ext cx="3216275" cy="1412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4" name="Text Box 26"/>
          <p:cNvSpPr txBox="1">
            <a:spLocks noChangeArrowheads="1"/>
          </p:cNvSpPr>
          <p:nvPr/>
        </p:nvSpPr>
        <p:spPr bwMode="auto">
          <a:xfrm>
            <a:off x="185738" y="5892800"/>
            <a:ext cx="4195762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100" b="1" i="1">
                <a:solidFill>
                  <a:schemeClr val="hlink"/>
                </a:solidFill>
                <a:latin typeface="Calibri" charset="0"/>
              </a:rPr>
              <a:t>H3GP</a:t>
            </a:r>
            <a:r>
              <a:rPr lang="en-US" sz="2100" b="1" i="1">
                <a:latin typeface="Calibri" charset="0"/>
              </a:rPr>
              <a:t>: Improved over </a:t>
            </a:r>
            <a:r>
              <a:rPr lang="en-US" sz="2100" b="1" i="1">
                <a:solidFill>
                  <a:srgbClr val="FF0000"/>
                </a:solidFill>
                <a:latin typeface="Calibri" charset="0"/>
              </a:rPr>
              <a:t>HWRF </a:t>
            </a:r>
            <a:r>
              <a:rPr lang="en-US" sz="2100" b="1" i="1">
                <a:latin typeface="Calibri" charset="0"/>
              </a:rPr>
              <a:t>&amp;</a:t>
            </a:r>
            <a:r>
              <a:rPr lang="en-US" sz="2100" b="1" i="1">
                <a:solidFill>
                  <a:srgbClr val="3FAA22"/>
                </a:solidFill>
                <a:latin typeface="Calibri" charset="0"/>
              </a:rPr>
              <a:t> </a:t>
            </a:r>
            <a:r>
              <a:rPr lang="en-US" sz="2100" b="1" i="1">
                <a:solidFill>
                  <a:srgbClr val="FF00FF"/>
                </a:solidFill>
                <a:latin typeface="Calibri" charset="0"/>
              </a:rPr>
              <a:t>DSHP</a:t>
            </a:r>
            <a:endParaRPr lang="en-US" sz="2100" b="1" i="1">
              <a:latin typeface="Calibri" charset="0"/>
            </a:endParaRPr>
          </a:p>
          <a:p>
            <a:pPr algn="ctr"/>
            <a:r>
              <a:rPr lang="en-US" sz="2100" b="1" i="1">
                <a:latin typeface="Calibri" charset="0"/>
              </a:rPr>
              <a:t>&amp; Mixed with </a:t>
            </a:r>
            <a:r>
              <a:rPr lang="en-US" sz="2100" b="1" i="1">
                <a:solidFill>
                  <a:srgbClr val="3FAA22"/>
                </a:solidFill>
                <a:latin typeface="Calibri" charset="0"/>
              </a:rPr>
              <a:t>GFDL </a:t>
            </a:r>
            <a:r>
              <a:rPr lang="en-US" sz="2100" b="1" i="1">
                <a:latin typeface="Calibri" charset="0"/>
              </a:rPr>
              <a:t>&amp;</a:t>
            </a:r>
            <a:r>
              <a:rPr lang="en-US" sz="2100" b="1" i="1">
                <a:solidFill>
                  <a:srgbClr val="3FAA22"/>
                </a:solidFill>
                <a:latin typeface="Calibri" charset="0"/>
              </a:rPr>
              <a:t> </a:t>
            </a:r>
            <a:r>
              <a:rPr lang="en-US" sz="2100" b="1" i="1">
                <a:solidFill>
                  <a:srgbClr val="00CBEF"/>
                </a:solidFill>
                <a:latin typeface="Calibri" charset="0"/>
              </a:rPr>
              <a:t>LGEM</a:t>
            </a:r>
            <a:endParaRPr lang="en-US" sz="2100" b="1" i="1">
              <a:solidFill>
                <a:srgbClr val="3FAA22"/>
              </a:solidFill>
              <a:latin typeface="Calibri" charset="0"/>
            </a:endParaRPr>
          </a:p>
          <a:p>
            <a:pPr algn="ctr"/>
            <a:r>
              <a:rPr lang="en-US" sz="2100" b="1" i="1">
                <a:solidFill>
                  <a:srgbClr val="3FAA22"/>
                </a:solidFill>
                <a:latin typeface="Calibri" charset="0"/>
              </a:rPr>
              <a:t>GFDL </a:t>
            </a:r>
            <a:r>
              <a:rPr lang="en-US" sz="2100" b="1" i="1">
                <a:latin typeface="Calibri" charset="0"/>
              </a:rPr>
              <a:t>&amp;</a:t>
            </a:r>
            <a:r>
              <a:rPr lang="en-US" sz="2100" b="1" i="1">
                <a:solidFill>
                  <a:srgbClr val="3FAA22"/>
                </a:solidFill>
                <a:latin typeface="Calibri" charset="0"/>
              </a:rPr>
              <a:t> </a:t>
            </a:r>
            <a:r>
              <a:rPr lang="en-US" sz="2100" b="1" i="1">
                <a:solidFill>
                  <a:srgbClr val="00CBEF"/>
                </a:solidFill>
                <a:latin typeface="Calibri" charset="0"/>
              </a:rPr>
              <a:t>LGEM </a:t>
            </a:r>
            <a:r>
              <a:rPr lang="en-US" sz="2100" b="1" i="1">
                <a:latin typeface="Calibri" charset="0"/>
              </a:rPr>
              <a:t>Best &gt;72h</a:t>
            </a:r>
            <a:endParaRPr lang="en-US" sz="2100" b="1" i="1">
              <a:solidFill>
                <a:srgbClr val="3FAA22"/>
              </a:solidFill>
              <a:latin typeface="Calibri" charset="0"/>
            </a:endParaRPr>
          </a:p>
        </p:txBody>
      </p:sp>
      <p:sp>
        <p:nvSpPr>
          <p:cNvPr id="37915" name="Text Box 27"/>
          <p:cNvSpPr txBox="1">
            <a:spLocks noChangeArrowheads="1"/>
          </p:cNvSpPr>
          <p:nvPr/>
        </p:nvSpPr>
        <p:spPr bwMode="auto">
          <a:xfrm>
            <a:off x="4787900" y="6026150"/>
            <a:ext cx="42560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100" b="1" i="1">
                <a:solidFill>
                  <a:schemeClr val="hlink"/>
                </a:solidFill>
                <a:latin typeface="Calibri" charset="0"/>
              </a:rPr>
              <a:t>H3GP</a:t>
            </a:r>
            <a:r>
              <a:rPr lang="en-US" sz="2100" b="1" i="1">
                <a:latin typeface="Calibri" charset="0"/>
              </a:rPr>
              <a:t>: Improved over </a:t>
            </a:r>
            <a:r>
              <a:rPr lang="en-US" sz="2100" b="1" i="1">
                <a:solidFill>
                  <a:srgbClr val="FF0000"/>
                </a:solidFill>
                <a:latin typeface="Calibri" charset="0"/>
              </a:rPr>
              <a:t>HWRF</a:t>
            </a:r>
            <a:r>
              <a:rPr lang="en-US" sz="2100" b="1" i="1">
                <a:latin typeface="Calibri" charset="0"/>
              </a:rPr>
              <a:t> &amp; </a:t>
            </a:r>
            <a:r>
              <a:rPr lang="en-US" sz="2100" b="1" i="1">
                <a:solidFill>
                  <a:srgbClr val="3FAA22"/>
                </a:solidFill>
                <a:latin typeface="Calibri" charset="0"/>
              </a:rPr>
              <a:t>GFDL</a:t>
            </a:r>
          </a:p>
          <a:p>
            <a:pPr algn="ctr"/>
            <a:r>
              <a:rPr lang="en-US" sz="1900" b="1" i="1">
                <a:solidFill>
                  <a:srgbClr val="FF00FF"/>
                </a:solidFill>
                <a:latin typeface="Calibri" charset="0"/>
              </a:rPr>
              <a:t>DSHP</a:t>
            </a:r>
            <a:r>
              <a:rPr lang="en-US" sz="1900" b="1" i="1">
                <a:latin typeface="Calibri" charset="0"/>
              </a:rPr>
              <a:t> &amp;</a:t>
            </a:r>
            <a:r>
              <a:rPr lang="en-US" sz="1900" b="1" i="1">
                <a:solidFill>
                  <a:srgbClr val="3FAA22"/>
                </a:solidFill>
                <a:latin typeface="Calibri" charset="0"/>
              </a:rPr>
              <a:t> </a:t>
            </a:r>
            <a:r>
              <a:rPr lang="en-US" sz="1900" b="1" i="1">
                <a:solidFill>
                  <a:srgbClr val="00CBEF"/>
                </a:solidFill>
                <a:latin typeface="Calibri" charset="0"/>
              </a:rPr>
              <a:t>LGEM</a:t>
            </a:r>
            <a:r>
              <a:rPr lang="en-US" sz="1700" b="1" i="1">
                <a:latin typeface="Calibri" charset="0"/>
              </a:rPr>
              <a:t> Comparable &amp; Better Overall</a:t>
            </a:r>
            <a:endParaRPr lang="en-US" sz="1900" b="1" i="1">
              <a:latin typeface="Calibri" charset="0"/>
            </a:endParaRPr>
          </a:p>
        </p:txBody>
      </p:sp>
      <p:pic>
        <p:nvPicPr>
          <p:cNvPr id="37922" name="Picture 34" descr="INTSkill20080910H3GSHge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7" t="26772" r="12221" b="19600"/>
          <a:stretch>
            <a:fillRect/>
          </a:stretch>
        </p:blipFill>
        <p:spPr bwMode="auto">
          <a:xfrm>
            <a:off x="-11113" y="1944688"/>
            <a:ext cx="4513263" cy="40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27" name="Picture 39" descr="INTSkill20080910H3GSHlt6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8" t="26204" r="10452" b="19916"/>
          <a:stretch>
            <a:fillRect/>
          </a:stretch>
        </p:blipFill>
        <p:spPr bwMode="auto">
          <a:xfrm>
            <a:off x="4557713" y="1903413"/>
            <a:ext cx="4605337" cy="40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65999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14" grpId="0"/>
      <p:bldP spid="379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215900"/>
            <a:ext cx="9144000" cy="774700"/>
          </a:xfrm>
        </p:spPr>
        <p:txBody>
          <a:bodyPr>
            <a:normAutofit fontScale="90000"/>
          </a:bodyPr>
          <a:lstStyle/>
          <a:p>
            <a:r>
              <a:rPr lang="en-US" sz="2800" b="1">
                <a:latin typeface="Calibri" charset="0"/>
              </a:rPr>
              <a:t>Stratified Intensity Forecast Skill: H3GP </a:t>
            </a:r>
            <a:r>
              <a:rPr lang="en-US" sz="2400" b="1">
                <a:latin typeface="Calibri" charset="0"/>
              </a:rPr>
              <a:t>(31 storms: 2008/09/10</a:t>
            </a:r>
            <a:r>
              <a:rPr lang="en-US" sz="2800" b="1">
                <a:latin typeface="Calibri" charset="0"/>
              </a:rPr>
              <a:t>)</a:t>
            </a:r>
            <a:br>
              <a:rPr lang="en-US" sz="2800" b="1">
                <a:latin typeface="Calibri" charset="0"/>
              </a:rPr>
            </a:br>
            <a:r>
              <a:rPr lang="en-US" sz="2300" b="1">
                <a:solidFill>
                  <a:srgbClr val="FF0000"/>
                </a:solidFill>
                <a:latin typeface="Calibri" charset="0"/>
              </a:rPr>
              <a:t>Pre-2011 Season Retrospective Runs to test Stream 1.5 (27:9:3 km)</a:t>
            </a:r>
          </a:p>
        </p:txBody>
      </p:sp>
      <p:sp>
        <p:nvSpPr>
          <p:cNvPr id="74755" name="TextBox 9"/>
          <p:cNvSpPr txBox="1">
            <a:spLocks noChangeArrowheads="1"/>
          </p:cNvSpPr>
          <p:nvPr/>
        </p:nvSpPr>
        <p:spPr bwMode="auto">
          <a:xfrm>
            <a:off x="442913" y="1379538"/>
            <a:ext cx="2822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400" b="1"/>
              <a:t>SHIFOR Actual Errors</a:t>
            </a:r>
          </a:p>
        </p:txBody>
      </p:sp>
      <p:sp>
        <p:nvSpPr>
          <p:cNvPr id="74757" name="Rectangle 5"/>
          <p:cNvSpPr>
            <a:spLocks noChangeArrowheads="1"/>
          </p:cNvSpPr>
          <p:nvPr/>
        </p:nvSpPr>
        <p:spPr bwMode="auto">
          <a:xfrm>
            <a:off x="950913" y="1803400"/>
            <a:ext cx="3216275" cy="1412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8" name="Text Box 6"/>
          <p:cNvSpPr txBox="1">
            <a:spLocks noChangeArrowheads="1"/>
          </p:cNvSpPr>
          <p:nvPr/>
        </p:nvSpPr>
        <p:spPr bwMode="auto">
          <a:xfrm>
            <a:off x="387350" y="5892800"/>
            <a:ext cx="3843338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100" b="1" i="1">
                <a:solidFill>
                  <a:schemeClr val="hlink"/>
                </a:solidFill>
                <a:latin typeface="Calibri" charset="0"/>
              </a:rPr>
              <a:t>Larger Errors for Stronger Storms</a:t>
            </a:r>
          </a:p>
          <a:p>
            <a:pPr algn="ctr"/>
            <a:r>
              <a:rPr lang="en-US" sz="2100" b="1" i="1">
                <a:solidFill>
                  <a:schemeClr val="hlink"/>
                </a:solidFill>
                <a:latin typeface="Calibri" charset="0"/>
              </a:rPr>
              <a:t>EXCEPT ≥84 h</a:t>
            </a:r>
            <a:endParaRPr lang="en-US" sz="2100" b="1" i="1">
              <a:solidFill>
                <a:srgbClr val="3FAA22"/>
              </a:solidFill>
              <a:latin typeface="Calibri" charset="0"/>
            </a:endParaRPr>
          </a:p>
        </p:txBody>
      </p:sp>
      <p:pic>
        <p:nvPicPr>
          <p:cNvPr id="74766" name="Picture 14" descr="INTStats20080910_SHFreglt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8" t="25383" r="12411" b="21999"/>
          <a:stretch>
            <a:fillRect/>
          </a:stretch>
        </p:blipFill>
        <p:spPr bwMode="auto">
          <a:xfrm>
            <a:off x="66675" y="1825625"/>
            <a:ext cx="4422775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0093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215900"/>
            <a:ext cx="9144000" cy="774700"/>
          </a:xfrm>
        </p:spPr>
        <p:txBody>
          <a:bodyPr>
            <a:normAutofit fontScale="90000"/>
          </a:bodyPr>
          <a:lstStyle/>
          <a:p>
            <a:r>
              <a:rPr lang="en-US" sz="2800" b="1">
                <a:latin typeface="Calibri" charset="0"/>
              </a:rPr>
              <a:t>Track &amp; Intensity Forecast Skill H3GP (2011)</a:t>
            </a:r>
            <a:br>
              <a:rPr lang="en-US" sz="2800" b="1">
                <a:latin typeface="Calibri" charset="0"/>
              </a:rPr>
            </a:br>
            <a:r>
              <a:rPr lang="en-US" sz="2300" b="1">
                <a:solidFill>
                  <a:srgbClr val="FF0000"/>
                </a:solidFill>
                <a:latin typeface="Calibri" charset="0"/>
              </a:rPr>
              <a:t>2011 Real-Time Season Runs to test Stream 1.5 (27:9:3 km)</a:t>
            </a:r>
          </a:p>
        </p:txBody>
      </p:sp>
      <p:sp>
        <p:nvSpPr>
          <p:cNvPr id="60419" name="TextBox 9"/>
          <p:cNvSpPr txBox="1">
            <a:spLocks noChangeArrowheads="1"/>
          </p:cNvSpPr>
          <p:nvPr/>
        </p:nvSpPr>
        <p:spPr bwMode="auto">
          <a:xfrm>
            <a:off x="920750" y="1379538"/>
            <a:ext cx="3114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400" b="1"/>
              <a:t>TRACK FORECAST SKILL</a:t>
            </a:r>
          </a:p>
        </p:txBody>
      </p:sp>
      <p:sp>
        <p:nvSpPr>
          <p:cNvPr id="60420" name="TextBox 10"/>
          <p:cNvSpPr txBox="1">
            <a:spLocks noChangeArrowheads="1"/>
          </p:cNvSpPr>
          <p:nvPr/>
        </p:nvSpPr>
        <p:spPr bwMode="auto">
          <a:xfrm>
            <a:off x="5248275" y="1395413"/>
            <a:ext cx="3595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400" b="1"/>
              <a:t>INTENSITY FORECAST SKILL</a:t>
            </a:r>
          </a:p>
        </p:txBody>
      </p:sp>
      <p:pic>
        <p:nvPicPr>
          <p:cNvPr id="60437" name="Picture 21" descr="TrkSkillALL2011H3G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7" t="26204" r="10262" b="19516"/>
          <a:stretch>
            <a:fillRect/>
          </a:stretch>
        </p:blipFill>
        <p:spPr bwMode="auto">
          <a:xfrm>
            <a:off x="-22225" y="1889125"/>
            <a:ext cx="4638675" cy="409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38" name="Picture 22" descr="INTSkillALL2011H3GSHR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4" t="25552" r="10832" b="19769"/>
          <a:stretch>
            <a:fillRect/>
          </a:stretch>
        </p:blipFill>
        <p:spPr bwMode="auto">
          <a:xfrm>
            <a:off x="4533900" y="1841500"/>
            <a:ext cx="4603750" cy="412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30" name="Text Box 14"/>
          <p:cNvSpPr txBox="1">
            <a:spLocks noChangeArrowheads="1"/>
          </p:cNvSpPr>
          <p:nvPr/>
        </p:nvSpPr>
        <p:spPr bwMode="auto">
          <a:xfrm>
            <a:off x="180975" y="5842000"/>
            <a:ext cx="441007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100" b="1" i="1">
                <a:solidFill>
                  <a:schemeClr val="hlink"/>
                </a:solidFill>
                <a:latin typeface="Calibri" charset="0"/>
              </a:rPr>
              <a:t>H3GP</a:t>
            </a:r>
            <a:r>
              <a:rPr lang="en-US" sz="2100" b="1" i="1">
                <a:latin typeface="Calibri" charset="0"/>
              </a:rPr>
              <a:t>: Comparable with </a:t>
            </a:r>
            <a:r>
              <a:rPr lang="en-US" sz="2100" b="1" i="1">
                <a:solidFill>
                  <a:srgbClr val="FF0000"/>
                </a:solidFill>
                <a:latin typeface="Calibri" charset="0"/>
              </a:rPr>
              <a:t>HWRF</a:t>
            </a:r>
            <a:endParaRPr lang="en-US" sz="2100" b="1" i="1">
              <a:latin typeface="Calibri" charset="0"/>
            </a:endParaRPr>
          </a:p>
          <a:p>
            <a:pPr algn="ctr"/>
            <a:r>
              <a:rPr lang="en-US" sz="2100" b="1" i="1">
                <a:latin typeface="Calibri" charset="0"/>
              </a:rPr>
              <a:t>Slightly Worse (some times)than </a:t>
            </a:r>
            <a:r>
              <a:rPr lang="en-US" sz="2100" b="1" i="1">
                <a:solidFill>
                  <a:srgbClr val="3FAA22"/>
                </a:solidFill>
                <a:latin typeface="Calibri" charset="0"/>
              </a:rPr>
              <a:t>GFDL</a:t>
            </a:r>
          </a:p>
          <a:p>
            <a:pPr algn="ctr"/>
            <a:r>
              <a:rPr lang="en-US" sz="2100" b="1" i="1">
                <a:solidFill>
                  <a:srgbClr val="FF00FF"/>
                </a:solidFill>
                <a:latin typeface="Calibri" charset="0"/>
              </a:rPr>
              <a:t>AVN0 (GFS)</a:t>
            </a:r>
            <a:r>
              <a:rPr lang="en-US" sz="2100" b="1" i="1">
                <a:solidFill>
                  <a:srgbClr val="3FAA22"/>
                </a:solidFill>
                <a:latin typeface="Calibri" charset="0"/>
              </a:rPr>
              <a:t> </a:t>
            </a:r>
            <a:r>
              <a:rPr lang="en-US" sz="2100" b="1" i="1">
                <a:latin typeface="Calibri" charset="0"/>
              </a:rPr>
              <a:t>Best</a:t>
            </a:r>
          </a:p>
        </p:txBody>
      </p:sp>
      <p:sp>
        <p:nvSpPr>
          <p:cNvPr id="60422" name="Text Box 6"/>
          <p:cNvSpPr txBox="1">
            <a:spLocks noChangeArrowheads="1"/>
          </p:cNvSpPr>
          <p:nvPr/>
        </p:nvSpPr>
        <p:spPr bwMode="auto">
          <a:xfrm>
            <a:off x="5297488" y="5816600"/>
            <a:ext cx="3462337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600" b="1" i="1">
                <a:solidFill>
                  <a:schemeClr val="hlink"/>
                </a:solidFill>
                <a:latin typeface="Calibri" charset="0"/>
              </a:rPr>
              <a:t>H3GP</a:t>
            </a:r>
            <a:r>
              <a:rPr lang="en-US" sz="1600" b="1" i="1">
                <a:latin typeface="Calibri" charset="0"/>
              </a:rPr>
              <a:t>: Mixed vs. </a:t>
            </a:r>
            <a:r>
              <a:rPr lang="en-US" sz="1600" b="1" i="1">
                <a:solidFill>
                  <a:srgbClr val="FF0000"/>
                </a:solidFill>
                <a:latin typeface="Calibri" charset="0"/>
              </a:rPr>
              <a:t>HWRF</a:t>
            </a:r>
            <a:endParaRPr lang="en-US" sz="1600" b="1" i="1">
              <a:latin typeface="Calibri" charset="0"/>
            </a:endParaRPr>
          </a:p>
          <a:p>
            <a:pPr algn="ctr"/>
            <a:r>
              <a:rPr lang="en-US" sz="1600" b="1" i="1">
                <a:latin typeface="Calibri" charset="0"/>
              </a:rPr>
              <a:t>Better than </a:t>
            </a:r>
            <a:r>
              <a:rPr lang="en-US" sz="1600" b="1" i="1">
                <a:solidFill>
                  <a:srgbClr val="3FAA22"/>
                </a:solidFill>
                <a:latin typeface="Calibri" charset="0"/>
              </a:rPr>
              <a:t>GFDL </a:t>
            </a:r>
            <a:r>
              <a:rPr lang="en-US" sz="1600" b="1" i="1">
                <a:latin typeface="Calibri" charset="0"/>
              </a:rPr>
              <a:t>after 48 hr</a:t>
            </a:r>
          </a:p>
          <a:p>
            <a:pPr algn="ctr"/>
            <a:r>
              <a:rPr lang="en-US" sz="1600" b="1" i="1">
                <a:solidFill>
                  <a:srgbClr val="FF00FF"/>
                </a:solidFill>
                <a:latin typeface="Calibri" charset="0"/>
              </a:rPr>
              <a:t>DSHP</a:t>
            </a:r>
            <a:r>
              <a:rPr lang="en-US" sz="1600" b="1" i="1">
                <a:latin typeface="Calibri" charset="0"/>
              </a:rPr>
              <a:t> &amp;</a:t>
            </a:r>
            <a:r>
              <a:rPr lang="en-US" sz="1600" b="1" i="1">
                <a:solidFill>
                  <a:srgbClr val="3FAA22"/>
                </a:solidFill>
                <a:latin typeface="Calibri" charset="0"/>
              </a:rPr>
              <a:t> </a:t>
            </a:r>
            <a:r>
              <a:rPr lang="en-US" sz="1600" b="1" i="1">
                <a:solidFill>
                  <a:srgbClr val="00CBEF"/>
                </a:solidFill>
                <a:latin typeface="Calibri" charset="0"/>
              </a:rPr>
              <a:t>LGEM</a:t>
            </a:r>
            <a:r>
              <a:rPr lang="en-US" sz="1600" b="1" i="1">
                <a:latin typeface="Calibri" charset="0"/>
              </a:rPr>
              <a:t> Best</a:t>
            </a:r>
          </a:p>
          <a:p>
            <a:pPr algn="ctr"/>
            <a:r>
              <a:rPr lang="en-US" sz="1600" b="1" i="1">
                <a:latin typeface="Calibri" charset="0"/>
              </a:rPr>
              <a:t>(But No Significant skill for any model) </a:t>
            </a:r>
          </a:p>
        </p:txBody>
      </p:sp>
    </p:spTree>
    <p:extLst>
      <p:ext uri="{BB962C8B-B14F-4D97-AF65-F5344CB8AC3E}">
        <p14:creationId xmlns:p14="http://schemas.microsoft.com/office/powerpoint/2010/main" val="1290268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30" grpId="0"/>
      <p:bldP spid="604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2" name="Rectangle 4"/>
          <p:cNvSpPr>
            <a:spLocks noChangeArrowheads="1"/>
          </p:cNvSpPr>
          <p:nvPr/>
        </p:nvSpPr>
        <p:spPr bwMode="auto">
          <a:xfrm>
            <a:off x="950913" y="1803400"/>
            <a:ext cx="3216275" cy="1412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itle 1"/>
          <p:cNvSpPr>
            <a:spLocks/>
          </p:cNvSpPr>
          <p:nvPr/>
        </p:nvSpPr>
        <p:spPr bwMode="auto">
          <a:xfrm>
            <a:off x="0" y="-77788"/>
            <a:ext cx="9144000" cy="774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200" b="1" u="sng">
                <a:solidFill>
                  <a:srgbClr val="0000FF"/>
                </a:solidFill>
                <a:latin typeface="Calibri" charset="0"/>
              </a:rPr>
              <a:t>SHIFOR 2008/09/10 vs 2011</a:t>
            </a:r>
            <a:endParaRPr lang="en-US" sz="2300" b="1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78862" name="Rectangle 14"/>
          <p:cNvSpPr>
            <a:spLocks noChangeArrowheads="1"/>
          </p:cNvSpPr>
          <p:nvPr/>
        </p:nvSpPr>
        <p:spPr bwMode="auto">
          <a:xfrm>
            <a:off x="4522788" y="121285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78864" name="Picture 16" descr="INTStats20080910_3mode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8" t="25383" r="10071" b="19453"/>
          <a:stretch>
            <a:fillRect/>
          </a:stretch>
        </p:blipFill>
        <p:spPr bwMode="auto">
          <a:xfrm>
            <a:off x="130175" y="1825625"/>
            <a:ext cx="4502150" cy="416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65" name="Picture 17" descr="INTStats2011_3mode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8" t="25826" r="10452" b="19769"/>
          <a:stretch>
            <a:fillRect/>
          </a:stretch>
        </p:blipFill>
        <p:spPr bwMode="auto">
          <a:xfrm>
            <a:off x="4676775" y="1860550"/>
            <a:ext cx="4479925" cy="410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857" name="Text Box 9"/>
          <p:cNvSpPr txBox="1">
            <a:spLocks noChangeArrowheads="1"/>
          </p:cNvSpPr>
          <p:nvPr/>
        </p:nvSpPr>
        <p:spPr bwMode="auto">
          <a:xfrm>
            <a:off x="1684338" y="574675"/>
            <a:ext cx="5678487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b="1" i="1">
                <a:solidFill>
                  <a:schemeClr val="hlink"/>
                </a:solidFill>
                <a:latin typeface="Calibri" charset="0"/>
              </a:rPr>
              <a:t>H3GP</a:t>
            </a:r>
            <a:r>
              <a:rPr lang="en-US" sz="2400" b="1" i="1">
                <a:latin typeface="Calibri" charset="0"/>
              </a:rPr>
              <a:t> &amp; </a:t>
            </a:r>
            <a:r>
              <a:rPr lang="en-US" sz="2400" b="1" i="1">
                <a:solidFill>
                  <a:srgbClr val="FF0000"/>
                </a:solidFill>
                <a:latin typeface="Calibri" charset="0"/>
              </a:rPr>
              <a:t>HWRF</a:t>
            </a:r>
            <a:r>
              <a:rPr lang="en-US" sz="2400" b="1" i="1">
                <a:latin typeface="Calibri" charset="0"/>
              </a:rPr>
              <a:t> about same for two samples</a:t>
            </a:r>
            <a:endParaRPr lang="en-US" sz="2400" b="1" i="1">
              <a:solidFill>
                <a:srgbClr val="3FAA22"/>
              </a:solidFill>
              <a:latin typeface="Calibri" charset="0"/>
            </a:endParaRPr>
          </a:p>
          <a:p>
            <a:pPr algn="ctr"/>
            <a:r>
              <a:rPr lang="en-US" sz="2400" b="1" i="1">
                <a:solidFill>
                  <a:srgbClr val="00CBEF"/>
                </a:solidFill>
                <a:latin typeface="Calibri" charset="0"/>
              </a:rPr>
              <a:t>SHIFOR </a:t>
            </a:r>
            <a:r>
              <a:rPr lang="en-US" sz="2400" b="1" i="1">
                <a:latin typeface="Calibri" charset="0"/>
              </a:rPr>
              <a:t>MUCH better for 2011 </a:t>
            </a:r>
          </a:p>
          <a:p>
            <a:pPr algn="ctr"/>
            <a:r>
              <a:rPr lang="en-US" sz="2400" b="1" i="1">
                <a:solidFill>
                  <a:srgbClr val="3FAA22"/>
                </a:solidFill>
                <a:latin typeface="Calibri" charset="0"/>
              </a:rPr>
              <a:t>GFDL </a:t>
            </a:r>
            <a:r>
              <a:rPr lang="en-US" sz="2400" b="1" i="1">
                <a:latin typeface="Calibri" charset="0"/>
              </a:rPr>
              <a:t>MUCH worse for 2011 </a:t>
            </a:r>
          </a:p>
        </p:txBody>
      </p:sp>
    </p:spTree>
    <p:extLst>
      <p:ext uri="{BB962C8B-B14F-4D97-AF65-F5344CB8AC3E}">
        <p14:creationId xmlns:p14="http://schemas.microsoft.com/office/powerpoint/2010/main" val="37575798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TextBox 9"/>
          <p:cNvSpPr txBox="1">
            <a:spLocks noChangeArrowheads="1"/>
          </p:cNvSpPr>
          <p:nvPr/>
        </p:nvSpPr>
        <p:spPr bwMode="auto">
          <a:xfrm>
            <a:off x="442913" y="1379538"/>
            <a:ext cx="3595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400" b="1"/>
              <a:t>Initially Hurricane Strength</a:t>
            </a:r>
          </a:p>
        </p:txBody>
      </p:sp>
      <p:sp>
        <p:nvSpPr>
          <p:cNvPr id="62468" name="TextBox 10"/>
          <p:cNvSpPr txBox="1">
            <a:spLocks noChangeArrowheads="1"/>
          </p:cNvSpPr>
          <p:nvPr/>
        </p:nvSpPr>
        <p:spPr bwMode="auto">
          <a:xfrm>
            <a:off x="4870450" y="1395413"/>
            <a:ext cx="3748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400" b="1"/>
              <a:t>Initially &lt;Hurricane Strength</a:t>
            </a:r>
          </a:p>
        </p:txBody>
      </p:sp>
      <p:sp>
        <p:nvSpPr>
          <p:cNvPr id="62469" name="Rectangle 5"/>
          <p:cNvSpPr>
            <a:spLocks noChangeArrowheads="1"/>
          </p:cNvSpPr>
          <p:nvPr/>
        </p:nvSpPr>
        <p:spPr bwMode="auto">
          <a:xfrm>
            <a:off x="950913" y="1803400"/>
            <a:ext cx="3216275" cy="1412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79" name="Text Box 15"/>
          <p:cNvSpPr txBox="1">
            <a:spLocks noChangeArrowheads="1"/>
          </p:cNvSpPr>
          <p:nvPr/>
        </p:nvSpPr>
        <p:spPr bwMode="auto">
          <a:xfrm>
            <a:off x="4610100" y="6026150"/>
            <a:ext cx="4256088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100" b="1" i="1">
                <a:solidFill>
                  <a:schemeClr val="hlink"/>
                </a:solidFill>
                <a:latin typeface="Calibri" charset="0"/>
              </a:rPr>
              <a:t>H3GP</a:t>
            </a:r>
            <a:r>
              <a:rPr lang="en-US" sz="2100" b="1" i="1">
                <a:latin typeface="Calibri" charset="0"/>
              </a:rPr>
              <a:t>: Mixed vs. </a:t>
            </a:r>
            <a:r>
              <a:rPr lang="en-US" sz="2100" b="1" i="1">
                <a:solidFill>
                  <a:srgbClr val="FF0000"/>
                </a:solidFill>
                <a:latin typeface="Calibri" charset="0"/>
              </a:rPr>
              <a:t>HWRF</a:t>
            </a:r>
            <a:r>
              <a:rPr lang="en-US" sz="2100" b="1" i="1">
                <a:latin typeface="Calibri" charset="0"/>
              </a:rPr>
              <a:t> &amp; </a:t>
            </a:r>
            <a:r>
              <a:rPr lang="en-US" sz="2100" b="1" i="1">
                <a:solidFill>
                  <a:srgbClr val="3FAA22"/>
                </a:solidFill>
                <a:latin typeface="Calibri" charset="0"/>
              </a:rPr>
              <a:t>GFDL</a:t>
            </a:r>
          </a:p>
          <a:p>
            <a:pPr algn="ctr"/>
            <a:r>
              <a:rPr lang="en-US" b="1" i="1">
                <a:solidFill>
                  <a:srgbClr val="FF00FF"/>
                </a:solidFill>
                <a:latin typeface="Calibri" charset="0"/>
              </a:rPr>
              <a:t>DSHP</a:t>
            </a:r>
            <a:r>
              <a:rPr lang="en-US" b="1" i="1">
                <a:latin typeface="Calibri" charset="0"/>
              </a:rPr>
              <a:t> &amp;</a:t>
            </a:r>
            <a:r>
              <a:rPr lang="en-US" b="1" i="1">
                <a:solidFill>
                  <a:srgbClr val="3FAA22"/>
                </a:solidFill>
                <a:latin typeface="Calibri" charset="0"/>
              </a:rPr>
              <a:t> </a:t>
            </a:r>
            <a:r>
              <a:rPr lang="en-US" b="1" i="1">
                <a:solidFill>
                  <a:srgbClr val="00CBEF"/>
                </a:solidFill>
                <a:latin typeface="Calibri" charset="0"/>
              </a:rPr>
              <a:t>LGEM</a:t>
            </a:r>
            <a:r>
              <a:rPr lang="en-US" b="1" i="1">
                <a:latin typeface="Calibri" charset="0"/>
              </a:rPr>
              <a:t> Best</a:t>
            </a:r>
          </a:p>
        </p:txBody>
      </p:sp>
      <p:sp>
        <p:nvSpPr>
          <p:cNvPr id="2" name="Title 1"/>
          <p:cNvSpPr>
            <a:spLocks/>
          </p:cNvSpPr>
          <p:nvPr/>
        </p:nvSpPr>
        <p:spPr bwMode="auto">
          <a:xfrm>
            <a:off x="0" y="215900"/>
            <a:ext cx="91440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800" b="1">
                <a:latin typeface="Calibri" charset="0"/>
              </a:rPr>
              <a:t>Stratified Intensity Forecast Skill H3GP </a:t>
            </a:r>
            <a:r>
              <a:rPr lang="en-US" sz="2400" b="1">
                <a:latin typeface="Calibri" charset="0"/>
              </a:rPr>
              <a:t>(17 storms(A to P): 2011</a:t>
            </a:r>
            <a:r>
              <a:rPr lang="en-US" sz="2800" b="1">
                <a:latin typeface="Calibri" charset="0"/>
              </a:rPr>
              <a:t>)</a:t>
            </a:r>
            <a:br>
              <a:rPr lang="en-US" sz="2800" b="1">
                <a:latin typeface="Calibri" charset="0"/>
              </a:rPr>
            </a:br>
            <a:r>
              <a:rPr lang="en-US" sz="2300" b="1">
                <a:solidFill>
                  <a:srgbClr val="FF0000"/>
                </a:solidFill>
                <a:latin typeface="Calibri" charset="0"/>
              </a:rPr>
              <a:t>2011 Real-Time Season Runs to test Stream 1.5 (27:9:3 km)</a:t>
            </a:r>
          </a:p>
        </p:txBody>
      </p:sp>
      <p:pic>
        <p:nvPicPr>
          <p:cNvPr id="62488" name="Picture 24" descr="INTSkillALL2011H3GSHRge64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6" t="25826" r="11623" b="19453"/>
          <a:stretch>
            <a:fillRect/>
          </a:stretch>
        </p:blipFill>
        <p:spPr bwMode="auto">
          <a:xfrm>
            <a:off x="7938" y="1870075"/>
            <a:ext cx="4524375" cy="413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89" name="Picture 25" descr="INTSkillALL2011H3GSHRlt64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7" t="26099" r="10860" b="19180"/>
          <a:stretch>
            <a:fillRect/>
          </a:stretch>
        </p:blipFill>
        <p:spPr bwMode="auto">
          <a:xfrm>
            <a:off x="4540250" y="1884363"/>
            <a:ext cx="4592638" cy="413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78" name="Text Box 14"/>
          <p:cNvSpPr txBox="1">
            <a:spLocks noChangeArrowheads="1"/>
          </p:cNvSpPr>
          <p:nvPr/>
        </p:nvSpPr>
        <p:spPr bwMode="auto">
          <a:xfrm>
            <a:off x="487363" y="5834063"/>
            <a:ext cx="389255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100" b="1" i="1">
                <a:solidFill>
                  <a:schemeClr val="hlink"/>
                </a:solidFill>
                <a:latin typeface="Calibri" charset="0"/>
              </a:rPr>
              <a:t>H3GP</a:t>
            </a:r>
            <a:r>
              <a:rPr lang="en-US" sz="2100" b="1" i="1">
                <a:latin typeface="Calibri" charset="0"/>
              </a:rPr>
              <a:t>: After 48 hr much improved</a:t>
            </a:r>
          </a:p>
          <a:p>
            <a:pPr algn="ctr"/>
            <a:r>
              <a:rPr lang="en-US" sz="2100" b="1" i="1">
                <a:latin typeface="Calibri" charset="0"/>
              </a:rPr>
              <a:t>Over </a:t>
            </a:r>
            <a:r>
              <a:rPr lang="en-US" sz="2100" b="1" i="1">
                <a:solidFill>
                  <a:srgbClr val="FF0000"/>
                </a:solidFill>
                <a:latin typeface="Calibri" charset="0"/>
              </a:rPr>
              <a:t>HWRF</a:t>
            </a:r>
            <a:r>
              <a:rPr lang="en-US" sz="2100" b="1" i="1">
                <a:latin typeface="Calibri" charset="0"/>
              </a:rPr>
              <a:t> &amp; </a:t>
            </a:r>
            <a:r>
              <a:rPr lang="en-US" sz="2100" b="1" i="1">
                <a:solidFill>
                  <a:srgbClr val="3FAA22"/>
                </a:solidFill>
                <a:latin typeface="Calibri" charset="0"/>
              </a:rPr>
              <a:t>GFDL</a:t>
            </a:r>
          </a:p>
          <a:p>
            <a:pPr algn="ctr"/>
            <a:r>
              <a:rPr lang="en-US" b="1" i="1">
                <a:solidFill>
                  <a:srgbClr val="FF00FF"/>
                </a:solidFill>
                <a:latin typeface="Calibri" charset="0"/>
              </a:rPr>
              <a:t>DSHP</a:t>
            </a:r>
            <a:r>
              <a:rPr lang="en-US" b="1" i="1">
                <a:latin typeface="Calibri" charset="0"/>
              </a:rPr>
              <a:t> &amp;</a:t>
            </a:r>
            <a:r>
              <a:rPr lang="en-US" b="1" i="1">
                <a:solidFill>
                  <a:srgbClr val="3FAA22"/>
                </a:solidFill>
                <a:latin typeface="Calibri" charset="0"/>
              </a:rPr>
              <a:t> </a:t>
            </a:r>
            <a:r>
              <a:rPr lang="en-US" b="1" i="1">
                <a:solidFill>
                  <a:srgbClr val="00CBEF"/>
                </a:solidFill>
                <a:latin typeface="Calibri" charset="0"/>
              </a:rPr>
              <a:t>LGEM</a:t>
            </a:r>
            <a:r>
              <a:rPr lang="en-US" b="1" i="1">
                <a:latin typeface="Calibri" charset="0"/>
              </a:rPr>
              <a:t> Best after 84 h</a:t>
            </a:r>
          </a:p>
          <a:p>
            <a:pPr algn="ctr"/>
            <a:endParaRPr lang="en-US" sz="1600" b="1" i="1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1979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79" grpId="0"/>
      <p:bldP spid="6247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295275"/>
            <a:ext cx="9144000" cy="774700"/>
          </a:xfrm>
        </p:spPr>
        <p:txBody>
          <a:bodyPr>
            <a:normAutofit fontScale="90000"/>
          </a:bodyPr>
          <a:lstStyle/>
          <a:p>
            <a:r>
              <a:rPr lang="en-US" sz="2800" b="1">
                <a:latin typeface="Calibri" charset="0"/>
              </a:rPr>
              <a:t>Track &amp; Intensity Forecast Skill: H3GP (Stream 1.5 </a:t>
            </a:r>
            <a:r>
              <a:rPr lang="en-US" sz="2800" b="1">
                <a:solidFill>
                  <a:srgbClr val="FF0000"/>
                </a:solidFill>
                <a:latin typeface="Calibri" charset="0"/>
              </a:rPr>
              <a:t>27:9:3 km</a:t>
            </a:r>
            <a:r>
              <a:rPr lang="en-US" sz="2800" b="1">
                <a:latin typeface="Calibri" charset="0"/>
              </a:rPr>
              <a:t>) </a:t>
            </a:r>
            <a:r>
              <a:rPr lang="en-US" sz="2400" b="1">
                <a:latin typeface="Calibri" charset="0"/>
              </a:rPr>
              <a:t/>
            </a:r>
            <a:br>
              <a:rPr lang="en-US" sz="2400" b="1">
                <a:latin typeface="Calibri" charset="0"/>
              </a:rPr>
            </a:br>
            <a:r>
              <a:rPr lang="en-US" sz="2400" b="1">
                <a:latin typeface="Calibri" charset="0"/>
              </a:rPr>
              <a:t>Retrospective Runs 2008/09/10 + Real-Time Runs (2011 Season)</a:t>
            </a:r>
            <a:br>
              <a:rPr lang="en-US" sz="2400" b="1">
                <a:latin typeface="Calibri" charset="0"/>
              </a:rPr>
            </a:br>
            <a:r>
              <a:rPr lang="en-US" sz="2400" b="1">
                <a:latin typeface="Calibri" charset="0"/>
              </a:rPr>
              <a:t>Late Versions of Numerical Models</a:t>
            </a:r>
            <a:endParaRPr lang="en-US" sz="2800" b="1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72708" name="TextBox 10"/>
          <p:cNvSpPr txBox="1">
            <a:spLocks noChangeArrowheads="1"/>
          </p:cNvSpPr>
          <p:nvPr/>
        </p:nvSpPr>
        <p:spPr bwMode="auto">
          <a:xfrm>
            <a:off x="5248275" y="1370013"/>
            <a:ext cx="3595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400" b="1"/>
              <a:t>INTENSITY FORECAST SKILL</a:t>
            </a:r>
          </a:p>
        </p:txBody>
      </p:sp>
      <p:pic>
        <p:nvPicPr>
          <p:cNvPr id="72724" name="Picture 20" descr="INTSkill2008091011H3G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7" t="25636" r="10016" b="19159"/>
          <a:stretch>
            <a:fillRect/>
          </a:stretch>
        </p:blipFill>
        <p:spPr bwMode="auto">
          <a:xfrm>
            <a:off x="4448175" y="1860550"/>
            <a:ext cx="4738688" cy="416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07" name="TextBox 9"/>
          <p:cNvSpPr txBox="1">
            <a:spLocks noChangeArrowheads="1"/>
          </p:cNvSpPr>
          <p:nvPr/>
        </p:nvSpPr>
        <p:spPr bwMode="auto">
          <a:xfrm>
            <a:off x="920750" y="1366838"/>
            <a:ext cx="3114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400" b="1"/>
              <a:t>TRACK FORECAST SKILL</a:t>
            </a:r>
          </a:p>
        </p:txBody>
      </p:sp>
      <p:sp>
        <p:nvSpPr>
          <p:cNvPr id="72727" name="Text Box 23"/>
          <p:cNvSpPr txBox="1">
            <a:spLocks noChangeArrowheads="1"/>
          </p:cNvSpPr>
          <p:nvPr/>
        </p:nvSpPr>
        <p:spPr bwMode="auto">
          <a:xfrm>
            <a:off x="4832350" y="5845175"/>
            <a:ext cx="4167188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100" b="1" i="1">
                <a:solidFill>
                  <a:schemeClr val="hlink"/>
                </a:solidFill>
                <a:latin typeface="Calibri" charset="0"/>
              </a:rPr>
              <a:t>H3GP</a:t>
            </a:r>
            <a:r>
              <a:rPr lang="en-US" sz="2100" b="1" i="1">
                <a:latin typeface="Calibri" charset="0"/>
              </a:rPr>
              <a:t>: Improved over </a:t>
            </a:r>
            <a:r>
              <a:rPr lang="en-US" sz="2100" b="1" i="1">
                <a:solidFill>
                  <a:srgbClr val="3FAA22"/>
                </a:solidFill>
                <a:latin typeface="Calibri" charset="0"/>
              </a:rPr>
              <a:t>GFDL </a:t>
            </a:r>
            <a:r>
              <a:rPr lang="en-US" sz="2100" b="1" i="1">
                <a:latin typeface="Calibri" charset="0"/>
              </a:rPr>
              <a:t>&amp;</a:t>
            </a:r>
            <a:r>
              <a:rPr lang="en-US" sz="2100" b="1" i="1">
                <a:solidFill>
                  <a:srgbClr val="3FAA22"/>
                </a:solidFill>
                <a:latin typeface="Calibri" charset="0"/>
              </a:rPr>
              <a:t> </a:t>
            </a:r>
            <a:r>
              <a:rPr lang="en-US" sz="2100" b="1" i="1">
                <a:solidFill>
                  <a:srgbClr val="FF0000"/>
                </a:solidFill>
                <a:latin typeface="Calibri" charset="0"/>
              </a:rPr>
              <a:t>HWRF</a:t>
            </a:r>
            <a:endParaRPr lang="en-US" sz="2100" b="1" i="1">
              <a:latin typeface="Calibri" charset="0"/>
            </a:endParaRPr>
          </a:p>
          <a:p>
            <a:pPr algn="ctr"/>
            <a:r>
              <a:rPr lang="en-US" sz="2100" b="1" i="1">
                <a:latin typeface="Calibri" charset="0"/>
              </a:rPr>
              <a:t>Comparable to</a:t>
            </a:r>
            <a:r>
              <a:rPr lang="en-US" sz="2100" b="1" i="1">
                <a:solidFill>
                  <a:srgbClr val="3FAA22"/>
                </a:solidFill>
                <a:latin typeface="Calibri" charset="0"/>
              </a:rPr>
              <a:t> </a:t>
            </a:r>
            <a:r>
              <a:rPr lang="en-US" sz="2100" b="1" i="1">
                <a:solidFill>
                  <a:srgbClr val="FF00FF"/>
                </a:solidFill>
                <a:latin typeface="Calibri" charset="0"/>
              </a:rPr>
              <a:t>DSHP</a:t>
            </a:r>
          </a:p>
          <a:p>
            <a:pPr algn="ctr"/>
            <a:r>
              <a:rPr lang="en-US" sz="2100" b="1" i="1">
                <a:solidFill>
                  <a:srgbClr val="00CBEF"/>
                </a:solidFill>
                <a:latin typeface="Calibri" charset="0"/>
              </a:rPr>
              <a:t>LGEM</a:t>
            </a:r>
            <a:r>
              <a:rPr lang="en-US" sz="2100" b="1" i="1">
                <a:solidFill>
                  <a:srgbClr val="3FAA22"/>
                </a:solidFill>
                <a:latin typeface="Calibri" charset="0"/>
              </a:rPr>
              <a:t> </a:t>
            </a:r>
            <a:r>
              <a:rPr lang="en-US" sz="2100" b="1" i="1">
                <a:latin typeface="Calibri" charset="0"/>
              </a:rPr>
              <a:t>Best</a:t>
            </a:r>
          </a:p>
        </p:txBody>
      </p:sp>
      <p:pic>
        <p:nvPicPr>
          <p:cNvPr id="72728" name="Picture 24" descr="TrkSkillALL2008091011H3G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9" t="25026" r="10561" b="19516"/>
          <a:stretch>
            <a:fillRect/>
          </a:stretch>
        </p:blipFill>
        <p:spPr bwMode="auto">
          <a:xfrm>
            <a:off x="-25400" y="1803400"/>
            <a:ext cx="4616450" cy="418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26" name="Text Box 22"/>
          <p:cNvSpPr txBox="1">
            <a:spLocks noChangeArrowheads="1"/>
          </p:cNvSpPr>
          <p:nvPr/>
        </p:nvSpPr>
        <p:spPr bwMode="auto">
          <a:xfrm>
            <a:off x="682625" y="5824538"/>
            <a:ext cx="3284538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100" b="1" i="1">
                <a:solidFill>
                  <a:schemeClr val="hlink"/>
                </a:solidFill>
                <a:latin typeface="Calibri" charset="0"/>
              </a:rPr>
              <a:t>H3GP</a:t>
            </a:r>
            <a:r>
              <a:rPr lang="en-US" sz="2100" b="1" i="1">
                <a:latin typeface="Calibri" charset="0"/>
              </a:rPr>
              <a:t>: Improved over </a:t>
            </a:r>
            <a:r>
              <a:rPr lang="en-US" sz="2100" b="1" i="1">
                <a:solidFill>
                  <a:srgbClr val="FF0000"/>
                </a:solidFill>
                <a:latin typeface="Calibri" charset="0"/>
              </a:rPr>
              <a:t>HWRF</a:t>
            </a:r>
            <a:endParaRPr lang="en-US" sz="2100" b="1" i="1">
              <a:latin typeface="Calibri" charset="0"/>
            </a:endParaRPr>
          </a:p>
          <a:p>
            <a:pPr algn="ctr"/>
            <a:r>
              <a:rPr lang="en-US" sz="2100" b="1" i="1">
                <a:latin typeface="Calibri" charset="0"/>
              </a:rPr>
              <a:t>Comparable to </a:t>
            </a:r>
            <a:r>
              <a:rPr lang="en-US" sz="2100" b="1" i="1">
                <a:solidFill>
                  <a:srgbClr val="3FAA22"/>
                </a:solidFill>
                <a:latin typeface="Calibri" charset="0"/>
              </a:rPr>
              <a:t>GFDL</a:t>
            </a:r>
          </a:p>
          <a:p>
            <a:pPr algn="ctr"/>
            <a:r>
              <a:rPr lang="en-US" sz="2100" b="1" i="1">
                <a:solidFill>
                  <a:srgbClr val="FF00FF"/>
                </a:solidFill>
                <a:latin typeface="Calibri" charset="0"/>
              </a:rPr>
              <a:t>AVN0 (GFS)</a:t>
            </a:r>
            <a:r>
              <a:rPr lang="en-US" sz="2100" b="1" i="1">
                <a:solidFill>
                  <a:srgbClr val="3FAA22"/>
                </a:solidFill>
                <a:latin typeface="Calibri" charset="0"/>
              </a:rPr>
              <a:t> </a:t>
            </a:r>
            <a:r>
              <a:rPr lang="en-US" sz="2100" b="1" i="1">
                <a:latin typeface="Calibri" charset="0"/>
              </a:rPr>
              <a:t>Best</a:t>
            </a:r>
            <a:endParaRPr lang="en-US" sz="2100" b="1" i="1">
              <a:solidFill>
                <a:srgbClr val="FF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095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27" grpId="0"/>
      <p:bldP spid="727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Scope for Future Improvements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u="sng" dirty="0" smtClean="0">
                <a:solidFill>
                  <a:srgbClr val="FFFF00"/>
                </a:solidFill>
              </a:rPr>
              <a:t>TRACK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i="1" dirty="0" smtClean="0">
                <a:solidFill>
                  <a:srgbClr val="FFFF00"/>
                </a:solidFill>
              </a:rPr>
              <a:t>(=&gt;Intensity?) -- I.e. WHY is GFS(AVN) better?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</a:p>
          <a:p>
            <a:pPr lvl="1"/>
            <a:r>
              <a:rPr lang="en-US" dirty="0" smtClean="0"/>
              <a:t>Increase domain size (Basin Scale, multiple moving nests)</a:t>
            </a:r>
          </a:p>
          <a:p>
            <a:pPr lvl="1"/>
            <a:r>
              <a:rPr lang="en-US" dirty="0" smtClean="0"/>
              <a:t>Increase vertical resolution</a:t>
            </a:r>
          </a:p>
          <a:p>
            <a:pPr lvl="1"/>
            <a:r>
              <a:rPr lang="en-US" dirty="0" smtClean="0"/>
              <a:t>Improve model initialization: Can HYBRID DA provide improvements to the larger scale flow?</a:t>
            </a:r>
          </a:p>
          <a:p>
            <a:pPr lvl="1"/>
            <a:r>
              <a:rPr lang="en-US" dirty="0" smtClean="0"/>
              <a:t>Improvement of the Synoptic-scale: improved physics/nudging?</a:t>
            </a:r>
          </a:p>
          <a:p>
            <a:r>
              <a:rPr lang="en-US" b="1" u="sng" dirty="0" smtClean="0">
                <a:solidFill>
                  <a:srgbClr val="FFFF00"/>
                </a:solidFill>
              </a:rPr>
              <a:t>INTENSITY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i="1" dirty="0" smtClean="0">
                <a:solidFill>
                  <a:srgbClr val="FFFF00"/>
                </a:solidFill>
              </a:rPr>
              <a:t>(=&gt;Track?) </a:t>
            </a:r>
            <a:r>
              <a:rPr lang="en-US" dirty="0" smtClean="0">
                <a:solidFill>
                  <a:srgbClr val="FFFF00"/>
                </a:solidFill>
              </a:rPr>
              <a:t>Above list for track and …</a:t>
            </a:r>
          </a:p>
          <a:p>
            <a:pPr lvl="1"/>
            <a:r>
              <a:rPr lang="en-US" dirty="0" smtClean="0"/>
              <a:t>Vortex-scale physics, spin-up, etc.</a:t>
            </a:r>
          </a:p>
          <a:p>
            <a:pPr lvl="1"/>
            <a:r>
              <a:rPr lang="en-US" dirty="0" smtClean="0"/>
              <a:t>Multi-scale Data Assimilation (</a:t>
            </a:r>
            <a:r>
              <a:rPr lang="en-US" dirty="0" err="1" smtClean="0"/>
              <a:t>EnKF</a:t>
            </a:r>
            <a:r>
              <a:rPr lang="en-US" dirty="0" smtClean="0"/>
              <a:t>/HYBRID?)</a:t>
            </a:r>
          </a:p>
          <a:p>
            <a:pPr lvl="1"/>
            <a:r>
              <a:rPr lang="en-US" dirty="0" smtClean="0"/>
              <a:t>Solutions for poor performance for initially weaker storms: Is this a physics or initialization problem or both?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/>
        </p:nvGrpSpPr>
        <p:grpSpPr>
          <a:xfrm>
            <a:off x="141249" y="301086"/>
            <a:ext cx="9155151" cy="6504873"/>
            <a:chOff x="141249" y="301086"/>
            <a:chExt cx="9155151" cy="6504873"/>
          </a:xfrm>
        </p:grpSpPr>
        <p:sp>
          <p:nvSpPr>
            <p:cNvPr id="4" name="Rounded Rectangle 3"/>
            <p:cNvSpPr/>
            <p:nvPr/>
          </p:nvSpPr>
          <p:spPr>
            <a:xfrm>
              <a:off x="1371600" y="762000"/>
              <a:ext cx="2667000" cy="76200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60000"/>
                </a:lnSpc>
                <a:spcBef>
                  <a:spcPct val="50000"/>
                </a:spcBef>
              </a:pPr>
              <a:r>
                <a:rPr lang="en-US" b="1" i="1" dirty="0" smtClean="0">
                  <a:solidFill>
                    <a:schemeClr val="bg1"/>
                  </a:solidFill>
                  <a:latin typeface="Calibri" pitchFamily="-64" charset="0"/>
                </a:rPr>
                <a:t>HWRF Vortex</a:t>
              </a:r>
            </a:p>
            <a:p>
              <a:pPr algn="ctr">
                <a:lnSpc>
                  <a:spcPct val="60000"/>
                </a:lnSpc>
                <a:spcBef>
                  <a:spcPct val="50000"/>
                </a:spcBef>
              </a:pPr>
              <a:r>
                <a:rPr lang="en-US" b="1" i="1" dirty="0" smtClean="0">
                  <a:solidFill>
                    <a:schemeClr val="bg1"/>
                  </a:solidFill>
                  <a:latin typeface="Calibri" pitchFamily="-64" charset="0"/>
                </a:rPr>
                <a:t>Assimilation &amp; GSI</a:t>
              </a:r>
              <a:endParaRPr lang="en-US" sz="1400" dirty="0">
                <a:solidFill>
                  <a:schemeClr val="bg1"/>
                </a:solidFill>
                <a:latin typeface="Calibri" pitchFamily="-64" charset="0"/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4267200" y="762000"/>
              <a:ext cx="2680008" cy="7620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Calibri" pitchFamily="-64" charset="0"/>
                </a:rPr>
                <a:t>WRF pre-processing system</a:t>
              </a:r>
            </a:p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Calibri" pitchFamily="-64" charset="0"/>
                </a:rPr>
                <a:t>Flexibility for testing initial</a:t>
              </a:r>
            </a:p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Calibri" pitchFamily="-64" charset="0"/>
                </a:rPr>
                <a:t>Conditions for research</a:t>
              </a:r>
              <a:endParaRPr lang="en-US" sz="1600" dirty="0">
                <a:solidFill>
                  <a:schemeClr val="bg1"/>
                </a:solidFill>
                <a:latin typeface="Calibri" pitchFamily="-64" charset="0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1371600" y="1730298"/>
              <a:ext cx="2667000" cy="76200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Calibri" pitchFamily="-64" charset="0"/>
                </a:rPr>
                <a:t>NMM dynamics  with</a:t>
              </a:r>
            </a:p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Calibri" pitchFamily="-64" charset="0"/>
                </a:rPr>
                <a:t>one moving nest</a:t>
              </a:r>
              <a:endParaRPr lang="en-US" sz="1400" dirty="0">
                <a:solidFill>
                  <a:schemeClr val="bg1"/>
                </a:solidFill>
                <a:latin typeface="Calibri" pitchFamily="-64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1371600" y="2698596"/>
              <a:ext cx="2667000" cy="76200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Calibri" pitchFamily="-64" charset="0"/>
                </a:rPr>
                <a:t>Operating resolution 27:</a:t>
              </a:r>
              <a:r>
                <a:rPr lang="en-US" b="1" u="sng" dirty="0" smtClean="0">
                  <a:solidFill>
                    <a:schemeClr val="bg1"/>
                  </a:solidFill>
                  <a:latin typeface="Calibri" pitchFamily="-64" charset="0"/>
                </a:rPr>
                <a:t>9</a:t>
              </a:r>
              <a:endParaRPr lang="en-US" u="sng" dirty="0">
                <a:solidFill>
                  <a:schemeClr val="bg1"/>
                </a:solidFill>
                <a:latin typeface="Calibri" pitchFamily="-64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1371600" y="3657600"/>
              <a:ext cx="2667000" cy="76200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Calibri" pitchFamily="-64" charset="0"/>
                </a:rPr>
                <a:t>GFDL/GFS Physics/</a:t>
              </a:r>
            </a:p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Calibri" pitchFamily="-64" charset="0"/>
                </a:rPr>
                <a:t>Slab LSM</a:t>
              </a:r>
              <a:endParaRPr lang="en-US" dirty="0">
                <a:solidFill>
                  <a:schemeClr val="bg1"/>
                </a:solidFill>
                <a:latin typeface="Calibri" pitchFamily="-6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371600" y="4637049"/>
              <a:ext cx="2667000" cy="76200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Calibri" pitchFamily="-64" charset="0"/>
                </a:rPr>
                <a:t>HWRF post-processor</a:t>
              </a:r>
            </a:p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Calibri" pitchFamily="-64" charset="0"/>
                </a:rPr>
                <a:t>&amp; HPLOT</a:t>
              </a:r>
              <a:endParaRPr lang="en-US" dirty="0">
                <a:solidFill>
                  <a:schemeClr val="bg1"/>
                </a:solidFill>
                <a:latin typeface="Calibri" pitchFamily="-64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4267200" y="1728216"/>
              <a:ext cx="2667000" cy="7620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  <a:latin typeface="Calibri" pitchFamily="-64" charset="0"/>
                </a:rPr>
                <a:t>NMM dynamics  with </a:t>
              </a:r>
            </a:p>
            <a:p>
              <a:pPr algn="ctr"/>
              <a:r>
                <a:rPr lang="en-US" b="1" dirty="0" smtClean="0">
                  <a:solidFill>
                    <a:schemeClr val="bg1"/>
                  </a:solidFill>
                  <a:latin typeface="Calibri" pitchFamily="-64" charset="0"/>
                </a:rPr>
                <a:t> multiple moving nests</a:t>
              </a:r>
              <a:r>
                <a:rPr lang="en-US" dirty="0" smtClean="0">
                  <a:solidFill>
                    <a:schemeClr val="bg1"/>
                  </a:solidFill>
                  <a:latin typeface="Calibri" pitchFamily="-64" charset="0"/>
                </a:rPr>
                <a:t> </a:t>
              </a:r>
              <a:endParaRPr lang="en-US" dirty="0">
                <a:solidFill>
                  <a:schemeClr val="bg1"/>
                </a:solidFill>
                <a:latin typeface="Calibri" pitchFamily="-64" charset="0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4267200" y="2697480"/>
              <a:ext cx="2667000" cy="7620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Calibri" pitchFamily="-64" charset="0"/>
                </a:rPr>
                <a:t>Operating resolution</a:t>
              </a:r>
            </a:p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Calibri" pitchFamily="-64" charset="0"/>
                </a:rPr>
                <a:t>27:</a:t>
              </a:r>
              <a:r>
                <a:rPr lang="en-US" b="1" u="sng" dirty="0" smtClean="0">
                  <a:solidFill>
                    <a:schemeClr val="bg1"/>
                  </a:solidFill>
                  <a:latin typeface="Calibri" pitchFamily="-64" charset="0"/>
                </a:rPr>
                <a:t>9</a:t>
              </a:r>
              <a:r>
                <a:rPr lang="en-US" dirty="0" smtClean="0">
                  <a:solidFill>
                    <a:schemeClr val="bg1"/>
                  </a:solidFill>
                  <a:latin typeface="Calibri" pitchFamily="-64" charset="0"/>
                </a:rPr>
                <a:t>, 9:</a:t>
              </a:r>
              <a:r>
                <a:rPr lang="en-US" b="1" u="sng" dirty="0" smtClean="0">
                  <a:solidFill>
                    <a:schemeClr val="bg1"/>
                  </a:solidFill>
                  <a:latin typeface="Calibri" pitchFamily="-64" charset="0"/>
                </a:rPr>
                <a:t>3</a:t>
              </a:r>
              <a:r>
                <a:rPr lang="en-US" dirty="0" smtClean="0">
                  <a:solidFill>
                    <a:schemeClr val="bg1"/>
                  </a:solidFill>
                  <a:latin typeface="Calibri" pitchFamily="-64" charset="0"/>
                </a:rPr>
                <a:t> and </a:t>
              </a:r>
              <a:r>
                <a:rPr lang="en-US" dirty="0" smtClean="0">
                  <a:solidFill>
                    <a:srgbClr val="FF0000"/>
                  </a:solidFill>
                  <a:latin typeface="Calibri" pitchFamily="-64" charset="0"/>
                </a:rPr>
                <a:t>27:9:</a:t>
              </a:r>
              <a:r>
                <a:rPr lang="en-US" b="1" u="sng" dirty="0" smtClean="0">
                  <a:solidFill>
                    <a:srgbClr val="FF0000"/>
                  </a:solidFill>
                  <a:latin typeface="Calibri" pitchFamily="-64" charset="0"/>
                </a:rPr>
                <a:t>3</a:t>
              </a:r>
              <a:endParaRPr lang="en-US" sz="1600" dirty="0">
                <a:solidFill>
                  <a:srgbClr val="FF0000"/>
                </a:solidFill>
                <a:latin typeface="Calibri" pitchFamily="-64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4267200" y="3657600"/>
              <a:ext cx="2667000" cy="7620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Calibri" pitchFamily="-64" charset="0"/>
                </a:rPr>
                <a:t>GFDL/GFS Physics/</a:t>
              </a:r>
            </a:p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Calibri" pitchFamily="-64" charset="0"/>
                </a:rPr>
                <a:t>NOAH LSM</a:t>
              </a:r>
            </a:p>
            <a:p>
              <a:pPr algn="ctr"/>
              <a:r>
                <a:rPr lang="en-US" b="1" i="1" dirty="0" smtClean="0">
                  <a:solidFill>
                    <a:schemeClr val="bg1"/>
                  </a:solidFill>
                  <a:latin typeface="Calibri" pitchFamily="-64" charset="0"/>
                </a:rPr>
                <a:t>Consistent w/ 3 km res.</a:t>
              </a:r>
              <a:r>
                <a:rPr lang="en-US" sz="1600" dirty="0" smtClean="0">
                  <a:solidFill>
                    <a:schemeClr val="bg1"/>
                  </a:solidFill>
                </a:rPr>
                <a:t> 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267200" y="4637049"/>
              <a:ext cx="2667000" cy="7620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ct val="50000"/>
                </a:spcBef>
              </a:pPr>
              <a:r>
                <a:rPr lang="en-US" dirty="0" smtClean="0">
                  <a:solidFill>
                    <a:schemeClr val="bg1"/>
                  </a:solidFill>
                  <a:latin typeface="Calibri" pitchFamily="-64" charset="0"/>
                </a:rPr>
                <a:t>Diapost: High Res.  Hurricane Post-Processing system</a:t>
              </a:r>
              <a:endParaRPr lang="en-US" dirty="0">
                <a:solidFill>
                  <a:schemeClr val="bg1"/>
                </a:solidFill>
                <a:latin typeface="Calibri" pitchFamily="-64" charset="0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7077456" y="2700528"/>
              <a:ext cx="1984248" cy="7620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Calibri" pitchFamily="-64" charset="0"/>
                </a:rPr>
                <a:t>Hurricane </a:t>
              </a:r>
              <a:r>
                <a:rPr lang="en-US" sz="1600" dirty="0" err="1" smtClean="0">
                  <a:solidFill>
                    <a:schemeClr val="bg1"/>
                  </a:solidFill>
                  <a:latin typeface="Calibri" pitchFamily="-64" charset="0"/>
                </a:rPr>
                <a:t>EnKF</a:t>
              </a:r>
              <a:r>
                <a:rPr lang="en-US" sz="1600" dirty="0" smtClean="0">
                  <a:solidFill>
                    <a:schemeClr val="bg1"/>
                  </a:solidFill>
                  <a:latin typeface="Calibri" pitchFamily="-64" charset="0"/>
                </a:rPr>
                <a:t> Data </a:t>
              </a:r>
            </a:p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Calibri" pitchFamily="-64" charset="0"/>
                </a:rPr>
                <a:t>Assimilation System (HEDAS)</a:t>
              </a:r>
              <a:endParaRPr lang="en-US" sz="1600" dirty="0">
                <a:solidFill>
                  <a:schemeClr val="bg1"/>
                </a:solidFill>
                <a:latin typeface="Calibri" pitchFamily="-6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7073592" y="3657600"/>
              <a:ext cx="1981200" cy="7620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Calibri" pitchFamily="-64" charset="0"/>
                </a:rPr>
                <a:t>Framework also </a:t>
              </a:r>
            </a:p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Calibri" pitchFamily="-64" charset="0"/>
                </a:rPr>
                <a:t>Includes Idealized</a:t>
              </a:r>
            </a:p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Calibri" pitchFamily="-64" charset="0"/>
                </a:rPr>
                <a:t>Cases/ 1-D HYCOM</a:t>
              </a:r>
              <a:endParaRPr lang="en-US" sz="1600" dirty="0">
                <a:solidFill>
                  <a:schemeClr val="bg1"/>
                </a:solidFill>
                <a:latin typeface="Calibri" pitchFamily="-64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1371600" y="5504988"/>
              <a:ext cx="2667000" cy="45720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Calibri" pitchFamily="-64" charset="0"/>
                </a:rPr>
                <a:t>Release Version HWRF V3.2</a:t>
              </a:r>
            </a:p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Calibri" pitchFamily="-64" charset="0"/>
                </a:rPr>
                <a:t>2010</a:t>
              </a:r>
              <a:endParaRPr lang="en-US" sz="1600" dirty="0">
                <a:solidFill>
                  <a:schemeClr val="bg1"/>
                </a:solidFill>
                <a:latin typeface="Calibri" pitchFamily="-64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3200400" y="6188931"/>
              <a:ext cx="2133600" cy="4572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rgbClr val="FFFF00"/>
                  </a:solidFill>
                  <a:latin typeface="Calibri" pitchFamily="-64" charset="0"/>
                </a:rPr>
                <a:t>HWRF V3.2/V3.4</a:t>
              </a:r>
              <a:endParaRPr lang="en-US" sz="2000" b="1" dirty="0">
                <a:solidFill>
                  <a:srgbClr val="FFFF00"/>
                </a:solidFill>
                <a:latin typeface="Calibri" pitchFamily="-6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152400" y="6040245"/>
              <a:ext cx="2667000" cy="762000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rgbClr val="FFC000"/>
                  </a:solidFill>
                  <a:latin typeface="Calibri" pitchFamily="-64" charset="0"/>
                </a:rPr>
                <a:t>27:9:3 REAL-TIME HFIP STREAM 1.5 SYSTEM (2011)</a:t>
              </a:r>
              <a:endParaRPr lang="en-US" b="1" dirty="0">
                <a:solidFill>
                  <a:srgbClr val="FFC000"/>
                </a:solidFill>
                <a:latin typeface="Calibri" pitchFamily="-6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5807940" y="5813502"/>
              <a:ext cx="2514600" cy="992457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solidFill>
                    <a:schemeClr val="accent5">
                      <a:lumMod val="50000"/>
                    </a:schemeClr>
                  </a:solidFill>
                  <a:latin typeface="Calibri" pitchFamily="-64" charset="0"/>
                </a:rPr>
                <a:t>Tropical Prediction System</a:t>
              </a:r>
            </a:p>
            <a:p>
              <a:pPr algn="ctr"/>
              <a:r>
                <a:rPr lang="en-US" sz="1600" b="1" dirty="0" smtClean="0">
                  <a:solidFill>
                    <a:schemeClr val="accent5">
                      <a:lumMod val="50000"/>
                    </a:schemeClr>
                  </a:solidFill>
                  <a:latin typeface="Calibri" pitchFamily="-64" charset="0"/>
                </a:rPr>
                <a:t>(HWRF-GEN)</a:t>
              </a:r>
              <a:endParaRPr lang="en-US" sz="1200" b="1" dirty="0" smtClean="0">
                <a:solidFill>
                  <a:schemeClr val="accent5">
                    <a:lumMod val="50000"/>
                  </a:schemeClr>
                </a:solidFill>
                <a:latin typeface="Calibri" pitchFamily="-64" charset="0"/>
              </a:endParaRPr>
            </a:p>
            <a:p>
              <a:pPr algn="ctr"/>
              <a:r>
                <a:rPr lang="en-US" sz="1600" b="1" dirty="0" smtClean="0">
                  <a:solidFill>
                    <a:schemeClr val="accent5">
                      <a:lumMod val="50000"/>
                    </a:schemeClr>
                  </a:solidFill>
                  <a:latin typeface="Calibri" pitchFamily="-64" charset="0"/>
                </a:rPr>
                <a:t>Basin-Scale &amp;</a:t>
              </a:r>
            </a:p>
            <a:p>
              <a:pPr algn="ctr"/>
              <a:r>
                <a:rPr lang="en-US" sz="1600" b="1" dirty="0" smtClean="0">
                  <a:solidFill>
                    <a:schemeClr val="accent5">
                      <a:lumMod val="50000"/>
                    </a:schemeClr>
                  </a:solidFill>
                  <a:latin typeface="Calibri" pitchFamily="-64" charset="0"/>
                </a:rPr>
                <a:t>Multiple-Movable Nests</a:t>
              </a:r>
              <a:endParaRPr lang="en-US" sz="1200" b="1" dirty="0">
                <a:solidFill>
                  <a:schemeClr val="accent5">
                    <a:lumMod val="50000"/>
                  </a:schemeClr>
                </a:solidFill>
                <a:latin typeface="Calibri" pitchFamily="-64" charset="0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141249" y="3657600"/>
              <a:ext cx="1102110" cy="76200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Calibri" pitchFamily="-64" charset="0"/>
                </a:rPr>
                <a:t>Ocean Coupled</a:t>
              </a:r>
              <a:endParaRPr lang="en-US" dirty="0">
                <a:solidFill>
                  <a:schemeClr val="bg1"/>
                </a:solidFill>
                <a:latin typeface="Calibri" pitchFamily="-64" charset="0"/>
              </a:endParaRPr>
            </a:p>
          </p:txBody>
        </p:sp>
        <p:cxnSp>
          <p:nvCxnSpPr>
            <p:cNvPr id="23" name="Straight Connector 22"/>
            <p:cNvCxnSpPr>
              <a:stCxn id="4" idx="2"/>
              <a:endCxn id="6" idx="0"/>
            </p:cNvCxnSpPr>
            <p:nvPr/>
          </p:nvCxnSpPr>
          <p:spPr>
            <a:xfrm>
              <a:off x="2705100" y="1524000"/>
              <a:ext cx="0" cy="206298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2706624" y="2503449"/>
              <a:ext cx="0" cy="206298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2706624" y="3451302"/>
              <a:ext cx="0" cy="206298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706624" y="4432608"/>
              <a:ext cx="0" cy="206298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607204" y="1522143"/>
              <a:ext cx="0" cy="206298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5603490" y="2494155"/>
              <a:ext cx="0" cy="206298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5605272" y="3462453"/>
              <a:ext cx="0" cy="206298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5605272" y="4430751"/>
              <a:ext cx="0" cy="206298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2706624" y="5402763"/>
              <a:ext cx="0" cy="109728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3592551" y="5977053"/>
              <a:ext cx="0" cy="206298"/>
            </a:xfrm>
            <a:prstGeom prst="line">
              <a:avLst/>
            </a:prstGeom>
            <a:ln w="25400" cmpd="sng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4800600" y="5410200"/>
              <a:ext cx="0" cy="777240"/>
            </a:xfrm>
            <a:prstGeom prst="line">
              <a:avLst/>
            </a:prstGeom>
            <a:ln w="25400" cmpd="sng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>
              <a:off x="5335857" y="6415656"/>
              <a:ext cx="475488" cy="0"/>
            </a:xfrm>
            <a:prstGeom prst="straightConnector1">
              <a:avLst/>
            </a:prstGeom>
            <a:ln w="25400" cmpd="sng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rot="10800000">
              <a:off x="2821632" y="6400800"/>
              <a:ext cx="384048" cy="0"/>
            </a:xfrm>
            <a:prstGeom prst="straightConnector1">
              <a:avLst/>
            </a:prstGeom>
            <a:ln w="25400" cmpd="sng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1241109" y="4038600"/>
              <a:ext cx="137160" cy="0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6934200" y="3084576"/>
              <a:ext cx="146304" cy="0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6934200" y="4038600"/>
              <a:ext cx="146304" cy="0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286212" y="304800"/>
              <a:ext cx="3733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 smtClean="0">
                  <a:latin typeface="Calibri" pitchFamily="-64" charset="0"/>
                </a:rPr>
                <a:t>NCEP Operational HWRF (2.0) 2007</a:t>
              </a:r>
              <a:r>
                <a:rPr lang="en-US" sz="1600" b="1" dirty="0" smtClean="0">
                  <a:latin typeface="Calibri" pitchFamily="-64" charset="0"/>
                </a:rPr>
                <a:t> </a:t>
              </a:r>
              <a:endParaRPr lang="en-US" sz="1600" b="1" dirty="0">
                <a:latin typeface="Calibri" pitchFamily="-64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267200" y="301086"/>
              <a:ext cx="5029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Calibri" pitchFamily="-64" charset="0"/>
                </a:rPr>
                <a:t>AOML/HRD HWRFX (V3.0.1) 2008 (HFIP Stream 2)</a:t>
              </a:r>
              <a:endParaRPr lang="en-US" sz="1600" b="1" dirty="0">
                <a:latin typeface="Calibri" pitchFamily="-64" charset="0"/>
              </a:endParaRPr>
            </a:p>
          </p:txBody>
        </p:sp>
        <p:cxnSp>
          <p:nvCxnSpPr>
            <p:cNvPr id="48" name="Straight Arrow Connector 47"/>
            <p:cNvCxnSpPr/>
            <p:nvPr/>
          </p:nvCxnSpPr>
          <p:spPr>
            <a:xfrm>
              <a:off x="4038600" y="1143000"/>
              <a:ext cx="228600" cy="0"/>
            </a:xfrm>
            <a:prstGeom prst="straightConnector1">
              <a:avLst/>
            </a:prstGeom>
            <a:ln w="25400" cmpd="sng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838200"/>
          </a:xfrm>
        </p:spPr>
        <p:txBody>
          <a:bodyPr/>
          <a:lstStyle/>
          <a:p>
            <a:r>
              <a:rPr lang="en-US" sz="2800" b="1" dirty="0" smtClean="0"/>
              <a:t>Current Model Configurations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27024" y="780546"/>
          <a:ext cx="8435976" cy="5974080"/>
        </p:xfrm>
        <a:graphic>
          <a:graphicData uri="http://schemas.openxmlformats.org/drawingml/2006/table">
            <a:tbl>
              <a:tblPr/>
              <a:tblGrid>
                <a:gridCol w="2565570"/>
                <a:gridCol w="3057686"/>
                <a:gridCol w="2812720"/>
              </a:tblGrid>
              <a:tr h="3487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Operational HWRF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Stream 1.5 HWRF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7847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Domain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27 KM: 77.76˚ X 77.76˚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9 KM: 7.2˚ X 6.0˚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27 KM: 77.76˚ X 77.76˚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9 KM: 10.56˚ X 10.2˚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</a:tr>
              <a:tr h="5522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Vortex Initialization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27-9 KM: 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27-9 KM: Yes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 KM: No (Downscaling)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</a:tr>
              <a:tr h="3487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Cycling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Yes(Vortex only)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Yes (9 km domain vortex only)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6103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Ocean Coupling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(Ocean model: POM)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27-9 KM: 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27-9 KM: Yes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 KM: No (Downscaling)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</a:tr>
              <a:tr h="348762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Physics schemes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487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Microphysics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Ferrier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Ferrier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</a:tr>
              <a:tr h="3487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Radiation (SW, LW)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GFDL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GFDL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</a:tr>
              <a:tr h="3487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Surface Scheme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GFDL (2011 implementation)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GFDL (HR implementation)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  <a:tr h="3487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PBL Scheme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GFS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GFS (HR implementation)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  <a:tr h="6103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Cumulus Parameterization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New SAS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New SAS (27-9 KM)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no CP (3 KM)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3487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Land Surface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GFDL Slab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GFDL Slab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87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GWD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Yes(27km); No(9km)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Yes(27km); No(9-3km)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458712" y="1636776"/>
            <a:ext cx="1752600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kumimoji="0" lang="en-US" sz="1600" i="0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C00000"/>
                  </a:solidFill>
                </a:uFill>
                <a:latin typeface="Calibri" pitchFamily="34" charset="0"/>
              </a:rPr>
              <a:t>3 KM: 7.6˚ X 6.4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</a:rPr>
              <a:t>˚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6324600" y="1600200"/>
            <a:ext cx="2057400" cy="4572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998284" y="4643730"/>
            <a:ext cx="2667000" cy="3810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000072" y="5026518"/>
            <a:ext cx="2667000" cy="3810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Main Development Activities</a:t>
            </a:r>
          </a:p>
        </p:txBody>
      </p:sp>
      <p:sp>
        <p:nvSpPr>
          <p:cNvPr id="3077" name="TextBox 4"/>
          <p:cNvSpPr txBox="1">
            <a:spLocks noChangeArrowheads="1"/>
          </p:cNvSpPr>
          <p:nvPr/>
        </p:nvSpPr>
        <p:spPr bwMode="auto">
          <a:xfrm>
            <a:off x="4066680" y="1295400"/>
            <a:ext cx="4876800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u="sng" dirty="0">
                <a:solidFill>
                  <a:srgbClr val="92D050"/>
                </a:solidFill>
                <a:uFill>
                  <a:solidFill>
                    <a:srgbClr val="FFFF00"/>
                  </a:solidFill>
                </a:uFill>
              </a:rPr>
              <a:t>Moving </a:t>
            </a:r>
            <a:r>
              <a:rPr lang="en-US" sz="2000" b="1" u="sng" dirty="0" smtClean="0">
                <a:solidFill>
                  <a:srgbClr val="92D050"/>
                </a:solidFill>
                <a:uFill>
                  <a:solidFill>
                    <a:srgbClr val="FFFF00"/>
                  </a:solidFill>
                </a:uFill>
              </a:rPr>
              <a:t>Nest (HRD/EMC)</a:t>
            </a:r>
            <a:endParaRPr lang="en-US" sz="2000" dirty="0">
              <a:solidFill>
                <a:srgbClr val="92D050"/>
              </a:solidFill>
              <a:uFill>
                <a:solidFill>
                  <a:srgbClr val="FFFF00"/>
                </a:solidFill>
              </a:uFill>
            </a:endParaRPr>
          </a:p>
          <a:p>
            <a:pPr>
              <a:buFont typeface="Arial" pitchFamily="34" charset="0"/>
              <a:buChar char="•"/>
            </a:pPr>
            <a:r>
              <a:rPr lang="en-US" sz="1600" dirty="0"/>
              <a:t> </a:t>
            </a:r>
            <a:r>
              <a:rPr lang="en-US" dirty="0"/>
              <a:t>Starting point at mass points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Aligning at mass </a:t>
            </a:r>
            <a:r>
              <a:rPr lang="en-US" dirty="0" smtClean="0"/>
              <a:t>points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Mediate domain follows the inner most domain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Nest following </a:t>
            </a:r>
            <a:r>
              <a:rPr lang="en-US" dirty="0" err="1" smtClean="0"/>
              <a:t>centroid</a:t>
            </a:r>
            <a:r>
              <a:rPr lang="en-US" dirty="0" smtClean="0"/>
              <a:t> MSLP minima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36086" y="1447801"/>
            <a:ext cx="4009939" cy="4009939"/>
            <a:chOff x="36086" y="1447801"/>
            <a:chExt cx="4009939" cy="4009939"/>
          </a:xfrm>
        </p:grpSpPr>
        <p:pic>
          <p:nvPicPr>
            <p:cNvPr id="3075" name="Picture 3" descr="Moving-nest grid.gif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086" y="1447801"/>
              <a:ext cx="4009939" cy="4009939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3080" name="TextBox 10"/>
            <p:cNvSpPr txBox="1">
              <a:spLocks noChangeArrowheads="1"/>
            </p:cNvSpPr>
            <p:nvPr/>
          </p:nvSpPr>
          <p:spPr bwMode="auto">
            <a:xfrm>
              <a:off x="361957" y="5021159"/>
              <a:ext cx="321943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•</a:t>
              </a:r>
              <a:r>
                <a:rPr lang="en-US" sz="1400" dirty="0" smtClean="0"/>
                <a:t> </a:t>
              </a:r>
              <a:r>
                <a:rPr lang="en-US" sz="1400" dirty="0" smtClean="0">
                  <a:solidFill>
                    <a:schemeClr val="bg1"/>
                  </a:solidFill>
                </a:rPr>
                <a:t>Mass points </a:t>
              </a:r>
              <a:r>
                <a:rPr lang="en-US" sz="1400" dirty="0" smtClean="0">
                  <a:solidFill>
                    <a:srgbClr val="FF0000"/>
                  </a:solidFill>
                </a:rPr>
                <a:t>×</a:t>
              </a:r>
              <a:r>
                <a:rPr lang="en-US" sz="1400" dirty="0" smtClean="0"/>
                <a:t>  </a:t>
              </a:r>
              <a:r>
                <a:rPr lang="en-US" sz="1400" dirty="0" smtClean="0">
                  <a:solidFill>
                    <a:schemeClr val="bg1"/>
                  </a:solidFill>
                </a:rPr>
                <a:t>Wind </a:t>
              </a:r>
              <a:r>
                <a:rPr lang="en-US" sz="1400" dirty="0">
                  <a:solidFill>
                    <a:schemeClr val="bg1"/>
                  </a:solidFill>
                </a:rPr>
                <a:t>points</a:t>
              </a: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698100" y="4144148"/>
              <a:ext cx="434142" cy="427852"/>
              <a:chOff x="1772692" y="2609180"/>
              <a:chExt cx="434142" cy="427852"/>
            </a:xfrm>
          </p:grpSpPr>
          <p:cxnSp>
            <p:nvCxnSpPr>
              <p:cNvPr id="7" name="Straight Arrow Connector 6"/>
              <p:cNvCxnSpPr/>
              <p:nvPr/>
            </p:nvCxnSpPr>
            <p:spPr>
              <a:xfrm rot="16200000" flipV="1">
                <a:off x="1779108" y="2609305"/>
                <a:ext cx="213863" cy="213863"/>
              </a:xfrm>
              <a:prstGeom prst="straightConnector1">
                <a:avLst/>
              </a:prstGeom>
              <a:ln w="25400">
                <a:tailEnd type="arrow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/>
              <p:cNvCxnSpPr/>
              <p:nvPr/>
            </p:nvCxnSpPr>
            <p:spPr>
              <a:xfrm rot="5400000" flipH="1" flipV="1">
                <a:off x="1990833" y="2609180"/>
                <a:ext cx="213863" cy="213863"/>
              </a:xfrm>
              <a:prstGeom prst="straightConnector1">
                <a:avLst/>
              </a:prstGeom>
              <a:ln w="25400">
                <a:tailEnd type="arrow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/>
              <p:cNvCxnSpPr/>
              <p:nvPr/>
            </p:nvCxnSpPr>
            <p:spPr>
              <a:xfrm flipV="1">
                <a:off x="1992971" y="2609305"/>
                <a:ext cx="0" cy="213863"/>
              </a:xfrm>
              <a:prstGeom prst="straightConnector1">
                <a:avLst/>
              </a:prstGeom>
              <a:ln w="25400">
                <a:tailEnd type="arrow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 rot="5400000" flipV="1">
                <a:off x="2099903" y="2716237"/>
                <a:ext cx="0" cy="213863"/>
              </a:xfrm>
              <a:prstGeom prst="straightConnector1">
                <a:avLst/>
              </a:prstGeom>
              <a:ln w="25400">
                <a:tailEnd type="arrow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 rot="10800000" flipV="1">
                <a:off x="1995110" y="2823169"/>
                <a:ext cx="0" cy="213863"/>
              </a:xfrm>
              <a:prstGeom prst="straightConnector1">
                <a:avLst/>
              </a:prstGeom>
              <a:ln w="25400">
                <a:tailEnd type="arrow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 rot="16200000" flipV="1">
                <a:off x="1883901" y="2716238"/>
                <a:ext cx="0" cy="213863"/>
              </a:xfrm>
              <a:prstGeom prst="straightConnector1">
                <a:avLst/>
              </a:prstGeom>
              <a:ln w="25400">
                <a:tailEnd type="arrow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 rot="16200000" flipH="1" flipV="1">
                <a:off x="1772692" y="2823169"/>
                <a:ext cx="213863" cy="213863"/>
              </a:xfrm>
              <a:prstGeom prst="straightConnector1">
                <a:avLst/>
              </a:prstGeom>
              <a:ln w="25400">
                <a:tailEnd type="arrow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 rot="5400000" flipV="1">
                <a:off x="1992971" y="2823169"/>
                <a:ext cx="213863" cy="213863"/>
              </a:xfrm>
              <a:prstGeom prst="straightConnector1">
                <a:avLst/>
              </a:prstGeom>
              <a:ln w="25400">
                <a:tailEnd type="arrow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" name="TextBox 4"/>
          <p:cNvSpPr txBox="1">
            <a:spLocks noChangeArrowheads="1"/>
          </p:cNvSpPr>
          <p:nvPr/>
        </p:nvSpPr>
        <p:spPr bwMode="auto">
          <a:xfrm>
            <a:off x="4042616" y="2895600"/>
            <a:ext cx="4648200" cy="2646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u="sng" dirty="0" smtClean="0">
                <a:solidFill>
                  <a:srgbClr val="92D050"/>
                </a:solidFill>
                <a:uFill>
                  <a:solidFill>
                    <a:srgbClr val="FFFF00"/>
                  </a:solidFill>
                </a:uFill>
              </a:rPr>
              <a:t>Main Developments</a:t>
            </a:r>
            <a:endParaRPr lang="en-US" sz="2000" dirty="0">
              <a:solidFill>
                <a:srgbClr val="92D050"/>
              </a:solidFill>
              <a:uFill>
                <a:solidFill>
                  <a:srgbClr val="FFFF00"/>
                </a:solidFill>
              </a:u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Idealized framework (HRD/PSD) 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Physics configuration (EMC/HRD/PSD)</a:t>
            </a: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Nest Initialization (EMC/HRD)</a:t>
            </a:r>
          </a:p>
          <a:p>
            <a:r>
              <a:rPr lang="en-US" sz="2000" b="1" u="sng" dirty="0" smtClean="0">
                <a:solidFill>
                  <a:srgbClr val="92D050"/>
                </a:solidFill>
              </a:rPr>
              <a:t>Ongoing Developments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Hybrid DA (EMC/HRD/GSD)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Multiple moving nests (HRD/EMC)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3-Nest 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Oper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Implementation--2012   (EMC)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Repository Version (EMC/DTC)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52400" y="5715000"/>
            <a:ext cx="876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Successful O2R and R2O story under HFIP direction!</a:t>
            </a:r>
            <a:endParaRPr lang="en-US" sz="2800" b="1" u="sng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8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/>
      <p:bldP spid="17" grpId="0"/>
      <p:bldP spid="17" grpId="1"/>
      <p:bldP spid="1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TextBox 8"/>
          <p:cNvSpPr txBox="1">
            <a:spLocks noChangeArrowheads="1"/>
          </p:cNvSpPr>
          <p:nvPr/>
        </p:nvSpPr>
        <p:spPr bwMode="auto">
          <a:xfrm>
            <a:off x="5946525" y="6461388"/>
            <a:ext cx="3124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dirty="0" err="1">
                <a:latin typeface="Calibri" pitchFamily="34" charset="0"/>
              </a:rPr>
              <a:t>Gopalakrishnan</a:t>
            </a:r>
            <a:r>
              <a:rPr lang="en-US" dirty="0">
                <a:latin typeface="Calibri" pitchFamily="34" charset="0"/>
              </a:rPr>
              <a:t> et al. 2011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33400" y="1057830"/>
            <a:ext cx="7620000" cy="5294375"/>
            <a:chOff x="533400" y="1219200"/>
            <a:chExt cx="7620000" cy="5294375"/>
          </a:xfrm>
        </p:grpSpPr>
        <p:pic>
          <p:nvPicPr>
            <p:cNvPr id="5122" name="Picture 4" descr="Km_Uz_control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3400" y="3861815"/>
              <a:ext cx="3520440" cy="2651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3" name="Picture 2" descr="Cd_Uz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3400" y="1219200"/>
              <a:ext cx="3519488" cy="2647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4" name="Picture 3" descr="Ck_Uz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48200" y="1219200"/>
              <a:ext cx="3502152" cy="2649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5" name="Picture 5" descr="Km_Uz_pfile0"/>
            <p:cNvPicPr>
              <a:picLocks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648200" y="3859403"/>
              <a:ext cx="3505200" cy="2651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27" name="TextBox 19"/>
            <p:cNvSpPr txBox="1">
              <a:spLocks noChangeArrowheads="1"/>
            </p:cNvSpPr>
            <p:nvPr/>
          </p:nvSpPr>
          <p:spPr bwMode="auto">
            <a:xfrm>
              <a:off x="5537508" y="4572000"/>
              <a:ext cx="1143000" cy="461963"/>
            </a:xfrm>
            <a:prstGeom prst="rect">
              <a:avLst/>
            </a:prstGeom>
            <a:solidFill>
              <a:srgbClr val="FFC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 dirty="0">
                  <a:solidFill>
                    <a:srgbClr val="C00000"/>
                  </a:solidFill>
                  <a:latin typeface="Calibri" pitchFamily="34" charset="0"/>
                </a:rPr>
                <a:t>Modified GFS Scheme</a:t>
              </a:r>
            </a:p>
          </p:txBody>
        </p:sp>
        <p:sp>
          <p:nvSpPr>
            <p:cNvPr id="5128" name="TextBox 22"/>
            <p:cNvSpPr txBox="1">
              <a:spLocks noChangeArrowheads="1"/>
            </p:cNvSpPr>
            <p:nvPr/>
          </p:nvSpPr>
          <p:spPr bwMode="auto">
            <a:xfrm>
              <a:off x="1143000" y="4732353"/>
              <a:ext cx="1143000" cy="461963"/>
            </a:xfrm>
            <a:prstGeom prst="rect">
              <a:avLst/>
            </a:prstGeom>
            <a:solidFill>
              <a:srgbClr val="FFC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 dirty="0">
                  <a:solidFill>
                    <a:srgbClr val="C00000"/>
                  </a:solidFill>
                  <a:latin typeface="Calibri" pitchFamily="34" charset="0"/>
                </a:rPr>
                <a:t>Original GFS Scheme</a:t>
              </a:r>
            </a:p>
          </p:txBody>
        </p:sp>
        <p:sp>
          <p:nvSpPr>
            <p:cNvPr id="5129" name="Line 16"/>
            <p:cNvSpPr>
              <a:spLocks noChangeShapeType="1"/>
            </p:cNvSpPr>
            <p:nvPr/>
          </p:nvSpPr>
          <p:spPr bwMode="auto">
            <a:xfrm>
              <a:off x="2286000" y="4953000"/>
              <a:ext cx="533400" cy="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30" name="Line 17"/>
            <p:cNvSpPr>
              <a:spLocks noChangeShapeType="1"/>
            </p:cNvSpPr>
            <p:nvPr/>
          </p:nvSpPr>
          <p:spPr bwMode="auto">
            <a:xfrm>
              <a:off x="6096000" y="5029200"/>
              <a:ext cx="0" cy="46617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31" name="Rectangle 4"/>
          <p:cNvSpPr>
            <a:spLocks noChangeArrowheads="1"/>
          </p:cNvSpPr>
          <p:nvPr/>
        </p:nvSpPr>
        <p:spPr bwMode="auto">
          <a:xfrm>
            <a:off x="304800" y="304800"/>
            <a:ext cx="8370887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ct val="90000"/>
              </a:lnSpc>
            </a:pPr>
            <a:r>
              <a:rPr lang="en-US" sz="2400" b="1" dirty="0" smtClean="0">
                <a:latin typeface="+mj-lt"/>
              </a:rPr>
              <a:t>High </a:t>
            </a:r>
            <a:r>
              <a:rPr lang="en-US" sz="2400" b="1" dirty="0">
                <a:latin typeface="+mj-lt"/>
              </a:rPr>
              <a:t>Resolution PBL </a:t>
            </a:r>
            <a:r>
              <a:rPr lang="en-US" sz="2400" b="1" dirty="0" smtClean="0">
                <a:latin typeface="+mj-lt"/>
              </a:rPr>
              <a:t>Physics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sz="2400" b="1" dirty="0" smtClean="0">
                <a:latin typeface="+mj-lt"/>
              </a:rPr>
              <a:t> (AOML/EMC/ESRL)</a:t>
            </a:r>
            <a:endParaRPr lang="en-US" sz="2400" dirty="0">
              <a:latin typeface="Arial Black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5052" y="6270810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Adjusted to be consistent with observations in hurricane wind regime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33600" y="1295400"/>
            <a:ext cx="1905000" cy="430887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chemeClr val="bg2"/>
                </a:solidFill>
              </a:rPr>
              <a:t>C</a:t>
            </a:r>
            <a:r>
              <a:rPr lang="en-US" sz="1100" b="1" baseline="-25000" dirty="0" smtClean="0">
                <a:solidFill>
                  <a:schemeClr val="bg2"/>
                </a:solidFill>
              </a:rPr>
              <a:t>d</a:t>
            </a:r>
            <a:r>
              <a:rPr lang="en-US" sz="1100" b="1" dirty="0" smtClean="0">
                <a:solidFill>
                  <a:schemeClr val="bg2"/>
                </a:solidFill>
              </a:rPr>
              <a:t>: Surface exchange coefficient for momentum</a:t>
            </a:r>
            <a:endParaRPr lang="en-US" sz="1100" b="1" dirty="0">
              <a:solidFill>
                <a:schemeClr val="bg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05400" y="1294506"/>
            <a:ext cx="1905000" cy="60016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chemeClr val="bg2"/>
                </a:solidFill>
              </a:rPr>
              <a:t>C</a:t>
            </a:r>
            <a:r>
              <a:rPr lang="en-US" sz="1100" b="1" baseline="-25000" dirty="0" smtClean="0">
                <a:solidFill>
                  <a:schemeClr val="bg2"/>
                </a:solidFill>
              </a:rPr>
              <a:t>k</a:t>
            </a:r>
            <a:r>
              <a:rPr lang="en-US" sz="1100" b="1" dirty="0" smtClean="0">
                <a:solidFill>
                  <a:schemeClr val="bg2"/>
                </a:solidFill>
              </a:rPr>
              <a:t>: Surface exchange coefficient for moisture &amp; heat</a:t>
            </a:r>
            <a:endParaRPr lang="en-US" sz="1100" b="1" dirty="0">
              <a:solidFill>
                <a:schemeClr val="bg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66204" y="3896958"/>
            <a:ext cx="1448694" cy="430887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chemeClr val="bg2"/>
                </a:solidFill>
              </a:rPr>
              <a:t>K</a:t>
            </a:r>
            <a:r>
              <a:rPr lang="en-US" sz="1100" b="1" baseline="-25000" dirty="0" smtClean="0">
                <a:solidFill>
                  <a:schemeClr val="bg2"/>
                </a:solidFill>
              </a:rPr>
              <a:t>m</a:t>
            </a:r>
            <a:r>
              <a:rPr lang="en-US" sz="1100" b="1" dirty="0" smtClean="0">
                <a:solidFill>
                  <a:schemeClr val="bg2"/>
                </a:solidFill>
              </a:rPr>
              <a:t>: Eddy diffusivity for momentum</a:t>
            </a:r>
            <a:endParaRPr lang="en-US" sz="1100" b="1" dirty="0">
              <a:solidFill>
                <a:schemeClr val="bg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92656" y="3896958"/>
            <a:ext cx="1339326" cy="430887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chemeClr val="bg2"/>
                </a:solidFill>
              </a:rPr>
              <a:t>K</a:t>
            </a:r>
            <a:r>
              <a:rPr lang="en-US" sz="1100" b="1" baseline="-25000" dirty="0" smtClean="0">
                <a:solidFill>
                  <a:schemeClr val="bg2"/>
                </a:solidFill>
              </a:rPr>
              <a:t>m</a:t>
            </a:r>
            <a:r>
              <a:rPr lang="en-US" sz="1100" b="1" dirty="0" smtClean="0">
                <a:solidFill>
                  <a:schemeClr val="bg2"/>
                </a:solidFill>
              </a:rPr>
              <a:t>: Eddy diffusivity for momentum</a:t>
            </a:r>
            <a:endParaRPr lang="en-US" sz="1100" b="1" dirty="0">
              <a:solidFill>
                <a:schemeClr val="bg2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3723042" y="4495800"/>
            <a:ext cx="1371600" cy="1219200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723042" y="6052074"/>
            <a:ext cx="1389888" cy="0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733800" y="5715000"/>
            <a:ext cx="0" cy="329184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105400" y="4495800"/>
            <a:ext cx="0" cy="1554480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19"/>
          <p:cNvSpPr txBox="1">
            <a:spLocks noChangeArrowheads="1"/>
          </p:cNvSpPr>
          <p:nvPr/>
        </p:nvSpPr>
        <p:spPr bwMode="auto">
          <a:xfrm>
            <a:off x="6781800" y="5411094"/>
            <a:ext cx="1066800" cy="46166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rgbClr val="C00000"/>
                </a:solidFill>
                <a:latin typeface="Calibri" pitchFamily="34" charset="0"/>
              </a:rPr>
              <a:t>Same Observations</a:t>
            </a:r>
            <a:endParaRPr lang="en-US" sz="1200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33" name="Line 16"/>
          <p:cNvSpPr>
            <a:spLocks noChangeShapeType="1"/>
          </p:cNvSpPr>
          <p:nvPr/>
        </p:nvSpPr>
        <p:spPr bwMode="auto">
          <a:xfrm>
            <a:off x="6506592" y="5637906"/>
            <a:ext cx="274320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 type="triangle"/>
            <a:tailEnd type="non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2" descr="C:\Users\gopal\Desktop\IHC-2011-Animation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438400"/>
            <a:ext cx="9144000" cy="4419600"/>
          </a:xfrm>
          <a:prstGeom prst="rect">
            <a:avLst/>
          </a:prstGeom>
          <a:noFill/>
        </p:spPr>
      </p:pic>
      <p:sp>
        <p:nvSpPr>
          <p:cNvPr id="193539" name="Rectang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/>
          <a:lstStyle/>
          <a:p>
            <a:r>
              <a:rPr lang="en-US" sz="4000" b="1" u="sng" dirty="0" smtClean="0">
                <a:solidFill>
                  <a:srgbClr val="FFC000"/>
                </a:solidFill>
              </a:rPr>
              <a:t>Research Applications (HWRF-GEN)</a:t>
            </a:r>
            <a:endParaRPr lang="en-US" b="1" u="sng" dirty="0">
              <a:solidFill>
                <a:srgbClr val="FFC000"/>
              </a:solidFill>
            </a:endParaRPr>
          </a:p>
        </p:txBody>
      </p:sp>
      <p:sp>
        <p:nvSpPr>
          <p:cNvPr id="193540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150098"/>
            <a:ext cx="4343400" cy="1066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b="1" dirty="0" smtClean="0"/>
              <a:t>Independent DA </a:t>
            </a:r>
            <a:r>
              <a:rPr lang="en-US" sz="2000" b="1" dirty="0"/>
              <a:t>and </a:t>
            </a:r>
            <a:r>
              <a:rPr lang="en-US" sz="2000" b="1" dirty="0" smtClean="0"/>
              <a:t>cycling system</a:t>
            </a:r>
          </a:p>
          <a:p>
            <a:pPr>
              <a:lnSpc>
                <a:spcPct val="90000"/>
              </a:lnSpc>
            </a:pPr>
            <a:r>
              <a:rPr lang="en-US" sz="2000" b="1" dirty="0" smtClean="0"/>
              <a:t>7-day forecast</a:t>
            </a:r>
          </a:p>
          <a:p>
            <a:pPr>
              <a:lnSpc>
                <a:spcPct val="90000"/>
              </a:lnSpc>
            </a:pPr>
            <a:r>
              <a:rPr lang="en-US" sz="2000" b="1" dirty="0" smtClean="0"/>
              <a:t>Track/intensity forecast</a:t>
            </a:r>
          </a:p>
        </p:txBody>
      </p:sp>
      <p:sp>
        <p:nvSpPr>
          <p:cNvPr id="193541" name="Rectangle 5"/>
          <p:cNvSpPr>
            <a:spLocks noGrp="1"/>
          </p:cNvSpPr>
          <p:nvPr>
            <p:ph type="body" sz="half" idx="2"/>
          </p:nvPr>
        </p:nvSpPr>
        <p:spPr>
          <a:xfrm>
            <a:off x="4849368" y="1152144"/>
            <a:ext cx="3886200" cy="1066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b="1" dirty="0" smtClean="0"/>
              <a:t>Local applications</a:t>
            </a:r>
          </a:p>
          <a:p>
            <a:pPr>
              <a:lnSpc>
                <a:spcPct val="90000"/>
              </a:lnSpc>
            </a:pPr>
            <a:r>
              <a:rPr lang="en-US" sz="2000" b="1" dirty="0" smtClean="0"/>
              <a:t>Regional ensembles</a:t>
            </a:r>
            <a:endParaRPr lang="en-US" sz="2000" b="1" dirty="0"/>
          </a:p>
          <a:p>
            <a:pPr>
              <a:lnSpc>
                <a:spcPct val="90000"/>
              </a:lnSpc>
            </a:pPr>
            <a:r>
              <a:rPr lang="en-US" sz="2000" b="1" dirty="0"/>
              <a:t>Daily Tropical </a:t>
            </a:r>
            <a:r>
              <a:rPr lang="en-US" sz="2000" b="1" dirty="0" smtClean="0"/>
              <a:t>Outlook/genesis</a:t>
            </a:r>
            <a:endParaRPr lang="en-US" sz="2000" b="1" dirty="0"/>
          </a:p>
        </p:txBody>
      </p:sp>
      <p:sp>
        <p:nvSpPr>
          <p:cNvPr id="6" name="Rectangle 5"/>
          <p:cNvSpPr/>
          <p:nvPr/>
        </p:nvSpPr>
        <p:spPr>
          <a:xfrm>
            <a:off x="2133600" y="215167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indent="-228600"/>
            <a:r>
              <a:rPr lang="en-US" sz="1200" b="1" dirty="0" smtClean="0"/>
              <a:t>Website at AOML: </a:t>
            </a:r>
            <a:r>
              <a:rPr lang="en-US" sz="1200" b="1" u="sng" dirty="0" smtClean="0">
                <a:solidFill>
                  <a:srgbClr val="FFFF00"/>
                </a:solidFill>
              </a:rPr>
              <a:t>https://storm.aoml.noaa.gov/realtime</a:t>
            </a:r>
            <a:endParaRPr lang="en-US" sz="1200" b="1" u="sng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32540" y="6216126"/>
            <a:ext cx="4019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solidFill>
                  <a:srgbClr val="FFC000"/>
                </a:solidFill>
              </a:rPr>
              <a:t>Multiple Moving Nests Forecast System</a:t>
            </a:r>
          </a:p>
          <a:p>
            <a:pPr algn="ctr"/>
            <a:r>
              <a:rPr lang="en-US" b="1" u="sng" dirty="0" smtClean="0">
                <a:solidFill>
                  <a:srgbClr val="FFFF00"/>
                </a:solidFill>
              </a:rPr>
              <a:t>WFO Miami/Melbourne domain</a:t>
            </a:r>
            <a:endParaRPr lang="en-US" b="1" u="sng" dirty="0">
              <a:solidFill>
                <a:srgbClr val="FFFF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19400" y="4419600"/>
            <a:ext cx="685800" cy="5334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324600" y="2633832"/>
            <a:ext cx="2819400" cy="738664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Basin-scale domain size: 200˚ × 90˚</a:t>
            </a:r>
          </a:p>
          <a:p>
            <a:pPr algn="ctr"/>
            <a:r>
              <a:rPr lang="en-US" sz="1400" b="1" dirty="0" smtClean="0"/>
              <a:t>vs.</a:t>
            </a:r>
          </a:p>
          <a:p>
            <a:pPr algn="ctr"/>
            <a:r>
              <a:rPr lang="en-US" sz="1400" b="1" dirty="0" smtClean="0"/>
              <a:t>Operational domain: 75</a:t>
            </a:r>
            <a:r>
              <a:rPr lang="en-US" sz="1400" dirty="0" smtClean="0"/>
              <a:t> ˚ </a:t>
            </a:r>
            <a:r>
              <a:rPr lang="en-US" sz="1400" b="1" dirty="0" smtClean="0"/>
              <a:t>× 75˚</a:t>
            </a:r>
            <a:endParaRPr lang="en-US" sz="14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457200" y="96414"/>
            <a:ext cx="8229600" cy="99463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>
                  <a:solidFill>
                    <a:srgbClr val="FFFF00"/>
                  </a:solidFill>
                </a:uFill>
                <a:latin typeface="+mj-lt"/>
                <a:ea typeface="+mj-ea"/>
                <a:cs typeface="+mj-cs"/>
              </a:rPr>
              <a:t>Research Applications (HWRF-GEN)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22786" y="819538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GFS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283980" y="81505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ECMWF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5819" y="6406526"/>
            <a:ext cx="495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rgbClr val="FFFF00"/>
                </a:solidFill>
              </a:rPr>
              <a:t>Figures Credit to </a:t>
            </a:r>
            <a:r>
              <a:rPr lang="en-US" u="sng" dirty="0" err="1" smtClean="0">
                <a:solidFill>
                  <a:srgbClr val="FFFF00"/>
                </a:solidFill>
              </a:rPr>
              <a:t>Boothe</a:t>
            </a:r>
            <a:r>
              <a:rPr lang="en-US" u="sng" dirty="0" smtClean="0">
                <a:solidFill>
                  <a:srgbClr val="FFFF00"/>
                </a:solidFill>
              </a:rPr>
              <a:t> and Montgomery </a:t>
            </a:r>
            <a:endParaRPr lang="en-US" u="sng" dirty="0">
              <a:solidFill>
                <a:srgbClr val="FFFF00"/>
              </a:solidFill>
            </a:endParaRPr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>
          <a:xfrm>
            <a:off x="182214" y="3505200"/>
            <a:ext cx="7776114" cy="960861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sz="2400" b="1" u="sng" dirty="0" smtClean="0">
                <a:solidFill>
                  <a:srgbClr val="92D050"/>
                </a:solidFill>
              </a:rPr>
              <a:t>Basin-scale Genesis Forecast</a:t>
            </a:r>
          </a:p>
          <a:p>
            <a:r>
              <a:rPr lang="en-US" sz="2400" b="1" dirty="0" smtClean="0"/>
              <a:t>Forecast the pouch coming off the W. Africa coast like global model</a:t>
            </a:r>
          </a:p>
          <a:p>
            <a:r>
              <a:rPr lang="en-US" sz="2400" b="1" dirty="0" smtClean="0"/>
              <a:t>Forecast a turn at 50W similar to what GFS/ECMWF forecast</a:t>
            </a:r>
            <a:endParaRPr lang="en-US" sz="2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8533" r="10667" b="44000"/>
          <a:stretch>
            <a:fillRect/>
          </a:stretch>
        </p:blipFill>
        <p:spPr bwMode="auto">
          <a:xfrm>
            <a:off x="2981544" y="1152144"/>
            <a:ext cx="2424279" cy="224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r="10667" b="44000"/>
          <a:stretch>
            <a:fillRect/>
          </a:stretch>
        </p:blipFill>
        <p:spPr bwMode="auto">
          <a:xfrm>
            <a:off x="304218" y="1152312"/>
            <a:ext cx="2680313" cy="224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 l="8533" b="44000"/>
          <a:stretch>
            <a:fillRect/>
          </a:stretch>
        </p:blipFill>
        <p:spPr bwMode="auto">
          <a:xfrm>
            <a:off x="5397189" y="1152331"/>
            <a:ext cx="2744339" cy="224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6010174" y="809325"/>
            <a:ext cx="1495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HWRF-GEN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52400" y="4849368"/>
            <a:ext cx="8991600" cy="132343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b="1" dirty="0" smtClean="0"/>
              <a:t>Montgomery’s group starts tracking system 08/13 00Z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b="1" dirty="0" smtClean="0"/>
              <a:t>GFS &amp; HWRF-GEN clearly show genesis at end of 08/16 00Z forecast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b="1" dirty="0" smtClean="0"/>
              <a:t>NHC first issues Invest 97L 08/18 12Z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b="1" dirty="0" smtClean="0"/>
              <a:t>NHC issues first advisory 08/20 23Z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62161" y="4516143"/>
            <a:ext cx="563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>
                <a:solidFill>
                  <a:srgbClr val="92D050"/>
                </a:solidFill>
              </a:rPr>
              <a:t>Invest 97L genesis (Irene 2011)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295275"/>
            <a:ext cx="9144000" cy="774700"/>
          </a:xfrm>
        </p:spPr>
        <p:txBody>
          <a:bodyPr>
            <a:normAutofit fontScale="90000"/>
          </a:bodyPr>
          <a:lstStyle/>
          <a:p>
            <a:r>
              <a:rPr lang="en-US" sz="2800" b="1">
                <a:latin typeface="Calibri" charset="0"/>
              </a:rPr>
              <a:t>Track &amp; Intensity Forecast Skill: H3GP </a:t>
            </a:r>
            <a:r>
              <a:rPr lang="en-US" sz="2400" b="1">
                <a:latin typeface="Calibri" charset="0"/>
              </a:rPr>
              <a:t>(31 storms: 2008/09/10</a:t>
            </a:r>
            <a:r>
              <a:rPr lang="en-US" sz="2800" b="1">
                <a:latin typeface="Calibri" charset="0"/>
              </a:rPr>
              <a:t>)</a:t>
            </a:r>
            <a:br>
              <a:rPr lang="en-US" sz="2800" b="1">
                <a:latin typeface="Calibri" charset="0"/>
              </a:rPr>
            </a:br>
            <a:r>
              <a:rPr lang="en-US" sz="2800" b="1">
                <a:solidFill>
                  <a:srgbClr val="FF0000"/>
                </a:solidFill>
                <a:latin typeface="Calibri" charset="0"/>
              </a:rPr>
              <a:t>Retrospective Runs to test Stream 1.5 (27:9:3 km)</a:t>
            </a:r>
            <a:br>
              <a:rPr lang="en-US" sz="2800" b="1">
                <a:solidFill>
                  <a:srgbClr val="FF0000"/>
                </a:solidFill>
                <a:latin typeface="Calibri" charset="0"/>
              </a:rPr>
            </a:br>
            <a:r>
              <a:rPr lang="en-US" sz="2800" b="1">
                <a:solidFill>
                  <a:srgbClr val="FF0000"/>
                </a:solidFill>
                <a:latin typeface="Calibri" charset="0"/>
              </a:rPr>
              <a:t> </a:t>
            </a:r>
            <a:r>
              <a:rPr lang="en-US" sz="2400" b="1">
                <a:solidFill>
                  <a:srgbClr val="FF0000"/>
                </a:solidFill>
                <a:latin typeface="Calibri" charset="0"/>
              </a:rPr>
              <a:t>(Pre-2011 Season)</a:t>
            </a:r>
            <a:r>
              <a:rPr lang="en-US" sz="2800" b="1">
                <a:solidFill>
                  <a:srgbClr val="FF0000"/>
                </a:solidFill>
                <a:latin typeface="Calibri" charset="0"/>
              </a:rPr>
              <a:t> </a:t>
            </a:r>
          </a:p>
        </p:txBody>
      </p:sp>
      <p:sp>
        <p:nvSpPr>
          <p:cNvPr id="72707" name="TextBox 9"/>
          <p:cNvSpPr txBox="1">
            <a:spLocks noChangeArrowheads="1"/>
          </p:cNvSpPr>
          <p:nvPr/>
        </p:nvSpPr>
        <p:spPr bwMode="auto">
          <a:xfrm>
            <a:off x="920750" y="1379538"/>
            <a:ext cx="3114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400" b="1"/>
              <a:t>TRACK FORECAST SKILL</a:t>
            </a:r>
          </a:p>
        </p:txBody>
      </p:sp>
      <p:sp>
        <p:nvSpPr>
          <p:cNvPr id="72708" name="TextBox 10"/>
          <p:cNvSpPr txBox="1">
            <a:spLocks noChangeArrowheads="1"/>
          </p:cNvSpPr>
          <p:nvPr/>
        </p:nvSpPr>
        <p:spPr bwMode="auto">
          <a:xfrm>
            <a:off x="5248275" y="1395413"/>
            <a:ext cx="3595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400" b="1"/>
              <a:t>INTENSITY FORECAST SKILL</a:t>
            </a:r>
          </a:p>
        </p:txBody>
      </p:sp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5207000" y="6189663"/>
            <a:ext cx="34242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b="1" i="1">
                <a:solidFill>
                  <a:schemeClr val="folHlink"/>
                </a:solidFill>
                <a:latin typeface="Calibri" charset="0"/>
              </a:rPr>
              <a:t>Intensity</a:t>
            </a:r>
            <a:r>
              <a:rPr lang="en-US" b="1" i="1">
                <a:solidFill>
                  <a:schemeClr val="hlink"/>
                </a:solidFill>
                <a:latin typeface="Calibri" charset="0"/>
              </a:rPr>
              <a:t> forecast skill about same</a:t>
            </a:r>
          </a:p>
          <a:p>
            <a:pPr algn="ctr"/>
            <a:r>
              <a:rPr lang="en-US" b="1" i="1">
                <a:solidFill>
                  <a:schemeClr val="hlink"/>
                </a:solidFill>
                <a:latin typeface="Calibri" charset="0"/>
              </a:rPr>
              <a:t>(But MUCH better at 12 h)</a:t>
            </a:r>
          </a:p>
        </p:txBody>
      </p:sp>
      <p:sp>
        <p:nvSpPr>
          <p:cNvPr id="72710" name="Text Box 6"/>
          <p:cNvSpPr txBox="1">
            <a:spLocks noChangeArrowheads="1"/>
          </p:cNvSpPr>
          <p:nvPr/>
        </p:nvSpPr>
        <p:spPr bwMode="auto">
          <a:xfrm>
            <a:off x="354013" y="6278563"/>
            <a:ext cx="3892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b="1" i="1">
                <a:solidFill>
                  <a:schemeClr val="hlink"/>
                </a:solidFill>
                <a:latin typeface="Calibri" charset="0"/>
              </a:rPr>
              <a:t>Degrades </a:t>
            </a:r>
            <a:r>
              <a:rPr lang="en-US" b="1" i="1">
                <a:solidFill>
                  <a:srgbClr val="3FAA22"/>
                </a:solidFill>
                <a:latin typeface="Calibri" charset="0"/>
              </a:rPr>
              <a:t>Track</a:t>
            </a:r>
            <a:r>
              <a:rPr lang="en-US" b="1" i="1">
                <a:solidFill>
                  <a:schemeClr val="hlink"/>
                </a:solidFill>
                <a:latin typeface="Calibri" charset="0"/>
              </a:rPr>
              <a:t> forecast skill --all times</a:t>
            </a:r>
            <a:endParaRPr lang="en-US" sz="2100" b="1" i="1">
              <a:solidFill>
                <a:srgbClr val="FF0000"/>
              </a:solidFill>
              <a:latin typeface="Calibri" charset="0"/>
            </a:endParaRPr>
          </a:p>
        </p:txBody>
      </p:sp>
      <p:pic>
        <p:nvPicPr>
          <p:cNvPr id="72711" name="Picture 7" descr="TrkSkill20080910H3GPIA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9" t="25110" r="10207" b="19537"/>
          <a:stretch>
            <a:fillRect/>
          </a:stretch>
        </p:blipFill>
        <p:spPr bwMode="auto">
          <a:xfrm>
            <a:off x="-63500" y="1811338"/>
            <a:ext cx="4665663" cy="417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2" name="Picture 8" descr="INTSkill20080910H3GISH_num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9" t="25110" r="10452" b="19537"/>
          <a:stretch>
            <a:fillRect/>
          </a:stretch>
        </p:blipFill>
        <p:spPr bwMode="auto">
          <a:xfrm>
            <a:off x="4511675" y="1817688"/>
            <a:ext cx="4651375" cy="417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17" name="Text Box 13"/>
          <p:cNvSpPr txBox="1">
            <a:spLocks noChangeArrowheads="1"/>
          </p:cNvSpPr>
          <p:nvPr/>
        </p:nvSpPr>
        <p:spPr bwMode="auto">
          <a:xfrm>
            <a:off x="509588" y="5921375"/>
            <a:ext cx="83931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 b="1" i="1">
                <a:solidFill>
                  <a:srgbClr val="FF0000"/>
                </a:solidFill>
                <a:latin typeface="Calibri" charset="0"/>
              </a:rPr>
              <a:t>EARLY</a:t>
            </a:r>
            <a:r>
              <a:rPr lang="en-US" sz="2000" b="1" i="1">
                <a:solidFill>
                  <a:schemeClr val="hlink"/>
                </a:solidFill>
                <a:latin typeface="Calibri" charset="0"/>
              </a:rPr>
              <a:t> vs LATE Versions of Numerical Models:  Use of </a:t>
            </a:r>
            <a:r>
              <a:rPr lang="en-US" sz="2000" b="1" i="1">
                <a:solidFill>
                  <a:srgbClr val="FF0000"/>
                </a:solidFill>
                <a:latin typeface="Calibri" charset="0"/>
              </a:rPr>
              <a:t>interpolated</a:t>
            </a:r>
            <a:r>
              <a:rPr lang="en-US" sz="2000" b="1" i="1">
                <a:solidFill>
                  <a:schemeClr val="hlink"/>
                </a:solidFill>
                <a:latin typeface="Calibri" charset="0"/>
              </a:rPr>
              <a:t> 6-hr old run</a:t>
            </a:r>
          </a:p>
        </p:txBody>
      </p:sp>
    </p:spTree>
    <p:extLst>
      <p:ext uri="{BB962C8B-B14F-4D97-AF65-F5344CB8AC3E}">
        <p14:creationId xmlns:p14="http://schemas.microsoft.com/office/powerpoint/2010/main" val="1188116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9" grpId="0"/>
      <p:bldP spid="72710" grpId="0"/>
      <p:bldP spid="727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295275"/>
            <a:ext cx="9144000" cy="774700"/>
          </a:xfrm>
        </p:spPr>
        <p:txBody>
          <a:bodyPr>
            <a:normAutofit fontScale="90000"/>
          </a:bodyPr>
          <a:lstStyle/>
          <a:p>
            <a:r>
              <a:rPr lang="en-US" sz="2800" b="1">
                <a:latin typeface="Calibri" charset="0"/>
              </a:rPr>
              <a:t>Track &amp; Intensity Forecast Skill: H3GP </a:t>
            </a:r>
            <a:r>
              <a:rPr lang="en-US" sz="2400" b="1">
                <a:latin typeface="Calibri" charset="0"/>
              </a:rPr>
              <a:t>(31 storms: 2008/09/10</a:t>
            </a:r>
            <a:r>
              <a:rPr lang="en-US" sz="2800" b="1">
                <a:latin typeface="Calibri" charset="0"/>
              </a:rPr>
              <a:t>)</a:t>
            </a:r>
            <a:br>
              <a:rPr lang="en-US" sz="2800" b="1">
                <a:latin typeface="Calibri" charset="0"/>
              </a:rPr>
            </a:br>
            <a:r>
              <a:rPr lang="en-US" sz="2800" b="1">
                <a:solidFill>
                  <a:srgbClr val="FF0000"/>
                </a:solidFill>
                <a:latin typeface="Calibri" charset="0"/>
              </a:rPr>
              <a:t>Retrospective Runs to test Stream 1.5 (27:9:3 km)</a:t>
            </a:r>
            <a:br>
              <a:rPr lang="en-US" sz="2800" b="1">
                <a:solidFill>
                  <a:srgbClr val="FF0000"/>
                </a:solidFill>
                <a:latin typeface="Calibri" charset="0"/>
              </a:rPr>
            </a:br>
            <a:r>
              <a:rPr lang="en-US" sz="2800" b="1">
                <a:solidFill>
                  <a:srgbClr val="FF0000"/>
                </a:solidFill>
                <a:latin typeface="Calibri" charset="0"/>
              </a:rPr>
              <a:t> </a:t>
            </a:r>
            <a:r>
              <a:rPr lang="en-US" sz="2400" b="1">
                <a:solidFill>
                  <a:srgbClr val="FF0000"/>
                </a:solidFill>
                <a:latin typeface="Calibri" charset="0"/>
              </a:rPr>
              <a:t>(Pre-2011 Season)</a:t>
            </a:r>
            <a:r>
              <a:rPr lang="en-US" sz="2800" b="1">
                <a:solidFill>
                  <a:srgbClr val="FF0000"/>
                </a:solidFill>
                <a:latin typeface="Calibri" charset="0"/>
              </a:rPr>
              <a:t> </a:t>
            </a:r>
          </a:p>
        </p:txBody>
      </p:sp>
      <p:sp>
        <p:nvSpPr>
          <p:cNvPr id="29699" name="TextBox 9"/>
          <p:cNvSpPr txBox="1">
            <a:spLocks noChangeArrowheads="1"/>
          </p:cNvSpPr>
          <p:nvPr/>
        </p:nvSpPr>
        <p:spPr bwMode="auto">
          <a:xfrm>
            <a:off x="920750" y="1379538"/>
            <a:ext cx="3114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400" b="1"/>
              <a:t>TRACK FORECAST SKILL</a:t>
            </a:r>
          </a:p>
        </p:txBody>
      </p:sp>
      <p:sp>
        <p:nvSpPr>
          <p:cNvPr id="29700" name="TextBox 10"/>
          <p:cNvSpPr txBox="1">
            <a:spLocks noChangeArrowheads="1"/>
          </p:cNvSpPr>
          <p:nvPr/>
        </p:nvSpPr>
        <p:spPr bwMode="auto">
          <a:xfrm>
            <a:off x="5248275" y="1395413"/>
            <a:ext cx="3595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400" b="1"/>
              <a:t>INTENSITY FORECAST SKILL</a:t>
            </a:r>
          </a:p>
        </p:txBody>
      </p:sp>
      <p:pic>
        <p:nvPicPr>
          <p:cNvPr id="29729" name="Picture 33" descr="TrkSkill20080910H3GPA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5" t="24774" r="10669" b="19769"/>
          <a:stretch>
            <a:fillRect/>
          </a:stretch>
        </p:blipFill>
        <p:spPr bwMode="auto">
          <a:xfrm>
            <a:off x="-44450" y="1789113"/>
            <a:ext cx="4637088" cy="418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30" name="Picture 34" descr="INTSkill20080910H3G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7" t="26141" r="10669" b="19600"/>
          <a:stretch>
            <a:fillRect/>
          </a:stretch>
        </p:blipFill>
        <p:spPr bwMode="auto">
          <a:xfrm>
            <a:off x="4525963" y="1889125"/>
            <a:ext cx="4614862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20" name="Text Box 24"/>
          <p:cNvSpPr txBox="1">
            <a:spLocks noChangeArrowheads="1"/>
          </p:cNvSpPr>
          <p:nvPr/>
        </p:nvSpPr>
        <p:spPr bwMode="auto">
          <a:xfrm>
            <a:off x="682625" y="5819775"/>
            <a:ext cx="3284538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100" b="1" i="1">
                <a:solidFill>
                  <a:schemeClr val="hlink"/>
                </a:solidFill>
                <a:latin typeface="Calibri" charset="0"/>
              </a:rPr>
              <a:t>H3GP</a:t>
            </a:r>
            <a:r>
              <a:rPr lang="en-US" sz="2100" b="1" i="1">
                <a:latin typeface="Calibri" charset="0"/>
              </a:rPr>
              <a:t>: Improved over </a:t>
            </a:r>
            <a:r>
              <a:rPr lang="en-US" sz="2100" b="1" i="1">
                <a:solidFill>
                  <a:srgbClr val="FF0000"/>
                </a:solidFill>
                <a:latin typeface="Calibri" charset="0"/>
              </a:rPr>
              <a:t>HWRF</a:t>
            </a:r>
            <a:endParaRPr lang="en-US" sz="2100" b="1" i="1">
              <a:latin typeface="Calibri" charset="0"/>
            </a:endParaRPr>
          </a:p>
          <a:p>
            <a:pPr algn="ctr"/>
            <a:r>
              <a:rPr lang="en-US" sz="2100" b="1" i="1">
                <a:latin typeface="Calibri" charset="0"/>
              </a:rPr>
              <a:t>Comparable to </a:t>
            </a:r>
            <a:r>
              <a:rPr lang="en-US" sz="2100" b="1" i="1">
                <a:solidFill>
                  <a:srgbClr val="3FAA22"/>
                </a:solidFill>
                <a:latin typeface="Calibri" charset="0"/>
              </a:rPr>
              <a:t>GFDL</a:t>
            </a:r>
          </a:p>
          <a:p>
            <a:pPr algn="ctr"/>
            <a:r>
              <a:rPr lang="en-US" sz="2100" b="1" i="1">
                <a:solidFill>
                  <a:srgbClr val="FF00FF"/>
                </a:solidFill>
                <a:latin typeface="Calibri" charset="0"/>
              </a:rPr>
              <a:t>AVN0 (GFS)</a:t>
            </a:r>
            <a:r>
              <a:rPr lang="en-US" sz="2100" b="1" i="1">
                <a:solidFill>
                  <a:srgbClr val="3FAA22"/>
                </a:solidFill>
                <a:latin typeface="Calibri" charset="0"/>
              </a:rPr>
              <a:t> </a:t>
            </a:r>
            <a:r>
              <a:rPr lang="en-US" sz="2100" b="1" i="1">
                <a:latin typeface="Calibri" charset="0"/>
              </a:rPr>
              <a:t>Best</a:t>
            </a:r>
            <a:endParaRPr lang="en-US" sz="2100" b="1" i="1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29711" name="Text Box 15"/>
          <p:cNvSpPr txBox="1">
            <a:spLocks noChangeArrowheads="1"/>
          </p:cNvSpPr>
          <p:nvPr/>
        </p:nvSpPr>
        <p:spPr bwMode="auto">
          <a:xfrm>
            <a:off x="4697413" y="5815013"/>
            <a:ext cx="4437062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100" b="1" i="1">
                <a:solidFill>
                  <a:schemeClr val="hlink"/>
                </a:solidFill>
                <a:latin typeface="Calibri" charset="0"/>
              </a:rPr>
              <a:t>H3GP</a:t>
            </a:r>
            <a:r>
              <a:rPr lang="en-US" sz="2100" b="1" i="1">
                <a:latin typeface="Calibri" charset="0"/>
              </a:rPr>
              <a:t>: Improved over </a:t>
            </a:r>
            <a:r>
              <a:rPr lang="en-US" sz="2100" b="1" i="1">
                <a:solidFill>
                  <a:srgbClr val="FF0000"/>
                </a:solidFill>
                <a:latin typeface="Calibri" charset="0"/>
              </a:rPr>
              <a:t>HWRF</a:t>
            </a:r>
            <a:endParaRPr lang="en-US" sz="2100" b="1" i="1">
              <a:latin typeface="Calibri" charset="0"/>
            </a:endParaRPr>
          </a:p>
          <a:p>
            <a:pPr algn="ctr"/>
            <a:r>
              <a:rPr lang="en-US" sz="2100" b="1" i="1">
                <a:latin typeface="Calibri" charset="0"/>
              </a:rPr>
              <a:t>Comparable/better than </a:t>
            </a:r>
            <a:r>
              <a:rPr lang="en-US" sz="2100" b="1" i="1">
                <a:solidFill>
                  <a:srgbClr val="3FAA22"/>
                </a:solidFill>
                <a:latin typeface="Calibri" charset="0"/>
              </a:rPr>
              <a:t>GFDL </a:t>
            </a:r>
            <a:r>
              <a:rPr lang="en-US" sz="2100" b="1" i="1">
                <a:latin typeface="Calibri" charset="0"/>
              </a:rPr>
              <a:t>&amp;</a:t>
            </a:r>
            <a:r>
              <a:rPr lang="en-US" sz="2100" b="1" i="1">
                <a:solidFill>
                  <a:srgbClr val="3FAA22"/>
                </a:solidFill>
                <a:latin typeface="Calibri" charset="0"/>
              </a:rPr>
              <a:t> </a:t>
            </a:r>
            <a:r>
              <a:rPr lang="en-US" sz="2100" b="1" i="1">
                <a:solidFill>
                  <a:srgbClr val="FF00FF"/>
                </a:solidFill>
                <a:latin typeface="Calibri" charset="0"/>
              </a:rPr>
              <a:t>DSHP</a:t>
            </a:r>
          </a:p>
          <a:p>
            <a:pPr algn="ctr"/>
            <a:r>
              <a:rPr lang="en-US" sz="2100" b="1" i="1">
                <a:solidFill>
                  <a:srgbClr val="00CBEF"/>
                </a:solidFill>
                <a:latin typeface="Calibri" charset="0"/>
              </a:rPr>
              <a:t>LGEM</a:t>
            </a:r>
            <a:r>
              <a:rPr lang="en-US" sz="2100" b="1" i="1">
                <a:solidFill>
                  <a:srgbClr val="3FAA22"/>
                </a:solidFill>
                <a:latin typeface="Calibri" charset="0"/>
              </a:rPr>
              <a:t> </a:t>
            </a:r>
            <a:r>
              <a:rPr lang="en-US" sz="2100" b="1" i="1">
                <a:latin typeface="Calibri" charset="0"/>
              </a:rPr>
              <a:t>Best</a:t>
            </a:r>
          </a:p>
        </p:txBody>
      </p:sp>
    </p:spTree>
    <p:extLst>
      <p:ext uri="{BB962C8B-B14F-4D97-AF65-F5344CB8AC3E}">
        <p14:creationId xmlns:p14="http://schemas.microsoft.com/office/powerpoint/2010/main" val="3121463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20" grpId="0"/>
      <p:bldP spid="297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1199</TotalTime>
  <Words>1673</Words>
  <Application>Microsoft Macintosh PowerPoint</Application>
  <PresentationFormat>On-screen Show (4:3)</PresentationFormat>
  <Paragraphs>238</Paragraphs>
  <Slides>16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Office Theme</vt:lpstr>
      <vt:lpstr>1_Office Theme</vt:lpstr>
      <vt:lpstr>High-Resolution Hurricane Weather Research and Forecasting System (HWRF):  Model Development and Stream 1.5 Verification</vt:lpstr>
      <vt:lpstr>PowerPoint Presentation</vt:lpstr>
      <vt:lpstr>Current Model Configurations</vt:lpstr>
      <vt:lpstr>Main Development Activities</vt:lpstr>
      <vt:lpstr>PowerPoint Presentation</vt:lpstr>
      <vt:lpstr>Research Applications (HWRF-GEN)</vt:lpstr>
      <vt:lpstr>PowerPoint Presentation</vt:lpstr>
      <vt:lpstr>Track &amp; Intensity Forecast Skill: H3GP (31 storms: 2008/09/10) Retrospective Runs to test Stream 1.5 (27:9:3 km)  (Pre-2011 Season) </vt:lpstr>
      <vt:lpstr>Track &amp; Intensity Forecast Skill: H3GP (31 storms: 2008/09/10) Retrospective Runs to test Stream 1.5 (27:9:3 km)  (Pre-2011 Season) </vt:lpstr>
      <vt:lpstr>Stratified Intensity Forecast Skill: H3GP (31 storms: 2008/09/10) Pre-2011 Season Retrospective Runs to test Stream 1.5 (27:9:3 km)</vt:lpstr>
      <vt:lpstr>Stratified Intensity Forecast Skill: H3GP (31 storms: 2008/09/10) Pre-2011 Season Retrospective Runs to test Stream 1.5 (27:9:3 km)</vt:lpstr>
      <vt:lpstr>Track &amp; Intensity Forecast Skill H3GP (2011) 2011 Real-Time Season Runs to test Stream 1.5 (27:9:3 km)</vt:lpstr>
      <vt:lpstr>PowerPoint Presentation</vt:lpstr>
      <vt:lpstr>PowerPoint Presentation</vt:lpstr>
      <vt:lpstr>Track &amp; Intensity Forecast Skill: H3GP (Stream 1.5 27:9:3 km)  Retrospective Runs 2008/09/10 + Real-Time Runs (2011 Season) Late Versions of Numerical Models</vt:lpstr>
      <vt:lpstr>Scope for Future Improvements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Hurricane Weather Research and Forecasting System (HWRF) Version 3.2 model developments and verification</dc:title>
  <dc:creator>azhang</dc:creator>
  <cp:lastModifiedBy>Stanley Goldenberg</cp:lastModifiedBy>
  <cp:revision>118</cp:revision>
  <dcterms:created xsi:type="dcterms:W3CDTF">2011-11-24T11:14:10Z</dcterms:created>
  <dcterms:modified xsi:type="dcterms:W3CDTF">2011-12-08T19:40:00Z</dcterms:modified>
</cp:coreProperties>
</file>