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35" autoAdjust="0"/>
    <p:restoredTop sz="94660"/>
  </p:normalViewPr>
  <p:slideViewPr>
    <p:cSldViewPr snapToGrid="0">
      <p:cViewPr>
        <p:scale>
          <a:sx n="150" d="100"/>
          <a:sy n="150" d="100"/>
        </p:scale>
        <p:origin x="1864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226AE-A213-4EAA-BB37-D57D2C6F27B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FB2AC-47EC-4FAA-A0B6-2A339A8C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388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0708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728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552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2480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5755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7154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0580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35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44E1-3F1F-2A4B-8ECB-C94490EB7DF4}" type="datetime1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1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B397-CFD3-A54F-AE3D-CEB577574EEB}" type="datetime1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7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389D-CF03-5A4B-84C3-59F0FC8E8057}" type="datetime1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3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ACD43-91ED-244D-909A-D54B81F994B3}" type="datetime1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5417-1BE6-CA4D-A897-5F7DA4E6305B}" type="datetime1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3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4BBA-D1C6-484A-8F98-0CAB2ADC9E27}" type="datetime1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2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DB9B-1F99-E44E-BDE1-F90CF8D53685}" type="datetime1">
              <a:rPr lang="en-US" smtClean="0"/>
              <a:t>12/13/18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3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B3CD-AE46-D747-B142-F013941B503B}" type="datetime1">
              <a:rPr lang="en-US" smtClean="0"/>
              <a:t>12/13/18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3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3227-2AB7-EF4C-92A8-B963DB1A6CA6}" type="datetime1">
              <a:rPr lang="en-US" smtClean="0"/>
              <a:t>12/13/18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F6CA-212C-4D45-897C-7AC8A41DCA81}" type="datetime1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5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CDDE-4279-9E4E-9DA7-EA36D6A010DF}" type="datetime1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2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BC947-C98A-FA40-AEE4-FD098216964A}" type="datetime1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7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A512DAC-7447-CB4B-87CF-2FB413F68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83" y="2569106"/>
            <a:ext cx="5486401" cy="41981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9C6C9D8-30F7-BC46-9FB4-6E0D754D6BBF}"/>
              </a:ext>
            </a:extLst>
          </p:cNvPr>
          <p:cNvGrpSpPr/>
          <p:nvPr/>
        </p:nvGrpSpPr>
        <p:grpSpPr>
          <a:xfrm>
            <a:off x="6277884" y="2262397"/>
            <a:ext cx="5486400" cy="4504873"/>
            <a:chOff x="6277884" y="2262397"/>
            <a:chExt cx="5486400" cy="45048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6961E3-278D-444F-B1DA-F2D3D76EC3D4}"/>
                </a:ext>
              </a:extLst>
            </p:cNvPr>
            <p:cNvGrpSpPr/>
            <p:nvPr/>
          </p:nvGrpSpPr>
          <p:grpSpPr>
            <a:xfrm>
              <a:off x="6277884" y="2262397"/>
              <a:ext cx="5486400" cy="4504873"/>
              <a:chOff x="6277884" y="2262397"/>
              <a:chExt cx="5486400" cy="450487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242DD73-4B76-A74E-B35E-70749D40FCD1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7884" y="2570174"/>
                <a:ext cx="5486400" cy="419709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F4686C-6424-8444-9DBF-538FD3B32B21}"/>
                  </a:ext>
                </a:extLst>
              </p:cNvPr>
              <p:cNvSpPr txBox="1"/>
              <p:nvPr/>
            </p:nvSpPr>
            <p:spPr>
              <a:xfrm>
                <a:off x="6277884" y="2262397"/>
                <a:ext cx="548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G-IV Track &amp; Dropsonde Points – MIMIC Total Precipitable Water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F3446E-E94E-F840-8F9F-778BBA267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19"/>
            <a:stretch/>
          </p:blipFill>
          <p:spPr>
            <a:xfrm>
              <a:off x="10996866" y="2569107"/>
              <a:ext cx="767418" cy="419816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E75B5"/>
                </a:solidFill>
              </a:rPr>
              <a:t>HRD-NESDIS G-IV SAL Mission Debrief</a:t>
            </a:r>
            <a:endParaRPr dirty="0"/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20180820H1">
            <a:extLst>
              <a:ext uri="{FF2B5EF4-FFF2-40B4-BE49-F238E27FC236}">
                <a16:creationId xmlns:a16="http://schemas.microsoft.com/office/drawing/2014/main" id="{C3407043-543A-C548-A1FE-C29E7AFB1D0D}"/>
              </a:ext>
            </a:extLst>
          </p:cNvPr>
          <p:cNvSpPr txBox="1"/>
          <p:nvPr/>
        </p:nvSpPr>
        <p:spPr>
          <a:xfrm>
            <a:off x="0" y="1265535"/>
            <a:ext cx="1219200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sz="2400" dirty="0"/>
              <a:t>20180</a:t>
            </a:r>
            <a:r>
              <a:rPr lang="en-US" sz="2400" dirty="0"/>
              <a:t>920N</a:t>
            </a:r>
            <a:r>
              <a:rPr sz="2400" dirty="0"/>
              <a:t>1</a:t>
            </a:r>
            <a:endParaRPr lang="en-US" sz="2400" dirty="0"/>
          </a:p>
          <a:p>
            <a:pPr algn="ctr"/>
            <a:r>
              <a:rPr lang="en-US" sz="1600" b="0" dirty="0"/>
              <a:t>8.5 </a:t>
            </a:r>
            <a:r>
              <a:rPr lang="en-US" sz="1600" b="0" dirty="0" err="1"/>
              <a:t>hr</a:t>
            </a:r>
            <a:r>
              <a:rPr lang="en-US" sz="1600" b="0" dirty="0"/>
              <a:t> mission - flight-level 41-45 </a:t>
            </a:r>
            <a:r>
              <a:rPr lang="en-US" sz="1600" b="0" dirty="0" err="1"/>
              <a:t>kft</a:t>
            </a:r>
            <a:r>
              <a:rPr lang="en-US" sz="1600" b="0" dirty="0"/>
              <a:t> - 42 GPS dropsondes</a:t>
            </a:r>
          </a:p>
          <a:p>
            <a:pPr algn="ctr"/>
            <a:r>
              <a:rPr lang="en-US" sz="1600" b="0" dirty="0"/>
              <a:t>On-Board LPS/Dropsondes: Jon Zawislak; Ground-based LPS: Jason </a:t>
            </a:r>
            <a:r>
              <a:rPr lang="en-US" sz="1600" b="0" dirty="0" err="1"/>
              <a:t>Dunion</a:t>
            </a:r>
            <a:endParaRPr lang="en-US" sz="1600" b="0" dirty="0"/>
          </a:p>
          <a:p>
            <a:pPr algn="ctr"/>
            <a:endParaRPr lang="en-US" sz="18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2BC03-E95C-F046-8B5C-E6DAF06D0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8" y="2570174"/>
            <a:ext cx="5486400" cy="4199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86BCD6-F97B-E54A-B6B2-DAF6D1377EA2}"/>
              </a:ext>
            </a:extLst>
          </p:cNvPr>
          <p:cNvSpPr txBox="1"/>
          <p:nvPr/>
        </p:nvSpPr>
        <p:spPr>
          <a:xfrm>
            <a:off x="415388" y="2262397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G-IV Track &amp; Dropsonde Points - GOES-E SAL Split Window Imagery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F28E9E-EE5E-E342-8EBC-26D06802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6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E75B5"/>
                </a:solidFill>
              </a:rPr>
              <a:t>HRD-NESDIS G-IV SAL Mission Debrief</a:t>
            </a:r>
            <a:endParaRPr dirty="0"/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71147"/>
            <a:ext cx="1219200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sz="3200" dirty="0"/>
              <a:t>20180</a:t>
            </a:r>
            <a:r>
              <a:rPr lang="en-US" sz="3200" dirty="0"/>
              <a:t>920N</a:t>
            </a:r>
            <a:r>
              <a:rPr sz="3200" dirty="0"/>
              <a:t>1</a:t>
            </a:r>
            <a:endParaRPr lang="en-US" sz="3200" dirty="0"/>
          </a:p>
          <a:p>
            <a:pPr algn="ctr"/>
            <a:r>
              <a:rPr lang="en-US" sz="2800" b="0" dirty="0"/>
              <a:t>Environments Sampled</a:t>
            </a:r>
            <a:endParaRPr sz="2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0A828-CDBE-2E4E-BAEA-A817A7992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8" y="2404308"/>
            <a:ext cx="10058400" cy="4301638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3F20785F-F348-6449-A4B4-203D1B302410}"/>
              </a:ext>
            </a:extLst>
          </p:cNvPr>
          <p:cNvSpPr/>
          <p:nvPr/>
        </p:nvSpPr>
        <p:spPr>
          <a:xfrm>
            <a:off x="2832101" y="4254499"/>
            <a:ext cx="1933575" cy="949325"/>
          </a:xfrm>
          <a:custGeom>
            <a:avLst/>
            <a:gdLst>
              <a:gd name="connsiteX0" fmla="*/ 0 w 1885950"/>
              <a:gd name="connsiteY0" fmla="*/ 0 h 1035050"/>
              <a:gd name="connsiteX1" fmla="*/ 463550 w 1885950"/>
              <a:gd name="connsiteY1" fmla="*/ 85725 h 1035050"/>
              <a:gd name="connsiteX2" fmla="*/ 1628775 w 1885950"/>
              <a:gd name="connsiteY2" fmla="*/ 520700 h 1035050"/>
              <a:gd name="connsiteX3" fmla="*/ 1885950 w 1885950"/>
              <a:gd name="connsiteY3" fmla="*/ 889000 h 1035050"/>
              <a:gd name="connsiteX4" fmla="*/ 1879600 w 1885950"/>
              <a:gd name="connsiteY4" fmla="*/ 1035050 h 1035050"/>
              <a:gd name="connsiteX5" fmla="*/ 835025 w 1885950"/>
              <a:gd name="connsiteY5" fmla="*/ 984250 h 1035050"/>
              <a:gd name="connsiteX6" fmla="*/ 0 w 1885950"/>
              <a:gd name="connsiteY6" fmla="*/ 0 h 1035050"/>
              <a:gd name="connsiteX0" fmla="*/ 0 w 1870075"/>
              <a:gd name="connsiteY0" fmla="*/ 0 h 1025525"/>
              <a:gd name="connsiteX1" fmla="*/ 447675 w 1870075"/>
              <a:gd name="connsiteY1" fmla="*/ 76200 h 1025525"/>
              <a:gd name="connsiteX2" fmla="*/ 1612900 w 1870075"/>
              <a:gd name="connsiteY2" fmla="*/ 511175 h 1025525"/>
              <a:gd name="connsiteX3" fmla="*/ 1870075 w 1870075"/>
              <a:gd name="connsiteY3" fmla="*/ 879475 h 1025525"/>
              <a:gd name="connsiteX4" fmla="*/ 1863725 w 1870075"/>
              <a:gd name="connsiteY4" fmla="*/ 1025525 h 1025525"/>
              <a:gd name="connsiteX5" fmla="*/ 819150 w 1870075"/>
              <a:gd name="connsiteY5" fmla="*/ 974725 h 1025525"/>
              <a:gd name="connsiteX6" fmla="*/ 0 w 1870075"/>
              <a:gd name="connsiteY6" fmla="*/ 0 h 1025525"/>
              <a:gd name="connsiteX0" fmla="*/ 0 w 1870075"/>
              <a:gd name="connsiteY0" fmla="*/ 0 h 1025525"/>
              <a:gd name="connsiteX1" fmla="*/ 457200 w 1870075"/>
              <a:gd name="connsiteY1" fmla="*/ 73025 h 1025525"/>
              <a:gd name="connsiteX2" fmla="*/ 1612900 w 1870075"/>
              <a:gd name="connsiteY2" fmla="*/ 511175 h 1025525"/>
              <a:gd name="connsiteX3" fmla="*/ 1870075 w 1870075"/>
              <a:gd name="connsiteY3" fmla="*/ 879475 h 1025525"/>
              <a:gd name="connsiteX4" fmla="*/ 1863725 w 1870075"/>
              <a:gd name="connsiteY4" fmla="*/ 1025525 h 1025525"/>
              <a:gd name="connsiteX5" fmla="*/ 819150 w 1870075"/>
              <a:gd name="connsiteY5" fmla="*/ 974725 h 1025525"/>
              <a:gd name="connsiteX6" fmla="*/ 0 w 1870075"/>
              <a:gd name="connsiteY6" fmla="*/ 0 h 1025525"/>
              <a:gd name="connsiteX0" fmla="*/ 0 w 1870075"/>
              <a:gd name="connsiteY0" fmla="*/ 0 h 1025525"/>
              <a:gd name="connsiteX1" fmla="*/ 457200 w 1870075"/>
              <a:gd name="connsiteY1" fmla="*/ 73025 h 1025525"/>
              <a:gd name="connsiteX2" fmla="*/ 1587500 w 1870075"/>
              <a:gd name="connsiteY2" fmla="*/ 533400 h 1025525"/>
              <a:gd name="connsiteX3" fmla="*/ 1870075 w 1870075"/>
              <a:gd name="connsiteY3" fmla="*/ 879475 h 1025525"/>
              <a:gd name="connsiteX4" fmla="*/ 1863725 w 1870075"/>
              <a:gd name="connsiteY4" fmla="*/ 1025525 h 1025525"/>
              <a:gd name="connsiteX5" fmla="*/ 819150 w 1870075"/>
              <a:gd name="connsiteY5" fmla="*/ 974725 h 1025525"/>
              <a:gd name="connsiteX6" fmla="*/ 0 w 1870075"/>
              <a:gd name="connsiteY6" fmla="*/ 0 h 1025525"/>
              <a:gd name="connsiteX0" fmla="*/ 0 w 1870075"/>
              <a:gd name="connsiteY0" fmla="*/ 0 h 1025525"/>
              <a:gd name="connsiteX1" fmla="*/ 457200 w 1870075"/>
              <a:gd name="connsiteY1" fmla="*/ 73025 h 1025525"/>
              <a:gd name="connsiteX2" fmla="*/ 1870075 w 1870075"/>
              <a:gd name="connsiteY2" fmla="*/ 879475 h 1025525"/>
              <a:gd name="connsiteX3" fmla="*/ 1863725 w 1870075"/>
              <a:gd name="connsiteY3" fmla="*/ 1025525 h 1025525"/>
              <a:gd name="connsiteX4" fmla="*/ 819150 w 1870075"/>
              <a:gd name="connsiteY4" fmla="*/ 974725 h 1025525"/>
              <a:gd name="connsiteX5" fmla="*/ 0 w 1870075"/>
              <a:gd name="connsiteY5" fmla="*/ 0 h 1025525"/>
              <a:gd name="connsiteX0" fmla="*/ 0 w 1863725"/>
              <a:gd name="connsiteY0" fmla="*/ 0 h 1025525"/>
              <a:gd name="connsiteX1" fmla="*/ 457200 w 1863725"/>
              <a:gd name="connsiteY1" fmla="*/ 73025 h 1025525"/>
              <a:gd name="connsiteX2" fmla="*/ 1857375 w 1863725"/>
              <a:gd name="connsiteY2" fmla="*/ 723900 h 1025525"/>
              <a:gd name="connsiteX3" fmla="*/ 1863725 w 1863725"/>
              <a:gd name="connsiteY3" fmla="*/ 1025525 h 1025525"/>
              <a:gd name="connsiteX4" fmla="*/ 819150 w 1863725"/>
              <a:gd name="connsiteY4" fmla="*/ 974725 h 1025525"/>
              <a:gd name="connsiteX5" fmla="*/ 0 w 1863725"/>
              <a:gd name="connsiteY5" fmla="*/ 0 h 1025525"/>
              <a:gd name="connsiteX0" fmla="*/ 0 w 1860550"/>
              <a:gd name="connsiteY0" fmla="*/ 0 h 974725"/>
              <a:gd name="connsiteX1" fmla="*/ 457200 w 1860550"/>
              <a:gd name="connsiteY1" fmla="*/ 73025 h 974725"/>
              <a:gd name="connsiteX2" fmla="*/ 1857375 w 1860550"/>
              <a:gd name="connsiteY2" fmla="*/ 723900 h 974725"/>
              <a:gd name="connsiteX3" fmla="*/ 1860550 w 1860550"/>
              <a:gd name="connsiteY3" fmla="*/ 952500 h 974725"/>
              <a:gd name="connsiteX4" fmla="*/ 819150 w 1860550"/>
              <a:gd name="connsiteY4" fmla="*/ 974725 h 974725"/>
              <a:gd name="connsiteX5" fmla="*/ 0 w 1860550"/>
              <a:gd name="connsiteY5" fmla="*/ 0 h 974725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857375 w 1860550"/>
              <a:gd name="connsiteY2" fmla="*/ 723900 h 952500"/>
              <a:gd name="connsiteX3" fmla="*/ 1860550 w 1860550"/>
              <a:gd name="connsiteY3" fmla="*/ 952500 h 952500"/>
              <a:gd name="connsiteX4" fmla="*/ 923925 w 1860550"/>
              <a:gd name="connsiteY4" fmla="*/ 952500 h 952500"/>
              <a:gd name="connsiteX5" fmla="*/ 0 w 1860550"/>
              <a:gd name="connsiteY5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206500 w 1860550"/>
              <a:gd name="connsiteY2" fmla="*/ 419100 h 952500"/>
              <a:gd name="connsiteX3" fmla="*/ 1857375 w 1860550"/>
              <a:gd name="connsiteY3" fmla="*/ 723900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93850 w 1860550"/>
              <a:gd name="connsiteY2" fmla="*/ 536575 h 952500"/>
              <a:gd name="connsiteX3" fmla="*/ 1857375 w 1860550"/>
              <a:gd name="connsiteY3" fmla="*/ 723900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58925 w 1860550"/>
              <a:gd name="connsiteY2" fmla="*/ 504825 h 952500"/>
              <a:gd name="connsiteX3" fmla="*/ 1857375 w 1860550"/>
              <a:gd name="connsiteY3" fmla="*/ 723900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58925 w 1860550"/>
              <a:gd name="connsiteY2" fmla="*/ 504825 h 952500"/>
              <a:gd name="connsiteX3" fmla="*/ 1854200 w 1860550"/>
              <a:gd name="connsiteY3" fmla="*/ 701675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65275 w 1860550"/>
              <a:gd name="connsiteY2" fmla="*/ 428625 h 952500"/>
              <a:gd name="connsiteX3" fmla="*/ 1854200 w 1860550"/>
              <a:gd name="connsiteY3" fmla="*/ 701675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58925 w 1860550"/>
              <a:gd name="connsiteY2" fmla="*/ 460375 h 952500"/>
              <a:gd name="connsiteX3" fmla="*/ 1854200 w 1860550"/>
              <a:gd name="connsiteY3" fmla="*/ 701675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58925 w 1860550"/>
              <a:gd name="connsiteY2" fmla="*/ 482600 h 952500"/>
              <a:gd name="connsiteX3" fmla="*/ 1854200 w 1860550"/>
              <a:gd name="connsiteY3" fmla="*/ 701675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92324"/>
              <a:gd name="connsiteY0" fmla="*/ 0 h 952500"/>
              <a:gd name="connsiteX1" fmla="*/ 457200 w 1892324"/>
              <a:gd name="connsiteY1" fmla="*/ 73025 h 952500"/>
              <a:gd name="connsiteX2" fmla="*/ 1558925 w 1892324"/>
              <a:gd name="connsiteY2" fmla="*/ 482600 h 952500"/>
              <a:gd name="connsiteX3" fmla="*/ 1892300 w 1892324"/>
              <a:gd name="connsiteY3" fmla="*/ 704850 h 952500"/>
              <a:gd name="connsiteX4" fmla="*/ 1860550 w 1892324"/>
              <a:gd name="connsiteY4" fmla="*/ 952500 h 952500"/>
              <a:gd name="connsiteX5" fmla="*/ 923925 w 1892324"/>
              <a:gd name="connsiteY5" fmla="*/ 952500 h 952500"/>
              <a:gd name="connsiteX6" fmla="*/ 0 w 1892324"/>
              <a:gd name="connsiteY6" fmla="*/ 0 h 952500"/>
              <a:gd name="connsiteX0" fmla="*/ 0 w 1895475"/>
              <a:gd name="connsiteY0" fmla="*/ 0 h 965200"/>
              <a:gd name="connsiteX1" fmla="*/ 457200 w 1895475"/>
              <a:gd name="connsiteY1" fmla="*/ 73025 h 965200"/>
              <a:gd name="connsiteX2" fmla="*/ 1558925 w 1895475"/>
              <a:gd name="connsiteY2" fmla="*/ 482600 h 965200"/>
              <a:gd name="connsiteX3" fmla="*/ 1892300 w 1895475"/>
              <a:gd name="connsiteY3" fmla="*/ 704850 h 965200"/>
              <a:gd name="connsiteX4" fmla="*/ 1895475 w 1895475"/>
              <a:gd name="connsiteY4" fmla="*/ 965200 h 965200"/>
              <a:gd name="connsiteX5" fmla="*/ 923925 w 1895475"/>
              <a:gd name="connsiteY5" fmla="*/ 952500 h 965200"/>
              <a:gd name="connsiteX6" fmla="*/ 0 w 1895475"/>
              <a:gd name="connsiteY6" fmla="*/ 0 h 965200"/>
              <a:gd name="connsiteX0" fmla="*/ 0 w 1898650"/>
              <a:gd name="connsiteY0" fmla="*/ 0 h 952500"/>
              <a:gd name="connsiteX1" fmla="*/ 457200 w 1898650"/>
              <a:gd name="connsiteY1" fmla="*/ 73025 h 952500"/>
              <a:gd name="connsiteX2" fmla="*/ 1558925 w 1898650"/>
              <a:gd name="connsiteY2" fmla="*/ 482600 h 952500"/>
              <a:gd name="connsiteX3" fmla="*/ 1892300 w 1898650"/>
              <a:gd name="connsiteY3" fmla="*/ 704850 h 952500"/>
              <a:gd name="connsiteX4" fmla="*/ 1898650 w 1898650"/>
              <a:gd name="connsiteY4" fmla="*/ 949325 h 952500"/>
              <a:gd name="connsiteX5" fmla="*/ 923925 w 1898650"/>
              <a:gd name="connsiteY5" fmla="*/ 952500 h 952500"/>
              <a:gd name="connsiteX6" fmla="*/ 0 w 1898650"/>
              <a:gd name="connsiteY6" fmla="*/ 0 h 952500"/>
              <a:gd name="connsiteX0" fmla="*/ 0 w 1898650"/>
              <a:gd name="connsiteY0" fmla="*/ 0 h 949325"/>
              <a:gd name="connsiteX1" fmla="*/ 457200 w 1898650"/>
              <a:gd name="connsiteY1" fmla="*/ 73025 h 949325"/>
              <a:gd name="connsiteX2" fmla="*/ 1558925 w 1898650"/>
              <a:gd name="connsiteY2" fmla="*/ 482600 h 949325"/>
              <a:gd name="connsiteX3" fmla="*/ 1892300 w 1898650"/>
              <a:gd name="connsiteY3" fmla="*/ 704850 h 949325"/>
              <a:gd name="connsiteX4" fmla="*/ 1898650 w 1898650"/>
              <a:gd name="connsiteY4" fmla="*/ 949325 h 949325"/>
              <a:gd name="connsiteX5" fmla="*/ 927100 w 1898650"/>
              <a:gd name="connsiteY5" fmla="*/ 942975 h 949325"/>
              <a:gd name="connsiteX6" fmla="*/ 0 w 1898650"/>
              <a:gd name="connsiteY6" fmla="*/ 0 h 949325"/>
              <a:gd name="connsiteX0" fmla="*/ 0 w 1908243"/>
              <a:gd name="connsiteY0" fmla="*/ 0 h 949325"/>
              <a:gd name="connsiteX1" fmla="*/ 457200 w 1908243"/>
              <a:gd name="connsiteY1" fmla="*/ 73025 h 949325"/>
              <a:gd name="connsiteX2" fmla="*/ 1558925 w 1908243"/>
              <a:gd name="connsiteY2" fmla="*/ 482600 h 949325"/>
              <a:gd name="connsiteX3" fmla="*/ 1908175 w 1908243"/>
              <a:gd name="connsiteY3" fmla="*/ 708025 h 949325"/>
              <a:gd name="connsiteX4" fmla="*/ 1898650 w 1908243"/>
              <a:gd name="connsiteY4" fmla="*/ 949325 h 949325"/>
              <a:gd name="connsiteX5" fmla="*/ 927100 w 1908243"/>
              <a:gd name="connsiteY5" fmla="*/ 942975 h 949325"/>
              <a:gd name="connsiteX6" fmla="*/ 0 w 1908243"/>
              <a:gd name="connsiteY6" fmla="*/ 0 h 949325"/>
              <a:gd name="connsiteX0" fmla="*/ 0 w 1905091"/>
              <a:gd name="connsiteY0" fmla="*/ 0 h 949325"/>
              <a:gd name="connsiteX1" fmla="*/ 457200 w 1905091"/>
              <a:gd name="connsiteY1" fmla="*/ 73025 h 949325"/>
              <a:gd name="connsiteX2" fmla="*/ 1558925 w 1905091"/>
              <a:gd name="connsiteY2" fmla="*/ 482600 h 949325"/>
              <a:gd name="connsiteX3" fmla="*/ 1905000 w 1905091"/>
              <a:gd name="connsiteY3" fmla="*/ 708025 h 949325"/>
              <a:gd name="connsiteX4" fmla="*/ 1898650 w 1905091"/>
              <a:gd name="connsiteY4" fmla="*/ 949325 h 949325"/>
              <a:gd name="connsiteX5" fmla="*/ 927100 w 1905091"/>
              <a:gd name="connsiteY5" fmla="*/ 942975 h 949325"/>
              <a:gd name="connsiteX6" fmla="*/ 0 w 1905091"/>
              <a:gd name="connsiteY6" fmla="*/ 0 h 949325"/>
              <a:gd name="connsiteX0" fmla="*/ 0 w 1898650"/>
              <a:gd name="connsiteY0" fmla="*/ 0 h 949325"/>
              <a:gd name="connsiteX1" fmla="*/ 457200 w 1898650"/>
              <a:gd name="connsiteY1" fmla="*/ 73025 h 949325"/>
              <a:gd name="connsiteX2" fmla="*/ 1558925 w 1898650"/>
              <a:gd name="connsiteY2" fmla="*/ 482600 h 949325"/>
              <a:gd name="connsiteX3" fmla="*/ 1892300 w 1898650"/>
              <a:gd name="connsiteY3" fmla="*/ 717550 h 949325"/>
              <a:gd name="connsiteX4" fmla="*/ 1898650 w 1898650"/>
              <a:gd name="connsiteY4" fmla="*/ 949325 h 949325"/>
              <a:gd name="connsiteX5" fmla="*/ 927100 w 1898650"/>
              <a:gd name="connsiteY5" fmla="*/ 942975 h 949325"/>
              <a:gd name="connsiteX6" fmla="*/ 0 w 1898650"/>
              <a:gd name="connsiteY6" fmla="*/ 0 h 949325"/>
              <a:gd name="connsiteX0" fmla="*/ 0 w 1901965"/>
              <a:gd name="connsiteY0" fmla="*/ 0 h 949325"/>
              <a:gd name="connsiteX1" fmla="*/ 457200 w 1901965"/>
              <a:gd name="connsiteY1" fmla="*/ 73025 h 949325"/>
              <a:gd name="connsiteX2" fmla="*/ 1558925 w 1901965"/>
              <a:gd name="connsiteY2" fmla="*/ 482600 h 949325"/>
              <a:gd name="connsiteX3" fmla="*/ 1901825 w 1901965"/>
              <a:gd name="connsiteY3" fmla="*/ 720725 h 949325"/>
              <a:gd name="connsiteX4" fmla="*/ 1898650 w 1901965"/>
              <a:gd name="connsiteY4" fmla="*/ 949325 h 949325"/>
              <a:gd name="connsiteX5" fmla="*/ 927100 w 1901965"/>
              <a:gd name="connsiteY5" fmla="*/ 942975 h 949325"/>
              <a:gd name="connsiteX6" fmla="*/ 0 w 1901965"/>
              <a:gd name="connsiteY6" fmla="*/ 0 h 949325"/>
              <a:gd name="connsiteX0" fmla="*/ 0 w 1933575"/>
              <a:gd name="connsiteY0" fmla="*/ 0 h 949325"/>
              <a:gd name="connsiteX1" fmla="*/ 457200 w 1933575"/>
              <a:gd name="connsiteY1" fmla="*/ 73025 h 949325"/>
              <a:gd name="connsiteX2" fmla="*/ 1558925 w 1933575"/>
              <a:gd name="connsiteY2" fmla="*/ 482600 h 949325"/>
              <a:gd name="connsiteX3" fmla="*/ 1901825 w 1933575"/>
              <a:gd name="connsiteY3" fmla="*/ 720725 h 949325"/>
              <a:gd name="connsiteX4" fmla="*/ 1933575 w 1933575"/>
              <a:gd name="connsiteY4" fmla="*/ 949325 h 949325"/>
              <a:gd name="connsiteX5" fmla="*/ 927100 w 1933575"/>
              <a:gd name="connsiteY5" fmla="*/ 942975 h 949325"/>
              <a:gd name="connsiteX6" fmla="*/ 0 w 1933575"/>
              <a:gd name="connsiteY6" fmla="*/ 0 h 949325"/>
              <a:gd name="connsiteX0" fmla="*/ 0 w 1933575"/>
              <a:gd name="connsiteY0" fmla="*/ 0 h 949325"/>
              <a:gd name="connsiteX1" fmla="*/ 457200 w 1933575"/>
              <a:gd name="connsiteY1" fmla="*/ 73025 h 949325"/>
              <a:gd name="connsiteX2" fmla="*/ 1558925 w 1933575"/>
              <a:gd name="connsiteY2" fmla="*/ 482600 h 949325"/>
              <a:gd name="connsiteX3" fmla="*/ 1930400 w 1933575"/>
              <a:gd name="connsiteY3" fmla="*/ 717550 h 949325"/>
              <a:gd name="connsiteX4" fmla="*/ 1933575 w 1933575"/>
              <a:gd name="connsiteY4" fmla="*/ 949325 h 949325"/>
              <a:gd name="connsiteX5" fmla="*/ 927100 w 1933575"/>
              <a:gd name="connsiteY5" fmla="*/ 942975 h 949325"/>
              <a:gd name="connsiteX6" fmla="*/ 0 w 1933575"/>
              <a:gd name="connsiteY6" fmla="*/ 0 h 949325"/>
              <a:gd name="connsiteX0" fmla="*/ 0 w 1933575"/>
              <a:gd name="connsiteY0" fmla="*/ 0 h 949325"/>
              <a:gd name="connsiteX1" fmla="*/ 457200 w 1933575"/>
              <a:gd name="connsiteY1" fmla="*/ 73025 h 949325"/>
              <a:gd name="connsiteX2" fmla="*/ 1562100 w 1933575"/>
              <a:gd name="connsiteY2" fmla="*/ 463550 h 949325"/>
              <a:gd name="connsiteX3" fmla="*/ 1930400 w 1933575"/>
              <a:gd name="connsiteY3" fmla="*/ 717550 h 949325"/>
              <a:gd name="connsiteX4" fmla="*/ 1933575 w 1933575"/>
              <a:gd name="connsiteY4" fmla="*/ 949325 h 949325"/>
              <a:gd name="connsiteX5" fmla="*/ 927100 w 1933575"/>
              <a:gd name="connsiteY5" fmla="*/ 942975 h 949325"/>
              <a:gd name="connsiteX6" fmla="*/ 0 w 1933575"/>
              <a:gd name="connsiteY6" fmla="*/ 0 h 9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3575" h="949325">
                <a:moveTo>
                  <a:pt x="0" y="0"/>
                </a:moveTo>
                <a:lnTo>
                  <a:pt x="457200" y="73025"/>
                </a:lnTo>
                <a:lnTo>
                  <a:pt x="1562100" y="463550"/>
                </a:lnTo>
                <a:lnTo>
                  <a:pt x="1930400" y="717550"/>
                </a:lnTo>
                <a:cubicBezTo>
                  <a:pt x="1931458" y="793750"/>
                  <a:pt x="1932517" y="873125"/>
                  <a:pt x="1933575" y="949325"/>
                </a:cubicBezTo>
                <a:lnTo>
                  <a:pt x="927100" y="942975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67FFF6-EA8A-DA45-A879-6972C667BAC4}"/>
              </a:ext>
            </a:extLst>
          </p:cNvPr>
          <p:cNvSpPr txBox="1"/>
          <p:nvPr/>
        </p:nvSpPr>
        <p:spPr>
          <a:xfrm>
            <a:off x="3981450" y="4678895"/>
            <a:ext cx="444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4FA473-475A-3F4F-A527-54012F90A2E3}"/>
              </a:ext>
            </a:extLst>
          </p:cNvPr>
          <p:cNvSpPr txBox="1"/>
          <p:nvPr/>
        </p:nvSpPr>
        <p:spPr>
          <a:xfrm rot="20493290">
            <a:off x="3549403" y="4149141"/>
            <a:ext cx="670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MLDAI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1DD79C-80B3-E345-811B-27FE3100E1B6}"/>
              </a:ext>
            </a:extLst>
          </p:cNvPr>
          <p:cNvSpPr txBox="1"/>
          <p:nvPr/>
        </p:nvSpPr>
        <p:spPr>
          <a:xfrm rot="20493290">
            <a:off x="3961995" y="4270350"/>
            <a:ext cx="426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2D05F6-57C7-F745-8AED-1E809AC2E016}"/>
              </a:ext>
            </a:extLst>
          </p:cNvPr>
          <p:cNvSpPr txBox="1"/>
          <p:nvPr/>
        </p:nvSpPr>
        <p:spPr>
          <a:xfrm>
            <a:off x="3431422" y="5134686"/>
            <a:ext cx="537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AEW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0DAAB1-5852-7F49-A106-CD867571EFBE}"/>
              </a:ext>
            </a:extLst>
          </p:cNvPr>
          <p:cNvSpPr txBox="1"/>
          <p:nvPr/>
        </p:nvSpPr>
        <p:spPr>
          <a:xfrm>
            <a:off x="1443038" y="5520282"/>
            <a:ext cx="2355850" cy="76944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MT: Moist Tropical</a:t>
            </a:r>
          </a:p>
          <a:p>
            <a:r>
              <a:rPr lang="en-US" sz="1100" dirty="0"/>
              <a:t>SAL: Saharan Air Layer</a:t>
            </a:r>
          </a:p>
          <a:p>
            <a:r>
              <a:rPr lang="en-US" sz="1100" dirty="0"/>
              <a:t>MLDAI: Mid-Latitude Dry Air Intrusion</a:t>
            </a:r>
          </a:p>
          <a:p>
            <a:r>
              <a:rPr lang="en-US" sz="1100" dirty="0"/>
              <a:t>AEW: African Easterly Wave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284042-E4E2-364E-927E-22E8DCAF81C8}"/>
              </a:ext>
            </a:extLst>
          </p:cNvPr>
          <p:cNvSpPr txBox="1"/>
          <p:nvPr/>
        </p:nvSpPr>
        <p:spPr>
          <a:xfrm>
            <a:off x="3034014" y="3765953"/>
            <a:ext cx="670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MLDAI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EE8215-1864-9E40-AD43-058CC43C532D}"/>
              </a:ext>
            </a:extLst>
          </p:cNvPr>
          <p:cNvSpPr txBox="1"/>
          <p:nvPr/>
        </p:nvSpPr>
        <p:spPr>
          <a:xfrm>
            <a:off x="5132846" y="5281250"/>
            <a:ext cx="654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Invest </a:t>
            </a:r>
          </a:p>
          <a:p>
            <a:pPr algn="ctr"/>
            <a:r>
              <a:rPr lang="en-US" sz="1400" i="1" dirty="0"/>
              <a:t>AL97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D439F-BC1C-A543-9701-52EF51A9EA71}"/>
              </a:ext>
            </a:extLst>
          </p:cNvPr>
          <p:cNvSpPr txBox="1"/>
          <p:nvPr/>
        </p:nvSpPr>
        <p:spPr>
          <a:xfrm>
            <a:off x="4079365" y="5168374"/>
            <a:ext cx="444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CF45C6-7DA2-6F4B-99B2-5F9BA2786AF5}"/>
              </a:ext>
            </a:extLst>
          </p:cNvPr>
          <p:cNvCxnSpPr>
            <a:cxnSpLocks/>
          </p:cNvCxnSpPr>
          <p:nvPr/>
        </p:nvCxnSpPr>
        <p:spPr>
          <a:xfrm flipV="1">
            <a:off x="4759062" y="2672403"/>
            <a:ext cx="1779412" cy="245286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9F4610B-EBB5-0948-9464-FF1A9A6086C5}"/>
              </a:ext>
            </a:extLst>
          </p:cNvPr>
          <p:cNvCxnSpPr>
            <a:cxnSpLocks/>
          </p:cNvCxnSpPr>
          <p:nvPr/>
        </p:nvCxnSpPr>
        <p:spPr>
          <a:xfrm flipV="1">
            <a:off x="4759062" y="5001512"/>
            <a:ext cx="1816887" cy="11626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EBE913-94CA-DD49-A787-A54F3BC08366}"/>
              </a:ext>
            </a:extLst>
          </p:cNvPr>
          <p:cNvCxnSpPr>
            <a:cxnSpLocks/>
          </p:cNvCxnSpPr>
          <p:nvPr/>
        </p:nvCxnSpPr>
        <p:spPr>
          <a:xfrm flipV="1">
            <a:off x="4758849" y="4050933"/>
            <a:ext cx="1840467" cy="106683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38730-C51E-0446-B34C-00DACB875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74" y="2672403"/>
            <a:ext cx="3338002" cy="233660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95AD23D-B87E-7944-B3B3-92ACA0F4572F}"/>
              </a:ext>
            </a:extLst>
          </p:cNvPr>
          <p:cNvSpPr/>
          <p:nvPr/>
        </p:nvSpPr>
        <p:spPr>
          <a:xfrm>
            <a:off x="4714092" y="5069054"/>
            <a:ext cx="112426" cy="11242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0646F7-E1A1-1E4C-A391-79831D1ABC42}"/>
              </a:ext>
            </a:extLst>
          </p:cNvPr>
          <p:cNvSpPr txBox="1"/>
          <p:nvPr/>
        </p:nvSpPr>
        <p:spPr>
          <a:xfrm>
            <a:off x="6779032" y="4356060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19% RH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EB09269-2B6C-5145-82A5-E144E8E620E4}"/>
              </a:ext>
            </a:extLst>
          </p:cNvPr>
          <p:cNvCxnSpPr>
            <a:cxnSpLocks/>
          </p:cNvCxnSpPr>
          <p:nvPr/>
        </p:nvCxnSpPr>
        <p:spPr>
          <a:xfrm>
            <a:off x="7438610" y="4509949"/>
            <a:ext cx="54864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1">
            <a:extLst>
              <a:ext uri="{FF2B5EF4-FFF2-40B4-BE49-F238E27FC236}">
                <a16:creationId xmlns:a16="http://schemas.microsoft.com/office/drawing/2014/main" id="{21A577D0-E64A-4F41-8040-52A55C31352E}"/>
              </a:ext>
            </a:extLst>
          </p:cNvPr>
          <p:cNvSpPr/>
          <p:nvPr/>
        </p:nvSpPr>
        <p:spPr>
          <a:xfrm>
            <a:off x="7524749" y="4305301"/>
            <a:ext cx="1276350" cy="358775"/>
          </a:xfrm>
          <a:custGeom>
            <a:avLst/>
            <a:gdLst>
              <a:gd name="connsiteX0" fmla="*/ 0 w 1225550"/>
              <a:gd name="connsiteY0" fmla="*/ 0 h 358775"/>
              <a:gd name="connsiteX1" fmla="*/ 1104900 w 1225550"/>
              <a:gd name="connsiteY1" fmla="*/ 6350 h 358775"/>
              <a:gd name="connsiteX2" fmla="*/ 1089025 w 1225550"/>
              <a:gd name="connsiteY2" fmla="*/ 57150 h 358775"/>
              <a:gd name="connsiteX3" fmla="*/ 1120775 w 1225550"/>
              <a:gd name="connsiteY3" fmla="*/ 98425 h 358775"/>
              <a:gd name="connsiteX4" fmla="*/ 1155700 w 1225550"/>
              <a:gd name="connsiteY4" fmla="*/ 136525 h 358775"/>
              <a:gd name="connsiteX5" fmla="*/ 1143000 w 1225550"/>
              <a:gd name="connsiteY5" fmla="*/ 165100 h 358775"/>
              <a:gd name="connsiteX6" fmla="*/ 1187450 w 1225550"/>
              <a:gd name="connsiteY6" fmla="*/ 209550 h 358775"/>
              <a:gd name="connsiteX7" fmla="*/ 1212850 w 1225550"/>
              <a:gd name="connsiteY7" fmla="*/ 269875 h 358775"/>
              <a:gd name="connsiteX8" fmla="*/ 1225550 w 1225550"/>
              <a:gd name="connsiteY8" fmla="*/ 314325 h 358775"/>
              <a:gd name="connsiteX9" fmla="*/ 1158875 w 1225550"/>
              <a:gd name="connsiteY9" fmla="*/ 346075 h 358775"/>
              <a:gd name="connsiteX10" fmla="*/ 1158875 w 1225550"/>
              <a:gd name="connsiteY10" fmla="*/ 346075 h 358775"/>
              <a:gd name="connsiteX11" fmla="*/ 1120775 w 1225550"/>
              <a:gd name="connsiteY11" fmla="*/ 358775 h 358775"/>
              <a:gd name="connsiteX12" fmla="*/ 869950 w 1225550"/>
              <a:gd name="connsiteY12" fmla="*/ 333375 h 358775"/>
              <a:gd name="connsiteX13" fmla="*/ 666750 w 1225550"/>
              <a:gd name="connsiteY13" fmla="*/ 292100 h 358775"/>
              <a:gd name="connsiteX14" fmla="*/ 650875 w 1225550"/>
              <a:gd name="connsiteY14" fmla="*/ 269875 h 358775"/>
              <a:gd name="connsiteX15" fmla="*/ 568325 w 1225550"/>
              <a:gd name="connsiteY15" fmla="*/ 254000 h 358775"/>
              <a:gd name="connsiteX16" fmla="*/ 460375 w 1225550"/>
              <a:gd name="connsiteY16" fmla="*/ 222250 h 358775"/>
              <a:gd name="connsiteX17" fmla="*/ 492125 w 1225550"/>
              <a:gd name="connsiteY17" fmla="*/ 190500 h 358775"/>
              <a:gd name="connsiteX18" fmla="*/ 434975 w 1225550"/>
              <a:gd name="connsiteY18" fmla="*/ 158750 h 358775"/>
              <a:gd name="connsiteX19" fmla="*/ 314325 w 1225550"/>
              <a:gd name="connsiteY19" fmla="*/ 139700 h 358775"/>
              <a:gd name="connsiteX20" fmla="*/ 136525 w 1225550"/>
              <a:gd name="connsiteY20" fmla="*/ 133350 h 358775"/>
              <a:gd name="connsiteX21" fmla="*/ 203200 w 1225550"/>
              <a:gd name="connsiteY21" fmla="*/ 111125 h 358775"/>
              <a:gd name="connsiteX22" fmla="*/ 200025 w 1225550"/>
              <a:gd name="connsiteY22" fmla="*/ 79375 h 358775"/>
              <a:gd name="connsiteX23" fmla="*/ 200025 w 1225550"/>
              <a:gd name="connsiteY23" fmla="*/ 79375 h 358775"/>
              <a:gd name="connsiteX24" fmla="*/ 161925 w 1225550"/>
              <a:gd name="connsiteY24" fmla="*/ 41275 h 358775"/>
              <a:gd name="connsiteX25" fmla="*/ 0 w 1225550"/>
              <a:gd name="connsiteY25" fmla="*/ 0 h 358775"/>
              <a:gd name="connsiteX0" fmla="*/ 0 w 1225550"/>
              <a:gd name="connsiteY0" fmla="*/ 0 h 358775"/>
              <a:gd name="connsiteX1" fmla="*/ 1095375 w 1225550"/>
              <a:gd name="connsiteY1" fmla="*/ 9525 h 358775"/>
              <a:gd name="connsiteX2" fmla="*/ 1089025 w 1225550"/>
              <a:gd name="connsiteY2" fmla="*/ 57150 h 358775"/>
              <a:gd name="connsiteX3" fmla="*/ 1120775 w 1225550"/>
              <a:gd name="connsiteY3" fmla="*/ 98425 h 358775"/>
              <a:gd name="connsiteX4" fmla="*/ 1155700 w 1225550"/>
              <a:gd name="connsiteY4" fmla="*/ 136525 h 358775"/>
              <a:gd name="connsiteX5" fmla="*/ 1143000 w 1225550"/>
              <a:gd name="connsiteY5" fmla="*/ 165100 h 358775"/>
              <a:gd name="connsiteX6" fmla="*/ 1187450 w 1225550"/>
              <a:gd name="connsiteY6" fmla="*/ 209550 h 358775"/>
              <a:gd name="connsiteX7" fmla="*/ 1212850 w 1225550"/>
              <a:gd name="connsiteY7" fmla="*/ 269875 h 358775"/>
              <a:gd name="connsiteX8" fmla="*/ 1225550 w 1225550"/>
              <a:gd name="connsiteY8" fmla="*/ 314325 h 358775"/>
              <a:gd name="connsiteX9" fmla="*/ 1158875 w 1225550"/>
              <a:gd name="connsiteY9" fmla="*/ 346075 h 358775"/>
              <a:gd name="connsiteX10" fmla="*/ 1158875 w 1225550"/>
              <a:gd name="connsiteY10" fmla="*/ 346075 h 358775"/>
              <a:gd name="connsiteX11" fmla="*/ 1120775 w 1225550"/>
              <a:gd name="connsiteY11" fmla="*/ 358775 h 358775"/>
              <a:gd name="connsiteX12" fmla="*/ 869950 w 1225550"/>
              <a:gd name="connsiteY12" fmla="*/ 333375 h 358775"/>
              <a:gd name="connsiteX13" fmla="*/ 666750 w 1225550"/>
              <a:gd name="connsiteY13" fmla="*/ 292100 h 358775"/>
              <a:gd name="connsiteX14" fmla="*/ 650875 w 1225550"/>
              <a:gd name="connsiteY14" fmla="*/ 269875 h 358775"/>
              <a:gd name="connsiteX15" fmla="*/ 568325 w 1225550"/>
              <a:gd name="connsiteY15" fmla="*/ 254000 h 358775"/>
              <a:gd name="connsiteX16" fmla="*/ 460375 w 1225550"/>
              <a:gd name="connsiteY16" fmla="*/ 222250 h 358775"/>
              <a:gd name="connsiteX17" fmla="*/ 492125 w 1225550"/>
              <a:gd name="connsiteY17" fmla="*/ 190500 h 358775"/>
              <a:gd name="connsiteX18" fmla="*/ 434975 w 1225550"/>
              <a:gd name="connsiteY18" fmla="*/ 158750 h 358775"/>
              <a:gd name="connsiteX19" fmla="*/ 314325 w 1225550"/>
              <a:gd name="connsiteY19" fmla="*/ 139700 h 358775"/>
              <a:gd name="connsiteX20" fmla="*/ 136525 w 1225550"/>
              <a:gd name="connsiteY20" fmla="*/ 133350 h 358775"/>
              <a:gd name="connsiteX21" fmla="*/ 203200 w 1225550"/>
              <a:gd name="connsiteY21" fmla="*/ 111125 h 358775"/>
              <a:gd name="connsiteX22" fmla="*/ 200025 w 1225550"/>
              <a:gd name="connsiteY22" fmla="*/ 79375 h 358775"/>
              <a:gd name="connsiteX23" fmla="*/ 200025 w 1225550"/>
              <a:gd name="connsiteY23" fmla="*/ 79375 h 358775"/>
              <a:gd name="connsiteX24" fmla="*/ 161925 w 1225550"/>
              <a:gd name="connsiteY24" fmla="*/ 41275 h 358775"/>
              <a:gd name="connsiteX25" fmla="*/ 0 w 1225550"/>
              <a:gd name="connsiteY25" fmla="*/ 0 h 358775"/>
              <a:gd name="connsiteX0" fmla="*/ 0 w 1225550"/>
              <a:gd name="connsiteY0" fmla="*/ 0 h 358775"/>
              <a:gd name="connsiteX1" fmla="*/ 542925 w 1225550"/>
              <a:gd name="connsiteY1" fmla="*/ 0 h 358775"/>
              <a:gd name="connsiteX2" fmla="*/ 1095375 w 1225550"/>
              <a:gd name="connsiteY2" fmla="*/ 9525 h 358775"/>
              <a:gd name="connsiteX3" fmla="*/ 1089025 w 1225550"/>
              <a:gd name="connsiteY3" fmla="*/ 57150 h 358775"/>
              <a:gd name="connsiteX4" fmla="*/ 1120775 w 1225550"/>
              <a:gd name="connsiteY4" fmla="*/ 98425 h 358775"/>
              <a:gd name="connsiteX5" fmla="*/ 1155700 w 1225550"/>
              <a:gd name="connsiteY5" fmla="*/ 136525 h 358775"/>
              <a:gd name="connsiteX6" fmla="*/ 1143000 w 1225550"/>
              <a:gd name="connsiteY6" fmla="*/ 165100 h 358775"/>
              <a:gd name="connsiteX7" fmla="*/ 1187450 w 1225550"/>
              <a:gd name="connsiteY7" fmla="*/ 209550 h 358775"/>
              <a:gd name="connsiteX8" fmla="*/ 1212850 w 1225550"/>
              <a:gd name="connsiteY8" fmla="*/ 269875 h 358775"/>
              <a:gd name="connsiteX9" fmla="*/ 1225550 w 1225550"/>
              <a:gd name="connsiteY9" fmla="*/ 314325 h 358775"/>
              <a:gd name="connsiteX10" fmla="*/ 1158875 w 1225550"/>
              <a:gd name="connsiteY10" fmla="*/ 346075 h 358775"/>
              <a:gd name="connsiteX11" fmla="*/ 1158875 w 1225550"/>
              <a:gd name="connsiteY11" fmla="*/ 346075 h 358775"/>
              <a:gd name="connsiteX12" fmla="*/ 1120775 w 1225550"/>
              <a:gd name="connsiteY12" fmla="*/ 358775 h 358775"/>
              <a:gd name="connsiteX13" fmla="*/ 869950 w 1225550"/>
              <a:gd name="connsiteY13" fmla="*/ 333375 h 358775"/>
              <a:gd name="connsiteX14" fmla="*/ 666750 w 1225550"/>
              <a:gd name="connsiteY14" fmla="*/ 292100 h 358775"/>
              <a:gd name="connsiteX15" fmla="*/ 650875 w 1225550"/>
              <a:gd name="connsiteY15" fmla="*/ 269875 h 358775"/>
              <a:gd name="connsiteX16" fmla="*/ 568325 w 1225550"/>
              <a:gd name="connsiteY16" fmla="*/ 254000 h 358775"/>
              <a:gd name="connsiteX17" fmla="*/ 460375 w 1225550"/>
              <a:gd name="connsiteY17" fmla="*/ 222250 h 358775"/>
              <a:gd name="connsiteX18" fmla="*/ 492125 w 1225550"/>
              <a:gd name="connsiteY18" fmla="*/ 190500 h 358775"/>
              <a:gd name="connsiteX19" fmla="*/ 434975 w 1225550"/>
              <a:gd name="connsiteY19" fmla="*/ 158750 h 358775"/>
              <a:gd name="connsiteX20" fmla="*/ 314325 w 1225550"/>
              <a:gd name="connsiteY20" fmla="*/ 139700 h 358775"/>
              <a:gd name="connsiteX21" fmla="*/ 136525 w 1225550"/>
              <a:gd name="connsiteY21" fmla="*/ 133350 h 358775"/>
              <a:gd name="connsiteX22" fmla="*/ 203200 w 1225550"/>
              <a:gd name="connsiteY22" fmla="*/ 111125 h 358775"/>
              <a:gd name="connsiteX23" fmla="*/ 200025 w 1225550"/>
              <a:gd name="connsiteY23" fmla="*/ 79375 h 358775"/>
              <a:gd name="connsiteX24" fmla="*/ 200025 w 1225550"/>
              <a:gd name="connsiteY24" fmla="*/ 79375 h 358775"/>
              <a:gd name="connsiteX25" fmla="*/ 161925 w 1225550"/>
              <a:gd name="connsiteY25" fmla="*/ 41275 h 358775"/>
              <a:gd name="connsiteX26" fmla="*/ 0 w 1225550"/>
              <a:gd name="connsiteY26" fmla="*/ 0 h 358775"/>
              <a:gd name="connsiteX0" fmla="*/ 0 w 1225550"/>
              <a:gd name="connsiteY0" fmla="*/ 31750 h 390525"/>
              <a:gd name="connsiteX1" fmla="*/ 15875 w 1225550"/>
              <a:gd name="connsiteY1" fmla="*/ 0 h 390525"/>
              <a:gd name="connsiteX2" fmla="*/ 1095375 w 1225550"/>
              <a:gd name="connsiteY2" fmla="*/ 41275 h 390525"/>
              <a:gd name="connsiteX3" fmla="*/ 1089025 w 1225550"/>
              <a:gd name="connsiteY3" fmla="*/ 88900 h 390525"/>
              <a:gd name="connsiteX4" fmla="*/ 1120775 w 1225550"/>
              <a:gd name="connsiteY4" fmla="*/ 130175 h 390525"/>
              <a:gd name="connsiteX5" fmla="*/ 1155700 w 1225550"/>
              <a:gd name="connsiteY5" fmla="*/ 168275 h 390525"/>
              <a:gd name="connsiteX6" fmla="*/ 1143000 w 1225550"/>
              <a:gd name="connsiteY6" fmla="*/ 196850 h 390525"/>
              <a:gd name="connsiteX7" fmla="*/ 1187450 w 1225550"/>
              <a:gd name="connsiteY7" fmla="*/ 241300 h 390525"/>
              <a:gd name="connsiteX8" fmla="*/ 1212850 w 1225550"/>
              <a:gd name="connsiteY8" fmla="*/ 301625 h 390525"/>
              <a:gd name="connsiteX9" fmla="*/ 1225550 w 1225550"/>
              <a:gd name="connsiteY9" fmla="*/ 346075 h 390525"/>
              <a:gd name="connsiteX10" fmla="*/ 1158875 w 1225550"/>
              <a:gd name="connsiteY10" fmla="*/ 377825 h 390525"/>
              <a:gd name="connsiteX11" fmla="*/ 1158875 w 1225550"/>
              <a:gd name="connsiteY11" fmla="*/ 377825 h 390525"/>
              <a:gd name="connsiteX12" fmla="*/ 1120775 w 1225550"/>
              <a:gd name="connsiteY12" fmla="*/ 390525 h 390525"/>
              <a:gd name="connsiteX13" fmla="*/ 869950 w 1225550"/>
              <a:gd name="connsiteY13" fmla="*/ 365125 h 390525"/>
              <a:gd name="connsiteX14" fmla="*/ 666750 w 1225550"/>
              <a:gd name="connsiteY14" fmla="*/ 323850 h 390525"/>
              <a:gd name="connsiteX15" fmla="*/ 650875 w 1225550"/>
              <a:gd name="connsiteY15" fmla="*/ 301625 h 390525"/>
              <a:gd name="connsiteX16" fmla="*/ 568325 w 1225550"/>
              <a:gd name="connsiteY16" fmla="*/ 285750 h 390525"/>
              <a:gd name="connsiteX17" fmla="*/ 460375 w 1225550"/>
              <a:gd name="connsiteY17" fmla="*/ 254000 h 390525"/>
              <a:gd name="connsiteX18" fmla="*/ 492125 w 1225550"/>
              <a:gd name="connsiteY18" fmla="*/ 222250 h 390525"/>
              <a:gd name="connsiteX19" fmla="*/ 434975 w 1225550"/>
              <a:gd name="connsiteY19" fmla="*/ 190500 h 390525"/>
              <a:gd name="connsiteX20" fmla="*/ 314325 w 1225550"/>
              <a:gd name="connsiteY20" fmla="*/ 171450 h 390525"/>
              <a:gd name="connsiteX21" fmla="*/ 136525 w 1225550"/>
              <a:gd name="connsiteY21" fmla="*/ 165100 h 390525"/>
              <a:gd name="connsiteX22" fmla="*/ 203200 w 1225550"/>
              <a:gd name="connsiteY22" fmla="*/ 142875 h 390525"/>
              <a:gd name="connsiteX23" fmla="*/ 200025 w 1225550"/>
              <a:gd name="connsiteY23" fmla="*/ 111125 h 390525"/>
              <a:gd name="connsiteX24" fmla="*/ 200025 w 1225550"/>
              <a:gd name="connsiteY24" fmla="*/ 111125 h 390525"/>
              <a:gd name="connsiteX25" fmla="*/ 161925 w 1225550"/>
              <a:gd name="connsiteY25" fmla="*/ 73025 h 390525"/>
              <a:gd name="connsiteX26" fmla="*/ 0 w 1225550"/>
              <a:gd name="connsiteY26" fmla="*/ 31750 h 390525"/>
              <a:gd name="connsiteX0" fmla="*/ 0 w 1266825"/>
              <a:gd name="connsiteY0" fmla="*/ 50800 h 390525"/>
              <a:gd name="connsiteX1" fmla="*/ 57150 w 1266825"/>
              <a:gd name="connsiteY1" fmla="*/ 0 h 390525"/>
              <a:gd name="connsiteX2" fmla="*/ 1136650 w 1266825"/>
              <a:gd name="connsiteY2" fmla="*/ 41275 h 390525"/>
              <a:gd name="connsiteX3" fmla="*/ 1130300 w 1266825"/>
              <a:gd name="connsiteY3" fmla="*/ 88900 h 390525"/>
              <a:gd name="connsiteX4" fmla="*/ 1162050 w 1266825"/>
              <a:gd name="connsiteY4" fmla="*/ 130175 h 390525"/>
              <a:gd name="connsiteX5" fmla="*/ 1196975 w 1266825"/>
              <a:gd name="connsiteY5" fmla="*/ 168275 h 390525"/>
              <a:gd name="connsiteX6" fmla="*/ 1184275 w 1266825"/>
              <a:gd name="connsiteY6" fmla="*/ 196850 h 390525"/>
              <a:gd name="connsiteX7" fmla="*/ 1228725 w 1266825"/>
              <a:gd name="connsiteY7" fmla="*/ 241300 h 390525"/>
              <a:gd name="connsiteX8" fmla="*/ 1254125 w 1266825"/>
              <a:gd name="connsiteY8" fmla="*/ 301625 h 390525"/>
              <a:gd name="connsiteX9" fmla="*/ 1266825 w 1266825"/>
              <a:gd name="connsiteY9" fmla="*/ 346075 h 390525"/>
              <a:gd name="connsiteX10" fmla="*/ 1200150 w 1266825"/>
              <a:gd name="connsiteY10" fmla="*/ 377825 h 390525"/>
              <a:gd name="connsiteX11" fmla="*/ 1200150 w 1266825"/>
              <a:gd name="connsiteY11" fmla="*/ 377825 h 390525"/>
              <a:gd name="connsiteX12" fmla="*/ 1162050 w 1266825"/>
              <a:gd name="connsiteY12" fmla="*/ 390525 h 390525"/>
              <a:gd name="connsiteX13" fmla="*/ 911225 w 1266825"/>
              <a:gd name="connsiteY13" fmla="*/ 365125 h 390525"/>
              <a:gd name="connsiteX14" fmla="*/ 708025 w 1266825"/>
              <a:gd name="connsiteY14" fmla="*/ 323850 h 390525"/>
              <a:gd name="connsiteX15" fmla="*/ 692150 w 1266825"/>
              <a:gd name="connsiteY15" fmla="*/ 301625 h 390525"/>
              <a:gd name="connsiteX16" fmla="*/ 609600 w 1266825"/>
              <a:gd name="connsiteY16" fmla="*/ 285750 h 390525"/>
              <a:gd name="connsiteX17" fmla="*/ 501650 w 1266825"/>
              <a:gd name="connsiteY17" fmla="*/ 254000 h 390525"/>
              <a:gd name="connsiteX18" fmla="*/ 533400 w 1266825"/>
              <a:gd name="connsiteY18" fmla="*/ 222250 h 390525"/>
              <a:gd name="connsiteX19" fmla="*/ 476250 w 1266825"/>
              <a:gd name="connsiteY19" fmla="*/ 190500 h 390525"/>
              <a:gd name="connsiteX20" fmla="*/ 355600 w 1266825"/>
              <a:gd name="connsiteY20" fmla="*/ 171450 h 390525"/>
              <a:gd name="connsiteX21" fmla="*/ 177800 w 1266825"/>
              <a:gd name="connsiteY21" fmla="*/ 165100 h 390525"/>
              <a:gd name="connsiteX22" fmla="*/ 244475 w 1266825"/>
              <a:gd name="connsiteY22" fmla="*/ 142875 h 390525"/>
              <a:gd name="connsiteX23" fmla="*/ 241300 w 1266825"/>
              <a:gd name="connsiteY23" fmla="*/ 111125 h 390525"/>
              <a:gd name="connsiteX24" fmla="*/ 241300 w 1266825"/>
              <a:gd name="connsiteY24" fmla="*/ 111125 h 390525"/>
              <a:gd name="connsiteX25" fmla="*/ 203200 w 1266825"/>
              <a:gd name="connsiteY25" fmla="*/ 73025 h 390525"/>
              <a:gd name="connsiteX26" fmla="*/ 0 w 1266825"/>
              <a:gd name="connsiteY26" fmla="*/ 50800 h 390525"/>
              <a:gd name="connsiteX0" fmla="*/ 0 w 1266825"/>
              <a:gd name="connsiteY0" fmla="*/ 34925 h 374650"/>
              <a:gd name="connsiteX1" fmla="*/ 44450 w 1266825"/>
              <a:gd name="connsiteY1" fmla="*/ 0 h 374650"/>
              <a:gd name="connsiteX2" fmla="*/ 1136650 w 1266825"/>
              <a:gd name="connsiteY2" fmla="*/ 25400 h 374650"/>
              <a:gd name="connsiteX3" fmla="*/ 1130300 w 1266825"/>
              <a:gd name="connsiteY3" fmla="*/ 73025 h 374650"/>
              <a:gd name="connsiteX4" fmla="*/ 1162050 w 1266825"/>
              <a:gd name="connsiteY4" fmla="*/ 114300 h 374650"/>
              <a:gd name="connsiteX5" fmla="*/ 1196975 w 1266825"/>
              <a:gd name="connsiteY5" fmla="*/ 152400 h 374650"/>
              <a:gd name="connsiteX6" fmla="*/ 1184275 w 1266825"/>
              <a:gd name="connsiteY6" fmla="*/ 180975 h 374650"/>
              <a:gd name="connsiteX7" fmla="*/ 1228725 w 1266825"/>
              <a:gd name="connsiteY7" fmla="*/ 225425 h 374650"/>
              <a:gd name="connsiteX8" fmla="*/ 1254125 w 1266825"/>
              <a:gd name="connsiteY8" fmla="*/ 285750 h 374650"/>
              <a:gd name="connsiteX9" fmla="*/ 1266825 w 1266825"/>
              <a:gd name="connsiteY9" fmla="*/ 330200 h 374650"/>
              <a:gd name="connsiteX10" fmla="*/ 1200150 w 1266825"/>
              <a:gd name="connsiteY10" fmla="*/ 361950 h 374650"/>
              <a:gd name="connsiteX11" fmla="*/ 1200150 w 1266825"/>
              <a:gd name="connsiteY11" fmla="*/ 361950 h 374650"/>
              <a:gd name="connsiteX12" fmla="*/ 1162050 w 1266825"/>
              <a:gd name="connsiteY12" fmla="*/ 374650 h 374650"/>
              <a:gd name="connsiteX13" fmla="*/ 911225 w 1266825"/>
              <a:gd name="connsiteY13" fmla="*/ 349250 h 374650"/>
              <a:gd name="connsiteX14" fmla="*/ 708025 w 1266825"/>
              <a:gd name="connsiteY14" fmla="*/ 307975 h 374650"/>
              <a:gd name="connsiteX15" fmla="*/ 692150 w 1266825"/>
              <a:gd name="connsiteY15" fmla="*/ 285750 h 374650"/>
              <a:gd name="connsiteX16" fmla="*/ 609600 w 1266825"/>
              <a:gd name="connsiteY16" fmla="*/ 269875 h 374650"/>
              <a:gd name="connsiteX17" fmla="*/ 501650 w 1266825"/>
              <a:gd name="connsiteY17" fmla="*/ 238125 h 374650"/>
              <a:gd name="connsiteX18" fmla="*/ 533400 w 1266825"/>
              <a:gd name="connsiteY18" fmla="*/ 206375 h 374650"/>
              <a:gd name="connsiteX19" fmla="*/ 476250 w 1266825"/>
              <a:gd name="connsiteY19" fmla="*/ 174625 h 374650"/>
              <a:gd name="connsiteX20" fmla="*/ 355600 w 1266825"/>
              <a:gd name="connsiteY20" fmla="*/ 155575 h 374650"/>
              <a:gd name="connsiteX21" fmla="*/ 177800 w 1266825"/>
              <a:gd name="connsiteY21" fmla="*/ 149225 h 374650"/>
              <a:gd name="connsiteX22" fmla="*/ 244475 w 1266825"/>
              <a:gd name="connsiteY22" fmla="*/ 127000 h 374650"/>
              <a:gd name="connsiteX23" fmla="*/ 241300 w 1266825"/>
              <a:gd name="connsiteY23" fmla="*/ 95250 h 374650"/>
              <a:gd name="connsiteX24" fmla="*/ 241300 w 1266825"/>
              <a:gd name="connsiteY24" fmla="*/ 95250 h 374650"/>
              <a:gd name="connsiteX25" fmla="*/ 203200 w 1266825"/>
              <a:gd name="connsiteY25" fmla="*/ 57150 h 374650"/>
              <a:gd name="connsiteX26" fmla="*/ 0 w 1266825"/>
              <a:gd name="connsiteY26" fmla="*/ 34925 h 374650"/>
              <a:gd name="connsiteX0" fmla="*/ 0 w 1266825"/>
              <a:gd name="connsiteY0" fmla="*/ 19050 h 358775"/>
              <a:gd name="connsiteX1" fmla="*/ 19050 w 1266825"/>
              <a:gd name="connsiteY1" fmla="*/ 0 h 358775"/>
              <a:gd name="connsiteX2" fmla="*/ 1136650 w 1266825"/>
              <a:gd name="connsiteY2" fmla="*/ 9525 h 358775"/>
              <a:gd name="connsiteX3" fmla="*/ 1130300 w 1266825"/>
              <a:gd name="connsiteY3" fmla="*/ 57150 h 358775"/>
              <a:gd name="connsiteX4" fmla="*/ 1162050 w 1266825"/>
              <a:gd name="connsiteY4" fmla="*/ 98425 h 358775"/>
              <a:gd name="connsiteX5" fmla="*/ 1196975 w 1266825"/>
              <a:gd name="connsiteY5" fmla="*/ 136525 h 358775"/>
              <a:gd name="connsiteX6" fmla="*/ 1184275 w 1266825"/>
              <a:gd name="connsiteY6" fmla="*/ 165100 h 358775"/>
              <a:gd name="connsiteX7" fmla="*/ 1228725 w 1266825"/>
              <a:gd name="connsiteY7" fmla="*/ 209550 h 358775"/>
              <a:gd name="connsiteX8" fmla="*/ 1254125 w 1266825"/>
              <a:gd name="connsiteY8" fmla="*/ 269875 h 358775"/>
              <a:gd name="connsiteX9" fmla="*/ 1266825 w 1266825"/>
              <a:gd name="connsiteY9" fmla="*/ 314325 h 358775"/>
              <a:gd name="connsiteX10" fmla="*/ 1200150 w 1266825"/>
              <a:gd name="connsiteY10" fmla="*/ 346075 h 358775"/>
              <a:gd name="connsiteX11" fmla="*/ 1200150 w 1266825"/>
              <a:gd name="connsiteY11" fmla="*/ 346075 h 358775"/>
              <a:gd name="connsiteX12" fmla="*/ 1162050 w 1266825"/>
              <a:gd name="connsiteY12" fmla="*/ 358775 h 358775"/>
              <a:gd name="connsiteX13" fmla="*/ 911225 w 1266825"/>
              <a:gd name="connsiteY13" fmla="*/ 333375 h 358775"/>
              <a:gd name="connsiteX14" fmla="*/ 708025 w 1266825"/>
              <a:gd name="connsiteY14" fmla="*/ 292100 h 358775"/>
              <a:gd name="connsiteX15" fmla="*/ 692150 w 1266825"/>
              <a:gd name="connsiteY15" fmla="*/ 269875 h 358775"/>
              <a:gd name="connsiteX16" fmla="*/ 609600 w 1266825"/>
              <a:gd name="connsiteY16" fmla="*/ 254000 h 358775"/>
              <a:gd name="connsiteX17" fmla="*/ 501650 w 1266825"/>
              <a:gd name="connsiteY17" fmla="*/ 222250 h 358775"/>
              <a:gd name="connsiteX18" fmla="*/ 533400 w 1266825"/>
              <a:gd name="connsiteY18" fmla="*/ 190500 h 358775"/>
              <a:gd name="connsiteX19" fmla="*/ 476250 w 1266825"/>
              <a:gd name="connsiteY19" fmla="*/ 158750 h 358775"/>
              <a:gd name="connsiteX20" fmla="*/ 355600 w 1266825"/>
              <a:gd name="connsiteY20" fmla="*/ 139700 h 358775"/>
              <a:gd name="connsiteX21" fmla="*/ 177800 w 1266825"/>
              <a:gd name="connsiteY21" fmla="*/ 133350 h 358775"/>
              <a:gd name="connsiteX22" fmla="*/ 244475 w 1266825"/>
              <a:gd name="connsiteY22" fmla="*/ 111125 h 358775"/>
              <a:gd name="connsiteX23" fmla="*/ 241300 w 1266825"/>
              <a:gd name="connsiteY23" fmla="*/ 79375 h 358775"/>
              <a:gd name="connsiteX24" fmla="*/ 241300 w 1266825"/>
              <a:gd name="connsiteY24" fmla="*/ 79375 h 358775"/>
              <a:gd name="connsiteX25" fmla="*/ 203200 w 1266825"/>
              <a:gd name="connsiteY25" fmla="*/ 41275 h 358775"/>
              <a:gd name="connsiteX26" fmla="*/ 0 w 1266825"/>
              <a:gd name="connsiteY26" fmla="*/ 19050 h 358775"/>
              <a:gd name="connsiteX0" fmla="*/ 0 w 1276350"/>
              <a:gd name="connsiteY0" fmla="*/ 31750 h 358775"/>
              <a:gd name="connsiteX1" fmla="*/ 28575 w 1276350"/>
              <a:gd name="connsiteY1" fmla="*/ 0 h 358775"/>
              <a:gd name="connsiteX2" fmla="*/ 1146175 w 1276350"/>
              <a:gd name="connsiteY2" fmla="*/ 9525 h 358775"/>
              <a:gd name="connsiteX3" fmla="*/ 1139825 w 1276350"/>
              <a:gd name="connsiteY3" fmla="*/ 57150 h 358775"/>
              <a:gd name="connsiteX4" fmla="*/ 1171575 w 1276350"/>
              <a:gd name="connsiteY4" fmla="*/ 98425 h 358775"/>
              <a:gd name="connsiteX5" fmla="*/ 1206500 w 1276350"/>
              <a:gd name="connsiteY5" fmla="*/ 136525 h 358775"/>
              <a:gd name="connsiteX6" fmla="*/ 1193800 w 1276350"/>
              <a:gd name="connsiteY6" fmla="*/ 165100 h 358775"/>
              <a:gd name="connsiteX7" fmla="*/ 1238250 w 1276350"/>
              <a:gd name="connsiteY7" fmla="*/ 209550 h 358775"/>
              <a:gd name="connsiteX8" fmla="*/ 1263650 w 1276350"/>
              <a:gd name="connsiteY8" fmla="*/ 269875 h 358775"/>
              <a:gd name="connsiteX9" fmla="*/ 1276350 w 1276350"/>
              <a:gd name="connsiteY9" fmla="*/ 314325 h 358775"/>
              <a:gd name="connsiteX10" fmla="*/ 1209675 w 1276350"/>
              <a:gd name="connsiteY10" fmla="*/ 346075 h 358775"/>
              <a:gd name="connsiteX11" fmla="*/ 1209675 w 1276350"/>
              <a:gd name="connsiteY11" fmla="*/ 346075 h 358775"/>
              <a:gd name="connsiteX12" fmla="*/ 1171575 w 1276350"/>
              <a:gd name="connsiteY12" fmla="*/ 358775 h 358775"/>
              <a:gd name="connsiteX13" fmla="*/ 920750 w 1276350"/>
              <a:gd name="connsiteY13" fmla="*/ 333375 h 358775"/>
              <a:gd name="connsiteX14" fmla="*/ 717550 w 1276350"/>
              <a:gd name="connsiteY14" fmla="*/ 292100 h 358775"/>
              <a:gd name="connsiteX15" fmla="*/ 701675 w 1276350"/>
              <a:gd name="connsiteY15" fmla="*/ 269875 h 358775"/>
              <a:gd name="connsiteX16" fmla="*/ 619125 w 1276350"/>
              <a:gd name="connsiteY16" fmla="*/ 254000 h 358775"/>
              <a:gd name="connsiteX17" fmla="*/ 511175 w 1276350"/>
              <a:gd name="connsiteY17" fmla="*/ 222250 h 358775"/>
              <a:gd name="connsiteX18" fmla="*/ 542925 w 1276350"/>
              <a:gd name="connsiteY18" fmla="*/ 190500 h 358775"/>
              <a:gd name="connsiteX19" fmla="*/ 485775 w 1276350"/>
              <a:gd name="connsiteY19" fmla="*/ 158750 h 358775"/>
              <a:gd name="connsiteX20" fmla="*/ 365125 w 1276350"/>
              <a:gd name="connsiteY20" fmla="*/ 139700 h 358775"/>
              <a:gd name="connsiteX21" fmla="*/ 187325 w 1276350"/>
              <a:gd name="connsiteY21" fmla="*/ 133350 h 358775"/>
              <a:gd name="connsiteX22" fmla="*/ 254000 w 1276350"/>
              <a:gd name="connsiteY22" fmla="*/ 111125 h 358775"/>
              <a:gd name="connsiteX23" fmla="*/ 250825 w 1276350"/>
              <a:gd name="connsiteY23" fmla="*/ 79375 h 358775"/>
              <a:gd name="connsiteX24" fmla="*/ 250825 w 1276350"/>
              <a:gd name="connsiteY24" fmla="*/ 79375 h 358775"/>
              <a:gd name="connsiteX25" fmla="*/ 212725 w 1276350"/>
              <a:gd name="connsiteY25" fmla="*/ 41275 h 358775"/>
              <a:gd name="connsiteX26" fmla="*/ 0 w 1276350"/>
              <a:gd name="connsiteY26" fmla="*/ 31750 h 358775"/>
              <a:gd name="connsiteX0" fmla="*/ 0 w 1276350"/>
              <a:gd name="connsiteY0" fmla="*/ 31750 h 358775"/>
              <a:gd name="connsiteX1" fmla="*/ 25400 w 1276350"/>
              <a:gd name="connsiteY1" fmla="*/ 0 h 358775"/>
              <a:gd name="connsiteX2" fmla="*/ 1146175 w 1276350"/>
              <a:gd name="connsiteY2" fmla="*/ 9525 h 358775"/>
              <a:gd name="connsiteX3" fmla="*/ 1139825 w 1276350"/>
              <a:gd name="connsiteY3" fmla="*/ 57150 h 358775"/>
              <a:gd name="connsiteX4" fmla="*/ 1171575 w 1276350"/>
              <a:gd name="connsiteY4" fmla="*/ 98425 h 358775"/>
              <a:gd name="connsiteX5" fmla="*/ 1206500 w 1276350"/>
              <a:gd name="connsiteY5" fmla="*/ 136525 h 358775"/>
              <a:gd name="connsiteX6" fmla="*/ 1193800 w 1276350"/>
              <a:gd name="connsiteY6" fmla="*/ 165100 h 358775"/>
              <a:gd name="connsiteX7" fmla="*/ 1238250 w 1276350"/>
              <a:gd name="connsiteY7" fmla="*/ 209550 h 358775"/>
              <a:gd name="connsiteX8" fmla="*/ 1263650 w 1276350"/>
              <a:gd name="connsiteY8" fmla="*/ 269875 h 358775"/>
              <a:gd name="connsiteX9" fmla="*/ 1276350 w 1276350"/>
              <a:gd name="connsiteY9" fmla="*/ 314325 h 358775"/>
              <a:gd name="connsiteX10" fmla="*/ 1209675 w 1276350"/>
              <a:gd name="connsiteY10" fmla="*/ 346075 h 358775"/>
              <a:gd name="connsiteX11" fmla="*/ 1209675 w 1276350"/>
              <a:gd name="connsiteY11" fmla="*/ 346075 h 358775"/>
              <a:gd name="connsiteX12" fmla="*/ 1171575 w 1276350"/>
              <a:gd name="connsiteY12" fmla="*/ 358775 h 358775"/>
              <a:gd name="connsiteX13" fmla="*/ 920750 w 1276350"/>
              <a:gd name="connsiteY13" fmla="*/ 333375 h 358775"/>
              <a:gd name="connsiteX14" fmla="*/ 717550 w 1276350"/>
              <a:gd name="connsiteY14" fmla="*/ 292100 h 358775"/>
              <a:gd name="connsiteX15" fmla="*/ 701675 w 1276350"/>
              <a:gd name="connsiteY15" fmla="*/ 269875 h 358775"/>
              <a:gd name="connsiteX16" fmla="*/ 619125 w 1276350"/>
              <a:gd name="connsiteY16" fmla="*/ 254000 h 358775"/>
              <a:gd name="connsiteX17" fmla="*/ 511175 w 1276350"/>
              <a:gd name="connsiteY17" fmla="*/ 222250 h 358775"/>
              <a:gd name="connsiteX18" fmla="*/ 542925 w 1276350"/>
              <a:gd name="connsiteY18" fmla="*/ 190500 h 358775"/>
              <a:gd name="connsiteX19" fmla="*/ 485775 w 1276350"/>
              <a:gd name="connsiteY19" fmla="*/ 158750 h 358775"/>
              <a:gd name="connsiteX20" fmla="*/ 365125 w 1276350"/>
              <a:gd name="connsiteY20" fmla="*/ 139700 h 358775"/>
              <a:gd name="connsiteX21" fmla="*/ 187325 w 1276350"/>
              <a:gd name="connsiteY21" fmla="*/ 133350 h 358775"/>
              <a:gd name="connsiteX22" fmla="*/ 254000 w 1276350"/>
              <a:gd name="connsiteY22" fmla="*/ 111125 h 358775"/>
              <a:gd name="connsiteX23" fmla="*/ 250825 w 1276350"/>
              <a:gd name="connsiteY23" fmla="*/ 79375 h 358775"/>
              <a:gd name="connsiteX24" fmla="*/ 250825 w 1276350"/>
              <a:gd name="connsiteY24" fmla="*/ 79375 h 358775"/>
              <a:gd name="connsiteX25" fmla="*/ 212725 w 1276350"/>
              <a:gd name="connsiteY25" fmla="*/ 41275 h 358775"/>
              <a:gd name="connsiteX26" fmla="*/ 0 w 1276350"/>
              <a:gd name="connsiteY26" fmla="*/ 31750 h 35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76350" h="358775">
                <a:moveTo>
                  <a:pt x="0" y="31750"/>
                </a:moveTo>
                <a:lnTo>
                  <a:pt x="25400" y="0"/>
                </a:lnTo>
                <a:lnTo>
                  <a:pt x="1146175" y="9525"/>
                </a:lnTo>
                <a:lnTo>
                  <a:pt x="1139825" y="57150"/>
                </a:lnTo>
                <a:lnTo>
                  <a:pt x="1171575" y="98425"/>
                </a:lnTo>
                <a:lnTo>
                  <a:pt x="1206500" y="136525"/>
                </a:lnTo>
                <a:lnTo>
                  <a:pt x="1193800" y="165100"/>
                </a:lnTo>
                <a:lnTo>
                  <a:pt x="1238250" y="209550"/>
                </a:lnTo>
                <a:lnTo>
                  <a:pt x="1263650" y="269875"/>
                </a:lnTo>
                <a:lnTo>
                  <a:pt x="1276350" y="314325"/>
                </a:lnTo>
                <a:lnTo>
                  <a:pt x="1209675" y="346075"/>
                </a:lnTo>
                <a:lnTo>
                  <a:pt x="1209675" y="346075"/>
                </a:lnTo>
                <a:lnTo>
                  <a:pt x="1171575" y="358775"/>
                </a:lnTo>
                <a:lnTo>
                  <a:pt x="920750" y="333375"/>
                </a:lnTo>
                <a:lnTo>
                  <a:pt x="717550" y="292100"/>
                </a:lnTo>
                <a:lnTo>
                  <a:pt x="701675" y="269875"/>
                </a:lnTo>
                <a:lnTo>
                  <a:pt x="619125" y="254000"/>
                </a:lnTo>
                <a:lnTo>
                  <a:pt x="511175" y="222250"/>
                </a:lnTo>
                <a:lnTo>
                  <a:pt x="542925" y="190500"/>
                </a:lnTo>
                <a:lnTo>
                  <a:pt x="485775" y="158750"/>
                </a:lnTo>
                <a:lnTo>
                  <a:pt x="365125" y="139700"/>
                </a:lnTo>
                <a:lnTo>
                  <a:pt x="187325" y="133350"/>
                </a:lnTo>
                <a:lnTo>
                  <a:pt x="254000" y="111125"/>
                </a:lnTo>
                <a:lnTo>
                  <a:pt x="250825" y="79375"/>
                </a:lnTo>
                <a:lnTo>
                  <a:pt x="250825" y="79375"/>
                </a:lnTo>
                <a:lnTo>
                  <a:pt x="212725" y="41275"/>
                </a:lnTo>
                <a:lnTo>
                  <a:pt x="0" y="3175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8C53B5-B1A5-F34B-8AB3-3A03FD36938C}"/>
              </a:ext>
            </a:extLst>
          </p:cNvPr>
          <p:cNvSpPr txBox="1"/>
          <p:nvPr/>
        </p:nvSpPr>
        <p:spPr>
          <a:xfrm>
            <a:off x="8156423" y="4303029"/>
            <a:ext cx="444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6E54868-8C23-8840-8DF3-FB95ADEE4954}"/>
              </a:ext>
            </a:extLst>
          </p:cNvPr>
          <p:cNvSpPr txBox="1"/>
          <p:nvPr/>
        </p:nvSpPr>
        <p:spPr>
          <a:xfrm>
            <a:off x="7561576" y="3738309"/>
            <a:ext cx="101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MLDAI/</a:t>
            </a:r>
          </a:p>
          <a:p>
            <a:r>
              <a:rPr lang="en-US" sz="1400" i="1" dirty="0"/>
              <a:t>Subsidence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26BD41-6DF1-524F-8314-2D2F445B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8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E75B5"/>
                </a:solidFill>
              </a:rPr>
              <a:t>HRD-NESDIS G-IV SAL Mission Debrief</a:t>
            </a:r>
            <a:endParaRPr dirty="0"/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5535"/>
            <a:ext cx="12192000" cy="187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sz="2800" dirty="0"/>
              <a:t>20180</a:t>
            </a:r>
            <a:r>
              <a:rPr lang="en-US" sz="2800" dirty="0"/>
              <a:t>920N</a:t>
            </a:r>
            <a:r>
              <a:rPr sz="2800" dirty="0"/>
              <a:t>1</a:t>
            </a:r>
            <a:endParaRPr lang="en-US" sz="2800" dirty="0"/>
          </a:p>
          <a:p>
            <a:pPr algn="ctr"/>
            <a:r>
              <a:rPr lang="en-US" sz="2400" b="0" dirty="0"/>
              <a:t>NOAA NESDIS Unique Combined Atmospheric Processing System (NUCAPS)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/>
              <a:t>Atmospheric soundings derived from the </a:t>
            </a:r>
            <a:r>
              <a:rPr lang="en-US" sz="1600" b="0" dirty="0" err="1"/>
              <a:t>CrIS</a:t>
            </a:r>
            <a:r>
              <a:rPr lang="en-US" sz="1600" b="0" dirty="0"/>
              <a:t> (IR) and ATMS (MW) instruments flying on the Suomi-NPP &amp; NOAA-20 satellites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 err="1"/>
              <a:t>CrIS</a:t>
            </a:r>
            <a:r>
              <a:rPr lang="en-US" sz="1600" b="0" dirty="0"/>
              <a:t>: 1305 IR channels (3.9-15 </a:t>
            </a:r>
            <a:r>
              <a:rPr lang="en-US" sz="1600" b="0" dirty="0" err="1"/>
              <a:t>μm</a:t>
            </a:r>
            <a:r>
              <a:rPr lang="en-US" sz="1600" b="0" dirty="0"/>
              <a:t>); ATMS: 22 MW channels (23-183 GHz)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/>
              <a:t>NUCAPS soundings: 324,000 soundings per day; 20-30 min latency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/>
              <a:t>NUCAPS retrievals: temperature, water vapor, cloud fraction, cloud top pressure, trace gases, dust, volcanic emissions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24952C-E629-1347-870A-246A9F4A3220}"/>
              </a:ext>
            </a:extLst>
          </p:cNvPr>
          <p:cNvSpPr txBox="1"/>
          <p:nvPr/>
        </p:nvSpPr>
        <p:spPr>
          <a:xfrm>
            <a:off x="2416588" y="3165730"/>
            <a:ext cx="354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GOES-16 IR – Suomi NPP Morning Overpass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2A6B2-8425-6749-873D-005C16FC07EA}"/>
              </a:ext>
            </a:extLst>
          </p:cNvPr>
          <p:cNvSpPr txBox="1"/>
          <p:nvPr/>
        </p:nvSpPr>
        <p:spPr>
          <a:xfrm>
            <a:off x="6138618" y="3165730"/>
            <a:ext cx="4412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NUCAPS Profile: ~1600 UTC 20 Sep 2018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BE09631-17DC-0749-9DE3-23A16F86E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18" y="3453913"/>
            <a:ext cx="4446104" cy="33345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1A832B2-53D1-8249-B257-EBB3B63B9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88" y="3453913"/>
            <a:ext cx="3546890" cy="33375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564309-B892-5C4C-A358-F67F9B77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31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F91B8-70D3-D345-AEBD-4FD02BD56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3182112"/>
            <a:ext cx="4864608" cy="3474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0F62E0-70FA-D746-A6A9-ACBE201F4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2" y="3182282"/>
            <a:ext cx="4519321" cy="3474720"/>
          </a:xfrm>
          <a:prstGeom prst="rect">
            <a:avLst/>
          </a:prstGeom>
        </p:spPr>
      </p:pic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E75B5"/>
                </a:solidFill>
              </a:rPr>
              <a:t>HRD-NESDIS G-IV SAL Mission Debrief</a:t>
            </a:r>
            <a:endParaRPr dirty="0"/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8402"/>
            <a:ext cx="1219200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sz="2800" dirty="0"/>
              <a:t>20180</a:t>
            </a:r>
            <a:r>
              <a:rPr lang="en-US" sz="2800" dirty="0"/>
              <a:t>920N</a:t>
            </a:r>
            <a:r>
              <a:rPr sz="2800" dirty="0"/>
              <a:t>1</a:t>
            </a:r>
            <a:endParaRPr lang="en-US" sz="2800" dirty="0"/>
          </a:p>
          <a:p>
            <a:pPr algn="ctr"/>
            <a:r>
              <a:rPr lang="en-US" sz="2400" b="0" dirty="0"/>
              <a:t>G-IV Drop #3 (140518 UTC)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/>
              <a:t>Environments: Mid-latitude dry air intrusion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/>
              <a:t>Dropsonde-NUCAPS temporal &amp; spatial separation: 9 min, 2.2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24952C-E629-1347-870A-246A9F4A3220}"/>
              </a:ext>
            </a:extLst>
          </p:cNvPr>
          <p:cNvSpPr txBox="1"/>
          <p:nvPr/>
        </p:nvSpPr>
        <p:spPr>
          <a:xfrm>
            <a:off x="1039673" y="2925253"/>
            <a:ext cx="5056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G-IV track - MIMIC TPW Imagery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2A6B2-8425-6749-873D-005C16FC07EA}"/>
              </a:ext>
            </a:extLst>
          </p:cNvPr>
          <p:cNvSpPr txBox="1"/>
          <p:nvPr/>
        </p:nvSpPr>
        <p:spPr>
          <a:xfrm>
            <a:off x="6181696" y="2938661"/>
            <a:ext cx="486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G-IV GPS Dropsonde - GFS - NUCAPS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1EBC9B-953C-9E47-82D3-8C68159A4328}"/>
              </a:ext>
            </a:extLst>
          </p:cNvPr>
          <p:cNvSpPr txBox="1"/>
          <p:nvPr/>
        </p:nvSpPr>
        <p:spPr>
          <a:xfrm>
            <a:off x="2147643" y="3652174"/>
            <a:ext cx="849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Drop #3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9BB5133-9777-D54F-B1DC-709AF001392B}"/>
              </a:ext>
            </a:extLst>
          </p:cNvPr>
          <p:cNvSpPr/>
          <p:nvPr/>
        </p:nvSpPr>
        <p:spPr>
          <a:xfrm>
            <a:off x="2542757" y="4093052"/>
            <a:ext cx="182880" cy="18288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5CF931-F555-E24C-A296-8F4F0AD32131}"/>
              </a:ext>
            </a:extLst>
          </p:cNvPr>
          <p:cNvCxnSpPr>
            <a:cxnSpLocks/>
          </p:cNvCxnSpPr>
          <p:nvPr/>
        </p:nvCxnSpPr>
        <p:spPr>
          <a:xfrm flipH="1" flipV="1">
            <a:off x="2555553" y="3949050"/>
            <a:ext cx="60468" cy="144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1BA20623-E64B-2A40-A6E5-5055AC7967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9"/>
          <a:stretch/>
        </p:blipFill>
        <p:spPr>
          <a:xfrm>
            <a:off x="5550760" y="3205466"/>
            <a:ext cx="630936" cy="34515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9C1E2EC-BBF5-FF4A-8F0F-65F77DC266D1}"/>
              </a:ext>
            </a:extLst>
          </p:cNvPr>
          <p:cNvGrpSpPr/>
          <p:nvPr/>
        </p:nvGrpSpPr>
        <p:grpSpPr>
          <a:xfrm>
            <a:off x="8200571" y="4404293"/>
            <a:ext cx="1130754" cy="1634557"/>
            <a:chOff x="8200571" y="4404293"/>
            <a:chExt cx="1130754" cy="163455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310E9F0-E9D6-9145-8822-E0D85FC3C4BF}"/>
                </a:ext>
              </a:extLst>
            </p:cNvPr>
            <p:cNvSpPr/>
            <p:nvPr/>
          </p:nvSpPr>
          <p:spPr>
            <a:xfrm>
              <a:off x="8953500" y="5616575"/>
              <a:ext cx="377825" cy="422275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FBBA443-979A-3B4E-8742-F93D6EBEBD3B}"/>
                </a:ext>
              </a:extLst>
            </p:cNvPr>
            <p:cNvSpPr/>
            <p:nvPr/>
          </p:nvSpPr>
          <p:spPr>
            <a:xfrm>
              <a:off x="8200571" y="4404293"/>
              <a:ext cx="806248" cy="72703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5F9B39A-79C2-4A4A-ADB8-07A54F760F9D}"/>
              </a:ext>
            </a:extLst>
          </p:cNvPr>
          <p:cNvSpPr txBox="1"/>
          <p:nvPr/>
        </p:nvSpPr>
        <p:spPr>
          <a:xfrm>
            <a:off x="9064754" y="3467655"/>
            <a:ext cx="1431226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/>
              <a:t>700 </a:t>
            </a:r>
            <a:r>
              <a:rPr lang="en-US" sz="1400" b="1" u="sng" dirty="0" err="1"/>
              <a:t>hPa</a:t>
            </a:r>
            <a:r>
              <a:rPr lang="en-US" sz="1400" b="1" u="sng" dirty="0"/>
              <a:t> RH</a:t>
            </a:r>
          </a:p>
          <a:p>
            <a:r>
              <a:rPr lang="en-US" sz="1400" i="1" dirty="0"/>
              <a:t>Dropsonde: 5.5%</a:t>
            </a:r>
          </a:p>
          <a:p>
            <a:r>
              <a:rPr lang="en-US" sz="1400" i="1" dirty="0"/>
              <a:t>NUCAPS: ~35%</a:t>
            </a:r>
          </a:p>
          <a:p>
            <a:r>
              <a:rPr lang="en-US" sz="1400" i="1" dirty="0"/>
              <a:t>GFS: ~40%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7E94C-9C43-6C42-A188-86E4085D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1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0DDCB-8CF8-3742-8F2D-80AEBE490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96" y="3182282"/>
            <a:ext cx="4864608" cy="3474720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FCB069F1-9869-6542-8211-52DE948AAFB1}"/>
              </a:ext>
            </a:extLst>
          </p:cNvPr>
          <p:cNvSpPr/>
          <p:nvPr/>
        </p:nvSpPr>
        <p:spPr>
          <a:xfrm>
            <a:off x="8096250" y="5302250"/>
            <a:ext cx="1762125" cy="679450"/>
          </a:xfrm>
          <a:custGeom>
            <a:avLst/>
            <a:gdLst>
              <a:gd name="connsiteX0" fmla="*/ 1511300 w 1762125"/>
              <a:gd name="connsiteY0" fmla="*/ 673100 h 679450"/>
              <a:gd name="connsiteX1" fmla="*/ 1143000 w 1762125"/>
              <a:gd name="connsiteY1" fmla="*/ 625475 h 679450"/>
              <a:gd name="connsiteX2" fmla="*/ 984250 w 1762125"/>
              <a:gd name="connsiteY2" fmla="*/ 577850 h 679450"/>
              <a:gd name="connsiteX3" fmla="*/ 742950 w 1762125"/>
              <a:gd name="connsiteY3" fmla="*/ 514350 h 679450"/>
              <a:gd name="connsiteX4" fmla="*/ 555625 w 1762125"/>
              <a:gd name="connsiteY4" fmla="*/ 485775 h 679450"/>
              <a:gd name="connsiteX5" fmla="*/ 307975 w 1762125"/>
              <a:gd name="connsiteY5" fmla="*/ 393700 h 679450"/>
              <a:gd name="connsiteX6" fmla="*/ 152400 w 1762125"/>
              <a:gd name="connsiteY6" fmla="*/ 317500 h 679450"/>
              <a:gd name="connsiteX7" fmla="*/ 152400 w 1762125"/>
              <a:gd name="connsiteY7" fmla="*/ 257175 h 679450"/>
              <a:gd name="connsiteX8" fmla="*/ 250825 w 1762125"/>
              <a:gd name="connsiteY8" fmla="*/ 234950 h 679450"/>
              <a:gd name="connsiteX9" fmla="*/ 234950 w 1762125"/>
              <a:gd name="connsiteY9" fmla="*/ 184150 h 679450"/>
              <a:gd name="connsiteX10" fmla="*/ 31750 w 1762125"/>
              <a:gd name="connsiteY10" fmla="*/ 139700 h 679450"/>
              <a:gd name="connsiteX11" fmla="*/ 0 w 1762125"/>
              <a:gd name="connsiteY11" fmla="*/ 98425 h 679450"/>
              <a:gd name="connsiteX12" fmla="*/ 3175 w 1762125"/>
              <a:gd name="connsiteY12" fmla="*/ 47625 h 679450"/>
              <a:gd name="connsiteX13" fmla="*/ 212725 w 1762125"/>
              <a:gd name="connsiteY13" fmla="*/ 0 h 679450"/>
              <a:gd name="connsiteX14" fmla="*/ 1492250 w 1762125"/>
              <a:gd name="connsiteY14" fmla="*/ 9525 h 679450"/>
              <a:gd name="connsiteX15" fmla="*/ 1562100 w 1762125"/>
              <a:gd name="connsiteY15" fmla="*/ 146050 h 679450"/>
              <a:gd name="connsiteX16" fmla="*/ 1593850 w 1762125"/>
              <a:gd name="connsiteY16" fmla="*/ 257175 h 679450"/>
              <a:gd name="connsiteX17" fmla="*/ 1628775 w 1762125"/>
              <a:gd name="connsiteY17" fmla="*/ 292100 h 679450"/>
              <a:gd name="connsiteX18" fmla="*/ 1679575 w 1762125"/>
              <a:gd name="connsiteY18" fmla="*/ 447675 h 679450"/>
              <a:gd name="connsiteX19" fmla="*/ 1762125 w 1762125"/>
              <a:gd name="connsiteY19" fmla="*/ 600075 h 679450"/>
              <a:gd name="connsiteX20" fmla="*/ 1739900 w 1762125"/>
              <a:gd name="connsiteY20" fmla="*/ 679450 h 679450"/>
              <a:gd name="connsiteX21" fmla="*/ 1511300 w 1762125"/>
              <a:gd name="connsiteY21" fmla="*/ 67310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62125" h="679450">
                <a:moveTo>
                  <a:pt x="1511300" y="673100"/>
                </a:moveTo>
                <a:lnTo>
                  <a:pt x="1143000" y="625475"/>
                </a:lnTo>
                <a:lnTo>
                  <a:pt x="984250" y="577850"/>
                </a:lnTo>
                <a:lnTo>
                  <a:pt x="742950" y="514350"/>
                </a:lnTo>
                <a:lnTo>
                  <a:pt x="555625" y="485775"/>
                </a:lnTo>
                <a:lnTo>
                  <a:pt x="307975" y="393700"/>
                </a:lnTo>
                <a:lnTo>
                  <a:pt x="152400" y="317500"/>
                </a:lnTo>
                <a:lnTo>
                  <a:pt x="152400" y="257175"/>
                </a:lnTo>
                <a:lnTo>
                  <a:pt x="250825" y="234950"/>
                </a:lnTo>
                <a:lnTo>
                  <a:pt x="234950" y="184150"/>
                </a:lnTo>
                <a:lnTo>
                  <a:pt x="31750" y="139700"/>
                </a:lnTo>
                <a:lnTo>
                  <a:pt x="0" y="98425"/>
                </a:lnTo>
                <a:lnTo>
                  <a:pt x="3175" y="47625"/>
                </a:lnTo>
                <a:lnTo>
                  <a:pt x="212725" y="0"/>
                </a:lnTo>
                <a:lnTo>
                  <a:pt x="1492250" y="9525"/>
                </a:lnTo>
                <a:lnTo>
                  <a:pt x="1562100" y="146050"/>
                </a:lnTo>
                <a:lnTo>
                  <a:pt x="1593850" y="257175"/>
                </a:lnTo>
                <a:lnTo>
                  <a:pt x="1628775" y="292100"/>
                </a:lnTo>
                <a:lnTo>
                  <a:pt x="1679575" y="447675"/>
                </a:lnTo>
                <a:lnTo>
                  <a:pt x="1762125" y="600075"/>
                </a:lnTo>
                <a:lnTo>
                  <a:pt x="1739900" y="679450"/>
                </a:lnTo>
                <a:lnTo>
                  <a:pt x="1511300" y="673100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10F62E0-70FA-D746-A6A9-ACBE201F4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2" y="3182282"/>
            <a:ext cx="4519321" cy="3474720"/>
          </a:xfrm>
          <a:prstGeom prst="rect">
            <a:avLst/>
          </a:prstGeom>
        </p:spPr>
      </p:pic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E75B5"/>
                </a:solidFill>
              </a:rPr>
              <a:t>HRD-NESDIS G-IV SAL Mission Debrief</a:t>
            </a:r>
            <a:endParaRPr dirty="0"/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8402"/>
            <a:ext cx="1219200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sz="2800" dirty="0"/>
              <a:t>20180</a:t>
            </a:r>
            <a:r>
              <a:rPr lang="en-US" sz="2800" dirty="0"/>
              <a:t>920N</a:t>
            </a:r>
            <a:r>
              <a:rPr sz="2800" dirty="0"/>
              <a:t>1</a:t>
            </a:r>
            <a:endParaRPr lang="en-US" sz="2800" dirty="0"/>
          </a:p>
          <a:p>
            <a:pPr algn="ctr"/>
            <a:r>
              <a:rPr lang="en-US" sz="2400" b="0" dirty="0"/>
              <a:t>G-IV Drop #26 (172822 UTC)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/>
              <a:t>Environments: Saharan Air Layer, mid/upper-level subsidence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/>
              <a:t>Dropsonde-NUCAPS temporal &amp; spatial separation: 9 min, 2.0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24952C-E629-1347-870A-246A9F4A3220}"/>
              </a:ext>
            </a:extLst>
          </p:cNvPr>
          <p:cNvSpPr txBox="1"/>
          <p:nvPr/>
        </p:nvSpPr>
        <p:spPr>
          <a:xfrm>
            <a:off x="1039673" y="2925253"/>
            <a:ext cx="5056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G-IV track - MIMIC TPW Imagery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2A6B2-8425-6749-873D-005C16FC07EA}"/>
              </a:ext>
            </a:extLst>
          </p:cNvPr>
          <p:cNvSpPr txBox="1"/>
          <p:nvPr/>
        </p:nvSpPr>
        <p:spPr>
          <a:xfrm>
            <a:off x="6181696" y="2938661"/>
            <a:ext cx="486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G-IV GPS Dropsonde - GFS - NUCAPS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E30C4D-7090-0849-9D31-8D825A421E75}"/>
              </a:ext>
            </a:extLst>
          </p:cNvPr>
          <p:cNvGrpSpPr/>
          <p:nvPr/>
        </p:nvGrpSpPr>
        <p:grpSpPr>
          <a:xfrm>
            <a:off x="4020741" y="5313595"/>
            <a:ext cx="978449" cy="572203"/>
            <a:chOff x="4305659" y="5472619"/>
            <a:chExt cx="978449" cy="5722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1EBC9B-953C-9E47-82D3-8C68159A4328}"/>
                </a:ext>
              </a:extLst>
            </p:cNvPr>
            <p:cNvSpPr txBox="1"/>
            <p:nvPr/>
          </p:nvSpPr>
          <p:spPr>
            <a:xfrm>
              <a:off x="4330129" y="5706268"/>
              <a:ext cx="953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Drop #26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BB5133-9777-D54F-B1DC-709AF001392B}"/>
                </a:ext>
              </a:extLst>
            </p:cNvPr>
            <p:cNvSpPr/>
            <p:nvPr/>
          </p:nvSpPr>
          <p:spPr>
            <a:xfrm>
              <a:off x="4305659" y="5472619"/>
              <a:ext cx="182880" cy="1828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A5CF931-F555-E24C-A296-8F4F0AD321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51067" y="5634161"/>
              <a:ext cx="120933" cy="170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BA20623-E64B-2A40-A6E5-5055AC7967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9"/>
          <a:stretch/>
        </p:blipFill>
        <p:spPr>
          <a:xfrm>
            <a:off x="5550760" y="3205466"/>
            <a:ext cx="630936" cy="34515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864502F-FF85-3049-BA96-529F9B806DEF}"/>
              </a:ext>
            </a:extLst>
          </p:cNvPr>
          <p:cNvSpPr/>
          <p:nvPr/>
        </p:nvSpPr>
        <p:spPr>
          <a:xfrm>
            <a:off x="9626853" y="5950857"/>
            <a:ext cx="361576" cy="34372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214B0-5696-5F47-8553-53E61B0641BE}"/>
              </a:ext>
            </a:extLst>
          </p:cNvPr>
          <p:cNvSpPr txBox="1"/>
          <p:nvPr/>
        </p:nvSpPr>
        <p:spPr>
          <a:xfrm>
            <a:off x="8835797" y="5405035"/>
            <a:ext cx="482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84DAD2-70C6-0E4F-A17F-4367C5B11BD3}"/>
              </a:ext>
            </a:extLst>
          </p:cNvPr>
          <p:cNvSpPr/>
          <p:nvPr/>
        </p:nvSpPr>
        <p:spPr>
          <a:xfrm>
            <a:off x="7445374" y="4818289"/>
            <a:ext cx="1009197" cy="827139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42805-BF7E-5446-88D0-F6FD8B0C3721}"/>
              </a:ext>
            </a:extLst>
          </p:cNvPr>
          <p:cNvSpPr txBox="1"/>
          <p:nvPr/>
        </p:nvSpPr>
        <p:spPr>
          <a:xfrm>
            <a:off x="9060317" y="3465576"/>
            <a:ext cx="1431226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/>
              <a:t>600 </a:t>
            </a:r>
            <a:r>
              <a:rPr lang="en-US" sz="1400" b="1" u="sng" dirty="0" err="1"/>
              <a:t>hPa</a:t>
            </a:r>
            <a:r>
              <a:rPr lang="en-US" sz="1400" b="1" u="sng" dirty="0"/>
              <a:t> RH</a:t>
            </a:r>
          </a:p>
          <a:p>
            <a:r>
              <a:rPr lang="en-US" sz="1400" i="1" dirty="0"/>
              <a:t>Dropsonde: 8.5%</a:t>
            </a:r>
          </a:p>
          <a:p>
            <a:r>
              <a:rPr lang="en-US" sz="1400" i="1" dirty="0"/>
              <a:t>NUCAPS: ~8%</a:t>
            </a:r>
          </a:p>
          <a:p>
            <a:r>
              <a:rPr lang="en-US" sz="1400" i="1" dirty="0"/>
              <a:t>GFS: ~10%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34B545-51C9-DC4D-8DEB-432CCD247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2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1E2D87-2772-A24F-AC65-8C974C322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3182112"/>
            <a:ext cx="4864608" cy="3474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0F62E0-70FA-D746-A6A9-ACBE201F4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2" y="3182282"/>
            <a:ext cx="4519321" cy="3474720"/>
          </a:xfrm>
          <a:prstGeom prst="rect">
            <a:avLst/>
          </a:prstGeom>
        </p:spPr>
      </p:pic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E75B5"/>
                </a:solidFill>
              </a:rPr>
              <a:t>HRD-NESDIS G-IV SAL Mission Debrief</a:t>
            </a:r>
            <a:endParaRPr dirty="0"/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8402"/>
            <a:ext cx="1219200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sz="2800" dirty="0"/>
              <a:t>20180</a:t>
            </a:r>
            <a:r>
              <a:rPr lang="en-US" sz="2800" dirty="0"/>
              <a:t>920N</a:t>
            </a:r>
            <a:r>
              <a:rPr sz="2800" dirty="0"/>
              <a:t>1</a:t>
            </a:r>
            <a:endParaRPr lang="en-US" sz="2800" dirty="0"/>
          </a:p>
          <a:p>
            <a:pPr algn="ctr"/>
            <a:r>
              <a:rPr lang="en-US" sz="2400" b="0" dirty="0"/>
              <a:t>G-IV Drop #32 (181448 UTC)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/>
              <a:t>Environments: Saharan Air Layer leading edge, mid/upper-level subsidence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/>
              <a:t>Dropsonde-NUCAPS temporal &amp; spatial separation: 9 min, 2.4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24952C-E629-1347-870A-246A9F4A3220}"/>
              </a:ext>
            </a:extLst>
          </p:cNvPr>
          <p:cNvSpPr txBox="1"/>
          <p:nvPr/>
        </p:nvSpPr>
        <p:spPr>
          <a:xfrm>
            <a:off x="1039673" y="2925253"/>
            <a:ext cx="5056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G-IV track - MIMIC TPW Imagery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2A6B2-8425-6749-873D-005C16FC07EA}"/>
              </a:ext>
            </a:extLst>
          </p:cNvPr>
          <p:cNvSpPr txBox="1"/>
          <p:nvPr/>
        </p:nvSpPr>
        <p:spPr>
          <a:xfrm>
            <a:off x="6181696" y="2938661"/>
            <a:ext cx="486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G-IV GPS Dropsonde - GFS - NUCAPS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E30C4D-7090-0849-9D31-8D825A421E75}"/>
              </a:ext>
            </a:extLst>
          </p:cNvPr>
          <p:cNvGrpSpPr/>
          <p:nvPr/>
        </p:nvGrpSpPr>
        <p:grpSpPr>
          <a:xfrm>
            <a:off x="3466594" y="5313595"/>
            <a:ext cx="978449" cy="572203"/>
            <a:chOff x="4305659" y="5472619"/>
            <a:chExt cx="978449" cy="5722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1EBC9B-953C-9E47-82D3-8C68159A4328}"/>
                </a:ext>
              </a:extLst>
            </p:cNvPr>
            <p:cNvSpPr txBox="1"/>
            <p:nvPr/>
          </p:nvSpPr>
          <p:spPr>
            <a:xfrm>
              <a:off x="4330129" y="5706268"/>
              <a:ext cx="953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Drop #32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BB5133-9777-D54F-B1DC-709AF001392B}"/>
                </a:ext>
              </a:extLst>
            </p:cNvPr>
            <p:cNvSpPr/>
            <p:nvPr/>
          </p:nvSpPr>
          <p:spPr>
            <a:xfrm>
              <a:off x="4305659" y="5472619"/>
              <a:ext cx="182880" cy="1828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A5CF931-F555-E24C-A296-8F4F0AD321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51067" y="5634161"/>
              <a:ext cx="120933" cy="170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BA20623-E64B-2A40-A6E5-5055AC7967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9"/>
          <a:stretch/>
        </p:blipFill>
        <p:spPr>
          <a:xfrm>
            <a:off x="5550760" y="3205466"/>
            <a:ext cx="630936" cy="34515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D84DAD2-70C6-0E4F-A17F-4367C5B11BD3}"/>
              </a:ext>
            </a:extLst>
          </p:cNvPr>
          <p:cNvSpPr/>
          <p:nvPr/>
        </p:nvSpPr>
        <p:spPr>
          <a:xfrm>
            <a:off x="7841020" y="4811486"/>
            <a:ext cx="1440865" cy="6636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22FE052-8B98-EC4A-95B2-B7909AADF62B}"/>
              </a:ext>
            </a:extLst>
          </p:cNvPr>
          <p:cNvSpPr/>
          <p:nvPr/>
        </p:nvSpPr>
        <p:spPr>
          <a:xfrm>
            <a:off x="8518525" y="5502275"/>
            <a:ext cx="1425575" cy="555625"/>
          </a:xfrm>
          <a:custGeom>
            <a:avLst/>
            <a:gdLst>
              <a:gd name="connsiteX0" fmla="*/ 1425575 w 1425575"/>
              <a:gd name="connsiteY0" fmla="*/ 574675 h 574675"/>
              <a:gd name="connsiteX1" fmla="*/ 1044575 w 1425575"/>
              <a:gd name="connsiteY1" fmla="*/ 568325 h 574675"/>
              <a:gd name="connsiteX2" fmla="*/ 828675 w 1425575"/>
              <a:gd name="connsiteY2" fmla="*/ 495300 h 574675"/>
              <a:gd name="connsiteX3" fmla="*/ 635000 w 1425575"/>
              <a:gd name="connsiteY3" fmla="*/ 460375 h 574675"/>
              <a:gd name="connsiteX4" fmla="*/ 479425 w 1425575"/>
              <a:gd name="connsiteY4" fmla="*/ 384175 h 574675"/>
              <a:gd name="connsiteX5" fmla="*/ 546100 w 1425575"/>
              <a:gd name="connsiteY5" fmla="*/ 336550 h 574675"/>
              <a:gd name="connsiteX6" fmla="*/ 254000 w 1425575"/>
              <a:gd name="connsiteY6" fmla="*/ 298450 h 574675"/>
              <a:gd name="connsiteX7" fmla="*/ 101600 w 1425575"/>
              <a:gd name="connsiteY7" fmla="*/ 260350 h 574675"/>
              <a:gd name="connsiteX8" fmla="*/ 111125 w 1425575"/>
              <a:gd name="connsiteY8" fmla="*/ 209550 h 574675"/>
              <a:gd name="connsiteX9" fmla="*/ 66675 w 1425575"/>
              <a:gd name="connsiteY9" fmla="*/ 184150 h 574675"/>
              <a:gd name="connsiteX10" fmla="*/ 155575 w 1425575"/>
              <a:gd name="connsiteY10" fmla="*/ 136525 h 574675"/>
              <a:gd name="connsiteX11" fmla="*/ 0 w 1425575"/>
              <a:gd name="connsiteY11" fmla="*/ 92075 h 574675"/>
              <a:gd name="connsiteX12" fmla="*/ 860425 w 1425575"/>
              <a:gd name="connsiteY12" fmla="*/ 6350 h 574675"/>
              <a:gd name="connsiteX13" fmla="*/ 1136650 w 1425575"/>
              <a:gd name="connsiteY13" fmla="*/ 0 h 574675"/>
              <a:gd name="connsiteX14" fmla="*/ 1200150 w 1425575"/>
              <a:gd name="connsiteY14" fmla="*/ 149225 h 574675"/>
              <a:gd name="connsiteX15" fmla="*/ 1266825 w 1425575"/>
              <a:gd name="connsiteY15" fmla="*/ 174625 h 574675"/>
              <a:gd name="connsiteX16" fmla="*/ 1304925 w 1425575"/>
              <a:gd name="connsiteY16" fmla="*/ 311150 h 574675"/>
              <a:gd name="connsiteX17" fmla="*/ 1365250 w 1425575"/>
              <a:gd name="connsiteY17" fmla="*/ 422275 h 574675"/>
              <a:gd name="connsiteX18" fmla="*/ 1381125 w 1425575"/>
              <a:gd name="connsiteY18" fmla="*/ 517525 h 574675"/>
              <a:gd name="connsiteX19" fmla="*/ 1425575 w 1425575"/>
              <a:gd name="connsiteY19" fmla="*/ 574675 h 574675"/>
              <a:gd name="connsiteX0" fmla="*/ 1425575 w 1425575"/>
              <a:gd name="connsiteY0" fmla="*/ 574675 h 574675"/>
              <a:gd name="connsiteX1" fmla="*/ 1044575 w 1425575"/>
              <a:gd name="connsiteY1" fmla="*/ 568325 h 574675"/>
              <a:gd name="connsiteX2" fmla="*/ 828675 w 1425575"/>
              <a:gd name="connsiteY2" fmla="*/ 495300 h 574675"/>
              <a:gd name="connsiteX3" fmla="*/ 635000 w 1425575"/>
              <a:gd name="connsiteY3" fmla="*/ 460375 h 574675"/>
              <a:gd name="connsiteX4" fmla="*/ 479425 w 1425575"/>
              <a:gd name="connsiteY4" fmla="*/ 384175 h 574675"/>
              <a:gd name="connsiteX5" fmla="*/ 546100 w 1425575"/>
              <a:gd name="connsiteY5" fmla="*/ 336550 h 574675"/>
              <a:gd name="connsiteX6" fmla="*/ 254000 w 1425575"/>
              <a:gd name="connsiteY6" fmla="*/ 298450 h 574675"/>
              <a:gd name="connsiteX7" fmla="*/ 101600 w 1425575"/>
              <a:gd name="connsiteY7" fmla="*/ 260350 h 574675"/>
              <a:gd name="connsiteX8" fmla="*/ 111125 w 1425575"/>
              <a:gd name="connsiteY8" fmla="*/ 209550 h 574675"/>
              <a:gd name="connsiteX9" fmla="*/ 66675 w 1425575"/>
              <a:gd name="connsiteY9" fmla="*/ 184150 h 574675"/>
              <a:gd name="connsiteX10" fmla="*/ 155575 w 1425575"/>
              <a:gd name="connsiteY10" fmla="*/ 136525 h 574675"/>
              <a:gd name="connsiteX11" fmla="*/ 0 w 1425575"/>
              <a:gd name="connsiteY11" fmla="*/ 92075 h 574675"/>
              <a:gd name="connsiteX12" fmla="*/ 857250 w 1425575"/>
              <a:gd name="connsiteY12" fmla="*/ 22225 h 574675"/>
              <a:gd name="connsiteX13" fmla="*/ 1136650 w 1425575"/>
              <a:gd name="connsiteY13" fmla="*/ 0 h 574675"/>
              <a:gd name="connsiteX14" fmla="*/ 1200150 w 1425575"/>
              <a:gd name="connsiteY14" fmla="*/ 149225 h 574675"/>
              <a:gd name="connsiteX15" fmla="*/ 1266825 w 1425575"/>
              <a:gd name="connsiteY15" fmla="*/ 174625 h 574675"/>
              <a:gd name="connsiteX16" fmla="*/ 1304925 w 1425575"/>
              <a:gd name="connsiteY16" fmla="*/ 311150 h 574675"/>
              <a:gd name="connsiteX17" fmla="*/ 1365250 w 1425575"/>
              <a:gd name="connsiteY17" fmla="*/ 422275 h 574675"/>
              <a:gd name="connsiteX18" fmla="*/ 1381125 w 1425575"/>
              <a:gd name="connsiteY18" fmla="*/ 517525 h 574675"/>
              <a:gd name="connsiteX19" fmla="*/ 1425575 w 1425575"/>
              <a:gd name="connsiteY19" fmla="*/ 574675 h 574675"/>
              <a:gd name="connsiteX0" fmla="*/ 1425575 w 1425575"/>
              <a:gd name="connsiteY0" fmla="*/ 555625 h 555625"/>
              <a:gd name="connsiteX1" fmla="*/ 1044575 w 1425575"/>
              <a:gd name="connsiteY1" fmla="*/ 549275 h 555625"/>
              <a:gd name="connsiteX2" fmla="*/ 828675 w 1425575"/>
              <a:gd name="connsiteY2" fmla="*/ 476250 h 555625"/>
              <a:gd name="connsiteX3" fmla="*/ 635000 w 1425575"/>
              <a:gd name="connsiteY3" fmla="*/ 441325 h 555625"/>
              <a:gd name="connsiteX4" fmla="*/ 479425 w 1425575"/>
              <a:gd name="connsiteY4" fmla="*/ 365125 h 555625"/>
              <a:gd name="connsiteX5" fmla="*/ 546100 w 1425575"/>
              <a:gd name="connsiteY5" fmla="*/ 317500 h 555625"/>
              <a:gd name="connsiteX6" fmla="*/ 254000 w 1425575"/>
              <a:gd name="connsiteY6" fmla="*/ 279400 h 555625"/>
              <a:gd name="connsiteX7" fmla="*/ 101600 w 1425575"/>
              <a:gd name="connsiteY7" fmla="*/ 241300 h 555625"/>
              <a:gd name="connsiteX8" fmla="*/ 111125 w 1425575"/>
              <a:gd name="connsiteY8" fmla="*/ 190500 h 555625"/>
              <a:gd name="connsiteX9" fmla="*/ 66675 w 1425575"/>
              <a:gd name="connsiteY9" fmla="*/ 165100 h 555625"/>
              <a:gd name="connsiteX10" fmla="*/ 155575 w 1425575"/>
              <a:gd name="connsiteY10" fmla="*/ 117475 h 555625"/>
              <a:gd name="connsiteX11" fmla="*/ 0 w 1425575"/>
              <a:gd name="connsiteY11" fmla="*/ 73025 h 555625"/>
              <a:gd name="connsiteX12" fmla="*/ 857250 w 1425575"/>
              <a:gd name="connsiteY12" fmla="*/ 3175 h 555625"/>
              <a:gd name="connsiteX13" fmla="*/ 1136650 w 1425575"/>
              <a:gd name="connsiteY13" fmla="*/ 0 h 555625"/>
              <a:gd name="connsiteX14" fmla="*/ 1200150 w 1425575"/>
              <a:gd name="connsiteY14" fmla="*/ 130175 h 555625"/>
              <a:gd name="connsiteX15" fmla="*/ 1266825 w 1425575"/>
              <a:gd name="connsiteY15" fmla="*/ 155575 h 555625"/>
              <a:gd name="connsiteX16" fmla="*/ 1304925 w 1425575"/>
              <a:gd name="connsiteY16" fmla="*/ 292100 h 555625"/>
              <a:gd name="connsiteX17" fmla="*/ 1365250 w 1425575"/>
              <a:gd name="connsiteY17" fmla="*/ 403225 h 555625"/>
              <a:gd name="connsiteX18" fmla="*/ 1381125 w 1425575"/>
              <a:gd name="connsiteY18" fmla="*/ 498475 h 555625"/>
              <a:gd name="connsiteX19" fmla="*/ 1425575 w 1425575"/>
              <a:gd name="connsiteY19" fmla="*/ 555625 h 55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25575" h="555625">
                <a:moveTo>
                  <a:pt x="1425575" y="555625"/>
                </a:moveTo>
                <a:lnTo>
                  <a:pt x="1044575" y="549275"/>
                </a:lnTo>
                <a:lnTo>
                  <a:pt x="828675" y="476250"/>
                </a:lnTo>
                <a:lnTo>
                  <a:pt x="635000" y="441325"/>
                </a:lnTo>
                <a:lnTo>
                  <a:pt x="479425" y="365125"/>
                </a:lnTo>
                <a:lnTo>
                  <a:pt x="546100" y="317500"/>
                </a:lnTo>
                <a:lnTo>
                  <a:pt x="254000" y="279400"/>
                </a:lnTo>
                <a:lnTo>
                  <a:pt x="101600" y="241300"/>
                </a:lnTo>
                <a:lnTo>
                  <a:pt x="111125" y="190500"/>
                </a:lnTo>
                <a:lnTo>
                  <a:pt x="66675" y="165100"/>
                </a:lnTo>
                <a:lnTo>
                  <a:pt x="155575" y="117475"/>
                </a:lnTo>
                <a:lnTo>
                  <a:pt x="0" y="73025"/>
                </a:lnTo>
                <a:lnTo>
                  <a:pt x="857250" y="3175"/>
                </a:lnTo>
                <a:lnTo>
                  <a:pt x="1136650" y="0"/>
                </a:lnTo>
                <a:lnTo>
                  <a:pt x="1200150" y="130175"/>
                </a:lnTo>
                <a:lnTo>
                  <a:pt x="1266825" y="155575"/>
                </a:lnTo>
                <a:lnTo>
                  <a:pt x="1304925" y="292100"/>
                </a:lnTo>
                <a:lnTo>
                  <a:pt x="1365250" y="403225"/>
                </a:lnTo>
                <a:lnTo>
                  <a:pt x="1381125" y="498475"/>
                </a:lnTo>
                <a:lnTo>
                  <a:pt x="1425575" y="555625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037394-9CF6-BA48-8FEA-BDCBB2FB596E}"/>
              </a:ext>
            </a:extLst>
          </p:cNvPr>
          <p:cNvSpPr/>
          <p:nvPr/>
        </p:nvSpPr>
        <p:spPr>
          <a:xfrm>
            <a:off x="8534814" y="5474318"/>
            <a:ext cx="774791" cy="45875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7948C0-3D3C-A248-8A98-502E188ED37D}"/>
              </a:ext>
            </a:extLst>
          </p:cNvPr>
          <p:cNvSpPr txBox="1"/>
          <p:nvPr/>
        </p:nvSpPr>
        <p:spPr>
          <a:xfrm>
            <a:off x="9309605" y="5596320"/>
            <a:ext cx="444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0B862E-3B8D-C849-B425-2B79416685B7}"/>
              </a:ext>
            </a:extLst>
          </p:cNvPr>
          <p:cNvSpPr txBox="1"/>
          <p:nvPr/>
        </p:nvSpPr>
        <p:spPr>
          <a:xfrm>
            <a:off x="8988553" y="3467655"/>
            <a:ext cx="1507849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/>
              <a:t>700 </a:t>
            </a:r>
            <a:r>
              <a:rPr lang="en-US" sz="1400" b="1" u="sng" dirty="0" err="1"/>
              <a:t>hPa</a:t>
            </a:r>
            <a:r>
              <a:rPr lang="en-US" sz="1400" b="1" u="sng" dirty="0"/>
              <a:t> RH</a:t>
            </a:r>
          </a:p>
          <a:p>
            <a:r>
              <a:rPr lang="en-US" sz="1400" i="1" dirty="0"/>
              <a:t>Dropsonde: 14.5%</a:t>
            </a:r>
          </a:p>
          <a:p>
            <a:r>
              <a:rPr lang="en-US" sz="1400" i="1" dirty="0"/>
              <a:t>NUCAPS: ~55%</a:t>
            </a:r>
          </a:p>
          <a:p>
            <a:r>
              <a:rPr lang="en-US" sz="1400" i="1" dirty="0"/>
              <a:t>GFS: ~50%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EE0A6-25CF-D948-A7E9-1DAAEF925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75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B579CD-A41D-A64D-8224-33A55D05E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3182112"/>
            <a:ext cx="4864608" cy="3474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0F62E0-70FA-D746-A6A9-ACBE201F4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2" y="3182282"/>
            <a:ext cx="4519321" cy="3474720"/>
          </a:xfrm>
          <a:prstGeom prst="rect">
            <a:avLst/>
          </a:prstGeom>
        </p:spPr>
      </p:pic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E75B5"/>
                </a:solidFill>
              </a:rPr>
              <a:t>HRD-NESDIS G-IV SAL Mission Debrief</a:t>
            </a:r>
            <a:endParaRPr dirty="0"/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8402"/>
            <a:ext cx="1219200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sz="2800" dirty="0"/>
              <a:t>20180</a:t>
            </a:r>
            <a:r>
              <a:rPr lang="en-US" sz="2800" dirty="0"/>
              <a:t>920N</a:t>
            </a:r>
            <a:r>
              <a:rPr sz="2800" dirty="0"/>
              <a:t>1</a:t>
            </a:r>
            <a:endParaRPr lang="en-US" sz="2800" dirty="0"/>
          </a:p>
          <a:p>
            <a:pPr algn="ctr"/>
            <a:r>
              <a:rPr lang="en-US" sz="2400" b="0" dirty="0"/>
              <a:t>G-IV Drop #36 (185359 UTC)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/>
              <a:t>Environments: tropical wave axis (moist tropical)</a:t>
            </a:r>
          </a:p>
          <a:p>
            <a:pPr marL="285750" indent="-166688" algn="ctr">
              <a:buFont typeface="Arial" panose="020B0604020202020204" pitchFamily="34" charset="0"/>
              <a:buChar char="•"/>
            </a:pPr>
            <a:r>
              <a:rPr lang="en-US" sz="1600" b="0" dirty="0"/>
              <a:t>Dropsonde-NUCAPS temporal &amp; spatial separation: 8 min, 1.2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24952C-E629-1347-870A-246A9F4A3220}"/>
              </a:ext>
            </a:extLst>
          </p:cNvPr>
          <p:cNvSpPr txBox="1"/>
          <p:nvPr/>
        </p:nvSpPr>
        <p:spPr>
          <a:xfrm>
            <a:off x="1039673" y="2925253"/>
            <a:ext cx="5056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G-IV track - MIMIC TPW Imagery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2A6B2-8425-6749-873D-005C16FC07EA}"/>
              </a:ext>
            </a:extLst>
          </p:cNvPr>
          <p:cNvSpPr txBox="1"/>
          <p:nvPr/>
        </p:nvSpPr>
        <p:spPr>
          <a:xfrm>
            <a:off x="6181696" y="2938661"/>
            <a:ext cx="486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G-IV GPS Dropsonde - GFS - NUCAPS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E30C4D-7090-0849-9D31-8D825A421E75}"/>
              </a:ext>
            </a:extLst>
          </p:cNvPr>
          <p:cNvGrpSpPr/>
          <p:nvPr/>
        </p:nvGrpSpPr>
        <p:grpSpPr>
          <a:xfrm>
            <a:off x="2065224" y="5313595"/>
            <a:ext cx="1119793" cy="439909"/>
            <a:chOff x="3368746" y="5472619"/>
            <a:chExt cx="1119793" cy="43990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1EBC9B-953C-9E47-82D3-8C68159A4328}"/>
                </a:ext>
              </a:extLst>
            </p:cNvPr>
            <p:cNvSpPr txBox="1"/>
            <p:nvPr/>
          </p:nvSpPr>
          <p:spPr>
            <a:xfrm>
              <a:off x="3368746" y="5573974"/>
              <a:ext cx="953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Drop #36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BB5133-9777-D54F-B1DC-709AF001392B}"/>
                </a:ext>
              </a:extLst>
            </p:cNvPr>
            <p:cNvSpPr/>
            <p:nvPr/>
          </p:nvSpPr>
          <p:spPr>
            <a:xfrm>
              <a:off x="4305659" y="5472619"/>
              <a:ext cx="182880" cy="1828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A5CF931-F555-E24C-A296-8F4F0AD32131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4240820" y="5628717"/>
              <a:ext cx="91621" cy="114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BA20623-E64B-2A40-A6E5-5055AC7967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9"/>
          <a:stretch/>
        </p:blipFill>
        <p:spPr>
          <a:xfrm>
            <a:off x="5550760" y="3205466"/>
            <a:ext cx="630936" cy="34515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13A989-B3C0-6146-8944-1C781ED53D0F}"/>
              </a:ext>
            </a:extLst>
          </p:cNvPr>
          <p:cNvSpPr txBox="1"/>
          <p:nvPr/>
        </p:nvSpPr>
        <p:spPr>
          <a:xfrm>
            <a:off x="8969160" y="3467655"/>
            <a:ext cx="1522596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/>
              <a:t>700 </a:t>
            </a:r>
            <a:r>
              <a:rPr lang="en-US" sz="1400" b="1" u="sng" dirty="0" err="1"/>
              <a:t>hPa</a:t>
            </a:r>
            <a:r>
              <a:rPr lang="en-US" sz="1400" b="1" u="sng" dirty="0"/>
              <a:t> RH</a:t>
            </a:r>
          </a:p>
          <a:p>
            <a:r>
              <a:rPr lang="en-US" sz="1400" i="1" dirty="0"/>
              <a:t>Dropsonde: 68.9%</a:t>
            </a:r>
          </a:p>
          <a:p>
            <a:r>
              <a:rPr lang="en-US" sz="1400" i="1" dirty="0"/>
              <a:t>NUCAPS: ~70%</a:t>
            </a:r>
          </a:p>
          <a:p>
            <a:r>
              <a:rPr lang="en-US" sz="1400" i="1" dirty="0"/>
              <a:t>GFS: ~66%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FA29FB-5A66-6645-BEB6-BCCDBEC0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8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E75B5"/>
                </a:solidFill>
              </a:rPr>
              <a:t>HRD-NESDIS G-IV SAL Mission Debrief</a:t>
            </a:r>
            <a:endParaRPr dirty="0"/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71147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sz="3200" dirty="0"/>
              <a:t>20180</a:t>
            </a:r>
            <a:r>
              <a:rPr lang="en-US" sz="3200" dirty="0"/>
              <a:t>920N</a:t>
            </a:r>
            <a:r>
              <a:rPr sz="3200" dirty="0"/>
              <a:t>1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0A828-CDBE-2E4E-BAEA-A817A7992C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8" y="2404308"/>
            <a:ext cx="10058400" cy="4301638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3F20785F-F348-6449-A4B4-203D1B302410}"/>
              </a:ext>
            </a:extLst>
          </p:cNvPr>
          <p:cNvSpPr/>
          <p:nvPr/>
        </p:nvSpPr>
        <p:spPr>
          <a:xfrm>
            <a:off x="2832101" y="4254499"/>
            <a:ext cx="1933575" cy="949325"/>
          </a:xfrm>
          <a:custGeom>
            <a:avLst/>
            <a:gdLst>
              <a:gd name="connsiteX0" fmla="*/ 0 w 1885950"/>
              <a:gd name="connsiteY0" fmla="*/ 0 h 1035050"/>
              <a:gd name="connsiteX1" fmla="*/ 463550 w 1885950"/>
              <a:gd name="connsiteY1" fmla="*/ 85725 h 1035050"/>
              <a:gd name="connsiteX2" fmla="*/ 1628775 w 1885950"/>
              <a:gd name="connsiteY2" fmla="*/ 520700 h 1035050"/>
              <a:gd name="connsiteX3" fmla="*/ 1885950 w 1885950"/>
              <a:gd name="connsiteY3" fmla="*/ 889000 h 1035050"/>
              <a:gd name="connsiteX4" fmla="*/ 1879600 w 1885950"/>
              <a:gd name="connsiteY4" fmla="*/ 1035050 h 1035050"/>
              <a:gd name="connsiteX5" fmla="*/ 835025 w 1885950"/>
              <a:gd name="connsiteY5" fmla="*/ 984250 h 1035050"/>
              <a:gd name="connsiteX6" fmla="*/ 0 w 1885950"/>
              <a:gd name="connsiteY6" fmla="*/ 0 h 1035050"/>
              <a:gd name="connsiteX0" fmla="*/ 0 w 1870075"/>
              <a:gd name="connsiteY0" fmla="*/ 0 h 1025525"/>
              <a:gd name="connsiteX1" fmla="*/ 447675 w 1870075"/>
              <a:gd name="connsiteY1" fmla="*/ 76200 h 1025525"/>
              <a:gd name="connsiteX2" fmla="*/ 1612900 w 1870075"/>
              <a:gd name="connsiteY2" fmla="*/ 511175 h 1025525"/>
              <a:gd name="connsiteX3" fmla="*/ 1870075 w 1870075"/>
              <a:gd name="connsiteY3" fmla="*/ 879475 h 1025525"/>
              <a:gd name="connsiteX4" fmla="*/ 1863725 w 1870075"/>
              <a:gd name="connsiteY4" fmla="*/ 1025525 h 1025525"/>
              <a:gd name="connsiteX5" fmla="*/ 819150 w 1870075"/>
              <a:gd name="connsiteY5" fmla="*/ 974725 h 1025525"/>
              <a:gd name="connsiteX6" fmla="*/ 0 w 1870075"/>
              <a:gd name="connsiteY6" fmla="*/ 0 h 1025525"/>
              <a:gd name="connsiteX0" fmla="*/ 0 w 1870075"/>
              <a:gd name="connsiteY0" fmla="*/ 0 h 1025525"/>
              <a:gd name="connsiteX1" fmla="*/ 457200 w 1870075"/>
              <a:gd name="connsiteY1" fmla="*/ 73025 h 1025525"/>
              <a:gd name="connsiteX2" fmla="*/ 1612900 w 1870075"/>
              <a:gd name="connsiteY2" fmla="*/ 511175 h 1025525"/>
              <a:gd name="connsiteX3" fmla="*/ 1870075 w 1870075"/>
              <a:gd name="connsiteY3" fmla="*/ 879475 h 1025525"/>
              <a:gd name="connsiteX4" fmla="*/ 1863725 w 1870075"/>
              <a:gd name="connsiteY4" fmla="*/ 1025525 h 1025525"/>
              <a:gd name="connsiteX5" fmla="*/ 819150 w 1870075"/>
              <a:gd name="connsiteY5" fmla="*/ 974725 h 1025525"/>
              <a:gd name="connsiteX6" fmla="*/ 0 w 1870075"/>
              <a:gd name="connsiteY6" fmla="*/ 0 h 1025525"/>
              <a:gd name="connsiteX0" fmla="*/ 0 w 1870075"/>
              <a:gd name="connsiteY0" fmla="*/ 0 h 1025525"/>
              <a:gd name="connsiteX1" fmla="*/ 457200 w 1870075"/>
              <a:gd name="connsiteY1" fmla="*/ 73025 h 1025525"/>
              <a:gd name="connsiteX2" fmla="*/ 1587500 w 1870075"/>
              <a:gd name="connsiteY2" fmla="*/ 533400 h 1025525"/>
              <a:gd name="connsiteX3" fmla="*/ 1870075 w 1870075"/>
              <a:gd name="connsiteY3" fmla="*/ 879475 h 1025525"/>
              <a:gd name="connsiteX4" fmla="*/ 1863725 w 1870075"/>
              <a:gd name="connsiteY4" fmla="*/ 1025525 h 1025525"/>
              <a:gd name="connsiteX5" fmla="*/ 819150 w 1870075"/>
              <a:gd name="connsiteY5" fmla="*/ 974725 h 1025525"/>
              <a:gd name="connsiteX6" fmla="*/ 0 w 1870075"/>
              <a:gd name="connsiteY6" fmla="*/ 0 h 1025525"/>
              <a:gd name="connsiteX0" fmla="*/ 0 w 1870075"/>
              <a:gd name="connsiteY0" fmla="*/ 0 h 1025525"/>
              <a:gd name="connsiteX1" fmla="*/ 457200 w 1870075"/>
              <a:gd name="connsiteY1" fmla="*/ 73025 h 1025525"/>
              <a:gd name="connsiteX2" fmla="*/ 1870075 w 1870075"/>
              <a:gd name="connsiteY2" fmla="*/ 879475 h 1025525"/>
              <a:gd name="connsiteX3" fmla="*/ 1863725 w 1870075"/>
              <a:gd name="connsiteY3" fmla="*/ 1025525 h 1025525"/>
              <a:gd name="connsiteX4" fmla="*/ 819150 w 1870075"/>
              <a:gd name="connsiteY4" fmla="*/ 974725 h 1025525"/>
              <a:gd name="connsiteX5" fmla="*/ 0 w 1870075"/>
              <a:gd name="connsiteY5" fmla="*/ 0 h 1025525"/>
              <a:gd name="connsiteX0" fmla="*/ 0 w 1863725"/>
              <a:gd name="connsiteY0" fmla="*/ 0 h 1025525"/>
              <a:gd name="connsiteX1" fmla="*/ 457200 w 1863725"/>
              <a:gd name="connsiteY1" fmla="*/ 73025 h 1025525"/>
              <a:gd name="connsiteX2" fmla="*/ 1857375 w 1863725"/>
              <a:gd name="connsiteY2" fmla="*/ 723900 h 1025525"/>
              <a:gd name="connsiteX3" fmla="*/ 1863725 w 1863725"/>
              <a:gd name="connsiteY3" fmla="*/ 1025525 h 1025525"/>
              <a:gd name="connsiteX4" fmla="*/ 819150 w 1863725"/>
              <a:gd name="connsiteY4" fmla="*/ 974725 h 1025525"/>
              <a:gd name="connsiteX5" fmla="*/ 0 w 1863725"/>
              <a:gd name="connsiteY5" fmla="*/ 0 h 1025525"/>
              <a:gd name="connsiteX0" fmla="*/ 0 w 1860550"/>
              <a:gd name="connsiteY0" fmla="*/ 0 h 974725"/>
              <a:gd name="connsiteX1" fmla="*/ 457200 w 1860550"/>
              <a:gd name="connsiteY1" fmla="*/ 73025 h 974725"/>
              <a:gd name="connsiteX2" fmla="*/ 1857375 w 1860550"/>
              <a:gd name="connsiteY2" fmla="*/ 723900 h 974725"/>
              <a:gd name="connsiteX3" fmla="*/ 1860550 w 1860550"/>
              <a:gd name="connsiteY3" fmla="*/ 952500 h 974725"/>
              <a:gd name="connsiteX4" fmla="*/ 819150 w 1860550"/>
              <a:gd name="connsiteY4" fmla="*/ 974725 h 974725"/>
              <a:gd name="connsiteX5" fmla="*/ 0 w 1860550"/>
              <a:gd name="connsiteY5" fmla="*/ 0 h 974725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857375 w 1860550"/>
              <a:gd name="connsiteY2" fmla="*/ 723900 h 952500"/>
              <a:gd name="connsiteX3" fmla="*/ 1860550 w 1860550"/>
              <a:gd name="connsiteY3" fmla="*/ 952500 h 952500"/>
              <a:gd name="connsiteX4" fmla="*/ 923925 w 1860550"/>
              <a:gd name="connsiteY4" fmla="*/ 952500 h 952500"/>
              <a:gd name="connsiteX5" fmla="*/ 0 w 1860550"/>
              <a:gd name="connsiteY5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206500 w 1860550"/>
              <a:gd name="connsiteY2" fmla="*/ 419100 h 952500"/>
              <a:gd name="connsiteX3" fmla="*/ 1857375 w 1860550"/>
              <a:gd name="connsiteY3" fmla="*/ 723900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93850 w 1860550"/>
              <a:gd name="connsiteY2" fmla="*/ 536575 h 952500"/>
              <a:gd name="connsiteX3" fmla="*/ 1857375 w 1860550"/>
              <a:gd name="connsiteY3" fmla="*/ 723900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58925 w 1860550"/>
              <a:gd name="connsiteY2" fmla="*/ 504825 h 952500"/>
              <a:gd name="connsiteX3" fmla="*/ 1857375 w 1860550"/>
              <a:gd name="connsiteY3" fmla="*/ 723900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58925 w 1860550"/>
              <a:gd name="connsiteY2" fmla="*/ 504825 h 952500"/>
              <a:gd name="connsiteX3" fmla="*/ 1854200 w 1860550"/>
              <a:gd name="connsiteY3" fmla="*/ 701675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65275 w 1860550"/>
              <a:gd name="connsiteY2" fmla="*/ 428625 h 952500"/>
              <a:gd name="connsiteX3" fmla="*/ 1854200 w 1860550"/>
              <a:gd name="connsiteY3" fmla="*/ 701675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58925 w 1860550"/>
              <a:gd name="connsiteY2" fmla="*/ 460375 h 952500"/>
              <a:gd name="connsiteX3" fmla="*/ 1854200 w 1860550"/>
              <a:gd name="connsiteY3" fmla="*/ 701675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60550"/>
              <a:gd name="connsiteY0" fmla="*/ 0 h 952500"/>
              <a:gd name="connsiteX1" fmla="*/ 457200 w 1860550"/>
              <a:gd name="connsiteY1" fmla="*/ 73025 h 952500"/>
              <a:gd name="connsiteX2" fmla="*/ 1558925 w 1860550"/>
              <a:gd name="connsiteY2" fmla="*/ 482600 h 952500"/>
              <a:gd name="connsiteX3" fmla="*/ 1854200 w 1860550"/>
              <a:gd name="connsiteY3" fmla="*/ 701675 h 952500"/>
              <a:gd name="connsiteX4" fmla="*/ 1860550 w 1860550"/>
              <a:gd name="connsiteY4" fmla="*/ 952500 h 952500"/>
              <a:gd name="connsiteX5" fmla="*/ 923925 w 1860550"/>
              <a:gd name="connsiteY5" fmla="*/ 952500 h 952500"/>
              <a:gd name="connsiteX6" fmla="*/ 0 w 1860550"/>
              <a:gd name="connsiteY6" fmla="*/ 0 h 952500"/>
              <a:gd name="connsiteX0" fmla="*/ 0 w 1892324"/>
              <a:gd name="connsiteY0" fmla="*/ 0 h 952500"/>
              <a:gd name="connsiteX1" fmla="*/ 457200 w 1892324"/>
              <a:gd name="connsiteY1" fmla="*/ 73025 h 952500"/>
              <a:gd name="connsiteX2" fmla="*/ 1558925 w 1892324"/>
              <a:gd name="connsiteY2" fmla="*/ 482600 h 952500"/>
              <a:gd name="connsiteX3" fmla="*/ 1892300 w 1892324"/>
              <a:gd name="connsiteY3" fmla="*/ 704850 h 952500"/>
              <a:gd name="connsiteX4" fmla="*/ 1860550 w 1892324"/>
              <a:gd name="connsiteY4" fmla="*/ 952500 h 952500"/>
              <a:gd name="connsiteX5" fmla="*/ 923925 w 1892324"/>
              <a:gd name="connsiteY5" fmla="*/ 952500 h 952500"/>
              <a:gd name="connsiteX6" fmla="*/ 0 w 1892324"/>
              <a:gd name="connsiteY6" fmla="*/ 0 h 952500"/>
              <a:gd name="connsiteX0" fmla="*/ 0 w 1895475"/>
              <a:gd name="connsiteY0" fmla="*/ 0 h 965200"/>
              <a:gd name="connsiteX1" fmla="*/ 457200 w 1895475"/>
              <a:gd name="connsiteY1" fmla="*/ 73025 h 965200"/>
              <a:gd name="connsiteX2" fmla="*/ 1558925 w 1895475"/>
              <a:gd name="connsiteY2" fmla="*/ 482600 h 965200"/>
              <a:gd name="connsiteX3" fmla="*/ 1892300 w 1895475"/>
              <a:gd name="connsiteY3" fmla="*/ 704850 h 965200"/>
              <a:gd name="connsiteX4" fmla="*/ 1895475 w 1895475"/>
              <a:gd name="connsiteY4" fmla="*/ 965200 h 965200"/>
              <a:gd name="connsiteX5" fmla="*/ 923925 w 1895475"/>
              <a:gd name="connsiteY5" fmla="*/ 952500 h 965200"/>
              <a:gd name="connsiteX6" fmla="*/ 0 w 1895475"/>
              <a:gd name="connsiteY6" fmla="*/ 0 h 965200"/>
              <a:gd name="connsiteX0" fmla="*/ 0 w 1898650"/>
              <a:gd name="connsiteY0" fmla="*/ 0 h 952500"/>
              <a:gd name="connsiteX1" fmla="*/ 457200 w 1898650"/>
              <a:gd name="connsiteY1" fmla="*/ 73025 h 952500"/>
              <a:gd name="connsiteX2" fmla="*/ 1558925 w 1898650"/>
              <a:gd name="connsiteY2" fmla="*/ 482600 h 952500"/>
              <a:gd name="connsiteX3" fmla="*/ 1892300 w 1898650"/>
              <a:gd name="connsiteY3" fmla="*/ 704850 h 952500"/>
              <a:gd name="connsiteX4" fmla="*/ 1898650 w 1898650"/>
              <a:gd name="connsiteY4" fmla="*/ 949325 h 952500"/>
              <a:gd name="connsiteX5" fmla="*/ 923925 w 1898650"/>
              <a:gd name="connsiteY5" fmla="*/ 952500 h 952500"/>
              <a:gd name="connsiteX6" fmla="*/ 0 w 1898650"/>
              <a:gd name="connsiteY6" fmla="*/ 0 h 952500"/>
              <a:gd name="connsiteX0" fmla="*/ 0 w 1898650"/>
              <a:gd name="connsiteY0" fmla="*/ 0 h 949325"/>
              <a:gd name="connsiteX1" fmla="*/ 457200 w 1898650"/>
              <a:gd name="connsiteY1" fmla="*/ 73025 h 949325"/>
              <a:gd name="connsiteX2" fmla="*/ 1558925 w 1898650"/>
              <a:gd name="connsiteY2" fmla="*/ 482600 h 949325"/>
              <a:gd name="connsiteX3" fmla="*/ 1892300 w 1898650"/>
              <a:gd name="connsiteY3" fmla="*/ 704850 h 949325"/>
              <a:gd name="connsiteX4" fmla="*/ 1898650 w 1898650"/>
              <a:gd name="connsiteY4" fmla="*/ 949325 h 949325"/>
              <a:gd name="connsiteX5" fmla="*/ 927100 w 1898650"/>
              <a:gd name="connsiteY5" fmla="*/ 942975 h 949325"/>
              <a:gd name="connsiteX6" fmla="*/ 0 w 1898650"/>
              <a:gd name="connsiteY6" fmla="*/ 0 h 949325"/>
              <a:gd name="connsiteX0" fmla="*/ 0 w 1908243"/>
              <a:gd name="connsiteY0" fmla="*/ 0 h 949325"/>
              <a:gd name="connsiteX1" fmla="*/ 457200 w 1908243"/>
              <a:gd name="connsiteY1" fmla="*/ 73025 h 949325"/>
              <a:gd name="connsiteX2" fmla="*/ 1558925 w 1908243"/>
              <a:gd name="connsiteY2" fmla="*/ 482600 h 949325"/>
              <a:gd name="connsiteX3" fmla="*/ 1908175 w 1908243"/>
              <a:gd name="connsiteY3" fmla="*/ 708025 h 949325"/>
              <a:gd name="connsiteX4" fmla="*/ 1898650 w 1908243"/>
              <a:gd name="connsiteY4" fmla="*/ 949325 h 949325"/>
              <a:gd name="connsiteX5" fmla="*/ 927100 w 1908243"/>
              <a:gd name="connsiteY5" fmla="*/ 942975 h 949325"/>
              <a:gd name="connsiteX6" fmla="*/ 0 w 1908243"/>
              <a:gd name="connsiteY6" fmla="*/ 0 h 949325"/>
              <a:gd name="connsiteX0" fmla="*/ 0 w 1905091"/>
              <a:gd name="connsiteY0" fmla="*/ 0 h 949325"/>
              <a:gd name="connsiteX1" fmla="*/ 457200 w 1905091"/>
              <a:gd name="connsiteY1" fmla="*/ 73025 h 949325"/>
              <a:gd name="connsiteX2" fmla="*/ 1558925 w 1905091"/>
              <a:gd name="connsiteY2" fmla="*/ 482600 h 949325"/>
              <a:gd name="connsiteX3" fmla="*/ 1905000 w 1905091"/>
              <a:gd name="connsiteY3" fmla="*/ 708025 h 949325"/>
              <a:gd name="connsiteX4" fmla="*/ 1898650 w 1905091"/>
              <a:gd name="connsiteY4" fmla="*/ 949325 h 949325"/>
              <a:gd name="connsiteX5" fmla="*/ 927100 w 1905091"/>
              <a:gd name="connsiteY5" fmla="*/ 942975 h 949325"/>
              <a:gd name="connsiteX6" fmla="*/ 0 w 1905091"/>
              <a:gd name="connsiteY6" fmla="*/ 0 h 949325"/>
              <a:gd name="connsiteX0" fmla="*/ 0 w 1898650"/>
              <a:gd name="connsiteY0" fmla="*/ 0 h 949325"/>
              <a:gd name="connsiteX1" fmla="*/ 457200 w 1898650"/>
              <a:gd name="connsiteY1" fmla="*/ 73025 h 949325"/>
              <a:gd name="connsiteX2" fmla="*/ 1558925 w 1898650"/>
              <a:gd name="connsiteY2" fmla="*/ 482600 h 949325"/>
              <a:gd name="connsiteX3" fmla="*/ 1892300 w 1898650"/>
              <a:gd name="connsiteY3" fmla="*/ 717550 h 949325"/>
              <a:gd name="connsiteX4" fmla="*/ 1898650 w 1898650"/>
              <a:gd name="connsiteY4" fmla="*/ 949325 h 949325"/>
              <a:gd name="connsiteX5" fmla="*/ 927100 w 1898650"/>
              <a:gd name="connsiteY5" fmla="*/ 942975 h 949325"/>
              <a:gd name="connsiteX6" fmla="*/ 0 w 1898650"/>
              <a:gd name="connsiteY6" fmla="*/ 0 h 949325"/>
              <a:gd name="connsiteX0" fmla="*/ 0 w 1901965"/>
              <a:gd name="connsiteY0" fmla="*/ 0 h 949325"/>
              <a:gd name="connsiteX1" fmla="*/ 457200 w 1901965"/>
              <a:gd name="connsiteY1" fmla="*/ 73025 h 949325"/>
              <a:gd name="connsiteX2" fmla="*/ 1558925 w 1901965"/>
              <a:gd name="connsiteY2" fmla="*/ 482600 h 949325"/>
              <a:gd name="connsiteX3" fmla="*/ 1901825 w 1901965"/>
              <a:gd name="connsiteY3" fmla="*/ 720725 h 949325"/>
              <a:gd name="connsiteX4" fmla="*/ 1898650 w 1901965"/>
              <a:gd name="connsiteY4" fmla="*/ 949325 h 949325"/>
              <a:gd name="connsiteX5" fmla="*/ 927100 w 1901965"/>
              <a:gd name="connsiteY5" fmla="*/ 942975 h 949325"/>
              <a:gd name="connsiteX6" fmla="*/ 0 w 1901965"/>
              <a:gd name="connsiteY6" fmla="*/ 0 h 949325"/>
              <a:gd name="connsiteX0" fmla="*/ 0 w 1933575"/>
              <a:gd name="connsiteY0" fmla="*/ 0 h 949325"/>
              <a:gd name="connsiteX1" fmla="*/ 457200 w 1933575"/>
              <a:gd name="connsiteY1" fmla="*/ 73025 h 949325"/>
              <a:gd name="connsiteX2" fmla="*/ 1558925 w 1933575"/>
              <a:gd name="connsiteY2" fmla="*/ 482600 h 949325"/>
              <a:gd name="connsiteX3" fmla="*/ 1901825 w 1933575"/>
              <a:gd name="connsiteY3" fmla="*/ 720725 h 949325"/>
              <a:gd name="connsiteX4" fmla="*/ 1933575 w 1933575"/>
              <a:gd name="connsiteY4" fmla="*/ 949325 h 949325"/>
              <a:gd name="connsiteX5" fmla="*/ 927100 w 1933575"/>
              <a:gd name="connsiteY5" fmla="*/ 942975 h 949325"/>
              <a:gd name="connsiteX6" fmla="*/ 0 w 1933575"/>
              <a:gd name="connsiteY6" fmla="*/ 0 h 949325"/>
              <a:gd name="connsiteX0" fmla="*/ 0 w 1933575"/>
              <a:gd name="connsiteY0" fmla="*/ 0 h 949325"/>
              <a:gd name="connsiteX1" fmla="*/ 457200 w 1933575"/>
              <a:gd name="connsiteY1" fmla="*/ 73025 h 949325"/>
              <a:gd name="connsiteX2" fmla="*/ 1558925 w 1933575"/>
              <a:gd name="connsiteY2" fmla="*/ 482600 h 949325"/>
              <a:gd name="connsiteX3" fmla="*/ 1930400 w 1933575"/>
              <a:gd name="connsiteY3" fmla="*/ 717550 h 949325"/>
              <a:gd name="connsiteX4" fmla="*/ 1933575 w 1933575"/>
              <a:gd name="connsiteY4" fmla="*/ 949325 h 949325"/>
              <a:gd name="connsiteX5" fmla="*/ 927100 w 1933575"/>
              <a:gd name="connsiteY5" fmla="*/ 942975 h 949325"/>
              <a:gd name="connsiteX6" fmla="*/ 0 w 1933575"/>
              <a:gd name="connsiteY6" fmla="*/ 0 h 949325"/>
              <a:gd name="connsiteX0" fmla="*/ 0 w 1933575"/>
              <a:gd name="connsiteY0" fmla="*/ 0 h 949325"/>
              <a:gd name="connsiteX1" fmla="*/ 457200 w 1933575"/>
              <a:gd name="connsiteY1" fmla="*/ 73025 h 949325"/>
              <a:gd name="connsiteX2" fmla="*/ 1562100 w 1933575"/>
              <a:gd name="connsiteY2" fmla="*/ 463550 h 949325"/>
              <a:gd name="connsiteX3" fmla="*/ 1930400 w 1933575"/>
              <a:gd name="connsiteY3" fmla="*/ 717550 h 949325"/>
              <a:gd name="connsiteX4" fmla="*/ 1933575 w 1933575"/>
              <a:gd name="connsiteY4" fmla="*/ 949325 h 949325"/>
              <a:gd name="connsiteX5" fmla="*/ 927100 w 1933575"/>
              <a:gd name="connsiteY5" fmla="*/ 942975 h 949325"/>
              <a:gd name="connsiteX6" fmla="*/ 0 w 1933575"/>
              <a:gd name="connsiteY6" fmla="*/ 0 h 9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3575" h="949325">
                <a:moveTo>
                  <a:pt x="0" y="0"/>
                </a:moveTo>
                <a:lnTo>
                  <a:pt x="457200" y="73025"/>
                </a:lnTo>
                <a:lnTo>
                  <a:pt x="1562100" y="463550"/>
                </a:lnTo>
                <a:lnTo>
                  <a:pt x="1930400" y="717550"/>
                </a:lnTo>
                <a:cubicBezTo>
                  <a:pt x="1931458" y="793750"/>
                  <a:pt x="1932517" y="873125"/>
                  <a:pt x="1933575" y="949325"/>
                </a:cubicBezTo>
                <a:lnTo>
                  <a:pt x="927100" y="942975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67FFF6-EA8A-DA45-A879-6972C667BAC4}"/>
              </a:ext>
            </a:extLst>
          </p:cNvPr>
          <p:cNvSpPr txBox="1"/>
          <p:nvPr/>
        </p:nvSpPr>
        <p:spPr>
          <a:xfrm>
            <a:off x="3981450" y="4678895"/>
            <a:ext cx="444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4FA473-475A-3F4F-A527-54012F90A2E3}"/>
              </a:ext>
            </a:extLst>
          </p:cNvPr>
          <p:cNvSpPr txBox="1"/>
          <p:nvPr/>
        </p:nvSpPr>
        <p:spPr>
          <a:xfrm rot="19826463">
            <a:off x="3666019" y="4115751"/>
            <a:ext cx="670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MLDAI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1DD79C-80B3-E345-811B-27FE3100E1B6}"/>
              </a:ext>
            </a:extLst>
          </p:cNvPr>
          <p:cNvSpPr txBox="1"/>
          <p:nvPr/>
        </p:nvSpPr>
        <p:spPr>
          <a:xfrm rot="20493290">
            <a:off x="3961995" y="4270350"/>
            <a:ext cx="426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2D05F6-57C7-F745-8AED-1E809AC2E016}"/>
              </a:ext>
            </a:extLst>
          </p:cNvPr>
          <p:cNvSpPr txBox="1"/>
          <p:nvPr/>
        </p:nvSpPr>
        <p:spPr>
          <a:xfrm>
            <a:off x="3266606" y="5079722"/>
            <a:ext cx="537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AEW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0DAAB1-5852-7F49-A106-CD867571EFBE}"/>
              </a:ext>
            </a:extLst>
          </p:cNvPr>
          <p:cNvSpPr txBox="1"/>
          <p:nvPr/>
        </p:nvSpPr>
        <p:spPr>
          <a:xfrm>
            <a:off x="7533872" y="2660685"/>
            <a:ext cx="2355850" cy="76944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MT: Moist Tropical</a:t>
            </a:r>
          </a:p>
          <a:p>
            <a:r>
              <a:rPr lang="en-US" sz="1100" dirty="0"/>
              <a:t>SAL: Saharan Air Layer</a:t>
            </a:r>
          </a:p>
          <a:p>
            <a:r>
              <a:rPr lang="en-US" sz="1100" dirty="0"/>
              <a:t>MLDAI: Mid-Latitude Dry Air Intrusion</a:t>
            </a:r>
          </a:p>
          <a:p>
            <a:r>
              <a:rPr lang="en-US" sz="1100" dirty="0"/>
              <a:t>AEW: African Easterly Wave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284042-E4E2-364E-927E-22E8DCAF81C8}"/>
              </a:ext>
            </a:extLst>
          </p:cNvPr>
          <p:cNvSpPr txBox="1"/>
          <p:nvPr/>
        </p:nvSpPr>
        <p:spPr>
          <a:xfrm>
            <a:off x="3042292" y="3835630"/>
            <a:ext cx="670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MLDAI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EE8215-1864-9E40-AD43-058CC43C532D}"/>
              </a:ext>
            </a:extLst>
          </p:cNvPr>
          <p:cNvSpPr txBox="1"/>
          <p:nvPr/>
        </p:nvSpPr>
        <p:spPr>
          <a:xfrm>
            <a:off x="5148721" y="5220925"/>
            <a:ext cx="654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Invest </a:t>
            </a:r>
          </a:p>
          <a:p>
            <a:pPr algn="ctr"/>
            <a:r>
              <a:rPr lang="en-US" sz="1400" i="1" dirty="0"/>
              <a:t>AL97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D439F-BC1C-A543-9701-52EF51A9EA71}"/>
              </a:ext>
            </a:extLst>
          </p:cNvPr>
          <p:cNvSpPr txBox="1"/>
          <p:nvPr/>
        </p:nvSpPr>
        <p:spPr>
          <a:xfrm>
            <a:off x="4101476" y="5198870"/>
            <a:ext cx="444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5AD23D-B87E-7944-B3B3-92ACA0F4572F}"/>
              </a:ext>
            </a:extLst>
          </p:cNvPr>
          <p:cNvSpPr/>
          <p:nvPr/>
        </p:nvSpPr>
        <p:spPr>
          <a:xfrm>
            <a:off x="4467743" y="5143759"/>
            <a:ext cx="112426" cy="11242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8A88674-6F7D-DC45-A131-1A1C10B6F763}"/>
              </a:ext>
            </a:extLst>
          </p:cNvPr>
          <p:cNvCxnSpPr>
            <a:cxnSpLocks/>
          </p:cNvCxnSpPr>
          <p:nvPr/>
        </p:nvCxnSpPr>
        <p:spPr>
          <a:xfrm flipV="1">
            <a:off x="3683028" y="3859695"/>
            <a:ext cx="224575" cy="5603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AAACF1E6-6DB9-3949-BFBD-A45AD14DD404}"/>
              </a:ext>
            </a:extLst>
          </p:cNvPr>
          <p:cNvSpPr/>
          <p:nvPr/>
        </p:nvSpPr>
        <p:spPr>
          <a:xfrm>
            <a:off x="3617290" y="4404208"/>
            <a:ext cx="112426" cy="11242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E50EE1-CD14-DA49-A916-423B5939B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45" y="2668434"/>
            <a:ext cx="1645920" cy="123444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328B32A-C1BB-974A-A790-367DC663FB04}"/>
              </a:ext>
            </a:extLst>
          </p:cNvPr>
          <p:cNvCxnSpPr>
            <a:cxnSpLocks/>
            <a:stCxn id="18" idx="7"/>
            <a:endCxn id="19" idx="1"/>
          </p:cNvCxnSpPr>
          <p:nvPr/>
        </p:nvCxnSpPr>
        <p:spPr>
          <a:xfrm flipV="1">
            <a:off x="4563705" y="4249708"/>
            <a:ext cx="1069599" cy="91051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3404E-7140-6C4E-B019-6672A54B8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04" y="3632488"/>
            <a:ext cx="1645920" cy="12344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F31EF6A-0032-924E-A598-B7FE4AEAC2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91" y="5030774"/>
            <a:ext cx="1645920" cy="1234440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D1F64C7-F084-9A46-A339-33C67FAC183F}"/>
              </a:ext>
            </a:extLst>
          </p:cNvPr>
          <p:cNvSpPr/>
          <p:nvPr/>
        </p:nvSpPr>
        <p:spPr>
          <a:xfrm>
            <a:off x="3839848" y="5138167"/>
            <a:ext cx="112426" cy="11242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41F74F5-9837-384C-AC59-3E0A04C37D7E}"/>
              </a:ext>
            </a:extLst>
          </p:cNvPr>
          <p:cNvCxnSpPr>
            <a:cxnSpLocks/>
            <a:stCxn id="46" idx="3"/>
            <a:endCxn id="30" idx="3"/>
          </p:cNvCxnSpPr>
          <p:nvPr/>
        </p:nvCxnSpPr>
        <p:spPr>
          <a:xfrm flipH="1">
            <a:off x="3119611" y="5234129"/>
            <a:ext cx="736701" cy="41386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1757Z">
            <a:hlinkClick r:id="" action="ppaction://media"/>
            <a:extLst>
              <a:ext uri="{FF2B5EF4-FFF2-40B4-BE49-F238E27FC236}">
                <a16:creationId xmlns:a16="http://schemas.microsoft.com/office/drawing/2014/main" id="{25DD8DB3-0685-E445-9CA4-24C2161B7E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55225" y="5079722"/>
            <a:ext cx="2090182" cy="1175727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9B5D278-46C8-364D-B7BE-44B0B2D395B1}"/>
              </a:ext>
            </a:extLst>
          </p:cNvPr>
          <p:cNvCxnSpPr>
            <a:cxnSpLocks/>
          </p:cNvCxnSpPr>
          <p:nvPr/>
        </p:nvCxnSpPr>
        <p:spPr>
          <a:xfrm>
            <a:off x="4228657" y="5204731"/>
            <a:ext cx="1526568" cy="67120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0ECC935D-6F65-E84A-AC97-AF24BD3A0B0B}"/>
              </a:ext>
            </a:extLst>
          </p:cNvPr>
          <p:cNvSpPr/>
          <p:nvPr/>
        </p:nvSpPr>
        <p:spPr>
          <a:xfrm>
            <a:off x="4172598" y="5142432"/>
            <a:ext cx="112426" cy="11242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F76A2C-E13C-3841-9DE4-7B6EDCC9D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4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E75B5"/>
                </a:solidFill>
              </a:rPr>
              <a:t>HRD-NESDIS G-IV SAL Mission Debrief</a:t>
            </a:r>
            <a:endParaRPr dirty="0"/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5535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sz="3200" dirty="0"/>
              <a:t>20180</a:t>
            </a:r>
            <a:r>
              <a:rPr lang="en-US" sz="3200" dirty="0"/>
              <a:t>920N</a:t>
            </a:r>
            <a:r>
              <a:rPr sz="3200" dirty="0"/>
              <a:t>1</a:t>
            </a:r>
            <a:endParaRPr lang="en-US" sz="3200" dirty="0"/>
          </a:p>
        </p:txBody>
      </p:sp>
      <p:sp>
        <p:nvSpPr>
          <p:cNvPr id="13" name="20180820H1">
            <a:extLst>
              <a:ext uri="{FF2B5EF4-FFF2-40B4-BE49-F238E27FC236}">
                <a16:creationId xmlns:a16="http://schemas.microsoft.com/office/drawing/2014/main" id="{246989BA-50EC-5B4E-8913-F1E4DF1F4F6E}"/>
              </a:ext>
            </a:extLst>
          </p:cNvPr>
          <p:cNvSpPr txBox="1"/>
          <p:nvPr/>
        </p:nvSpPr>
        <p:spPr>
          <a:xfrm>
            <a:off x="187778" y="4354147"/>
            <a:ext cx="12004221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r>
              <a:rPr lang="en-US" sz="2400" b="0" u="sng" dirty="0"/>
              <a:t>Expendables</a:t>
            </a:r>
          </a:p>
          <a:p>
            <a:pPr marL="406400" indent="-171450">
              <a:buFont typeface="Arial" panose="020B0604020202020204" pitchFamily="34" charset="0"/>
              <a:buChar char="•"/>
            </a:pPr>
            <a:r>
              <a:rPr lang="en-US" sz="1800" b="0" dirty="0"/>
              <a:t>42 GPS dropsondes (40 + 2 back-ups)</a:t>
            </a:r>
          </a:p>
        </p:txBody>
      </p:sp>
      <p:sp>
        <p:nvSpPr>
          <p:cNvPr id="14" name="20180820H1">
            <a:extLst>
              <a:ext uri="{FF2B5EF4-FFF2-40B4-BE49-F238E27FC236}">
                <a16:creationId xmlns:a16="http://schemas.microsoft.com/office/drawing/2014/main" id="{4167A628-663D-FC49-94EE-8F3A9CA37280}"/>
              </a:ext>
            </a:extLst>
          </p:cNvPr>
          <p:cNvSpPr txBox="1"/>
          <p:nvPr/>
        </p:nvSpPr>
        <p:spPr>
          <a:xfrm>
            <a:off x="187778" y="5059646"/>
            <a:ext cx="1200422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r>
              <a:rPr lang="en-US" sz="2400" b="0" u="sng" dirty="0"/>
              <a:t>Issues</a:t>
            </a:r>
          </a:p>
          <a:p>
            <a:pPr marL="406400" indent="-171450">
              <a:buFont typeface="Arial" panose="020B0604020202020204" pitchFamily="34" charset="0"/>
              <a:buChar char="•"/>
            </a:pPr>
            <a:r>
              <a:rPr lang="en-US" sz="1800" b="0" dirty="0"/>
              <a:t>None</a:t>
            </a:r>
          </a:p>
        </p:txBody>
      </p:sp>
      <p:sp>
        <p:nvSpPr>
          <p:cNvPr id="10" name="20180820H1">
            <a:extLst>
              <a:ext uri="{FF2B5EF4-FFF2-40B4-BE49-F238E27FC236}">
                <a16:creationId xmlns:a16="http://schemas.microsoft.com/office/drawing/2014/main" id="{AD01EA2A-5764-8249-B42A-EFA3C3C8F664}"/>
              </a:ext>
            </a:extLst>
          </p:cNvPr>
          <p:cNvSpPr txBox="1"/>
          <p:nvPr/>
        </p:nvSpPr>
        <p:spPr>
          <a:xfrm>
            <a:off x="187779" y="3284051"/>
            <a:ext cx="1200422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r>
              <a:rPr lang="en-US" sz="2400" b="0" u="sng" dirty="0"/>
              <a:t>HRD-NESDIS Coordination</a:t>
            </a:r>
          </a:p>
          <a:p>
            <a:pPr marL="406400" indent="-171450">
              <a:buFont typeface="Arial" panose="020B0604020202020204" pitchFamily="34" charset="0"/>
              <a:buChar char="•"/>
            </a:pPr>
            <a:r>
              <a:rPr lang="en-US" sz="1800" b="0" dirty="0"/>
              <a:t>G-IV take-off time: 1300 UTC/0900 LT</a:t>
            </a:r>
          </a:p>
          <a:p>
            <a:pPr marL="406400" indent="-171450">
              <a:buFont typeface="Arial" panose="020B0604020202020204" pitchFamily="34" charset="0"/>
              <a:buChar char="•"/>
            </a:pPr>
            <a:r>
              <a:rPr lang="en-US" sz="1800" b="0" dirty="0"/>
              <a:t>optimize GPS dropsonde SAL sampling and coincident satellite overpasses (Suomi-NPP and NOAA-20)</a:t>
            </a:r>
          </a:p>
        </p:txBody>
      </p:sp>
      <p:sp>
        <p:nvSpPr>
          <p:cNvPr id="12" name="20180820H1">
            <a:extLst>
              <a:ext uri="{FF2B5EF4-FFF2-40B4-BE49-F238E27FC236}">
                <a16:creationId xmlns:a16="http://schemas.microsoft.com/office/drawing/2014/main" id="{F81A39B3-1B4F-574D-B1A3-F75FBFDEFF01}"/>
              </a:ext>
            </a:extLst>
          </p:cNvPr>
          <p:cNvSpPr txBox="1"/>
          <p:nvPr/>
        </p:nvSpPr>
        <p:spPr>
          <a:xfrm>
            <a:off x="187777" y="5798310"/>
            <a:ext cx="1200422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r>
              <a:rPr lang="en-US" sz="2400" b="0" u="sng" dirty="0"/>
              <a:t>2019 Plans</a:t>
            </a:r>
          </a:p>
          <a:p>
            <a:pPr marL="406400" indent="-171450">
              <a:buFont typeface="Arial" panose="020B0604020202020204" pitchFamily="34" charset="0"/>
              <a:buChar char="•"/>
            </a:pPr>
            <a:r>
              <a:rPr lang="en-US" sz="1800" b="0" dirty="0"/>
              <a:t>Possible HRD-NESDIS/JPSS SAL missions pending NESDIS dropsonde purchase</a:t>
            </a:r>
          </a:p>
          <a:p>
            <a:pPr marL="406400" indent="-171450">
              <a:buFont typeface="Arial" panose="020B0604020202020204" pitchFamily="34" charset="0"/>
              <a:buChar char="•"/>
            </a:pPr>
            <a:r>
              <a:rPr lang="en-US" sz="1800" b="0" dirty="0"/>
              <a:t>Possible inclusion of the Saharan Air Layer Experiment (SALEX) in the HRD HFP</a:t>
            </a:r>
          </a:p>
        </p:txBody>
      </p:sp>
      <p:sp>
        <p:nvSpPr>
          <p:cNvPr id="15" name="20180820H1">
            <a:extLst>
              <a:ext uri="{FF2B5EF4-FFF2-40B4-BE49-F238E27FC236}">
                <a16:creationId xmlns:a16="http://schemas.microsoft.com/office/drawing/2014/main" id="{861562B9-3487-DA4B-8D5D-D1F4FAC3D71E}"/>
              </a:ext>
            </a:extLst>
          </p:cNvPr>
          <p:cNvSpPr txBox="1"/>
          <p:nvPr/>
        </p:nvSpPr>
        <p:spPr>
          <a:xfrm>
            <a:off x="187778" y="1675866"/>
            <a:ext cx="12004221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r>
              <a:rPr lang="en-US" sz="2400" b="0" u="sng" dirty="0"/>
              <a:t>Objectives</a:t>
            </a:r>
          </a:p>
          <a:p>
            <a:pPr marL="406400" indent="-171450">
              <a:buFont typeface="Arial" panose="020B0604020202020204" pitchFamily="34" charset="0"/>
              <a:buChar char="•"/>
            </a:pPr>
            <a:r>
              <a:rPr lang="en-US" sz="1800" b="0" dirty="0"/>
              <a:t>Validate NESDIS NUCAPS sounding profiles with G-IV GPS dropsondes &gt;&gt; focus on SAL &amp; MLDAI environments</a:t>
            </a:r>
          </a:p>
          <a:p>
            <a:pPr marL="406400" indent="-171450">
              <a:buFont typeface="Arial" panose="020B0604020202020204" pitchFamily="34" charset="0"/>
              <a:buChar char="•"/>
            </a:pPr>
            <a:r>
              <a:rPr lang="en-US" sz="1800" b="0" dirty="0"/>
              <a:t>Assess NUCAPS performance in high gradient areas &gt;&gt; e.g., moist tropical-SAL (or mid-latitude dry air intrusion) boundaries</a:t>
            </a:r>
          </a:p>
          <a:p>
            <a:pPr marL="406400" indent="-171450">
              <a:buFont typeface="Arial" panose="020B0604020202020204" pitchFamily="34" charset="0"/>
              <a:buChar char="•"/>
            </a:pPr>
            <a:r>
              <a:rPr lang="en-US" sz="1800" b="0" dirty="0"/>
              <a:t>Assess NUCAPS performance in SAL/MLDAI environments that are capped by moist layers (particularly challenging)</a:t>
            </a:r>
          </a:p>
          <a:p>
            <a:pPr marL="406400" indent="-171450">
              <a:buFont typeface="Arial" panose="020B0604020202020204" pitchFamily="34" charset="0"/>
              <a:buChar char="•"/>
            </a:pPr>
            <a:r>
              <a:rPr lang="en-US" sz="1800" b="0" dirty="0"/>
              <a:t>Repeat assessments for various models (e.g., HRWF, Basin-Scale HWRF, GFS)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4E01A4-6BA4-9F4C-A0B7-FF10E8C51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79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6107</TotalTime>
  <Words>810</Words>
  <Application>Microsoft Macintosh PowerPoint</Application>
  <PresentationFormat>Widescreen</PresentationFormat>
  <Paragraphs>142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Zawislak</dc:creator>
  <cp:lastModifiedBy>Jason Dunion</cp:lastModifiedBy>
  <cp:revision>60</cp:revision>
  <dcterms:created xsi:type="dcterms:W3CDTF">2018-08-27T19:58:02Z</dcterms:created>
  <dcterms:modified xsi:type="dcterms:W3CDTF">2018-12-13T21:15:02Z</dcterms:modified>
</cp:coreProperties>
</file>