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4" r:id="rId2"/>
    <p:sldId id="404" r:id="rId3"/>
    <p:sldId id="342" r:id="rId4"/>
    <p:sldId id="392" r:id="rId5"/>
    <p:sldId id="402" r:id="rId6"/>
    <p:sldId id="359" r:id="rId7"/>
    <p:sldId id="363" r:id="rId8"/>
    <p:sldId id="364" r:id="rId9"/>
    <p:sldId id="365" r:id="rId10"/>
    <p:sldId id="366" r:id="rId11"/>
    <p:sldId id="367" r:id="rId12"/>
    <p:sldId id="368" r:id="rId13"/>
    <p:sldId id="370" r:id="rId14"/>
    <p:sldId id="405" r:id="rId15"/>
    <p:sldId id="406" r:id="rId16"/>
    <p:sldId id="407" r:id="rId17"/>
    <p:sldId id="375" r:id="rId18"/>
    <p:sldId id="376" r:id="rId19"/>
    <p:sldId id="384" r:id="rId20"/>
    <p:sldId id="385" r:id="rId21"/>
    <p:sldId id="386" r:id="rId22"/>
    <p:sldId id="399" r:id="rId23"/>
    <p:sldId id="400" r:id="rId24"/>
    <p:sldId id="395" r:id="rId25"/>
    <p:sldId id="397" r:id="rId26"/>
    <p:sldId id="39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855"/>
    <a:srgbClr val="CC34E0"/>
    <a:srgbClr val="E8F1FF"/>
    <a:srgbClr val="D4DEFF"/>
    <a:srgbClr val="95ABFF"/>
    <a:srgbClr val="97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2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8ED3-888A-E042-A5EB-82134D8082E9}" type="datetimeFigureOut">
              <a:rPr lang="en-US" smtClean="0"/>
              <a:t>8/7/14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C381F-1017-0B4B-B2CD-6C9AFDB454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353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0B72F-66C6-8C41-B94A-0A25B3484F88}" type="datetimeFigureOut">
              <a:rPr lang="en-US" smtClean="0"/>
              <a:t>8/7/14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B108-9D04-D24C-879B-14BAB7E04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974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78EC26-6411-4042-9964-AD18C9B4767F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FA496-70CD-8B47-A0C3-947BDE8950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9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600</a:t>
            </a:r>
            <a:r>
              <a:rPr lang="en-US" baseline="0" dirty="0" smtClean="0"/>
              <a:t> nm range rings = ~2-2.5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on station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EB108-9D04-D24C-879B-14BAB7E0420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0B8A-81D4-5643-8978-4819113363E7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5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5ABB-B654-914B-BDD7-A1FDB54D9BFF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5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220-11C4-774C-B13C-F8FEC6853F4F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7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F7C7-87FF-A24A-934D-0CC36B3508E7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0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99EF-7222-0A4D-9991-A118196F487B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0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0392-FE43-EF48-BF71-B5733C75BC7D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B3121-7956-4F42-A9F3-C10EBAD1A9AD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6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414E-83E2-0948-998F-5594DCC707D1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7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EB9FC-6011-FB41-96A2-7084F0AE6331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1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FEEC-4783-E94C-8F6C-F8958C8BCDB8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1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1A90-755C-224C-9560-DC63A8B05B61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6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8F1FF"/>
            </a:gs>
            <a:gs pos="100000">
              <a:srgbClr val="95AB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3044D-3B65-B247-A112-ABEA7FCA3FF1}" type="datetime1">
              <a:rPr lang="en-US" smtClean="0"/>
              <a:t>8/7/14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71DF-8A82-874A-BB0C-865C2841DE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4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28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4.wmf"/><Relationship Id="rId6" Type="http://schemas.openxmlformats.org/officeDocument/2006/relationships/image" Target="../media/image15.jpe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Global Hawk 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and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G-IV Plans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,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Resources, 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and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Opportunities 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for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2104</a:t>
            </a:r>
            <a:endParaRPr lang="en-US" sz="500" dirty="0" smtClean="0">
              <a:solidFill>
                <a:srgbClr val="000000"/>
              </a:solidFill>
              <a:latin typeface="+mj-lt"/>
              <a:cs typeface="Comic Sans MS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+mj-lt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  <a:cs typeface="Comic Sans MS"/>
              </a:rPr>
              <a:t>Jason P. Dunion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  <a:cs typeface="Comic Sans MS"/>
              </a:rPr>
              <a:t>University of Miami – NOAA/AOML/Hurricane Research Division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Global Hawk 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and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G-IV Plans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,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Resources, 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and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Opportunities </a:t>
            </a:r>
            <a:r>
              <a:rPr lang="en-US" sz="4000" dirty="0">
                <a:solidFill>
                  <a:srgbClr val="000000"/>
                </a:solidFill>
                <a:cs typeface="Comic Sans MS"/>
              </a:rPr>
              <a:t>for </a:t>
            </a:r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2014</a:t>
            </a:r>
            <a:endParaRPr lang="en-US" sz="500" dirty="0" smtClean="0">
              <a:solidFill>
                <a:srgbClr val="000000"/>
              </a:solidFill>
              <a:latin typeface="+mj-lt"/>
              <a:cs typeface="Comic Sans MS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+mj-lt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  <a:cs typeface="Comic Sans MS"/>
              </a:rPr>
              <a:t>Jason P. Dunion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  <a:cs typeface="Comic Sans MS"/>
              </a:rPr>
              <a:t>University of Miami – NOAA/AOML/Hurricane Research Division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5899132"/>
            <a:ext cx="2133600" cy="365125"/>
          </a:xfrm>
        </p:spPr>
        <p:txBody>
          <a:bodyPr/>
          <a:lstStyle/>
          <a:p>
            <a:fld id="{118071DF-8A82-874A-BB0C-865C2841DEA6}" type="slidenum">
              <a:rPr lang="en-US" smtClean="0"/>
              <a:t>1</a:t>
            </a:fld>
            <a:endParaRPr lang="en-US" dirty="0"/>
          </a:p>
        </p:txBody>
      </p:sp>
      <p:pic>
        <p:nvPicPr>
          <p:cNvPr id="14" name="Picture 13" descr="coy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35" y="4773710"/>
            <a:ext cx="1555632" cy="1005840"/>
          </a:xfrm>
          <a:prstGeom prst="rect">
            <a:avLst/>
          </a:prstGeom>
        </p:spPr>
      </p:pic>
      <p:pic>
        <p:nvPicPr>
          <p:cNvPr id="16" name="Picture 15" descr="giv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88" y="2615726"/>
            <a:ext cx="3115940" cy="2157984"/>
          </a:xfrm>
          <a:prstGeom prst="rect">
            <a:avLst/>
          </a:prstGeom>
        </p:spPr>
      </p:pic>
      <p:pic>
        <p:nvPicPr>
          <p:cNvPr id="17" name="Picture 16" descr="noaap3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62" y="4773710"/>
            <a:ext cx="1390218" cy="1005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Strategic </a:t>
            </a:r>
            <a:r>
              <a:rPr lang="en-US" i="1" dirty="0"/>
              <a:t>Use of Observations to Reduce Model Physics </a:t>
            </a:r>
            <a:r>
              <a:rPr lang="en-US" i="1" dirty="0" smtClean="0"/>
              <a:t>Uncertainty</a:t>
            </a:r>
          </a:p>
          <a:p>
            <a:pPr algn="ctr"/>
            <a:r>
              <a:rPr lang="en-US" i="1" dirty="0" smtClean="0"/>
              <a:t>NOAA/ESRL Boulder, CO; 07-08 August 2014</a:t>
            </a:r>
            <a:endParaRPr lang="en-US" i="1" dirty="0"/>
          </a:p>
        </p:txBody>
      </p:sp>
      <p:pic>
        <p:nvPicPr>
          <p:cNvPr id="19" name="Picture 8" descr="global_hawk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1119835" y="2615726"/>
            <a:ext cx="3402253" cy="21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532874main_nasa.wb57.150dpi_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b="23827"/>
          <a:stretch/>
        </p:blipFill>
        <p:spPr>
          <a:xfrm>
            <a:off x="4058080" y="4773710"/>
            <a:ext cx="1750053" cy="1005840"/>
          </a:xfrm>
          <a:prstGeom prst="rect">
            <a:avLst/>
          </a:prstGeom>
        </p:spPr>
      </p:pic>
      <p:pic>
        <p:nvPicPr>
          <p:cNvPr id="21" name="Picture 20" descr="af_c1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3" y="4773186"/>
            <a:ext cx="1829895" cy="10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S3013.png"/>
          <p:cNvPicPr>
            <a:picLocks noChangeAspect="1"/>
          </p:cNvPicPr>
          <p:nvPr/>
        </p:nvPicPr>
        <p:blipFill>
          <a:blip r:embed="rId2"/>
          <a:srcRect b="54173"/>
          <a:stretch>
            <a:fillRect/>
          </a:stretch>
        </p:blipFill>
        <p:spPr>
          <a:xfrm>
            <a:off x="186628" y="3668479"/>
            <a:ext cx="8847228" cy="304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5" name="Content Placeholder 8"/>
          <p:cNvSpPr>
            <a:spLocks noGrp="1"/>
          </p:cNvSpPr>
          <p:nvPr>
            <p:ph idx="1"/>
          </p:nvPr>
        </p:nvSpPr>
        <p:spPr>
          <a:xfrm>
            <a:off x="457200" y="1087438"/>
            <a:ext cx="8229600" cy="4525962"/>
          </a:xfrm>
        </p:spPr>
        <p:txBody>
          <a:bodyPr/>
          <a:lstStyle/>
          <a:p>
            <a:pPr marL="365125" lvl="1" indent="-255588" eaLnBrk="1" hangingPunct="1">
              <a:spcBef>
                <a:spcPts val="400"/>
              </a:spcBef>
              <a:buSzPct val="68000"/>
              <a:buFont typeface="Wingdings 3" charset="0"/>
              <a:buChar char=""/>
            </a:pPr>
            <a:r>
              <a:rPr lang="en-US" sz="2400">
                <a:latin typeface="Lucida Sans Unicode" charset="0"/>
                <a:ea typeface="ＭＳ Ｐゴシック" charset="0"/>
              </a:rPr>
              <a:t>Cloud/aerosol lidar (CALIPSO simulator)</a:t>
            </a:r>
          </a:p>
          <a:p>
            <a:pPr marL="365125" lvl="1" indent="-255588" eaLnBrk="1" hangingPunct="1">
              <a:spcBef>
                <a:spcPts val="400"/>
              </a:spcBef>
              <a:buSzPct val="68000"/>
              <a:buFont typeface="Wingdings 3" charset="0"/>
              <a:buChar char=""/>
            </a:pPr>
            <a:r>
              <a:rPr lang="en-US" sz="2400">
                <a:latin typeface="Lucida Sans Unicode" charset="0"/>
                <a:ea typeface="ＭＳ Ｐゴシック" charset="0"/>
              </a:rPr>
              <a:t>Instrument PI: Matt McGill, NASA/GSFC</a:t>
            </a:r>
          </a:p>
          <a:p>
            <a:pPr marL="365125" lvl="1" indent="-255588" eaLnBrk="1" hangingPunct="1">
              <a:spcBef>
                <a:spcPts val="400"/>
              </a:spcBef>
              <a:buSzPct val="68000"/>
              <a:buFont typeface="Wingdings 3" charset="0"/>
              <a:buChar char=""/>
            </a:pPr>
            <a:r>
              <a:rPr lang="en-US" sz="2400">
                <a:latin typeface="Lucida Sans Unicode" charset="0"/>
                <a:ea typeface="ＭＳ Ｐゴシック" charset="0"/>
              </a:rPr>
              <a:t>Data: Profiles of atten. backscatter, cloud/aerosol boundaries, optical depth, extinction, depolarization</a:t>
            </a:r>
          </a:p>
          <a:p>
            <a:pPr eaLnBrk="1" hangingPunct="1"/>
            <a:r>
              <a:rPr lang="en-US" sz="2400">
                <a:latin typeface="Lucida Sans Unicode" charset="0"/>
                <a:ea typeface="ＭＳ Ｐゴシック" charset="0"/>
                <a:cs typeface="ＭＳ Ｐゴシック" charset="0"/>
              </a:rPr>
              <a:t>Horiz., vertical resolution=200 m, 30 m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67554" y="109538"/>
            <a:ext cx="8229600" cy="8683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Instruments: Cloud Physics </a:t>
            </a:r>
            <a:r>
              <a:rPr lang="en-US" dirty="0" err="1" smtClean="0">
                <a:ea typeface="+mj-ea"/>
                <a:cs typeface="+mj-cs"/>
              </a:rPr>
              <a:t>Lidar</a:t>
            </a:r>
            <a:endParaRPr lang="en-US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8129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Instruments: GPS </a:t>
            </a:r>
            <a:r>
              <a:rPr lang="en-US" dirty="0" err="1" smtClean="0">
                <a:ea typeface="+mj-ea"/>
                <a:cs typeface="+mj-cs"/>
              </a:rPr>
              <a:t>Dropsondes</a:t>
            </a:r>
            <a:r>
              <a:rPr lang="en-US" dirty="0" smtClean="0">
                <a:ea typeface="+mj-ea"/>
                <a:cs typeface="+mj-cs"/>
              </a:rPr>
              <a:t> (AVAPS)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4579" name="Content Placeholder 8"/>
          <p:cNvSpPr txBox="1">
            <a:spLocks/>
          </p:cNvSpPr>
          <p:nvPr/>
        </p:nvSpPr>
        <p:spPr bwMode="auto">
          <a:xfrm>
            <a:off x="228600" y="1331031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23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dirty="0">
                <a:latin typeface="Lucida Sans Unicode" charset="0"/>
              </a:rPr>
              <a:t>Instrument PI: Gary Wick, NOAA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dirty="0">
                <a:latin typeface="Lucida Sans Unicode" charset="0"/>
              </a:rPr>
              <a:t>Data: High-resolution vertical profiles of temperature, humidity, pressure, winds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dirty="0" smtClean="0">
                <a:latin typeface="Lucida Sans Unicode" charset="0"/>
              </a:rPr>
              <a:t>70-88 drops </a:t>
            </a:r>
            <a:r>
              <a:rPr lang="en-US" dirty="0">
                <a:latin typeface="Lucida Sans Unicode" charset="0"/>
              </a:rPr>
              <a:t>per flight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dirty="0">
                <a:latin typeface="Lucida Sans Unicode" charset="0"/>
              </a:rPr>
              <a:t>New design has flown on </a:t>
            </a:r>
            <a:r>
              <a:rPr lang="en-US" dirty="0" smtClean="0">
                <a:latin typeface="Lucida Sans Unicode" charset="0"/>
              </a:rPr>
              <a:t>GH</a:t>
            </a:r>
            <a:endParaRPr lang="en-US" dirty="0">
              <a:latin typeface="Lucida Sans Unicode" charset="0"/>
            </a:endParaRPr>
          </a:p>
        </p:txBody>
      </p:sp>
      <p:grpSp>
        <p:nvGrpSpPr>
          <p:cNvPr id="24580" name="Group 11"/>
          <p:cNvGrpSpPr>
            <a:grpSpLocks/>
          </p:cNvGrpSpPr>
          <p:nvPr/>
        </p:nvGrpSpPr>
        <p:grpSpPr bwMode="auto">
          <a:xfrm>
            <a:off x="2183727" y="3694467"/>
            <a:ext cx="4572000" cy="2943225"/>
            <a:chOff x="898852" y="855208"/>
            <a:chExt cx="5654348" cy="4427992"/>
          </a:xfrm>
        </p:grpSpPr>
        <p:pic>
          <p:nvPicPr>
            <p:cNvPr id="24581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" t="6250" r="48653" b="41113"/>
            <a:stretch>
              <a:fillRect/>
            </a:stretch>
          </p:blipFill>
          <p:spPr bwMode="auto">
            <a:xfrm>
              <a:off x="898852" y="855208"/>
              <a:ext cx="5654348" cy="442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Oval 10"/>
            <p:cNvSpPr>
              <a:spLocks noChangeArrowheads="1"/>
            </p:cNvSpPr>
            <p:nvPr/>
          </p:nvSpPr>
          <p:spPr bwMode="auto">
            <a:xfrm>
              <a:off x="3599542" y="4412342"/>
              <a:ext cx="377371" cy="34834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1400">
                <a:solidFill>
                  <a:srgbClr val="FFFFFF"/>
                </a:solidFill>
                <a:latin typeface="Lucida Sans Unicode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3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3260725"/>
            <a:ext cx="7793038" cy="3403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23838"/>
            <a:ext cx="8229600" cy="8129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400" dirty="0" smtClean="0">
                <a:ea typeface="+mj-ea"/>
                <a:cs typeface="+mj-cs"/>
              </a:rPr>
              <a:t>Instruments: Scanning High-resolution Interferometer Sounder </a:t>
            </a:r>
            <a:endParaRPr lang="en-US" sz="3400" dirty="0">
              <a:ea typeface="+mj-ea"/>
              <a:cs typeface="+mj-cs"/>
            </a:endParaRPr>
          </a:p>
        </p:txBody>
      </p:sp>
      <p:sp>
        <p:nvSpPr>
          <p:cNvPr id="25604" name="Content Placeholder 8"/>
          <p:cNvSpPr txBox="1">
            <a:spLocks/>
          </p:cNvSpPr>
          <p:nvPr/>
        </p:nvSpPr>
        <p:spPr bwMode="auto">
          <a:xfrm>
            <a:off x="457200" y="12017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Instrument PI: Hank Revercomb, Univ. Wisconsin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Data: IR TB spectra; Cloud-top temperature, height; sfc skin temperature; </a:t>
            </a:r>
            <a:r>
              <a:rPr lang="en-US" sz="2300">
                <a:solidFill>
                  <a:schemeClr val="accent2"/>
                </a:solidFill>
                <a:latin typeface="Lucida Sans Unicode" charset="0"/>
              </a:rPr>
              <a:t>profiles of temperature and water vapor </a:t>
            </a:r>
            <a:r>
              <a:rPr lang="en-US" sz="2300" u="sng">
                <a:solidFill>
                  <a:schemeClr val="accent2"/>
                </a:solidFill>
                <a:latin typeface="Lucida Sans Unicode" charset="0"/>
              </a:rPr>
              <a:t>in clear-sky conditions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Horiz., vertical resolution=2 km, 1-3 km</a:t>
            </a:r>
          </a:p>
          <a:p>
            <a:pPr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endParaRPr lang="en-US" sz="2700">
              <a:latin typeface="Lucida Sans Unico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90489" y="20641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Over-Storm Payload (AV-1)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7652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2388"/>
            <a:ext cx="6588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H_2013-14_sto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3080"/>
            <a:ext cx="8229442" cy="3885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/>
          <p:cNvSpPr>
            <a:spLocks noGrp="1"/>
          </p:cNvSpPr>
          <p:nvPr>
            <p:ph type="title"/>
          </p:nvPr>
        </p:nvSpPr>
        <p:spPr>
          <a:xfrm>
            <a:off x="590923" y="223838"/>
            <a:ext cx="7772400" cy="8129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Instruments: High-Altitude MMIC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>Sounding Radiometer (HAMSR)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 bwMode="auto">
          <a:xfrm>
            <a:off x="457200" y="1582738"/>
            <a:ext cx="5208588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>
                <a:latin typeface="Lucida Sans Unicode" charset="0"/>
              </a:rPr>
              <a:t>Instrument PI: Bjorn </a:t>
            </a:r>
            <a:r>
              <a:rPr lang="en-US" sz="2300" dirty="0" err="1">
                <a:latin typeface="Lucida Sans Unicode" charset="0"/>
              </a:rPr>
              <a:t>Lambrigtsen</a:t>
            </a:r>
            <a:r>
              <a:rPr lang="en-US" sz="2300" dirty="0">
                <a:latin typeface="Lucida Sans Unicode" charset="0"/>
              </a:rPr>
              <a:t>, JPL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>
                <a:latin typeface="Lucida Sans Unicode" charset="0"/>
              </a:rPr>
              <a:t>Data: Calibrated brightness </a:t>
            </a:r>
            <a:r>
              <a:rPr lang="en-US" sz="2300" dirty="0" smtClean="0">
                <a:latin typeface="Lucida Sans Unicode" charset="0"/>
              </a:rPr>
              <a:t>temperature; </a:t>
            </a:r>
            <a:r>
              <a:rPr lang="en-US" sz="2300" dirty="0">
                <a:latin typeface="Lucida Sans Unicode" charset="0"/>
              </a:rPr>
              <a:t>vertical profiles of </a:t>
            </a:r>
            <a:r>
              <a:rPr lang="en-US" sz="2300" dirty="0" smtClean="0">
                <a:latin typeface="Lucida Sans Unicode" charset="0"/>
              </a:rPr>
              <a:t>temperature (19 channels) </a:t>
            </a:r>
            <a:r>
              <a:rPr lang="en-US" sz="2300" dirty="0">
                <a:latin typeface="Lucida Sans Unicode" charset="0"/>
              </a:rPr>
              <a:t>and water </a:t>
            </a:r>
            <a:r>
              <a:rPr lang="en-US" sz="2300" dirty="0" smtClean="0">
                <a:latin typeface="Lucida Sans Unicode" charset="0"/>
              </a:rPr>
              <a:t>vapor (7 channels) </a:t>
            </a:r>
            <a:r>
              <a:rPr lang="en-US" sz="2300" dirty="0">
                <a:latin typeface="Lucida Sans Unicode" charset="0"/>
              </a:rPr>
              <a:t>and liquid water; precipitation structure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 err="1">
                <a:latin typeface="Lucida Sans Unicode" charset="0"/>
              </a:rPr>
              <a:t>Horiz</a:t>
            </a:r>
            <a:r>
              <a:rPr lang="en-US" sz="2300" dirty="0">
                <a:latin typeface="Lucida Sans Unicode" charset="0"/>
              </a:rPr>
              <a:t>., vertical resolution=2km, 1-3 km</a:t>
            </a:r>
          </a:p>
          <a:p>
            <a:pPr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endParaRPr lang="en-US" sz="2700" dirty="0">
              <a:latin typeface="Lucida Sans Unicode" charset="0"/>
            </a:endParaRP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5665788" y="1327150"/>
            <a:ext cx="3267075" cy="5281613"/>
            <a:chOff x="4662232" y="840307"/>
            <a:chExt cx="3267362" cy="5282628"/>
          </a:xfrm>
        </p:grpSpPr>
        <p:sp>
          <p:nvSpPr>
            <p:cNvPr id="7" name="Rectangle 6"/>
            <p:cNvSpPr/>
            <p:nvPr/>
          </p:nvSpPr>
          <p:spPr>
            <a:xfrm>
              <a:off x="4662232" y="840307"/>
              <a:ext cx="3267362" cy="5282628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8" name="Group 36"/>
            <p:cNvGrpSpPr/>
            <p:nvPr/>
          </p:nvGrpSpPr>
          <p:grpSpPr>
            <a:xfrm>
              <a:off x="4987698" y="968920"/>
              <a:ext cx="2827586" cy="4973006"/>
              <a:chOff x="3275013" y="1046163"/>
              <a:chExt cx="2827337" cy="4973598"/>
            </a:xfrm>
            <a:solidFill>
              <a:schemeClr val="bg1"/>
            </a:solidFill>
          </p:grpSpPr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3467101" y="2008488"/>
                <a:ext cx="2339974" cy="4011273"/>
                <a:chOff x="4058" y="1316"/>
                <a:chExt cx="1333" cy="2044"/>
              </a:xfrm>
              <a:grpFill/>
            </p:grpSpPr>
            <p:sp>
              <p:nvSpPr>
                <p:cNvPr id="16" name="Text Box 3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9" y="3219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2 km</a:t>
                  </a:r>
                </a:p>
              </p:txBody>
            </p:sp>
            <p:sp>
              <p:nvSpPr>
                <p:cNvPr id="17" name="AutoShape 33" descr="Eye2_23_sel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4538" y="1407"/>
                  <a:ext cx="202" cy="1162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  <p:graphicFrame>
              <p:nvGraphicFramePr>
                <p:cNvPr id="18" name="Object 2"/>
                <p:cNvGraphicFramePr>
                  <a:graphicFrameLocks noChangeAspect="1"/>
                </p:cNvGraphicFramePr>
                <p:nvPr/>
              </p:nvGraphicFramePr>
              <p:xfrm>
                <a:off x="4084" y="1318"/>
                <a:ext cx="1214" cy="204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6" name="Document" r:id="rId3" imgW="3404616" imgH="7184136" progId="Word.Document.8">
                        <p:embed/>
                      </p:oleObj>
                    </mc:Choice>
                    <mc:Fallback>
                      <p:oleObj name="Document" r:id="rId3" imgW="3404616" imgH="7184136" progId="Word.Documen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84" y="1318"/>
                              <a:ext cx="1214" cy="204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" name="Text Box 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8" y="2961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3 km</a:t>
                  </a:r>
                </a:p>
              </p:txBody>
            </p:sp>
            <p:sp>
              <p:nvSpPr>
                <p:cNvPr id="20" name="Text Box 3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9" y="2712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4 km</a:t>
                  </a:r>
                </a:p>
              </p:txBody>
            </p:sp>
            <p:sp>
              <p:nvSpPr>
                <p:cNvPr id="21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8" y="2497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5 km</a:t>
                  </a:r>
                </a:p>
              </p:txBody>
            </p:sp>
            <p:sp>
              <p:nvSpPr>
                <p:cNvPr id="22" name="Text Box 3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9" y="2315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6 km</a:t>
                  </a:r>
                </a:p>
              </p:txBody>
            </p:sp>
            <p:sp>
              <p:nvSpPr>
                <p:cNvPr id="23" name="Text Box 3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9" y="2145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7 km</a:t>
                  </a:r>
                </a:p>
              </p:txBody>
            </p:sp>
            <p:sp>
              <p:nvSpPr>
                <p:cNvPr id="24" name="Text Box 4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9" y="1989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8 km</a:t>
                  </a:r>
                </a:p>
              </p:txBody>
            </p:sp>
            <p:sp>
              <p:nvSpPr>
                <p:cNvPr id="25" name="Text Box 4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9" y="1845"/>
                  <a:ext cx="8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9 km</a:t>
                  </a:r>
                </a:p>
              </p:txBody>
            </p:sp>
            <p:sp>
              <p:nvSpPr>
                <p:cNvPr id="26" name="Text Box 4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5" y="1723"/>
                  <a:ext cx="10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10 km</a:t>
                  </a:r>
                </a:p>
              </p:txBody>
            </p:sp>
            <p:sp>
              <p:nvSpPr>
                <p:cNvPr id="27" name="Text Box 4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5" y="1624"/>
                  <a:ext cx="10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11 km</a:t>
                  </a:r>
                </a:p>
              </p:txBody>
            </p:sp>
            <p:sp>
              <p:nvSpPr>
                <p:cNvPr id="28" name="Text Box 4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8" y="1525"/>
                  <a:ext cx="10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12 km</a:t>
                  </a:r>
                </a:p>
              </p:txBody>
            </p:sp>
            <p:sp>
              <p:nvSpPr>
                <p:cNvPr id="29" name="Text Box 4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5" y="1452"/>
                  <a:ext cx="10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13 km</a:t>
                  </a:r>
                </a:p>
              </p:txBody>
            </p:sp>
            <p:sp>
              <p:nvSpPr>
                <p:cNvPr id="30" name="Text Box 4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6" y="1376"/>
                  <a:ext cx="10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14 km</a:t>
                  </a:r>
                </a:p>
              </p:txBody>
            </p:sp>
            <p:sp>
              <p:nvSpPr>
                <p:cNvPr id="31" name="Text Box 4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8" y="1316"/>
                  <a:ext cx="102" cy="3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500" b="1">
                      <a:latin typeface="+mn-lt"/>
                      <a:ea typeface="ＭＳ Ｐゴシック" charset="-128"/>
                      <a:cs typeface="ＭＳ Ｐゴシック" charset="-128"/>
                    </a:rPr>
                    <a:t>15 km</a:t>
                  </a:r>
                </a:p>
              </p:txBody>
            </p:sp>
          </p:grpSp>
          <p:sp>
            <p:nvSpPr>
              <p:cNvPr id="10" name="Text Box 51"/>
              <p:cNvSpPr txBox="1">
                <a:spLocks noChangeArrowheads="1"/>
              </p:cNvSpPr>
              <p:nvPr/>
            </p:nvSpPr>
            <p:spPr bwMode="auto">
              <a:xfrm>
                <a:off x="3608388" y="1046163"/>
                <a:ext cx="2289175" cy="2286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rPr>
                  <a:t>3D reflectivity, Hurricane Emily (2005)</a:t>
                </a:r>
              </a:p>
            </p:txBody>
          </p:sp>
          <p:pic>
            <p:nvPicPr>
              <p:cNvPr id="11" name="Picture 88" descr="Predicted_PS"/>
              <p:cNvPicPr>
                <a:picLocks noChangeAspect="1" noChangeArrowheads="1"/>
              </p:cNvPicPr>
              <p:nvPr/>
            </p:nvPicPr>
            <p:blipFill>
              <a:blip r:embed="rId5"/>
              <a:srcRect l="6522" b="6178"/>
              <a:stretch>
                <a:fillRect/>
              </a:stretch>
            </p:blipFill>
            <p:spPr bwMode="auto">
              <a:xfrm>
                <a:off x="3275013" y="1222375"/>
                <a:ext cx="2827337" cy="6254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Line 97"/>
              <p:cNvSpPr>
                <a:spLocks noChangeShapeType="1"/>
              </p:cNvSpPr>
              <p:nvPr/>
            </p:nvSpPr>
            <p:spPr bwMode="auto">
              <a:xfrm flipH="1">
                <a:off x="3470275" y="1833563"/>
                <a:ext cx="482600" cy="1778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Line 98"/>
              <p:cNvSpPr>
                <a:spLocks noChangeShapeType="1"/>
              </p:cNvSpPr>
              <p:nvPr/>
            </p:nvSpPr>
            <p:spPr bwMode="auto">
              <a:xfrm>
                <a:off x="4954588" y="1841500"/>
                <a:ext cx="638175" cy="16986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Line 99"/>
              <p:cNvSpPr>
                <a:spLocks noChangeShapeType="1"/>
              </p:cNvSpPr>
              <p:nvPr/>
            </p:nvSpPr>
            <p:spPr bwMode="auto">
              <a:xfrm flipV="1">
                <a:off x="3971100" y="1223963"/>
                <a:ext cx="0" cy="6096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Line 100"/>
              <p:cNvSpPr>
                <a:spLocks noChangeShapeType="1"/>
              </p:cNvSpPr>
              <p:nvPr/>
            </p:nvSpPr>
            <p:spPr bwMode="auto">
              <a:xfrm flipV="1">
                <a:off x="4970843" y="1223963"/>
                <a:ext cx="0" cy="61753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15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/>
          <p:cNvSpPr>
            <a:spLocks noGrp="1"/>
          </p:cNvSpPr>
          <p:nvPr>
            <p:ph type="title"/>
          </p:nvPr>
        </p:nvSpPr>
        <p:spPr>
          <a:xfrm>
            <a:off x="546100" y="223838"/>
            <a:ext cx="7772400" cy="8129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Instruments: High-altitude Imaging Wind and Rain Airborne Profiler (HIWRAP)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3" name="Content Placeholder 8"/>
          <p:cNvSpPr txBox="1">
            <a:spLocks/>
          </p:cNvSpPr>
          <p:nvPr/>
        </p:nvSpPr>
        <p:spPr bwMode="auto">
          <a:xfrm>
            <a:off x="457200" y="12017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23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>
                <a:latin typeface="Lucida Sans Unicode" charset="0"/>
              </a:rPr>
              <a:t>Instrument PI: Gerald </a:t>
            </a:r>
            <a:r>
              <a:rPr lang="en-US" sz="2300" dirty="0" err="1">
                <a:latin typeface="Lucida Sans Unicode" charset="0"/>
              </a:rPr>
              <a:t>Heymsfield</a:t>
            </a:r>
            <a:r>
              <a:rPr lang="en-US" sz="2300" dirty="0">
                <a:latin typeface="Lucida Sans Unicode" charset="0"/>
              </a:rPr>
              <a:t>, NASA/GSFC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 smtClean="0">
                <a:latin typeface="Lucida Sans Unicode" charset="0"/>
              </a:rPr>
              <a:t>Dual frequency (</a:t>
            </a:r>
            <a:r>
              <a:rPr lang="en-US" sz="2300" dirty="0" err="1" smtClean="0">
                <a:latin typeface="Lucida Sans Unicode" charset="0"/>
              </a:rPr>
              <a:t>Ka</a:t>
            </a:r>
            <a:r>
              <a:rPr lang="en-US" sz="2300" dirty="0" smtClean="0">
                <a:latin typeface="Lucida Sans Unicode" charset="0"/>
              </a:rPr>
              <a:t> and Ku), Dual beam radar/</a:t>
            </a:r>
            <a:r>
              <a:rPr lang="en-US" sz="2300" dirty="0" err="1" smtClean="0">
                <a:latin typeface="Lucida Sans Unicode" charset="0"/>
              </a:rPr>
              <a:t>scatterometer</a:t>
            </a:r>
            <a:endParaRPr lang="en-US" sz="2300" dirty="0">
              <a:latin typeface="Lucida Sans Unicode" charset="0"/>
            </a:endParaRP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 smtClean="0">
                <a:latin typeface="Lucida Sans Unicode" charset="0"/>
              </a:rPr>
              <a:t>Data</a:t>
            </a:r>
            <a:r>
              <a:rPr lang="en-US" sz="2300" dirty="0">
                <a:latin typeface="Lucida Sans Unicode" charset="0"/>
              </a:rPr>
              <a:t>: Calibrated reflectivity, Doppler velocity, 3D reflectivity and horizontal winds, ocean surface winds in precipitation free areas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 err="1">
                <a:latin typeface="Lucida Sans Unicode" charset="0"/>
              </a:rPr>
              <a:t>Horiz</a:t>
            </a:r>
            <a:r>
              <a:rPr lang="en-US" sz="2300" dirty="0">
                <a:latin typeface="Lucida Sans Unicode" charset="0"/>
              </a:rPr>
              <a:t>., vertical resolution=</a:t>
            </a:r>
          </a:p>
          <a:p>
            <a:pPr marL="746125" lvl="2" indent="-285750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>
                <a:latin typeface="Lucida Sans Unicode" charset="0"/>
              </a:rPr>
              <a:t>1 km, 200 m for </a:t>
            </a:r>
            <a:r>
              <a:rPr lang="en-US" sz="2300" dirty="0" err="1">
                <a:latin typeface="Lucida Sans Unicode" charset="0"/>
              </a:rPr>
              <a:t>dBZ</a:t>
            </a:r>
            <a:r>
              <a:rPr lang="en-US" sz="2300" dirty="0">
                <a:latin typeface="Lucida Sans Unicode" charset="0"/>
              </a:rPr>
              <a:t>, </a:t>
            </a:r>
            <a:endParaRPr lang="en-US" sz="2300" dirty="0" smtClean="0">
              <a:latin typeface="Lucida Sans Unicode" charset="0"/>
            </a:endParaRPr>
          </a:p>
          <a:p>
            <a:pPr marL="746125" lvl="2" indent="-285750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 smtClean="0">
                <a:latin typeface="Lucida Sans Unicode" charset="0"/>
              </a:rPr>
              <a:t>Doppler velocity</a:t>
            </a:r>
            <a:endParaRPr lang="en-US" sz="2300" dirty="0">
              <a:latin typeface="Lucida Sans Unicode" charset="0"/>
            </a:endParaRPr>
          </a:p>
          <a:p>
            <a:pPr marL="746125" lvl="2" indent="-285750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>
                <a:latin typeface="Lucida Sans Unicode" charset="0"/>
              </a:rPr>
              <a:t>1 km, 500 m for </a:t>
            </a:r>
            <a:r>
              <a:rPr lang="en-US" sz="2300" dirty="0" err="1">
                <a:latin typeface="Lucida Sans Unicode" charset="0"/>
              </a:rPr>
              <a:t>horiz</a:t>
            </a:r>
            <a:r>
              <a:rPr lang="en-US" sz="2300" dirty="0">
                <a:latin typeface="Lucida Sans Unicode" charset="0"/>
              </a:rPr>
              <a:t>. winds</a:t>
            </a:r>
          </a:p>
          <a:p>
            <a:pPr marL="746125" lvl="2" indent="-285750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 dirty="0">
                <a:latin typeface="Lucida Sans Unicode" charset="0"/>
              </a:rPr>
              <a:t>2 km for surface winds</a:t>
            </a:r>
          </a:p>
          <a:p>
            <a:pPr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endParaRPr lang="en-US" sz="2700" dirty="0">
              <a:latin typeface="Lucida Sans Unicod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53" y="3460750"/>
            <a:ext cx="3658547" cy="33972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08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/>
          <p:cNvSpPr>
            <a:spLocks noGrp="1"/>
          </p:cNvSpPr>
          <p:nvPr>
            <p:ph type="title"/>
          </p:nvPr>
        </p:nvSpPr>
        <p:spPr>
          <a:xfrm>
            <a:off x="546100" y="223838"/>
            <a:ext cx="7289800" cy="8129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Instruments: Hurricane Imaging Radiometer  (HIRAD)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3" name="Content Placeholder 8"/>
          <p:cNvSpPr txBox="1">
            <a:spLocks/>
          </p:cNvSpPr>
          <p:nvPr/>
        </p:nvSpPr>
        <p:spPr bwMode="auto">
          <a:xfrm>
            <a:off x="457200" y="12017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125" indent="-255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Instrument PI: Tim Miller, NASA/MSFC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Data: Surface wind speed, rain rate, and temperature; brightness temperature fields at 4 frequencies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Technology similar to NOAA</a:t>
            </a:r>
            <a:r>
              <a:rPr lang="ja-JP" altLang="en-US" sz="2300">
                <a:latin typeface="Lucida Sans Unicode" charset="0"/>
              </a:rPr>
              <a:t>’</a:t>
            </a:r>
            <a:r>
              <a:rPr lang="en-US" sz="2300">
                <a:latin typeface="Lucida Sans Unicode" charset="0"/>
              </a:rPr>
              <a:t>s SFMR, but scans cross track instead of just nadir</a:t>
            </a:r>
          </a:p>
          <a:p>
            <a:pPr lvl="1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</a:pPr>
            <a:r>
              <a:rPr lang="en-US" sz="2300">
                <a:latin typeface="Lucida Sans Unicode" charset="0"/>
              </a:rPr>
              <a:t>Horiz. resolution=~1.5-2.5 km</a:t>
            </a:r>
          </a:p>
        </p:txBody>
      </p:sp>
      <p:pic>
        <p:nvPicPr>
          <p:cNvPr id="4" name="Content Placeholder 4" descr="excessTb4_all_l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8290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 descr="excessTb5_all_l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290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35200" y="6552168"/>
            <a:ext cx="3448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Lucida Sans Unicode" charset="0"/>
              </a:rPr>
              <a:t>2010 Hurricane </a:t>
            </a:r>
            <a:r>
              <a:rPr lang="en-US" sz="1800" dirty="0">
                <a:latin typeface="Lucida Sans Unicode" charset="0"/>
              </a:rPr>
              <a:t>Earl </a:t>
            </a:r>
            <a:r>
              <a:rPr lang="en-US" sz="1800" dirty="0" smtClean="0">
                <a:latin typeface="Lucida Sans Unicode" charset="0"/>
              </a:rPr>
              <a:t>GRIP</a:t>
            </a:r>
            <a:endParaRPr lang="en-US" sz="1800" dirty="0">
              <a:latin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9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133513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Scientific Objectives</a:t>
            </a:r>
            <a:endParaRPr lang="en-US" sz="3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981462"/>
            <a:ext cx="91440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AutoNum type="romanLcPeriod"/>
            </a:pPr>
            <a:r>
              <a:rPr lang="en-US" sz="2800" dirty="0"/>
              <a:t>Adaptive aircraft sampling strategies for improving real-time TC track and intensity </a:t>
            </a:r>
            <a:r>
              <a:rPr lang="en-US" sz="2800" dirty="0" smtClean="0"/>
              <a:t>forecasts</a:t>
            </a:r>
          </a:p>
          <a:p>
            <a:endParaRPr lang="en-US" sz="800" dirty="0" smtClean="0"/>
          </a:p>
          <a:p>
            <a:pPr marL="1022350" indent="-228600">
              <a:buFont typeface="Arial"/>
              <a:buChar char="•"/>
            </a:pPr>
            <a:r>
              <a:rPr lang="en-US" sz="2400" i="1" dirty="0"/>
              <a:t>E</a:t>
            </a:r>
            <a:r>
              <a:rPr lang="en-US" sz="2400" i="1" dirty="0" smtClean="0"/>
              <a:t>mploy </a:t>
            </a:r>
            <a:r>
              <a:rPr lang="en-US" sz="2400" i="1" dirty="0"/>
              <a:t>output from a real-time ensemble data assimilation and forecasting system to estimate optimal targeting locations for TC track and </a:t>
            </a:r>
            <a:r>
              <a:rPr lang="en-US" sz="2400" i="1" dirty="0" smtClean="0"/>
              <a:t>intensity;</a:t>
            </a:r>
            <a:endParaRPr lang="en-US" sz="2800" dirty="0" smtClean="0"/>
          </a:p>
          <a:p>
            <a:endParaRPr lang="en-US" sz="2800" dirty="0" smtClean="0"/>
          </a:p>
          <a:p>
            <a:pPr marL="571500" indent="-571500">
              <a:buFont typeface="+mj-lt"/>
              <a:buAutoNum type="romanLcPeriod" startAt="2"/>
            </a:pPr>
            <a:r>
              <a:rPr lang="en-US" sz="2800" dirty="0" smtClean="0"/>
              <a:t>TC </a:t>
            </a:r>
            <a:r>
              <a:rPr lang="en-US" sz="2800" dirty="0"/>
              <a:t>Upper-Level Warm Core Evolution and Links to Intensity </a:t>
            </a:r>
            <a:r>
              <a:rPr lang="en-US" sz="2800" dirty="0" smtClean="0"/>
              <a:t>Change</a:t>
            </a:r>
          </a:p>
          <a:p>
            <a:endParaRPr lang="en-US" sz="800" dirty="0" smtClean="0"/>
          </a:p>
          <a:p>
            <a:pPr marL="1022350" indent="-228600">
              <a:buFont typeface="Arial"/>
              <a:buChar char="•"/>
            </a:pPr>
            <a:r>
              <a:rPr lang="en-US" sz="2400" i="1" dirty="0"/>
              <a:t>Q</a:t>
            </a:r>
            <a:r>
              <a:rPr lang="en-US" sz="2400" i="1" dirty="0" smtClean="0"/>
              <a:t>uantify </a:t>
            </a:r>
            <a:r>
              <a:rPr lang="en-US" sz="2400" i="1" dirty="0"/>
              <a:t>the evolution of the TC warm core, including its structure and vertical extent in the context of TC intensity change and tropical </a:t>
            </a:r>
            <a:r>
              <a:rPr lang="en-US" sz="2400" i="1" dirty="0" err="1" smtClean="0"/>
              <a:t>cyclogenesis</a:t>
            </a:r>
            <a:r>
              <a:rPr lang="en-US" sz="2400" i="1" dirty="0" smtClean="0"/>
              <a:t>;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2014-2016 NOAA UAS Program</a:t>
            </a:r>
          </a:p>
          <a:p>
            <a:pPr algn="ctr"/>
            <a:r>
              <a:rPr lang="en-US" sz="2400" i="1" dirty="0" smtClean="0"/>
              <a:t>Sensing Hazards with Operational Unmanned Technology (SHOUT)</a:t>
            </a:r>
          </a:p>
        </p:txBody>
      </p:sp>
    </p:spTree>
    <p:extLst>
      <p:ext uri="{BB962C8B-B14F-4D97-AF65-F5344CB8AC3E}">
        <p14:creationId xmlns:p14="http://schemas.microsoft.com/office/powerpoint/2010/main" val="1591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Scientific Objectives (cont’d)</a:t>
            </a:r>
            <a:endParaRPr lang="en-US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199598"/>
            <a:ext cx="91440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 startAt="3"/>
            </a:pPr>
            <a:r>
              <a:rPr lang="en-US" sz="2800" dirty="0" smtClean="0"/>
              <a:t>The </a:t>
            </a:r>
            <a:r>
              <a:rPr lang="en-US" sz="2800" dirty="0"/>
              <a:t>TC Diurnal Cycle and Thermodynamic/Outflow Variability of the TC Cirrus </a:t>
            </a:r>
            <a:r>
              <a:rPr lang="en-US" sz="2800" dirty="0" smtClean="0"/>
              <a:t>Canopy</a:t>
            </a:r>
          </a:p>
          <a:p>
            <a:endParaRPr lang="en-US" sz="800" dirty="0" smtClean="0"/>
          </a:p>
          <a:p>
            <a:pPr marL="1022350" indent="-228600">
              <a:buFont typeface="Arial"/>
              <a:buChar char="•"/>
            </a:pPr>
            <a:r>
              <a:rPr lang="en-US" sz="2400" i="1" dirty="0" smtClean="0"/>
              <a:t>use </a:t>
            </a:r>
            <a:r>
              <a:rPr lang="en-US" sz="2400" i="1" dirty="0"/>
              <a:t>a combination of aircraft and satellite assets to document the 3-D structure and evolution of upper-tropospheric environmental outflow. </a:t>
            </a:r>
            <a:endParaRPr lang="en-US" sz="2400" i="1" dirty="0" smtClean="0"/>
          </a:p>
          <a:p>
            <a:pPr marL="571500" indent="-571500">
              <a:buAutoNum type="romanLcPeriod" startAt="3"/>
            </a:pPr>
            <a:endParaRPr lang="en-US" sz="2800" dirty="0"/>
          </a:p>
          <a:p>
            <a:pPr marL="571500" indent="-571500">
              <a:buFont typeface="+mj-lt"/>
              <a:buAutoNum type="romanLcPeriod" startAt="4"/>
            </a:pPr>
            <a:r>
              <a:rPr lang="en-US" sz="2800" dirty="0" smtClean="0"/>
              <a:t>TC </a:t>
            </a:r>
            <a:r>
              <a:rPr lang="en-US" sz="2800" dirty="0"/>
              <a:t>Boundary Layer Structure and its Relationship to TC Upper-Level Structure and Intensity </a:t>
            </a:r>
            <a:r>
              <a:rPr lang="en-US" sz="2800" dirty="0" smtClean="0"/>
              <a:t>Change</a:t>
            </a:r>
          </a:p>
          <a:p>
            <a:endParaRPr lang="en-US" sz="800" dirty="0" smtClean="0"/>
          </a:p>
          <a:p>
            <a:pPr marL="1022350" indent="-228600">
              <a:buFont typeface="Arial"/>
              <a:buChar char="•"/>
            </a:pPr>
            <a:r>
              <a:rPr lang="en-US" sz="2400" i="1" dirty="0"/>
              <a:t>characterize and better understand the physical processes of the hurricane boundary layer and their interactions with the vortex evolution and environmental factors before and during hurricane intensification</a:t>
            </a: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3916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7123" r="27374" b="5294"/>
          <a:stretch/>
        </p:blipFill>
        <p:spPr>
          <a:xfrm>
            <a:off x="5352505" y="1295398"/>
            <a:ext cx="3119806" cy="4326468"/>
          </a:xfrm>
          <a:prstGeom prst="rect">
            <a:avLst/>
          </a:prstGeom>
        </p:spPr>
      </p:pic>
      <p:pic>
        <p:nvPicPr>
          <p:cNvPr id="6" name="Picture 5" descr="920823_0900z_3k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2" y="1295398"/>
            <a:ext cx="4326468" cy="43264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0790" y="1286933"/>
            <a:ext cx="3195022" cy="3354287"/>
            <a:chOff x="690790" y="1286933"/>
            <a:chExt cx="3195022" cy="3354287"/>
          </a:xfrm>
        </p:grpSpPr>
        <p:grpSp>
          <p:nvGrpSpPr>
            <p:cNvPr id="33" name="Group 32"/>
            <p:cNvGrpSpPr/>
            <p:nvPr/>
          </p:nvGrpSpPr>
          <p:grpSpPr>
            <a:xfrm>
              <a:off x="910167" y="1286933"/>
              <a:ext cx="2683930" cy="3174999"/>
              <a:chOff x="910167" y="1286933"/>
              <a:chExt cx="2683930" cy="3174999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956733" y="1286933"/>
                <a:ext cx="2590800" cy="3124200"/>
              </a:xfrm>
              <a:custGeom>
                <a:avLst/>
                <a:gdLst>
                  <a:gd name="connsiteX0" fmla="*/ 736600 w 2980267"/>
                  <a:gd name="connsiteY0" fmla="*/ 0 h 3175000"/>
                  <a:gd name="connsiteX1" fmla="*/ 1092200 w 2980267"/>
                  <a:gd name="connsiteY1" fmla="*/ 279400 h 3175000"/>
                  <a:gd name="connsiteX2" fmla="*/ 8467 w 2980267"/>
                  <a:gd name="connsiteY2" fmla="*/ 1507067 h 3175000"/>
                  <a:gd name="connsiteX3" fmla="*/ 2980267 w 2980267"/>
                  <a:gd name="connsiteY3" fmla="*/ 2929467 h 3175000"/>
                  <a:gd name="connsiteX4" fmla="*/ 2980267 w 2980267"/>
                  <a:gd name="connsiteY4" fmla="*/ 1329267 h 3175000"/>
                  <a:gd name="connsiteX5" fmla="*/ 287867 w 2980267"/>
                  <a:gd name="connsiteY5" fmla="*/ 2777067 h 3175000"/>
                  <a:gd name="connsiteX6" fmla="*/ 855134 w 2980267"/>
                  <a:gd name="connsiteY6" fmla="*/ 3124200 h 3175000"/>
                  <a:gd name="connsiteX7" fmla="*/ 2590800 w 2980267"/>
                  <a:gd name="connsiteY7" fmla="*/ 3115734 h 3175000"/>
                  <a:gd name="connsiteX8" fmla="*/ 2590800 w 2980267"/>
                  <a:gd name="connsiteY8" fmla="*/ 2658534 h 3175000"/>
                  <a:gd name="connsiteX9" fmla="*/ 118534 w 2980267"/>
                  <a:gd name="connsiteY9" fmla="*/ 2675467 h 3175000"/>
                  <a:gd name="connsiteX10" fmla="*/ 127000 w 2980267"/>
                  <a:gd name="connsiteY10" fmla="*/ 2167467 h 3175000"/>
                  <a:gd name="connsiteX11" fmla="*/ 2980267 w 2980267"/>
                  <a:gd name="connsiteY11" fmla="*/ 2142067 h 3175000"/>
                  <a:gd name="connsiteX12" fmla="*/ 2980267 w 2980267"/>
                  <a:gd name="connsiteY12" fmla="*/ 1693334 h 3175000"/>
                  <a:gd name="connsiteX13" fmla="*/ 135467 w 2980267"/>
                  <a:gd name="connsiteY13" fmla="*/ 1684867 h 3175000"/>
                  <a:gd name="connsiteX14" fmla="*/ 135467 w 2980267"/>
                  <a:gd name="connsiteY14" fmla="*/ 1202267 h 3175000"/>
                  <a:gd name="connsiteX15" fmla="*/ 2980267 w 2980267"/>
                  <a:gd name="connsiteY15" fmla="*/ 1193800 h 3175000"/>
                  <a:gd name="connsiteX16" fmla="*/ 2980267 w 2980267"/>
                  <a:gd name="connsiteY16" fmla="*/ 685800 h 3175000"/>
                  <a:gd name="connsiteX17" fmla="*/ 0 w 2980267"/>
                  <a:gd name="connsiteY17" fmla="*/ 677334 h 3175000"/>
                  <a:gd name="connsiteX18" fmla="*/ 2531534 w 2980267"/>
                  <a:gd name="connsiteY18" fmla="*/ 3175000 h 3175000"/>
                  <a:gd name="connsiteX19" fmla="*/ 1354667 w 2980267"/>
                  <a:gd name="connsiteY19" fmla="*/ 3175000 h 3175000"/>
                  <a:gd name="connsiteX20" fmla="*/ 1388534 w 2980267"/>
                  <a:gd name="connsiteY20" fmla="*/ 474134 h 3175000"/>
                  <a:gd name="connsiteX0" fmla="*/ 736600 w 2980267"/>
                  <a:gd name="connsiteY0" fmla="*/ 0 h 3175000"/>
                  <a:gd name="connsiteX1" fmla="*/ 1092200 w 2980267"/>
                  <a:gd name="connsiteY1" fmla="*/ 279400 h 3175000"/>
                  <a:gd name="connsiteX2" fmla="*/ 8467 w 2980267"/>
                  <a:gd name="connsiteY2" fmla="*/ 1507067 h 3175000"/>
                  <a:gd name="connsiteX3" fmla="*/ 2980267 w 2980267"/>
                  <a:gd name="connsiteY3" fmla="*/ 2929467 h 3175000"/>
                  <a:gd name="connsiteX4" fmla="*/ 2980267 w 2980267"/>
                  <a:gd name="connsiteY4" fmla="*/ 1329267 h 3175000"/>
                  <a:gd name="connsiteX5" fmla="*/ 287867 w 2980267"/>
                  <a:gd name="connsiteY5" fmla="*/ 2777067 h 3175000"/>
                  <a:gd name="connsiteX6" fmla="*/ 855134 w 2980267"/>
                  <a:gd name="connsiteY6" fmla="*/ 3124200 h 3175000"/>
                  <a:gd name="connsiteX7" fmla="*/ 2590800 w 2980267"/>
                  <a:gd name="connsiteY7" fmla="*/ 3115734 h 3175000"/>
                  <a:gd name="connsiteX8" fmla="*/ 2590800 w 2980267"/>
                  <a:gd name="connsiteY8" fmla="*/ 2658534 h 3175000"/>
                  <a:gd name="connsiteX9" fmla="*/ 118534 w 2980267"/>
                  <a:gd name="connsiteY9" fmla="*/ 2675467 h 3175000"/>
                  <a:gd name="connsiteX10" fmla="*/ 127000 w 2980267"/>
                  <a:gd name="connsiteY10" fmla="*/ 2167467 h 3175000"/>
                  <a:gd name="connsiteX11" fmla="*/ 2980267 w 2980267"/>
                  <a:gd name="connsiteY11" fmla="*/ 2142067 h 3175000"/>
                  <a:gd name="connsiteX12" fmla="*/ 2980267 w 2980267"/>
                  <a:gd name="connsiteY12" fmla="*/ 1693334 h 3175000"/>
                  <a:gd name="connsiteX13" fmla="*/ 135467 w 2980267"/>
                  <a:gd name="connsiteY13" fmla="*/ 1684867 h 3175000"/>
                  <a:gd name="connsiteX14" fmla="*/ 135467 w 2980267"/>
                  <a:gd name="connsiteY14" fmla="*/ 1202267 h 3175000"/>
                  <a:gd name="connsiteX15" fmla="*/ 2980267 w 2980267"/>
                  <a:gd name="connsiteY15" fmla="*/ 1193800 h 3175000"/>
                  <a:gd name="connsiteX16" fmla="*/ 2980267 w 2980267"/>
                  <a:gd name="connsiteY16" fmla="*/ 685800 h 3175000"/>
                  <a:gd name="connsiteX17" fmla="*/ 0 w 2980267"/>
                  <a:gd name="connsiteY17" fmla="*/ 677334 h 3175000"/>
                  <a:gd name="connsiteX18" fmla="*/ 2531534 w 2980267"/>
                  <a:gd name="connsiteY18" fmla="*/ 3175000 h 3175000"/>
                  <a:gd name="connsiteX19" fmla="*/ 1354667 w 2980267"/>
                  <a:gd name="connsiteY19" fmla="*/ 3175000 h 3175000"/>
                  <a:gd name="connsiteX20" fmla="*/ 1388534 w 2980267"/>
                  <a:gd name="connsiteY20" fmla="*/ 474134 h 3175000"/>
                  <a:gd name="connsiteX21" fmla="*/ 1380067 w 2980267"/>
                  <a:gd name="connsiteY21" fmla="*/ 457200 h 3175000"/>
                  <a:gd name="connsiteX0" fmla="*/ 736600 w 2980267"/>
                  <a:gd name="connsiteY0" fmla="*/ 499533 h 3674533"/>
                  <a:gd name="connsiteX1" fmla="*/ 1092200 w 2980267"/>
                  <a:gd name="connsiteY1" fmla="*/ 778933 h 3674533"/>
                  <a:gd name="connsiteX2" fmla="*/ 8467 w 2980267"/>
                  <a:gd name="connsiteY2" fmla="*/ 2006600 h 3674533"/>
                  <a:gd name="connsiteX3" fmla="*/ 2980267 w 2980267"/>
                  <a:gd name="connsiteY3" fmla="*/ 3429000 h 3674533"/>
                  <a:gd name="connsiteX4" fmla="*/ 2980267 w 2980267"/>
                  <a:gd name="connsiteY4" fmla="*/ 1828800 h 3674533"/>
                  <a:gd name="connsiteX5" fmla="*/ 287867 w 2980267"/>
                  <a:gd name="connsiteY5" fmla="*/ 3276600 h 3674533"/>
                  <a:gd name="connsiteX6" fmla="*/ 855134 w 2980267"/>
                  <a:gd name="connsiteY6" fmla="*/ 3623733 h 3674533"/>
                  <a:gd name="connsiteX7" fmla="*/ 2590800 w 2980267"/>
                  <a:gd name="connsiteY7" fmla="*/ 3615267 h 3674533"/>
                  <a:gd name="connsiteX8" fmla="*/ 2590800 w 2980267"/>
                  <a:gd name="connsiteY8" fmla="*/ 3158067 h 3674533"/>
                  <a:gd name="connsiteX9" fmla="*/ 118534 w 2980267"/>
                  <a:gd name="connsiteY9" fmla="*/ 3175000 h 3674533"/>
                  <a:gd name="connsiteX10" fmla="*/ 127000 w 2980267"/>
                  <a:gd name="connsiteY10" fmla="*/ 2667000 h 3674533"/>
                  <a:gd name="connsiteX11" fmla="*/ 2980267 w 2980267"/>
                  <a:gd name="connsiteY11" fmla="*/ 2641600 h 3674533"/>
                  <a:gd name="connsiteX12" fmla="*/ 2980267 w 2980267"/>
                  <a:gd name="connsiteY12" fmla="*/ 2192867 h 3674533"/>
                  <a:gd name="connsiteX13" fmla="*/ 135467 w 2980267"/>
                  <a:gd name="connsiteY13" fmla="*/ 2184400 h 3674533"/>
                  <a:gd name="connsiteX14" fmla="*/ 135467 w 2980267"/>
                  <a:gd name="connsiteY14" fmla="*/ 1701800 h 3674533"/>
                  <a:gd name="connsiteX15" fmla="*/ 2980267 w 2980267"/>
                  <a:gd name="connsiteY15" fmla="*/ 1693333 h 3674533"/>
                  <a:gd name="connsiteX16" fmla="*/ 2980267 w 2980267"/>
                  <a:gd name="connsiteY16" fmla="*/ 1185333 h 3674533"/>
                  <a:gd name="connsiteX17" fmla="*/ 0 w 2980267"/>
                  <a:gd name="connsiteY17" fmla="*/ 1176867 h 3674533"/>
                  <a:gd name="connsiteX18" fmla="*/ 2531534 w 2980267"/>
                  <a:gd name="connsiteY18" fmla="*/ 3674533 h 3674533"/>
                  <a:gd name="connsiteX19" fmla="*/ 1354667 w 2980267"/>
                  <a:gd name="connsiteY19" fmla="*/ 3674533 h 3674533"/>
                  <a:gd name="connsiteX20" fmla="*/ 1388534 w 2980267"/>
                  <a:gd name="connsiteY20" fmla="*/ 973667 h 3674533"/>
                  <a:gd name="connsiteX21" fmla="*/ 1371600 w 2980267"/>
                  <a:gd name="connsiteY21" fmla="*/ 0 h 3674533"/>
                  <a:gd name="connsiteX0" fmla="*/ 736600 w 2980267"/>
                  <a:gd name="connsiteY0" fmla="*/ 0 h 3175000"/>
                  <a:gd name="connsiteX1" fmla="*/ 1092200 w 2980267"/>
                  <a:gd name="connsiteY1" fmla="*/ 279400 h 3175000"/>
                  <a:gd name="connsiteX2" fmla="*/ 8467 w 2980267"/>
                  <a:gd name="connsiteY2" fmla="*/ 1507067 h 3175000"/>
                  <a:gd name="connsiteX3" fmla="*/ 2980267 w 2980267"/>
                  <a:gd name="connsiteY3" fmla="*/ 2929467 h 3175000"/>
                  <a:gd name="connsiteX4" fmla="*/ 2980267 w 2980267"/>
                  <a:gd name="connsiteY4" fmla="*/ 1329267 h 3175000"/>
                  <a:gd name="connsiteX5" fmla="*/ 287867 w 2980267"/>
                  <a:gd name="connsiteY5" fmla="*/ 2777067 h 3175000"/>
                  <a:gd name="connsiteX6" fmla="*/ 855134 w 2980267"/>
                  <a:gd name="connsiteY6" fmla="*/ 3124200 h 3175000"/>
                  <a:gd name="connsiteX7" fmla="*/ 2590800 w 2980267"/>
                  <a:gd name="connsiteY7" fmla="*/ 3115734 h 3175000"/>
                  <a:gd name="connsiteX8" fmla="*/ 2590800 w 2980267"/>
                  <a:gd name="connsiteY8" fmla="*/ 2658534 h 3175000"/>
                  <a:gd name="connsiteX9" fmla="*/ 118534 w 2980267"/>
                  <a:gd name="connsiteY9" fmla="*/ 2675467 h 3175000"/>
                  <a:gd name="connsiteX10" fmla="*/ 127000 w 2980267"/>
                  <a:gd name="connsiteY10" fmla="*/ 2167467 h 3175000"/>
                  <a:gd name="connsiteX11" fmla="*/ 2980267 w 2980267"/>
                  <a:gd name="connsiteY11" fmla="*/ 2142067 h 3175000"/>
                  <a:gd name="connsiteX12" fmla="*/ 2980267 w 2980267"/>
                  <a:gd name="connsiteY12" fmla="*/ 1693334 h 3175000"/>
                  <a:gd name="connsiteX13" fmla="*/ 135467 w 2980267"/>
                  <a:gd name="connsiteY13" fmla="*/ 1684867 h 3175000"/>
                  <a:gd name="connsiteX14" fmla="*/ 135467 w 2980267"/>
                  <a:gd name="connsiteY14" fmla="*/ 1202267 h 3175000"/>
                  <a:gd name="connsiteX15" fmla="*/ 2980267 w 2980267"/>
                  <a:gd name="connsiteY15" fmla="*/ 1193800 h 3175000"/>
                  <a:gd name="connsiteX16" fmla="*/ 2980267 w 2980267"/>
                  <a:gd name="connsiteY16" fmla="*/ 685800 h 3175000"/>
                  <a:gd name="connsiteX17" fmla="*/ 0 w 2980267"/>
                  <a:gd name="connsiteY17" fmla="*/ 677334 h 3175000"/>
                  <a:gd name="connsiteX18" fmla="*/ 2531534 w 2980267"/>
                  <a:gd name="connsiteY18" fmla="*/ 3175000 h 3175000"/>
                  <a:gd name="connsiteX19" fmla="*/ 1354667 w 2980267"/>
                  <a:gd name="connsiteY19" fmla="*/ 3175000 h 3175000"/>
                  <a:gd name="connsiteX20" fmla="*/ 1388534 w 2980267"/>
                  <a:gd name="connsiteY20" fmla="*/ 474134 h 3175000"/>
                  <a:gd name="connsiteX21" fmla="*/ 728133 w 2980267"/>
                  <a:gd name="connsiteY21" fmla="*/ 8467 h 3175000"/>
                  <a:gd name="connsiteX0" fmla="*/ 736600 w 2980267"/>
                  <a:gd name="connsiteY0" fmla="*/ 0 h 3175000"/>
                  <a:gd name="connsiteX1" fmla="*/ 1092200 w 2980267"/>
                  <a:gd name="connsiteY1" fmla="*/ 279400 h 3175000"/>
                  <a:gd name="connsiteX2" fmla="*/ 8467 w 2980267"/>
                  <a:gd name="connsiteY2" fmla="*/ 1507067 h 3175000"/>
                  <a:gd name="connsiteX3" fmla="*/ 2980267 w 2980267"/>
                  <a:gd name="connsiteY3" fmla="*/ 2929467 h 3175000"/>
                  <a:gd name="connsiteX4" fmla="*/ 2980267 w 2980267"/>
                  <a:gd name="connsiteY4" fmla="*/ 1329267 h 3175000"/>
                  <a:gd name="connsiteX5" fmla="*/ 287867 w 2980267"/>
                  <a:gd name="connsiteY5" fmla="*/ 2777067 h 3175000"/>
                  <a:gd name="connsiteX6" fmla="*/ 855134 w 2980267"/>
                  <a:gd name="connsiteY6" fmla="*/ 3124200 h 3175000"/>
                  <a:gd name="connsiteX7" fmla="*/ 2590800 w 2980267"/>
                  <a:gd name="connsiteY7" fmla="*/ 3115734 h 3175000"/>
                  <a:gd name="connsiteX8" fmla="*/ 2590800 w 2980267"/>
                  <a:gd name="connsiteY8" fmla="*/ 2658534 h 3175000"/>
                  <a:gd name="connsiteX9" fmla="*/ 118534 w 2980267"/>
                  <a:gd name="connsiteY9" fmla="*/ 2675467 h 3175000"/>
                  <a:gd name="connsiteX10" fmla="*/ 127000 w 2980267"/>
                  <a:gd name="connsiteY10" fmla="*/ 2167467 h 3175000"/>
                  <a:gd name="connsiteX11" fmla="*/ 2980267 w 2980267"/>
                  <a:gd name="connsiteY11" fmla="*/ 2142067 h 3175000"/>
                  <a:gd name="connsiteX12" fmla="*/ 2980267 w 2980267"/>
                  <a:gd name="connsiteY12" fmla="*/ 1693334 h 3175000"/>
                  <a:gd name="connsiteX13" fmla="*/ 135467 w 2980267"/>
                  <a:gd name="connsiteY13" fmla="*/ 1684867 h 3175000"/>
                  <a:gd name="connsiteX14" fmla="*/ 135467 w 2980267"/>
                  <a:gd name="connsiteY14" fmla="*/ 1202267 h 3175000"/>
                  <a:gd name="connsiteX15" fmla="*/ 2980267 w 2980267"/>
                  <a:gd name="connsiteY15" fmla="*/ 1193800 h 3175000"/>
                  <a:gd name="connsiteX16" fmla="*/ 2980267 w 2980267"/>
                  <a:gd name="connsiteY16" fmla="*/ 685800 h 3175000"/>
                  <a:gd name="connsiteX17" fmla="*/ 0 w 2980267"/>
                  <a:gd name="connsiteY17" fmla="*/ 677334 h 3175000"/>
                  <a:gd name="connsiteX18" fmla="*/ 2531534 w 2980267"/>
                  <a:gd name="connsiteY18" fmla="*/ 3175000 h 3175000"/>
                  <a:gd name="connsiteX19" fmla="*/ 1354667 w 2980267"/>
                  <a:gd name="connsiteY19" fmla="*/ 3175000 h 3175000"/>
                  <a:gd name="connsiteX20" fmla="*/ 1388534 w 2980267"/>
                  <a:gd name="connsiteY20" fmla="*/ 474134 h 3175000"/>
                  <a:gd name="connsiteX21" fmla="*/ 728133 w 2980267"/>
                  <a:gd name="connsiteY21" fmla="*/ 8467 h 3175000"/>
                  <a:gd name="connsiteX0" fmla="*/ 736600 w 2980267"/>
                  <a:gd name="connsiteY0" fmla="*/ 0 h 3175000"/>
                  <a:gd name="connsiteX1" fmla="*/ 1092200 w 2980267"/>
                  <a:gd name="connsiteY1" fmla="*/ 279400 h 3175000"/>
                  <a:gd name="connsiteX2" fmla="*/ 8467 w 2980267"/>
                  <a:gd name="connsiteY2" fmla="*/ 1507067 h 3175000"/>
                  <a:gd name="connsiteX3" fmla="*/ 2980267 w 2980267"/>
                  <a:gd name="connsiteY3" fmla="*/ 2929467 h 3175000"/>
                  <a:gd name="connsiteX4" fmla="*/ 2980267 w 2980267"/>
                  <a:gd name="connsiteY4" fmla="*/ 1329267 h 3175000"/>
                  <a:gd name="connsiteX5" fmla="*/ 287867 w 2980267"/>
                  <a:gd name="connsiteY5" fmla="*/ 2777067 h 3175000"/>
                  <a:gd name="connsiteX6" fmla="*/ 855134 w 2980267"/>
                  <a:gd name="connsiteY6" fmla="*/ 3124200 h 3175000"/>
                  <a:gd name="connsiteX7" fmla="*/ 2590800 w 2980267"/>
                  <a:gd name="connsiteY7" fmla="*/ 3115734 h 3175000"/>
                  <a:gd name="connsiteX8" fmla="*/ 2590800 w 2980267"/>
                  <a:gd name="connsiteY8" fmla="*/ 2658534 h 3175000"/>
                  <a:gd name="connsiteX9" fmla="*/ 118534 w 2980267"/>
                  <a:gd name="connsiteY9" fmla="*/ 2675467 h 3175000"/>
                  <a:gd name="connsiteX10" fmla="*/ 127000 w 2980267"/>
                  <a:gd name="connsiteY10" fmla="*/ 2167467 h 3175000"/>
                  <a:gd name="connsiteX11" fmla="*/ 2980267 w 2980267"/>
                  <a:gd name="connsiteY11" fmla="*/ 2142067 h 3175000"/>
                  <a:gd name="connsiteX12" fmla="*/ 2980267 w 2980267"/>
                  <a:gd name="connsiteY12" fmla="*/ 1693334 h 3175000"/>
                  <a:gd name="connsiteX13" fmla="*/ 135467 w 2980267"/>
                  <a:gd name="connsiteY13" fmla="*/ 1684867 h 3175000"/>
                  <a:gd name="connsiteX14" fmla="*/ 135467 w 2980267"/>
                  <a:gd name="connsiteY14" fmla="*/ 1202267 h 3175000"/>
                  <a:gd name="connsiteX15" fmla="*/ 2980267 w 2980267"/>
                  <a:gd name="connsiteY15" fmla="*/ 1193800 h 3175000"/>
                  <a:gd name="connsiteX16" fmla="*/ 2980267 w 2980267"/>
                  <a:gd name="connsiteY16" fmla="*/ 685800 h 3175000"/>
                  <a:gd name="connsiteX17" fmla="*/ 0 w 2980267"/>
                  <a:gd name="connsiteY17" fmla="*/ 677334 h 3175000"/>
                  <a:gd name="connsiteX18" fmla="*/ 2531534 w 2980267"/>
                  <a:gd name="connsiteY18" fmla="*/ 3175000 h 3175000"/>
                  <a:gd name="connsiteX19" fmla="*/ 1354667 w 2980267"/>
                  <a:gd name="connsiteY19" fmla="*/ 3175000 h 3175000"/>
                  <a:gd name="connsiteX20" fmla="*/ 1388534 w 2980267"/>
                  <a:gd name="connsiteY20" fmla="*/ 474134 h 3175000"/>
                  <a:gd name="connsiteX0" fmla="*/ 736600 w 2980267"/>
                  <a:gd name="connsiteY0" fmla="*/ 0 h 3175000"/>
                  <a:gd name="connsiteX1" fmla="*/ 1092200 w 2980267"/>
                  <a:gd name="connsiteY1" fmla="*/ 279400 h 3175000"/>
                  <a:gd name="connsiteX2" fmla="*/ 8467 w 2980267"/>
                  <a:gd name="connsiteY2" fmla="*/ 1507067 h 3175000"/>
                  <a:gd name="connsiteX3" fmla="*/ 2980267 w 2980267"/>
                  <a:gd name="connsiteY3" fmla="*/ 2929467 h 3175000"/>
                  <a:gd name="connsiteX4" fmla="*/ 2980267 w 2980267"/>
                  <a:gd name="connsiteY4" fmla="*/ 1329267 h 3175000"/>
                  <a:gd name="connsiteX5" fmla="*/ 287867 w 2980267"/>
                  <a:gd name="connsiteY5" fmla="*/ 2777067 h 3175000"/>
                  <a:gd name="connsiteX6" fmla="*/ 855134 w 2980267"/>
                  <a:gd name="connsiteY6" fmla="*/ 3124200 h 3175000"/>
                  <a:gd name="connsiteX7" fmla="*/ 2590800 w 2980267"/>
                  <a:gd name="connsiteY7" fmla="*/ 3115734 h 3175000"/>
                  <a:gd name="connsiteX8" fmla="*/ 2590800 w 2980267"/>
                  <a:gd name="connsiteY8" fmla="*/ 2658534 h 3175000"/>
                  <a:gd name="connsiteX9" fmla="*/ 118534 w 2980267"/>
                  <a:gd name="connsiteY9" fmla="*/ 2675467 h 3175000"/>
                  <a:gd name="connsiteX10" fmla="*/ 127000 w 2980267"/>
                  <a:gd name="connsiteY10" fmla="*/ 2167467 h 3175000"/>
                  <a:gd name="connsiteX11" fmla="*/ 2980267 w 2980267"/>
                  <a:gd name="connsiteY11" fmla="*/ 2142067 h 3175000"/>
                  <a:gd name="connsiteX12" fmla="*/ 2980267 w 2980267"/>
                  <a:gd name="connsiteY12" fmla="*/ 1693334 h 3175000"/>
                  <a:gd name="connsiteX13" fmla="*/ 135467 w 2980267"/>
                  <a:gd name="connsiteY13" fmla="*/ 1684867 h 3175000"/>
                  <a:gd name="connsiteX14" fmla="*/ 135467 w 2980267"/>
                  <a:gd name="connsiteY14" fmla="*/ 1202267 h 3175000"/>
                  <a:gd name="connsiteX15" fmla="*/ 2980267 w 2980267"/>
                  <a:gd name="connsiteY15" fmla="*/ 1193800 h 3175000"/>
                  <a:gd name="connsiteX16" fmla="*/ 2980267 w 2980267"/>
                  <a:gd name="connsiteY16" fmla="*/ 685800 h 3175000"/>
                  <a:gd name="connsiteX17" fmla="*/ 0 w 2980267"/>
                  <a:gd name="connsiteY17" fmla="*/ 677334 h 3175000"/>
                  <a:gd name="connsiteX18" fmla="*/ 2531534 w 2980267"/>
                  <a:gd name="connsiteY18" fmla="*/ 3175000 h 3175000"/>
                  <a:gd name="connsiteX19" fmla="*/ 1354667 w 2980267"/>
                  <a:gd name="connsiteY19" fmla="*/ 3175000 h 3175000"/>
                  <a:gd name="connsiteX20" fmla="*/ 1380067 w 2980267"/>
                  <a:gd name="connsiteY20" fmla="*/ 626534 h 3175000"/>
                  <a:gd name="connsiteX21" fmla="*/ 1388534 w 2980267"/>
                  <a:gd name="connsiteY21" fmla="*/ 474134 h 3175000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980267 w 2980267"/>
                  <a:gd name="connsiteY11" fmla="*/ 2159000 h 3191933"/>
                  <a:gd name="connsiteX12" fmla="*/ 2980267 w 2980267"/>
                  <a:gd name="connsiteY12" fmla="*/ 1710267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980267 w 2980267"/>
                  <a:gd name="connsiteY15" fmla="*/ 1210733 h 3191933"/>
                  <a:gd name="connsiteX16" fmla="*/ 2980267 w 2980267"/>
                  <a:gd name="connsiteY16" fmla="*/ 702733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643467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980267 w 2980267"/>
                  <a:gd name="connsiteY11" fmla="*/ 2159000 h 3191933"/>
                  <a:gd name="connsiteX12" fmla="*/ 2980267 w 2980267"/>
                  <a:gd name="connsiteY12" fmla="*/ 1710267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980267 w 2980267"/>
                  <a:gd name="connsiteY15" fmla="*/ 1210733 h 3191933"/>
                  <a:gd name="connsiteX16" fmla="*/ 2980267 w 2980267"/>
                  <a:gd name="connsiteY16" fmla="*/ 702733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980267 w 2980267"/>
                  <a:gd name="connsiteY12" fmla="*/ 1710267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980267 w 2980267"/>
                  <a:gd name="connsiteY15" fmla="*/ 1210733 h 3191933"/>
                  <a:gd name="connsiteX16" fmla="*/ 2980267 w 2980267"/>
                  <a:gd name="connsiteY16" fmla="*/ 702733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980267 w 2980267"/>
                  <a:gd name="connsiteY15" fmla="*/ 1210733 h 3191933"/>
                  <a:gd name="connsiteX16" fmla="*/ 2980267 w 2980267"/>
                  <a:gd name="connsiteY16" fmla="*/ 702733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980267 w 2980267"/>
                  <a:gd name="connsiteY16" fmla="*/ 702733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90801 w 2980267"/>
                  <a:gd name="connsiteY16" fmla="*/ 685800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65401 w 2980267"/>
                  <a:gd name="connsiteY16" fmla="*/ 685800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99267 w 2980267"/>
                  <a:gd name="connsiteY16" fmla="*/ 685800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73867 w 2980267"/>
                  <a:gd name="connsiteY16" fmla="*/ 685800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99267 w 2980267"/>
                  <a:gd name="connsiteY16" fmla="*/ 685800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73867 w 2980267"/>
                  <a:gd name="connsiteY16" fmla="*/ 685800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8467 w 2980267"/>
                  <a:gd name="connsiteY2" fmla="*/ 1524000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82334 w 2980267"/>
                  <a:gd name="connsiteY16" fmla="*/ 677334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423334 w 2980267"/>
                  <a:gd name="connsiteY2" fmla="*/ 1684867 h 3191933"/>
                  <a:gd name="connsiteX3" fmla="*/ 2980267 w 2980267"/>
                  <a:gd name="connsiteY3" fmla="*/ 29464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82334 w 2980267"/>
                  <a:gd name="connsiteY16" fmla="*/ 677334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980267"/>
                  <a:gd name="connsiteY0" fmla="*/ 16933 h 3191933"/>
                  <a:gd name="connsiteX1" fmla="*/ 1092200 w 2980267"/>
                  <a:gd name="connsiteY1" fmla="*/ 296333 h 3191933"/>
                  <a:gd name="connsiteX2" fmla="*/ 423334 w 2980267"/>
                  <a:gd name="connsiteY2" fmla="*/ 1684867 h 3191933"/>
                  <a:gd name="connsiteX3" fmla="*/ 2370667 w 2980267"/>
                  <a:gd name="connsiteY3" fmla="*/ 2667000 h 3191933"/>
                  <a:gd name="connsiteX4" fmla="*/ 2980267 w 2980267"/>
                  <a:gd name="connsiteY4" fmla="*/ 1346200 h 3191933"/>
                  <a:gd name="connsiteX5" fmla="*/ 287867 w 2980267"/>
                  <a:gd name="connsiteY5" fmla="*/ 2794000 h 3191933"/>
                  <a:gd name="connsiteX6" fmla="*/ 855134 w 2980267"/>
                  <a:gd name="connsiteY6" fmla="*/ 3141133 h 3191933"/>
                  <a:gd name="connsiteX7" fmla="*/ 2590800 w 2980267"/>
                  <a:gd name="connsiteY7" fmla="*/ 3132667 h 3191933"/>
                  <a:gd name="connsiteX8" fmla="*/ 2590800 w 2980267"/>
                  <a:gd name="connsiteY8" fmla="*/ 2675467 h 3191933"/>
                  <a:gd name="connsiteX9" fmla="*/ 118534 w 2980267"/>
                  <a:gd name="connsiteY9" fmla="*/ 2692400 h 3191933"/>
                  <a:gd name="connsiteX10" fmla="*/ 127000 w 2980267"/>
                  <a:gd name="connsiteY10" fmla="*/ 2184400 h 3191933"/>
                  <a:gd name="connsiteX11" fmla="*/ 2556934 w 2980267"/>
                  <a:gd name="connsiteY11" fmla="*/ 2175934 h 3191933"/>
                  <a:gd name="connsiteX12" fmla="*/ 2556933 w 2980267"/>
                  <a:gd name="connsiteY12" fmla="*/ 1676400 h 3191933"/>
                  <a:gd name="connsiteX13" fmla="*/ 135467 w 2980267"/>
                  <a:gd name="connsiteY13" fmla="*/ 1701800 h 3191933"/>
                  <a:gd name="connsiteX14" fmla="*/ 135467 w 2980267"/>
                  <a:gd name="connsiteY14" fmla="*/ 1219200 h 3191933"/>
                  <a:gd name="connsiteX15" fmla="*/ 2582334 w 2980267"/>
                  <a:gd name="connsiteY15" fmla="*/ 1227666 h 3191933"/>
                  <a:gd name="connsiteX16" fmla="*/ 2582334 w 2980267"/>
                  <a:gd name="connsiteY16" fmla="*/ 677334 h 3191933"/>
                  <a:gd name="connsiteX17" fmla="*/ 0 w 2980267"/>
                  <a:gd name="connsiteY17" fmla="*/ 694267 h 3191933"/>
                  <a:gd name="connsiteX18" fmla="*/ 2531534 w 2980267"/>
                  <a:gd name="connsiteY18" fmla="*/ 3191933 h 3191933"/>
                  <a:gd name="connsiteX19" fmla="*/ 1354667 w 2980267"/>
                  <a:gd name="connsiteY19" fmla="*/ 3191933 h 3191933"/>
                  <a:gd name="connsiteX20" fmla="*/ 1380067 w 2980267"/>
                  <a:gd name="connsiteY20" fmla="*/ 524934 h 3191933"/>
                  <a:gd name="connsiteX21" fmla="*/ 736601 w 2980267"/>
                  <a:gd name="connsiteY21" fmla="*/ 0 h 3191933"/>
                  <a:gd name="connsiteX0" fmla="*/ 736600 w 2590800"/>
                  <a:gd name="connsiteY0" fmla="*/ 16933 h 3191933"/>
                  <a:gd name="connsiteX1" fmla="*/ 1092200 w 2590800"/>
                  <a:gd name="connsiteY1" fmla="*/ 296333 h 3191933"/>
                  <a:gd name="connsiteX2" fmla="*/ 423334 w 2590800"/>
                  <a:gd name="connsiteY2" fmla="*/ 1684867 h 3191933"/>
                  <a:gd name="connsiteX3" fmla="*/ 2370667 w 2590800"/>
                  <a:gd name="connsiteY3" fmla="*/ 2667000 h 3191933"/>
                  <a:gd name="connsiteX4" fmla="*/ 2362201 w 2590800"/>
                  <a:gd name="connsiteY4" fmla="*/ 1659467 h 3191933"/>
                  <a:gd name="connsiteX5" fmla="*/ 287867 w 2590800"/>
                  <a:gd name="connsiteY5" fmla="*/ 2794000 h 3191933"/>
                  <a:gd name="connsiteX6" fmla="*/ 855134 w 2590800"/>
                  <a:gd name="connsiteY6" fmla="*/ 3141133 h 3191933"/>
                  <a:gd name="connsiteX7" fmla="*/ 2590800 w 2590800"/>
                  <a:gd name="connsiteY7" fmla="*/ 3132667 h 3191933"/>
                  <a:gd name="connsiteX8" fmla="*/ 2590800 w 2590800"/>
                  <a:gd name="connsiteY8" fmla="*/ 2675467 h 3191933"/>
                  <a:gd name="connsiteX9" fmla="*/ 118534 w 2590800"/>
                  <a:gd name="connsiteY9" fmla="*/ 2692400 h 3191933"/>
                  <a:gd name="connsiteX10" fmla="*/ 127000 w 2590800"/>
                  <a:gd name="connsiteY10" fmla="*/ 2184400 h 3191933"/>
                  <a:gd name="connsiteX11" fmla="*/ 2556934 w 2590800"/>
                  <a:gd name="connsiteY11" fmla="*/ 2175934 h 3191933"/>
                  <a:gd name="connsiteX12" fmla="*/ 2556933 w 2590800"/>
                  <a:gd name="connsiteY12" fmla="*/ 1676400 h 3191933"/>
                  <a:gd name="connsiteX13" fmla="*/ 135467 w 2590800"/>
                  <a:gd name="connsiteY13" fmla="*/ 1701800 h 3191933"/>
                  <a:gd name="connsiteX14" fmla="*/ 135467 w 2590800"/>
                  <a:gd name="connsiteY14" fmla="*/ 1219200 h 3191933"/>
                  <a:gd name="connsiteX15" fmla="*/ 2582334 w 2590800"/>
                  <a:gd name="connsiteY15" fmla="*/ 1227666 h 3191933"/>
                  <a:gd name="connsiteX16" fmla="*/ 2582334 w 2590800"/>
                  <a:gd name="connsiteY16" fmla="*/ 677334 h 3191933"/>
                  <a:gd name="connsiteX17" fmla="*/ 0 w 2590800"/>
                  <a:gd name="connsiteY17" fmla="*/ 694267 h 3191933"/>
                  <a:gd name="connsiteX18" fmla="*/ 2531534 w 2590800"/>
                  <a:gd name="connsiteY18" fmla="*/ 3191933 h 3191933"/>
                  <a:gd name="connsiteX19" fmla="*/ 1354667 w 2590800"/>
                  <a:gd name="connsiteY19" fmla="*/ 3191933 h 3191933"/>
                  <a:gd name="connsiteX20" fmla="*/ 1380067 w 2590800"/>
                  <a:gd name="connsiteY20" fmla="*/ 524934 h 3191933"/>
                  <a:gd name="connsiteX21" fmla="*/ 736601 w 2590800"/>
                  <a:gd name="connsiteY21" fmla="*/ 0 h 3191933"/>
                  <a:gd name="connsiteX0" fmla="*/ 736600 w 2590800"/>
                  <a:gd name="connsiteY0" fmla="*/ 16933 h 3191933"/>
                  <a:gd name="connsiteX1" fmla="*/ 1092200 w 2590800"/>
                  <a:gd name="connsiteY1" fmla="*/ 296333 h 3191933"/>
                  <a:gd name="connsiteX2" fmla="*/ 423334 w 2590800"/>
                  <a:gd name="connsiteY2" fmla="*/ 1684867 h 3191933"/>
                  <a:gd name="connsiteX3" fmla="*/ 2370667 w 2590800"/>
                  <a:gd name="connsiteY3" fmla="*/ 2667000 h 3191933"/>
                  <a:gd name="connsiteX4" fmla="*/ 2362201 w 2590800"/>
                  <a:gd name="connsiteY4" fmla="*/ 1608667 h 3191933"/>
                  <a:gd name="connsiteX5" fmla="*/ 287867 w 2590800"/>
                  <a:gd name="connsiteY5" fmla="*/ 2794000 h 3191933"/>
                  <a:gd name="connsiteX6" fmla="*/ 855134 w 2590800"/>
                  <a:gd name="connsiteY6" fmla="*/ 3141133 h 3191933"/>
                  <a:gd name="connsiteX7" fmla="*/ 2590800 w 2590800"/>
                  <a:gd name="connsiteY7" fmla="*/ 3132667 h 3191933"/>
                  <a:gd name="connsiteX8" fmla="*/ 2590800 w 2590800"/>
                  <a:gd name="connsiteY8" fmla="*/ 2675467 h 3191933"/>
                  <a:gd name="connsiteX9" fmla="*/ 118534 w 2590800"/>
                  <a:gd name="connsiteY9" fmla="*/ 2692400 h 3191933"/>
                  <a:gd name="connsiteX10" fmla="*/ 127000 w 2590800"/>
                  <a:gd name="connsiteY10" fmla="*/ 2184400 h 3191933"/>
                  <a:gd name="connsiteX11" fmla="*/ 2556934 w 2590800"/>
                  <a:gd name="connsiteY11" fmla="*/ 2175934 h 3191933"/>
                  <a:gd name="connsiteX12" fmla="*/ 2556933 w 2590800"/>
                  <a:gd name="connsiteY12" fmla="*/ 1676400 h 3191933"/>
                  <a:gd name="connsiteX13" fmla="*/ 135467 w 2590800"/>
                  <a:gd name="connsiteY13" fmla="*/ 1701800 h 3191933"/>
                  <a:gd name="connsiteX14" fmla="*/ 135467 w 2590800"/>
                  <a:gd name="connsiteY14" fmla="*/ 1219200 h 3191933"/>
                  <a:gd name="connsiteX15" fmla="*/ 2582334 w 2590800"/>
                  <a:gd name="connsiteY15" fmla="*/ 1227666 h 3191933"/>
                  <a:gd name="connsiteX16" fmla="*/ 2582334 w 2590800"/>
                  <a:gd name="connsiteY16" fmla="*/ 677334 h 3191933"/>
                  <a:gd name="connsiteX17" fmla="*/ 0 w 2590800"/>
                  <a:gd name="connsiteY17" fmla="*/ 694267 h 3191933"/>
                  <a:gd name="connsiteX18" fmla="*/ 2531534 w 2590800"/>
                  <a:gd name="connsiteY18" fmla="*/ 3191933 h 3191933"/>
                  <a:gd name="connsiteX19" fmla="*/ 1354667 w 2590800"/>
                  <a:gd name="connsiteY19" fmla="*/ 3191933 h 3191933"/>
                  <a:gd name="connsiteX20" fmla="*/ 1380067 w 2590800"/>
                  <a:gd name="connsiteY20" fmla="*/ 524934 h 3191933"/>
                  <a:gd name="connsiteX21" fmla="*/ 736601 w 2590800"/>
                  <a:gd name="connsiteY21" fmla="*/ 0 h 3191933"/>
                  <a:gd name="connsiteX0" fmla="*/ 736600 w 2590800"/>
                  <a:gd name="connsiteY0" fmla="*/ 16933 h 3191933"/>
                  <a:gd name="connsiteX1" fmla="*/ 1092200 w 2590800"/>
                  <a:gd name="connsiteY1" fmla="*/ 296333 h 3191933"/>
                  <a:gd name="connsiteX2" fmla="*/ 423334 w 2590800"/>
                  <a:gd name="connsiteY2" fmla="*/ 1684867 h 3191933"/>
                  <a:gd name="connsiteX3" fmla="*/ 2370667 w 2590800"/>
                  <a:gd name="connsiteY3" fmla="*/ 2667000 h 3191933"/>
                  <a:gd name="connsiteX4" fmla="*/ 2362201 w 2590800"/>
                  <a:gd name="connsiteY4" fmla="*/ 1608667 h 3191933"/>
                  <a:gd name="connsiteX5" fmla="*/ 457200 w 2590800"/>
                  <a:gd name="connsiteY5" fmla="*/ 2683933 h 3191933"/>
                  <a:gd name="connsiteX6" fmla="*/ 855134 w 2590800"/>
                  <a:gd name="connsiteY6" fmla="*/ 3141133 h 3191933"/>
                  <a:gd name="connsiteX7" fmla="*/ 2590800 w 2590800"/>
                  <a:gd name="connsiteY7" fmla="*/ 3132667 h 3191933"/>
                  <a:gd name="connsiteX8" fmla="*/ 2590800 w 2590800"/>
                  <a:gd name="connsiteY8" fmla="*/ 2675467 h 3191933"/>
                  <a:gd name="connsiteX9" fmla="*/ 118534 w 2590800"/>
                  <a:gd name="connsiteY9" fmla="*/ 2692400 h 3191933"/>
                  <a:gd name="connsiteX10" fmla="*/ 127000 w 2590800"/>
                  <a:gd name="connsiteY10" fmla="*/ 2184400 h 3191933"/>
                  <a:gd name="connsiteX11" fmla="*/ 2556934 w 2590800"/>
                  <a:gd name="connsiteY11" fmla="*/ 2175934 h 3191933"/>
                  <a:gd name="connsiteX12" fmla="*/ 2556933 w 2590800"/>
                  <a:gd name="connsiteY12" fmla="*/ 1676400 h 3191933"/>
                  <a:gd name="connsiteX13" fmla="*/ 135467 w 2590800"/>
                  <a:gd name="connsiteY13" fmla="*/ 1701800 h 3191933"/>
                  <a:gd name="connsiteX14" fmla="*/ 135467 w 2590800"/>
                  <a:gd name="connsiteY14" fmla="*/ 1219200 h 3191933"/>
                  <a:gd name="connsiteX15" fmla="*/ 2582334 w 2590800"/>
                  <a:gd name="connsiteY15" fmla="*/ 1227666 h 3191933"/>
                  <a:gd name="connsiteX16" fmla="*/ 2582334 w 2590800"/>
                  <a:gd name="connsiteY16" fmla="*/ 677334 h 3191933"/>
                  <a:gd name="connsiteX17" fmla="*/ 0 w 2590800"/>
                  <a:gd name="connsiteY17" fmla="*/ 694267 h 3191933"/>
                  <a:gd name="connsiteX18" fmla="*/ 2531534 w 2590800"/>
                  <a:gd name="connsiteY18" fmla="*/ 3191933 h 3191933"/>
                  <a:gd name="connsiteX19" fmla="*/ 1354667 w 2590800"/>
                  <a:gd name="connsiteY19" fmla="*/ 3191933 h 3191933"/>
                  <a:gd name="connsiteX20" fmla="*/ 1380067 w 2590800"/>
                  <a:gd name="connsiteY20" fmla="*/ 524934 h 3191933"/>
                  <a:gd name="connsiteX21" fmla="*/ 736601 w 2590800"/>
                  <a:gd name="connsiteY21" fmla="*/ 0 h 3191933"/>
                  <a:gd name="connsiteX0" fmla="*/ 736600 w 2590800"/>
                  <a:gd name="connsiteY0" fmla="*/ 16933 h 3191933"/>
                  <a:gd name="connsiteX1" fmla="*/ 1092200 w 2590800"/>
                  <a:gd name="connsiteY1" fmla="*/ 296333 h 3191933"/>
                  <a:gd name="connsiteX2" fmla="*/ 423334 w 2590800"/>
                  <a:gd name="connsiteY2" fmla="*/ 1684867 h 3191933"/>
                  <a:gd name="connsiteX3" fmla="*/ 2370667 w 2590800"/>
                  <a:gd name="connsiteY3" fmla="*/ 2667000 h 3191933"/>
                  <a:gd name="connsiteX4" fmla="*/ 2362201 w 2590800"/>
                  <a:gd name="connsiteY4" fmla="*/ 1608667 h 3191933"/>
                  <a:gd name="connsiteX5" fmla="*/ 457200 w 2590800"/>
                  <a:gd name="connsiteY5" fmla="*/ 2683933 h 3191933"/>
                  <a:gd name="connsiteX6" fmla="*/ 855134 w 2590800"/>
                  <a:gd name="connsiteY6" fmla="*/ 3141133 h 3191933"/>
                  <a:gd name="connsiteX7" fmla="*/ 2590800 w 2590800"/>
                  <a:gd name="connsiteY7" fmla="*/ 3132667 h 3191933"/>
                  <a:gd name="connsiteX8" fmla="*/ 2590800 w 2590800"/>
                  <a:gd name="connsiteY8" fmla="*/ 2675467 h 3191933"/>
                  <a:gd name="connsiteX9" fmla="*/ 118534 w 2590800"/>
                  <a:gd name="connsiteY9" fmla="*/ 2692400 h 3191933"/>
                  <a:gd name="connsiteX10" fmla="*/ 127000 w 2590800"/>
                  <a:gd name="connsiteY10" fmla="*/ 2184400 h 3191933"/>
                  <a:gd name="connsiteX11" fmla="*/ 2556934 w 2590800"/>
                  <a:gd name="connsiteY11" fmla="*/ 2175934 h 3191933"/>
                  <a:gd name="connsiteX12" fmla="*/ 2556933 w 2590800"/>
                  <a:gd name="connsiteY12" fmla="*/ 1676400 h 3191933"/>
                  <a:gd name="connsiteX13" fmla="*/ 135467 w 2590800"/>
                  <a:gd name="connsiteY13" fmla="*/ 1701800 h 3191933"/>
                  <a:gd name="connsiteX14" fmla="*/ 135467 w 2590800"/>
                  <a:gd name="connsiteY14" fmla="*/ 1219200 h 3191933"/>
                  <a:gd name="connsiteX15" fmla="*/ 2582334 w 2590800"/>
                  <a:gd name="connsiteY15" fmla="*/ 1227666 h 3191933"/>
                  <a:gd name="connsiteX16" fmla="*/ 2582334 w 2590800"/>
                  <a:gd name="connsiteY16" fmla="*/ 677334 h 3191933"/>
                  <a:gd name="connsiteX17" fmla="*/ 0 w 2590800"/>
                  <a:gd name="connsiteY17" fmla="*/ 694267 h 3191933"/>
                  <a:gd name="connsiteX18" fmla="*/ 2150534 w 2590800"/>
                  <a:gd name="connsiteY18" fmla="*/ 2963333 h 3191933"/>
                  <a:gd name="connsiteX19" fmla="*/ 1354667 w 2590800"/>
                  <a:gd name="connsiteY19" fmla="*/ 3191933 h 3191933"/>
                  <a:gd name="connsiteX20" fmla="*/ 1380067 w 2590800"/>
                  <a:gd name="connsiteY20" fmla="*/ 524934 h 3191933"/>
                  <a:gd name="connsiteX21" fmla="*/ 736601 w 2590800"/>
                  <a:gd name="connsiteY21" fmla="*/ 0 h 3191933"/>
                  <a:gd name="connsiteX0" fmla="*/ 736600 w 2590800"/>
                  <a:gd name="connsiteY0" fmla="*/ 16933 h 3217333"/>
                  <a:gd name="connsiteX1" fmla="*/ 1092200 w 2590800"/>
                  <a:gd name="connsiteY1" fmla="*/ 296333 h 3217333"/>
                  <a:gd name="connsiteX2" fmla="*/ 423334 w 2590800"/>
                  <a:gd name="connsiteY2" fmla="*/ 1684867 h 3217333"/>
                  <a:gd name="connsiteX3" fmla="*/ 2370667 w 2590800"/>
                  <a:gd name="connsiteY3" fmla="*/ 2667000 h 3217333"/>
                  <a:gd name="connsiteX4" fmla="*/ 2362201 w 2590800"/>
                  <a:gd name="connsiteY4" fmla="*/ 1608667 h 3217333"/>
                  <a:gd name="connsiteX5" fmla="*/ 457200 w 2590800"/>
                  <a:gd name="connsiteY5" fmla="*/ 2683933 h 3217333"/>
                  <a:gd name="connsiteX6" fmla="*/ 855134 w 2590800"/>
                  <a:gd name="connsiteY6" fmla="*/ 3141133 h 3217333"/>
                  <a:gd name="connsiteX7" fmla="*/ 2590800 w 2590800"/>
                  <a:gd name="connsiteY7" fmla="*/ 3132667 h 3217333"/>
                  <a:gd name="connsiteX8" fmla="*/ 2590800 w 2590800"/>
                  <a:gd name="connsiteY8" fmla="*/ 2675467 h 3217333"/>
                  <a:gd name="connsiteX9" fmla="*/ 118534 w 2590800"/>
                  <a:gd name="connsiteY9" fmla="*/ 2692400 h 3217333"/>
                  <a:gd name="connsiteX10" fmla="*/ 127000 w 2590800"/>
                  <a:gd name="connsiteY10" fmla="*/ 2184400 h 3217333"/>
                  <a:gd name="connsiteX11" fmla="*/ 2556934 w 2590800"/>
                  <a:gd name="connsiteY11" fmla="*/ 2175934 h 3217333"/>
                  <a:gd name="connsiteX12" fmla="*/ 2556933 w 2590800"/>
                  <a:gd name="connsiteY12" fmla="*/ 1676400 h 3217333"/>
                  <a:gd name="connsiteX13" fmla="*/ 135467 w 2590800"/>
                  <a:gd name="connsiteY13" fmla="*/ 1701800 h 3217333"/>
                  <a:gd name="connsiteX14" fmla="*/ 135467 w 2590800"/>
                  <a:gd name="connsiteY14" fmla="*/ 1219200 h 3217333"/>
                  <a:gd name="connsiteX15" fmla="*/ 2582334 w 2590800"/>
                  <a:gd name="connsiteY15" fmla="*/ 1227666 h 3217333"/>
                  <a:gd name="connsiteX16" fmla="*/ 2582334 w 2590800"/>
                  <a:gd name="connsiteY16" fmla="*/ 677334 h 3217333"/>
                  <a:gd name="connsiteX17" fmla="*/ 0 w 2590800"/>
                  <a:gd name="connsiteY17" fmla="*/ 694267 h 3217333"/>
                  <a:gd name="connsiteX18" fmla="*/ 2150534 w 2590800"/>
                  <a:gd name="connsiteY18" fmla="*/ 2963333 h 3217333"/>
                  <a:gd name="connsiteX19" fmla="*/ 1363133 w 2590800"/>
                  <a:gd name="connsiteY19" fmla="*/ 3217333 h 3217333"/>
                  <a:gd name="connsiteX20" fmla="*/ 1380067 w 2590800"/>
                  <a:gd name="connsiteY20" fmla="*/ 524934 h 3217333"/>
                  <a:gd name="connsiteX21" fmla="*/ 736601 w 2590800"/>
                  <a:gd name="connsiteY21" fmla="*/ 0 h 3217333"/>
                  <a:gd name="connsiteX0" fmla="*/ 736600 w 2590800"/>
                  <a:gd name="connsiteY0" fmla="*/ 16933 h 3217333"/>
                  <a:gd name="connsiteX1" fmla="*/ 1092200 w 2590800"/>
                  <a:gd name="connsiteY1" fmla="*/ 296333 h 3217333"/>
                  <a:gd name="connsiteX2" fmla="*/ 423334 w 2590800"/>
                  <a:gd name="connsiteY2" fmla="*/ 1684867 h 3217333"/>
                  <a:gd name="connsiteX3" fmla="*/ 2370667 w 2590800"/>
                  <a:gd name="connsiteY3" fmla="*/ 2667000 h 3217333"/>
                  <a:gd name="connsiteX4" fmla="*/ 2362201 w 2590800"/>
                  <a:gd name="connsiteY4" fmla="*/ 1608667 h 3217333"/>
                  <a:gd name="connsiteX5" fmla="*/ 457200 w 2590800"/>
                  <a:gd name="connsiteY5" fmla="*/ 2683933 h 3217333"/>
                  <a:gd name="connsiteX6" fmla="*/ 855134 w 2590800"/>
                  <a:gd name="connsiteY6" fmla="*/ 3141133 h 3217333"/>
                  <a:gd name="connsiteX7" fmla="*/ 2590800 w 2590800"/>
                  <a:gd name="connsiteY7" fmla="*/ 3132667 h 3217333"/>
                  <a:gd name="connsiteX8" fmla="*/ 2590800 w 2590800"/>
                  <a:gd name="connsiteY8" fmla="*/ 2675467 h 3217333"/>
                  <a:gd name="connsiteX9" fmla="*/ 118534 w 2590800"/>
                  <a:gd name="connsiteY9" fmla="*/ 2692400 h 3217333"/>
                  <a:gd name="connsiteX10" fmla="*/ 127000 w 2590800"/>
                  <a:gd name="connsiteY10" fmla="*/ 2184400 h 3217333"/>
                  <a:gd name="connsiteX11" fmla="*/ 2556934 w 2590800"/>
                  <a:gd name="connsiteY11" fmla="*/ 2175934 h 3217333"/>
                  <a:gd name="connsiteX12" fmla="*/ 2556933 w 2590800"/>
                  <a:gd name="connsiteY12" fmla="*/ 1676400 h 3217333"/>
                  <a:gd name="connsiteX13" fmla="*/ 135467 w 2590800"/>
                  <a:gd name="connsiteY13" fmla="*/ 1701800 h 3217333"/>
                  <a:gd name="connsiteX14" fmla="*/ 135467 w 2590800"/>
                  <a:gd name="connsiteY14" fmla="*/ 1219200 h 3217333"/>
                  <a:gd name="connsiteX15" fmla="*/ 2582334 w 2590800"/>
                  <a:gd name="connsiteY15" fmla="*/ 1227666 h 3217333"/>
                  <a:gd name="connsiteX16" fmla="*/ 2582334 w 2590800"/>
                  <a:gd name="connsiteY16" fmla="*/ 677334 h 3217333"/>
                  <a:gd name="connsiteX17" fmla="*/ 0 w 2590800"/>
                  <a:gd name="connsiteY17" fmla="*/ 694267 h 3217333"/>
                  <a:gd name="connsiteX18" fmla="*/ 2150534 w 2590800"/>
                  <a:gd name="connsiteY18" fmla="*/ 2963333 h 3217333"/>
                  <a:gd name="connsiteX19" fmla="*/ 1363133 w 2590800"/>
                  <a:gd name="connsiteY19" fmla="*/ 3217333 h 3217333"/>
                  <a:gd name="connsiteX20" fmla="*/ 1405467 w 2590800"/>
                  <a:gd name="connsiteY20" fmla="*/ 1083734 h 3217333"/>
                  <a:gd name="connsiteX21" fmla="*/ 736601 w 2590800"/>
                  <a:gd name="connsiteY21" fmla="*/ 0 h 3217333"/>
                  <a:gd name="connsiteX0" fmla="*/ 736600 w 2590800"/>
                  <a:gd name="connsiteY0" fmla="*/ 16933 h 3217333"/>
                  <a:gd name="connsiteX1" fmla="*/ 1024467 w 2590800"/>
                  <a:gd name="connsiteY1" fmla="*/ 440266 h 3217333"/>
                  <a:gd name="connsiteX2" fmla="*/ 423334 w 2590800"/>
                  <a:gd name="connsiteY2" fmla="*/ 1684867 h 3217333"/>
                  <a:gd name="connsiteX3" fmla="*/ 2370667 w 2590800"/>
                  <a:gd name="connsiteY3" fmla="*/ 2667000 h 3217333"/>
                  <a:gd name="connsiteX4" fmla="*/ 2362201 w 2590800"/>
                  <a:gd name="connsiteY4" fmla="*/ 1608667 h 3217333"/>
                  <a:gd name="connsiteX5" fmla="*/ 457200 w 2590800"/>
                  <a:gd name="connsiteY5" fmla="*/ 2683933 h 3217333"/>
                  <a:gd name="connsiteX6" fmla="*/ 855134 w 2590800"/>
                  <a:gd name="connsiteY6" fmla="*/ 3141133 h 3217333"/>
                  <a:gd name="connsiteX7" fmla="*/ 2590800 w 2590800"/>
                  <a:gd name="connsiteY7" fmla="*/ 3132667 h 3217333"/>
                  <a:gd name="connsiteX8" fmla="*/ 2590800 w 2590800"/>
                  <a:gd name="connsiteY8" fmla="*/ 2675467 h 3217333"/>
                  <a:gd name="connsiteX9" fmla="*/ 118534 w 2590800"/>
                  <a:gd name="connsiteY9" fmla="*/ 2692400 h 3217333"/>
                  <a:gd name="connsiteX10" fmla="*/ 127000 w 2590800"/>
                  <a:gd name="connsiteY10" fmla="*/ 2184400 h 3217333"/>
                  <a:gd name="connsiteX11" fmla="*/ 2556934 w 2590800"/>
                  <a:gd name="connsiteY11" fmla="*/ 2175934 h 3217333"/>
                  <a:gd name="connsiteX12" fmla="*/ 2556933 w 2590800"/>
                  <a:gd name="connsiteY12" fmla="*/ 1676400 h 3217333"/>
                  <a:gd name="connsiteX13" fmla="*/ 135467 w 2590800"/>
                  <a:gd name="connsiteY13" fmla="*/ 1701800 h 3217333"/>
                  <a:gd name="connsiteX14" fmla="*/ 135467 w 2590800"/>
                  <a:gd name="connsiteY14" fmla="*/ 1219200 h 3217333"/>
                  <a:gd name="connsiteX15" fmla="*/ 2582334 w 2590800"/>
                  <a:gd name="connsiteY15" fmla="*/ 1227666 h 3217333"/>
                  <a:gd name="connsiteX16" fmla="*/ 2582334 w 2590800"/>
                  <a:gd name="connsiteY16" fmla="*/ 677334 h 3217333"/>
                  <a:gd name="connsiteX17" fmla="*/ 0 w 2590800"/>
                  <a:gd name="connsiteY17" fmla="*/ 694267 h 3217333"/>
                  <a:gd name="connsiteX18" fmla="*/ 2150534 w 2590800"/>
                  <a:gd name="connsiteY18" fmla="*/ 2963333 h 3217333"/>
                  <a:gd name="connsiteX19" fmla="*/ 1363133 w 2590800"/>
                  <a:gd name="connsiteY19" fmla="*/ 3217333 h 3217333"/>
                  <a:gd name="connsiteX20" fmla="*/ 1405467 w 2590800"/>
                  <a:gd name="connsiteY20" fmla="*/ 1083734 h 3217333"/>
                  <a:gd name="connsiteX21" fmla="*/ 736601 w 2590800"/>
                  <a:gd name="connsiteY21" fmla="*/ 0 h 3217333"/>
                  <a:gd name="connsiteX0" fmla="*/ 736600 w 2590800"/>
                  <a:gd name="connsiteY0" fmla="*/ 16933 h 3217333"/>
                  <a:gd name="connsiteX1" fmla="*/ 1024467 w 2590800"/>
                  <a:gd name="connsiteY1" fmla="*/ 440266 h 3217333"/>
                  <a:gd name="connsiteX2" fmla="*/ 423334 w 2590800"/>
                  <a:gd name="connsiteY2" fmla="*/ 1684867 h 3217333"/>
                  <a:gd name="connsiteX3" fmla="*/ 2370667 w 2590800"/>
                  <a:gd name="connsiteY3" fmla="*/ 2667000 h 3217333"/>
                  <a:gd name="connsiteX4" fmla="*/ 2362201 w 2590800"/>
                  <a:gd name="connsiteY4" fmla="*/ 1608667 h 3217333"/>
                  <a:gd name="connsiteX5" fmla="*/ 457200 w 2590800"/>
                  <a:gd name="connsiteY5" fmla="*/ 2683933 h 3217333"/>
                  <a:gd name="connsiteX6" fmla="*/ 855134 w 2590800"/>
                  <a:gd name="connsiteY6" fmla="*/ 3141133 h 3217333"/>
                  <a:gd name="connsiteX7" fmla="*/ 2590800 w 2590800"/>
                  <a:gd name="connsiteY7" fmla="*/ 3132667 h 3217333"/>
                  <a:gd name="connsiteX8" fmla="*/ 2590800 w 2590800"/>
                  <a:gd name="connsiteY8" fmla="*/ 2675467 h 3217333"/>
                  <a:gd name="connsiteX9" fmla="*/ 118534 w 2590800"/>
                  <a:gd name="connsiteY9" fmla="*/ 2692400 h 3217333"/>
                  <a:gd name="connsiteX10" fmla="*/ 127000 w 2590800"/>
                  <a:gd name="connsiteY10" fmla="*/ 2184400 h 3217333"/>
                  <a:gd name="connsiteX11" fmla="*/ 2556934 w 2590800"/>
                  <a:gd name="connsiteY11" fmla="*/ 2175934 h 3217333"/>
                  <a:gd name="connsiteX12" fmla="*/ 2556933 w 2590800"/>
                  <a:gd name="connsiteY12" fmla="*/ 1676400 h 3217333"/>
                  <a:gd name="connsiteX13" fmla="*/ 135467 w 2590800"/>
                  <a:gd name="connsiteY13" fmla="*/ 1701800 h 3217333"/>
                  <a:gd name="connsiteX14" fmla="*/ 135467 w 2590800"/>
                  <a:gd name="connsiteY14" fmla="*/ 1219200 h 3217333"/>
                  <a:gd name="connsiteX15" fmla="*/ 2582334 w 2590800"/>
                  <a:gd name="connsiteY15" fmla="*/ 1227666 h 3217333"/>
                  <a:gd name="connsiteX16" fmla="*/ 2582334 w 2590800"/>
                  <a:gd name="connsiteY16" fmla="*/ 677334 h 3217333"/>
                  <a:gd name="connsiteX17" fmla="*/ 0 w 2590800"/>
                  <a:gd name="connsiteY17" fmla="*/ 694267 h 3217333"/>
                  <a:gd name="connsiteX18" fmla="*/ 2150534 w 2590800"/>
                  <a:gd name="connsiteY18" fmla="*/ 2963333 h 3217333"/>
                  <a:gd name="connsiteX19" fmla="*/ 1363133 w 2590800"/>
                  <a:gd name="connsiteY19" fmla="*/ 3217333 h 3217333"/>
                  <a:gd name="connsiteX20" fmla="*/ 736601 w 2590800"/>
                  <a:gd name="connsiteY20" fmla="*/ 0 h 3217333"/>
                  <a:gd name="connsiteX0" fmla="*/ 736600 w 2590800"/>
                  <a:gd name="connsiteY0" fmla="*/ 16933 h 3141133"/>
                  <a:gd name="connsiteX1" fmla="*/ 1024467 w 2590800"/>
                  <a:gd name="connsiteY1" fmla="*/ 440266 h 3141133"/>
                  <a:gd name="connsiteX2" fmla="*/ 423334 w 2590800"/>
                  <a:gd name="connsiteY2" fmla="*/ 1684867 h 3141133"/>
                  <a:gd name="connsiteX3" fmla="*/ 2370667 w 2590800"/>
                  <a:gd name="connsiteY3" fmla="*/ 2667000 h 3141133"/>
                  <a:gd name="connsiteX4" fmla="*/ 2362201 w 2590800"/>
                  <a:gd name="connsiteY4" fmla="*/ 1608667 h 3141133"/>
                  <a:gd name="connsiteX5" fmla="*/ 457200 w 2590800"/>
                  <a:gd name="connsiteY5" fmla="*/ 2683933 h 3141133"/>
                  <a:gd name="connsiteX6" fmla="*/ 855134 w 2590800"/>
                  <a:gd name="connsiteY6" fmla="*/ 3141133 h 3141133"/>
                  <a:gd name="connsiteX7" fmla="*/ 2590800 w 2590800"/>
                  <a:gd name="connsiteY7" fmla="*/ 3132667 h 3141133"/>
                  <a:gd name="connsiteX8" fmla="*/ 2590800 w 2590800"/>
                  <a:gd name="connsiteY8" fmla="*/ 2675467 h 3141133"/>
                  <a:gd name="connsiteX9" fmla="*/ 118534 w 2590800"/>
                  <a:gd name="connsiteY9" fmla="*/ 2692400 h 3141133"/>
                  <a:gd name="connsiteX10" fmla="*/ 127000 w 2590800"/>
                  <a:gd name="connsiteY10" fmla="*/ 2184400 h 3141133"/>
                  <a:gd name="connsiteX11" fmla="*/ 2556934 w 2590800"/>
                  <a:gd name="connsiteY11" fmla="*/ 2175934 h 3141133"/>
                  <a:gd name="connsiteX12" fmla="*/ 2556933 w 2590800"/>
                  <a:gd name="connsiteY12" fmla="*/ 1676400 h 3141133"/>
                  <a:gd name="connsiteX13" fmla="*/ 135467 w 2590800"/>
                  <a:gd name="connsiteY13" fmla="*/ 1701800 h 3141133"/>
                  <a:gd name="connsiteX14" fmla="*/ 135467 w 2590800"/>
                  <a:gd name="connsiteY14" fmla="*/ 1219200 h 3141133"/>
                  <a:gd name="connsiteX15" fmla="*/ 2582334 w 2590800"/>
                  <a:gd name="connsiteY15" fmla="*/ 1227666 h 3141133"/>
                  <a:gd name="connsiteX16" fmla="*/ 2582334 w 2590800"/>
                  <a:gd name="connsiteY16" fmla="*/ 677334 h 3141133"/>
                  <a:gd name="connsiteX17" fmla="*/ 0 w 2590800"/>
                  <a:gd name="connsiteY17" fmla="*/ 694267 h 3141133"/>
                  <a:gd name="connsiteX18" fmla="*/ 2150534 w 2590800"/>
                  <a:gd name="connsiteY18" fmla="*/ 2963333 h 3141133"/>
                  <a:gd name="connsiteX19" fmla="*/ 736601 w 2590800"/>
                  <a:gd name="connsiteY19" fmla="*/ 0 h 3141133"/>
                  <a:gd name="connsiteX0" fmla="*/ 736600 w 2590800"/>
                  <a:gd name="connsiteY0" fmla="*/ 16933 h 3141133"/>
                  <a:gd name="connsiteX1" fmla="*/ 1024467 w 2590800"/>
                  <a:gd name="connsiteY1" fmla="*/ 440266 h 3141133"/>
                  <a:gd name="connsiteX2" fmla="*/ 423334 w 2590800"/>
                  <a:gd name="connsiteY2" fmla="*/ 1684867 h 3141133"/>
                  <a:gd name="connsiteX3" fmla="*/ 2370667 w 2590800"/>
                  <a:gd name="connsiteY3" fmla="*/ 2667000 h 3141133"/>
                  <a:gd name="connsiteX4" fmla="*/ 2362201 w 2590800"/>
                  <a:gd name="connsiteY4" fmla="*/ 1608667 h 3141133"/>
                  <a:gd name="connsiteX5" fmla="*/ 457200 w 2590800"/>
                  <a:gd name="connsiteY5" fmla="*/ 2683933 h 3141133"/>
                  <a:gd name="connsiteX6" fmla="*/ 855134 w 2590800"/>
                  <a:gd name="connsiteY6" fmla="*/ 3141133 h 3141133"/>
                  <a:gd name="connsiteX7" fmla="*/ 2590800 w 2590800"/>
                  <a:gd name="connsiteY7" fmla="*/ 3132667 h 3141133"/>
                  <a:gd name="connsiteX8" fmla="*/ 2590800 w 2590800"/>
                  <a:gd name="connsiteY8" fmla="*/ 2675467 h 3141133"/>
                  <a:gd name="connsiteX9" fmla="*/ 118534 w 2590800"/>
                  <a:gd name="connsiteY9" fmla="*/ 2692400 h 3141133"/>
                  <a:gd name="connsiteX10" fmla="*/ 127000 w 2590800"/>
                  <a:gd name="connsiteY10" fmla="*/ 2184400 h 3141133"/>
                  <a:gd name="connsiteX11" fmla="*/ 2556934 w 2590800"/>
                  <a:gd name="connsiteY11" fmla="*/ 2175934 h 3141133"/>
                  <a:gd name="connsiteX12" fmla="*/ 2556933 w 2590800"/>
                  <a:gd name="connsiteY12" fmla="*/ 1676400 h 3141133"/>
                  <a:gd name="connsiteX13" fmla="*/ 135467 w 2590800"/>
                  <a:gd name="connsiteY13" fmla="*/ 1701800 h 3141133"/>
                  <a:gd name="connsiteX14" fmla="*/ 135467 w 2590800"/>
                  <a:gd name="connsiteY14" fmla="*/ 1219200 h 3141133"/>
                  <a:gd name="connsiteX15" fmla="*/ 2582334 w 2590800"/>
                  <a:gd name="connsiteY15" fmla="*/ 1227666 h 3141133"/>
                  <a:gd name="connsiteX16" fmla="*/ 2582334 w 2590800"/>
                  <a:gd name="connsiteY16" fmla="*/ 677334 h 3141133"/>
                  <a:gd name="connsiteX17" fmla="*/ 0 w 2590800"/>
                  <a:gd name="connsiteY17" fmla="*/ 694267 h 3141133"/>
                  <a:gd name="connsiteX18" fmla="*/ 736601 w 2590800"/>
                  <a:gd name="connsiteY18" fmla="*/ 0 h 3141133"/>
                  <a:gd name="connsiteX0" fmla="*/ 736600 w 2590800"/>
                  <a:gd name="connsiteY0" fmla="*/ 228599 h 3352799"/>
                  <a:gd name="connsiteX1" fmla="*/ 1024467 w 2590800"/>
                  <a:gd name="connsiteY1" fmla="*/ 651932 h 3352799"/>
                  <a:gd name="connsiteX2" fmla="*/ 423334 w 2590800"/>
                  <a:gd name="connsiteY2" fmla="*/ 1896533 h 3352799"/>
                  <a:gd name="connsiteX3" fmla="*/ 2370667 w 2590800"/>
                  <a:gd name="connsiteY3" fmla="*/ 2878666 h 3352799"/>
                  <a:gd name="connsiteX4" fmla="*/ 2362201 w 2590800"/>
                  <a:gd name="connsiteY4" fmla="*/ 1820333 h 3352799"/>
                  <a:gd name="connsiteX5" fmla="*/ 457200 w 2590800"/>
                  <a:gd name="connsiteY5" fmla="*/ 2895599 h 3352799"/>
                  <a:gd name="connsiteX6" fmla="*/ 855134 w 2590800"/>
                  <a:gd name="connsiteY6" fmla="*/ 3352799 h 3352799"/>
                  <a:gd name="connsiteX7" fmla="*/ 2590800 w 2590800"/>
                  <a:gd name="connsiteY7" fmla="*/ 3344333 h 3352799"/>
                  <a:gd name="connsiteX8" fmla="*/ 2590800 w 2590800"/>
                  <a:gd name="connsiteY8" fmla="*/ 2887133 h 3352799"/>
                  <a:gd name="connsiteX9" fmla="*/ 118534 w 2590800"/>
                  <a:gd name="connsiteY9" fmla="*/ 2904066 h 3352799"/>
                  <a:gd name="connsiteX10" fmla="*/ 127000 w 2590800"/>
                  <a:gd name="connsiteY10" fmla="*/ 2396066 h 3352799"/>
                  <a:gd name="connsiteX11" fmla="*/ 2556934 w 2590800"/>
                  <a:gd name="connsiteY11" fmla="*/ 2387600 h 3352799"/>
                  <a:gd name="connsiteX12" fmla="*/ 2556933 w 2590800"/>
                  <a:gd name="connsiteY12" fmla="*/ 1888066 h 3352799"/>
                  <a:gd name="connsiteX13" fmla="*/ 135467 w 2590800"/>
                  <a:gd name="connsiteY13" fmla="*/ 1913466 h 3352799"/>
                  <a:gd name="connsiteX14" fmla="*/ 135467 w 2590800"/>
                  <a:gd name="connsiteY14" fmla="*/ 1430866 h 3352799"/>
                  <a:gd name="connsiteX15" fmla="*/ 2582334 w 2590800"/>
                  <a:gd name="connsiteY15" fmla="*/ 1439332 h 3352799"/>
                  <a:gd name="connsiteX16" fmla="*/ 2582334 w 2590800"/>
                  <a:gd name="connsiteY16" fmla="*/ 889000 h 3352799"/>
                  <a:gd name="connsiteX17" fmla="*/ 0 w 2590800"/>
                  <a:gd name="connsiteY17" fmla="*/ 905933 h 3352799"/>
                  <a:gd name="connsiteX18" fmla="*/ 228601 w 2590800"/>
                  <a:gd name="connsiteY18" fmla="*/ 0 h 3352799"/>
                  <a:gd name="connsiteX0" fmla="*/ 736600 w 2590800"/>
                  <a:gd name="connsiteY0" fmla="*/ 0 h 3124200"/>
                  <a:gd name="connsiteX1" fmla="*/ 1024467 w 2590800"/>
                  <a:gd name="connsiteY1" fmla="*/ 423333 h 3124200"/>
                  <a:gd name="connsiteX2" fmla="*/ 423334 w 2590800"/>
                  <a:gd name="connsiteY2" fmla="*/ 1667934 h 3124200"/>
                  <a:gd name="connsiteX3" fmla="*/ 2370667 w 2590800"/>
                  <a:gd name="connsiteY3" fmla="*/ 2650067 h 3124200"/>
                  <a:gd name="connsiteX4" fmla="*/ 2362201 w 2590800"/>
                  <a:gd name="connsiteY4" fmla="*/ 1591734 h 3124200"/>
                  <a:gd name="connsiteX5" fmla="*/ 457200 w 2590800"/>
                  <a:gd name="connsiteY5" fmla="*/ 2667000 h 3124200"/>
                  <a:gd name="connsiteX6" fmla="*/ 855134 w 2590800"/>
                  <a:gd name="connsiteY6" fmla="*/ 3124200 h 3124200"/>
                  <a:gd name="connsiteX7" fmla="*/ 2590800 w 2590800"/>
                  <a:gd name="connsiteY7" fmla="*/ 3115734 h 3124200"/>
                  <a:gd name="connsiteX8" fmla="*/ 2590800 w 2590800"/>
                  <a:gd name="connsiteY8" fmla="*/ 2658534 h 3124200"/>
                  <a:gd name="connsiteX9" fmla="*/ 118534 w 2590800"/>
                  <a:gd name="connsiteY9" fmla="*/ 2675467 h 3124200"/>
                  <a:gd name="connsiteX10" fmla="*/ 127000 w 2590800"/>
                  <a:gd name="connsiteY10" fmla="*/ 2167467 h 3124200"/>
                  <a:gd name="connsiteX11" fmla="*/ 2556934 w 2590800"/>
                  <a:gd name="connsiteY11" fmla="*/ 2159001 h 3124200"/>
                  <a:gd name="connsiteX12" fmla="*/ 2556933 w 2590800"/>
                  <a:gd name="connsiteY12" fmla="*/ 1659467 h 3124200"/>
                  <a:gd name="connsiteX13" fmla="*/ 135467 w 2590800"/>
                  <a:gd name="connsiteY13" fmla="*/ 1684867 h 3124200"/>
                  <a:gd name="connsiteX14" fmla="*/ 135467 w 2590800"/>
                  <a:gd name="connsiteY14" fmla="*/ 1202267 h 3124200"/>
                  <a:gd name="connsiteX15" fmla="*/ 2582334 w 2590800"/>
                  <a:gd name="connsiteY15" fmla="*/ 1210733 h 3124200"/>
                  <a:gd name="connsiteX16" fmla="*/ 2582334 w 2590800"/>
                  <a:gd name="connsiteY16" fmla="*/ 660401 h 3124200"/>
                  <a:gd name="connsiteX17" fmla="*/ 0 w 2590800"/>
                  <a:gd name="connsiteY17" fmla="*/ 677334 h 3124200"/>
                  <a:gd name="connsiteX18" fmla="*/ 753534 w 2590800"/>
                  <a:gd name="connsiteY18" fmla="*/ 8468 h 3124200"/>
                  <a:gd name="connsiteX0" fmla="*/ 736600 w 2590800"/>
                  <a:gd name="connsiteY0" fmla="*/ 0 h 3124200"/>
                  <a:gd name="connsiteX1" fmla="*/ 1058334 w 2590800"/>
                  <a:gd name="connsiteY1" fmla="*/ 220133 h 3124200"/>
                  <a:gd name="connsiteX2" fmla="*/ 423334 w 2590800"/>
                  <a:gd name="connsiteY2" fmla="*/ 1667934 h 3124200"/>
                  <a:gd name="connsiteX3" fmla="*/ 2370667 w 2590800"/>
                  <a:gd name="connsiteY3" fmla="*/ 2650067 h 3124200"/>
                  <a:gd name="connsiteX4" fmla="*/ 2362201 w 2590800"/>
                  <a:gd name="connsiteY4" fmla="*/ 1591734 h 3124200"/>
                  <a:gd name="connsiteX5" fmla="*/ 457200 w 2590800"/>
                  <a:gd name="connsiteY5" fmla="*/ 2667000 h 3124200"/>
                  <a:gd name="connsiteX6" fmla="*/ 855134 w 2590800"/>
                  <a:gd name="connsiteY6" fmla="*/ 3124200 h 3124200"/>
                  <a:gd name="connsiteX7" fmla="*/ 2590800 w 2590800"/>
                  <a:gd name="connsiteY7" fmla="*/ 3115734 h 3124200"/>
                  <a:gd name="connsiteX8" fmla="*/ 2590800 w 2590800"/>
                  <a:gd name="connsiteY8" fmla="*/ 2658534 h 3124200"/>
                  <a:gd name="connsiteX9" fmla="*/ 118534 w 2590800"/>
                  <a:gd name="connsiteY9" fmla="*/ 2675467 h 3124200"/>
                  <a:gd name="connsiteX10" fmla="*/ 127000 w 2590800"/>
                  <a:gd name="connsiteY10" fmla="*/ 2167467 h 3124200"/>
                  <a:gd name="connsiteX11" fmla="*/ 2556934 w 2590800"/>
                  <a:gd name="connsiteY11" fmla="*/ 2159001 h 3124200"/>
                  <a:gd name="connsiteX12" fmla="*/ 2556933 w 2590800"/>
                  <a:gd name="connsiteY12" fmla="*/ 1659467 h 3124200"/>
                  <a:gd name="connsiteX13" fmla="*/ 135467 w 2590800"/>
                  <a:gd name="connsiteY13" fmla="*/ 1684867 h 3124200"/>
                  <a:gd name="connsiteX14" fmla="*/ 135467 w 2590800"/>
                  <a:gd name="connsiteY14" fmla="*/ 1202267 h 3124200"/>
                  <a:gd name="connsiteX15" fmla="*/ 2582334 w 2590800"/>
                  <a:gd name="connsiteY15" fmla="*/ 1210733 h 3124200"/>
                  <a:gd name="connsiteX16" fmla="*/ 2582334 w 2590800"/>
                  <a:gd name="connsiteY16" fmla="*/ 660401 h 3124200"/>
                  <a:gd name="connsiteX17" fmla="*/ 0 w 2590800"/>
                  <a:gd name="connsiteY17" fmla="*/ 677334 h 3124200"/>
                  <a:gd name="connsiteX18" fmla="*/ 753534 w 2590800"/>
                  <a:gd name="connsiteY18" fmla="*/ 8468 h 3124200"/>
                  <a:gd name="connsiteX0" fmla="*/ 736600 w 2590800"/>
                  <a:gd name="connsiteY0" fmla="*/ 0 h 3124200"/>
                  <a:gd name="connsiteX1" fmla="*/ 1058334 w 2590800"/>
                  <a:gd name="connsiteY1" fmla="*/ 220133 h 3124200"/>
                  <a:gd name="connsiteX2" fmla="*/ 423334 w 2590800"/>
                  <a:gd name="connsiteY2" fmla="*/ 1667934 h 3124200"/>
                  <a:gd name="connsiteX3" fmla="*/ 2370667 w 2590800"/>
                  <a:gd name="connsiteY3" fmla="*/ 2650067 h 3124200"/>
                  <a:gd name="connsiteX4" fmla="*/ 2362201 w 2590800"/>
                  <a:gd name="connsiteY4" fmla="*/ 1591734 h 3124200"/>
                  <a:gd name="connsiteX5" fmla="*/ 457200 w 2590800"/>
                  <a:gd name="connsiteY5" fmla="*/ 2667000 h 3124200"/>
                  <a:gd name="connsiteX6" fmla="*/ 855134 w 2590800"/>
                  <a:gd name="connsiteY6" fmla="*/ 3124200 h 3124200"/>
                  <a:gd name="connsiteX7" fmla="*/ 2590800 w 2590800"/>
                  <a:gd name="connsiteY7" fmla="*/ 3115734 h 3124200"/>
                  <a:gd name="connsiteX8" fmla="*/ 2590800 w 2590800"/>
                  <a:gd name="connsiteY8" fmla="*/ 2658534 h 3124200"/>
                  <a:gd name="connsiteX9" fmla="*/ 118534 w 2590800"/>
                  <a:gd name="connsiteY9" fmla="*/ 2675467 h 3124200"/>
                  <a:gd name="connsiteX10" fmla="*/ 127000 w 2590800"/>
                  <a:gd name="connsiteY10" fmla="*/ 2167467 h 3124200"/>
                  <a:gd name="connsiteX11" fmla="*/ 2556934 w 2590800"/>
                  <a:gd name="connsiteY11" fmla="*/ 2159001 h 3124200"/>
                  <a:gd name="connsiteX12" fmla="*/ 2556933 w 2590800"/>
                  <a:gd name="connsiteY12" fmla="*/ 1659467 h 3124200"/>
                  <a:gd name="connsiteX13" fmla="*/ 135467 w 2590800"/>
                  <a:gd name="connsiteY13" fmla="*/ 1684867 h 3124200"/>
                  <a:gd name="connsiteX14" fmla="*/ 135467 w 2590800"/>
                  <a:gd name="connsiteY14" fmla="*/ 1202267 h 3124200"/>
                  <a:gd name="connsiteX15" fmla="*/ 2582334 w 2590800"/>
                  <a:gd name="connsiteY15" fmla="*/ 1210733 h 3124200"/>
                  <a:gd name="connsiteX16" fmla="*/ 2582334 w 2590800"/>
                  <a:gd name="connsiteY16" fmla="*/ 660401 h 3124200"/>
                  <a:gd name="connsiteX17" fmla="*/ 0 w 2590800"/>
                  <a:gd name="connsiteY17" fmla="*/ 677334 h 3124200"/>
                  <a:gd name="connsiteX18" fmla="*/ 1058334 w 2590800"/>
                  <a:gd name="connsiteY18" fmla="*/ 194735 h 312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90800" h="3124200">
                    <a:moveTo>
                      <a:pt x="736600" y="0"/>
                    </a:moveTo>
                    <a:lnTo>
                      <a:pt x="1058334" y="220133"/>
                    </a:lnTo>
                    <a:lnTo>
                      <a:pt x="423334" y="1667934"/>
                    </a:lnTo>
                    <a:lnTo>
                      <a:pt x="2370667" y="2650067"/>
                    </a:lnTo>
                    <a:lnTo>
                      <a:pt x="2362201" y="1591734"/>
                    </a:lnTo>
                    <a:lnTo>
                      <a:pt x="457200" y="2667000"/>
                    </a:lnTo>
                    <a:lnTo>
                      <a:pt x="855134" y="3124200"/>
                    </a:lnTo>
                    <a:lnTo>
                      <a:pt x="2590800" y="3115734"/>
                    </a:lnTo>
                    <a:lnTo>
                      <a:pt x="2590800" y="2658534"/>
                    </a:lnTo>
                    <a:lnTo>
                      <a:pt x="118534" y="2675467"/>
                    </a:lnTo>
                    <a:lnTo>
                      <a:pt x="127000" y="2167467"/>
                    </a:lnTo>
                    <a:lnTo>
                      <a:pt x="2556934" y="2159001"/>
                    </a:lnTo>
                    <a:cubicBezTo>
                      <a:pt x="2556934" y="1992490"/>
                      <a:pt x="2556933" y="1825978"/>
                      <a:pt x="2556933" y="1659467"/>
                    </a:cubicBezTo>
                    <a:lnTo>
                      <a:pt x="135467" y="1684867"/>
                    </a:lnTo>
                    <a:lnTo>
                      <a:pt x="135467" y="1202267"/>
                    </a:lnTo>
                    <a:lnTo>
                      <a:pt x="2582334" y="1210733"/>
                    </a:lnTo>
                    <a:lnTo>
                      <a:pt x="2582334" y="660401"/>
                    </a:lnTo>
                    <a:lnTo>
                      <a:pt x="0" y="677334"/>
                    </a:lnTo>
                    <a:lnTo>
                      <a:pt x="1058334" y="194735"/>
                    </a:lnTo>
                  </a:path>
                </a:pathLst>
              </a:custGeom>
              <a:ln w="127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363130" y="3894668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765299" y="4351866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484031" y="4351865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41399" y="2916766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462863" y="3903135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020233" y="3903135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261308" y="2836329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484031" y="2434166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484031" y="1896534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10167" y="1909233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024463" y="3407833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41397" y="2434166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462863" y="2891363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338227" y="2908297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462863" y="3386666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095713" y="3595358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91929" y="3889178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02221" y="3289303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519155" y="2385869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279878" y="3870523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38862" y="1427881"/>
              <a:ext cx="322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IP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541923" y="4333443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0773" y="3819721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1875" y="2655546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0790" y="1948582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17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Global Hawk Flight Track Options</a:t>
            </a:r>
          </a:p>
          <a:p>
            <a:pPr algn="ctr"/>
            <a:r>
              <a:rPr lang="en-US" sz="2400" dirty="0" smtClean="0">
                <a:latin typeface="+mj-lt"/>
              </a:rPr>
              <a:t>Intense, Compact Size (box + rotated figure-4)</a:t>
            </a:r>
          </a:p>
        </p:txBody>
      </p:sp>
    </p:spTree>
    <p:extLst>
      <p:ext uri="{BB962C8B-B14F-4D97-AF65-F5344CB8AC3E}">
        <p14:creationId xmlns:p14="http://schemas.microsoft.com/office/powerpoint/2010/main" val="343070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iv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79" y="1"/>
            <a:ext cx="2406521" cy="16077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457" y="-102829"/>
            <a:ext cx="61382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NOAA G-IV Jet</a:t>
            </a:r>
          </a:p>
          <a:p>
            <a:pPr algn="ctr"/>
            <a:r>
              <a:rPr lang="en-US" sz="3600" dirty="0" smtClean="0"/>
              <a:t>Scientific Objectives &amp; Missions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625" y="1857707"/>
            <a:ext cx="88086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Overarching Goal:</a:t>
            </a:r>
          </a:p>
          <a:p>
            <a:pPr marL="403225" indent="-233363">
              <a:buFont typeface="Arial"/>
              <a:buChar char="•"/>
            </a:pPr>
            <a:r>
              <a:rPr lang="en-US" sz="2400" i="1" dirty="0" smtClean="0"/>
              <a:t>Optimizing </a:t>
            </a:r>
            <a:r>
              <a:rPr lang="en-US" sz="2400" i="1" dirty="0"/>
              <a:t>Observations to Better Evaluate and Improve NOAA’s Hurricane Weather Research and Forecasting Operational </a:t>
            </a:r>
            <a:r>
              <a:rPr lang="en-US" sz="2400" i="1" dirty="0" smtClean="0"/>
              <a:t>Model</a:t>
            </a:r>
            <a:endParaRPr lang="en-US" sz="2400" dirty="0" smtClean="0"/>
          </a:p>
          <a:p>
            <a:pPr marL="403225" indent="-233363">
              <a:buFont typeface="Arial"/>
              <a:buChar char="•"/>
            </a:pPr>
            <a:r>
              <a:rPr lang="en-US" sz="2400" dirty="0" smtClean="0"/>
              <a:t>Investigating </a:t>
            </a:r>
            <a:r>
              <a:rPr lang="en-US" sz="2400" dirty="0"/>
              <a:t>TC </a:t>
            </a:r>
            <a:r>
              <a:rPr lang="en-US" sz="2400" dirty="0" smtClean="0"/>
              <a:t>environmental processes </a:t>
            </a:r>
            <a:r>
              <a:rPr lang="en-US" sz="2400" dirty="0"/>
              <a:t>by observing the TC’s surrounding large scale environment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800" b="1" dirty="0" smtClean="0"/>
              <a:t>Specific G-IV Experiments (with concurrent P-3 flights)</a:t>
            </a:r>
          </a:p>
          <a:p>
            <a:pPr marL="341313" indent="-233363">
              <a:buFont typeface="Arial"/>
              <a:buChar char="•"/>
            </a:pPr>
            <a:r>
              <a:rPr lang="en-US" sz="2400" dirty="0" smtClean="0"/>
              <a:t>Rapid </a:t>
            </a:r>
            <a:r>
              <a:rPr lang="en-US" sz="2400" dirty="0"/>
              <a:t>Intensity </a:t>
            </a:r>
            <a:r>
              <a:rPr lang="en-US" sz="2400" dirty="0" smtClean="0"/>
              <a:t>Experiment</a:t>
            </a:r>
          </a:p>
          <a:p>
            <a:pPr marL="341313" indent="-233363">
              <a:buFont typeface="Arial"/>
              <a:buChar char="•"/>
            </a:pPr>
            <a:r>
              <a:rPr lang="en-US" sz="2400" dirty="0" smtClean="0"/>
              <a:t>Saharan </a:t>
            </a:r>
            <a:r>
              <a:rPr lang="en-US" sz="2400" dirty="0"/>
              <a:t>Air Layer </a:t>
            </a:r>
            <a:r>
              <a:rPr lang="en-US" sz="2400" dirty="0" smtClean="0"/>
              <a:t>Experiment - Arc </a:t>
            </a:r>
            <a:r>
              <a:rPr lang="en-US" sz="2400" dirty="0"/>
              <a:t>Cloud </a:t>
            </a:r>
            <a:r>
              <a:rPr lang="en-US" sz="2400" dirty="0" smtClean="0"/>
              <a:t>Module</a:t>
            </a:r>
          </a:p>
          <a:p>
            <a:pPr marL="341313" indent="-233363">
              <a:buFont typeface="Arial"/>
              <a:buChar char="•"/>
            </a:pPr>
            <a:r>
              <a:rPr lang="en-US" sz="2400" dirty="0" smtClean="0"/>
              <a:t>TC </a:t>
            </a:r>
            <a:r>
              <a:rPr lang="en-US" sz="2400" dirty="0"/>
              <a:t>Diurnal </a:t>
            </a:r>
            <a:r>
              <a:rPr lang="en-US" sz="2400" dirty="0" smtClean="0"/>
              <a:t>Cycle Experiment</a:t>
            </a:r>
          </a:p>
          <a:p>
            <a:pPr marL="341313" indent="-233363">
              <a:buFont typeface="Arial"/>
              <a:buChar char="•"/>
            </a:pPr>
            <a:r>
              <a:rPr lang="en-US" sz="2400" dirty="0" smtClean="0"/>
              <a:t>Tropical </a:t>
            </a:r>
            <a:r>
              <a:rPr lang="en-US" sz="2400" dirty="0"/>
              <a:t>Cyclone in Shear </a:t>
            </a:r>
            <a:r>
              <a:rPr lang="en-US" sz="2400" dirty="0" smtClean="0"/>
              <a:t>Experiment</a:t>
            </a:r>
          </a:p>
          <a:p>
            <a:pPr marL="341313" indent="-233363">
              <a:buFont typeface="Arial"/>
              <a:buChar char="•"/>
            </a:pPr>
            <a:r>
              <a:rPr lang="en-US" sz="2400" dirty="0" smtClean="0"/>
              <a:t>G-IV Tail Doppler Wind Radar Experiment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6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6862" r="27778" b="4249"/>
          <a:stretch/>
        </p:blipFill>
        <p:spPr>
          <a:xfrm>
            <a:off x="5338461" y="1298448"/>
            <a:ext cx="2902206" cy="4374523"/>
          </a:xfrm>
          <a:prstGeom prst="rect">
            <a:avLst/>
          </a:prstGeom>
        </p:spPr>
      </p:pic>
      <p:pic>
        <p:nvPicPr>
          <p:cNvPr id="32" name="Picture 31" descr="920823_0900z_3k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280160"/>
            <a:ext cx="4343400" cy="4343400"/>
          </a:xfrm>
          <a:prstGeom prst="rect">
            <a:avLst/>
          </a:prstGeom>
        </p:spPr>
      </p:pic>
      <p:pic>
        <p:nvPicPr>
          <p:cNvPr id="33" name="Picture 32" descr="920823_1900z_3k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280160"/>
            <a:ext cx="4343400" cy="4343400"/>
          </a:xfrm>
          <a:prstGeom prst="rect">
            <a:avLst/>
          </a:prstGeom>
        </p:spPr>
      </p:pic>
      <p:pic>
        <p:nvPicPr>
          <p:cNvPr id="6" name="Picture 5" descr="920823_0900z_3k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2" y="1295398"/>
            <a:ext cx="4326468" cy="43264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Global Hawk Flight Track Options</a:t>
            </a:r>
          </a:p>
          <a:p>
            <a:pPr algn="ctr"/>
            <a:r>
              <a:rPr lang="en-US" sz="2400" dirty="0" smtClean="0">
                <a:latin typeface="+mj-lt"/>
              </a:rPr>
              <a:t>Intense, Compact Size (rotated figure-4)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63668" y="1295399"/>
            <a:ext cx="2549460" cy="3512411"/>
            <a:chOff x="1163668" y="1295399"/>
            <a:chExt cx="2549460" cy="3512411"/>
          </a:xfrm>
        </p:grpSpPr>
        <p:grpSp>
          <p:nvGrpSpPr>
            <p:cNvPr id="30" name="Group 29"/>
            <p:cNvGrpSpPr/>
            <p:nvPr/>
          </p:nvGrpSpPr>
          <p:grpSpPr>
            <a:xfrm>
              <a:off x="1163668" y="1295399"/>
              <a:ext cx="2328832" cy="3280832"/>
              <a:chOff x="1163668" y="1295399"/>
              <a:chExt cx="2328832" cy="328083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827865" y="2442633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1286933" y="1295399"/>
                <a:ext cx="2150534" cy="3251199"/>
              </a:xfrm>
              <a:custGeom>
                <a:avLst/>
                <a:gdLst>
                  <a:gd name="connsiteX0" fmla="*/ 1574800 w 3496733"/>
                  <a:gd name="connsiteY0" fmla="*/ 0 h 3369733"/>
                  <a:gd name="connsiteX1" fmla="*/ 1566333 w 3496733"/>
                  <a:gd name="connsiteY1" fmla="*/ 3369733 h 3369733"/>
                  <a:gd name="connsiteX2" fmla="*/ 2319866 w 3496733"/>
                  <a:gd name="connsiteY2" fmla="*/ 3200400 h 3369733"/>
                  <a:gd name="connsiteX3" fmla="*/ 618066 w 3496733"/>
                  <a:gd name="connsiteY3" fmla="*/ 237067 h 3369733"/>
                  <a:gd name="connsiteX4" fmla="*/ 0 w 3496733"/>
                  <a:gd name="connsiteY4" fmla="*/ 1083733 h 3369733"/>
                  <a:gd name="connsiteX5" fmla="*/ 3191933 w 3496733"/>
                  <a:gd name="connsiteY5" fmla="*/ 3014133 h 3369733"/>
                  <a:gd name="connsiteX6" fmla="*/ 3496733 w 3496733"/>
                  <a:gd name="connsiteY6" fmla="*/ 2099733 h 3369733"/>
                  <a:gd name="connsiteX7" fmla="*/ 160866 w 3496733"/>
                  <a:gd name="connsiteY7" fmla="*/ 2091267 h 3369733"/>
                  <a:gd name="connsiteX8" fmla="*/ 338666 w 3496733"/>
                  <a:gd name="connsiteY8" fmla="*/ 2709333 h 3369733"/>
                  <a:gd name="connsiteX9" fmla="*/ 3437466 w 3496733"/>
                  <a:gd name="connsiteY9" fmla="*/ 1075267 h 3369733"/>
                  <a:gd name="connsiteX10" fmla="*/ 2531533 w 3496733"/>
                  <a:gd name="connsiteY10" fmla="*/ 245533 h 3369733"/>
                  <a:gd name="connsiteX11" fmla="*/ 1058333 w 3496733"/>
                  <a:gd name="connsiteY11" fmla="*/ 3073400 h 3369733"/>
                  <a:gd name="connsiteX12" fmla="*/ 1566333 w 3496733"/>
                  <a:gd name="connsiteY12" fmla="*/ 3352800 h 3369733"/>
                  <a:gd name="connsiteX13" fmla="*/ 1574800 w 3496733"/>
                  <a:gd name="connsiteY13" fmla="*/ 0 h 3369733"/>
                  <a:gd name="connsiteX0" fmla="*/ 1574800 w 3496733"/>
                  <a:gd name="connsiteY0" fmla="*/ 0 h 3369733"/>
                  <a:gd name="connsiteX1" fmla="*/ 1566333 w 3496733"/>
                  <a:gd name="connsiteY1" fmla="*/ 3369733 h 3369733"/>
                  <a:gd name="connsiteX2" fmla="*/ 2226732 w 3496733"/>
                  <a:gd name="connsiteY2" fmla="*/ 3310467 h 3369733"/>
                  <a:gd name="connsiteX3" fmla="*/ 618066 w 3496733"/>
                  <a:gd name="connsiteY3" fmla="*/ 237067 h 3369733"/>
                  <a:gd name="connsiteX4" fmla="*/ 0 w 3496733"/>
                  <a:gd name="connsiteY4" fmla="*/ 1083733 h 3369733"/>
                  <a:gd name="connsiteX5" fmla="*/ 3191933 w 3496733"/>
                  <a:gd name="connsiteY5" fmla="*/ 3014133 h 3369733"/>
                  <a:gd name="connsiteX6" fmla="*/ 3496733 w 3496733"/>
                  <a:gd name="connsiteY6" fmla="*/ 2099733 h 3369733"/>
                  <a:gd name="connsiteX7" fmla="*/ 160866 w 3496733"/>
                  <a:gd name="connsiteY7" fmla="*/ 2091267 h 3369733"/>
                  <a:gd name="connsiteX8" fmla="*/ 338666 w 3496733"/>
                  <a:gd name="connsiteY8" fmla="*/ 2709333 h 3369733"/>
                  <a:gd name="connsiteX9" fmla="*/ 3437466 w 3496733"/>
                  <a:gd name="connsiteY9" fmla="*/ 1075267 h 3369733"/>
                  <a:gd name="connsiteX10" fmla="*/ 2531533 w 3496733"/>
                  <a:gd name="connsiteY10" fmla="*/ 245533 h 3369733"/>
                  <a:gd name="connsiteX11" fmla="*/ 1058333 w 3496733"/>
                  <a:gd name="connsiteY11" fmla="*/ 3073400 h 3369733"/>
                  <a:gd name="connsiteX12" fmla="*/ 1566333 w 3496733"/>
                  <a:gd name="connsiteY12" fmla="*/ 3352800 h 3369733"/>
                  <a:gd name="connsiteX13" fmla="*/ 1574800 w 3496733"/>
                  <a:gd name="connsiteY13" fmla="*/ 0 h 3369733"/>
                  <a:gd name="connsiteX0" fmla="*/ 1583266 w 3505199"/>
                  <a:gd name="connsiteY0" fmla="*/ 0 h 3369733"/>
                  <a:gd name="connsiteX1" fmla="*/ 1574799 w 3505199"/>
                  <a:gd name="connsiteY1" fmla="*/ 3369733 h 3369733"/>
                  <a:gd name="connsiteX2" fmla="*/ 2235198 w 3505199"/>
                  <a:gd name="connsiteY2" fmla="*/ 3310467 h 3369733"/>
                  <a:gd name="connsiteX3" fmla="*/ 626532 w 3505199"/>
                  <a:gd name="connsiteY3" fmla="*/ 237067 h 3369733"/>
                  <a:gd name="connsiteX4" fmla="*/ 0 w 3505199"/>
                  <a:gd name="connsiteY4" fmla="*/ 1143000 h 3369733"/>
                  <a:gd name="connsiteX5" fmla="*/ 3200399 w 3505199"/>
                  <a:gd name="connsiteY5" fmla="*/ 3014133 h 3369733"/>
                  <a:gd name="connsiteX6" fmla="*/ 3505199 w 3505199"/>
                  <a:gd name="connsiteY6" fmla="*/ 2099733 h 3369733"/>
                  <a:gd name="connsiteX7" fmla="*/ 169332 w 3505199"/>
                  <a:gd name="connsiteY7" fmla="*/ 2091267 h 3369733"/>
                  <a:gd name="connsiteX8" fmla="*/ 347132 w 3505199"/>
                  <a:gd name="connsiteY8" fmla="*/ 2709333 h 3369733"/>
                  <a:gd name="connsiteX9" fmla="*/ 3445932 w 3505199"/>
                  <a:gd name="connsiteY9" fmla="*/ 1075267 h 3369733"/>
                  <a:gd name="connsiteX10" fmla="*/ 2539999 w 3505199"/>
                  <a:gd name="connsiteY10" fmla="*/ 245533 h 3369733"/>
                  <a:gd name="connsiteX11" fmla="*/ 1066799 w 3505199"/>
                  <a:gd name="connsiteY11" fmla="*/ 3073400 h 3369733"/>
                  <a:gd name="connsiteX12" fmla="*/ 1574799 w 3505199"/>
                  <a:gd name="connsiteY12" fmla="*/ 3352800 h 3369733"/>
                  <a:gd name="connsiteX13" fmla="*/ 1583266 w 3505199"/>
                  <a:gd name="connsiteY13" fmla="*/ 0 h 3369733"/>
                  <a:gd name="connsiteX0" fmla="*/ 1600199 w 3505199"/>
                  <a:gd name="connsiteY0" fmla="*/ 0 h 3437466"/>
                  <a:gd name="connsiteX1" fmla="*/ 1574799 w 3505199"/>
                  <a:gd name="connsiteY1" fmla="*/ 3437466 h 3437466"/>
                  <a:gd name="connsiteX2" fmla="*/ 2235198 w 3505199"/>
                  <a:gd name="connsiteY2" fmla="*/ 3378200 h 3437466"/>
                  <a:gd name="connsiteX3" fmla="*/ 626532 w 3505199"/>
                  <a:gd name="connsiteY3" fmla="*/ 304800 h 3437466"/>
                  <a:gd name="connsiteX4" fmla="*/ 0 w 3505199"/>
                  <a:gd name="connsiteY4" fmla="*/ 1210733 h 3437466"/>
                  <a:gd name="connsiteX5" fmla="*/ 3200399 w 3505199"/>
                  <a:gd name="connsiteY5" fmla="*/ 3081866 h 3437466"/>
                  <a:gd name="connsiteX6" fmla="*/ 3505199 w 3505199"/>
                  <a:gd name="connsiteY6" fmla="*/ 2167466 h 3437466"/>
                  <a:gd name="connsiteX7" fmla="*/ 169332 w 3505199"/>
                  <a:gd name="connsiteY7" fmla="*/ 2159000 h 3437466"/>
                  <a:gd name="connsiteX8" fmla="*/ 347132 w 3505199"/>
                  <a:gd name="connsiteY8" fmla="*/ 2777066 h 3437466"/>
                  <a:gd name="connsiteX9" fmla="*/ 3445932 w 3505199"/>
                  <a:gd name="connsiteY9" fmla="*/ 1143000 h 3437466"/>
                  <a:gd name="connsiteX10" fmla="*/ 2539999 w 3505199"/>
                  <a:gd name="connsiteY10" fmla="*/ 313266 h 3437466"/>
                  <a:gd name="connsiteX11" fmla="*/ 1066799 w 3505199"/>
                  <a:gd name="connsiteY11" fmla="*/ 3141133 h 3437466"/>
                  <a:gd name="connsiteX12" fmla="*/ 1574799 w 3505199"/>
                  <a:gd name="connsiteY12" fmla="*/ 3420533 h 3437466"/>
                  <a:gd name="connsiteX13" fmla="*/ 1600199 w 3505199"/>
                  <a:gd name="connsiteY13" fmla="*/ 0 h 3437466"/>
                  <a:gd name="connsiteX0" fmla="*/ 1600199 w 3505199"/>
                  <a:gd name="connsiteY0" fmla="*/ 0 h 3437466"/>
                  <a:gd name="connsiteX1" fmla="*/ 1574799 w 3505199"/>
                  <a:gd name="connsiteY1" fmla="*/ 3437466 h 3437466"/>
                  <a:gd name="connsiteX2" fmla="*/ 2235198 w 3505199"/>
                  <a:gd name="connsiteY2" fmla="*/ 3378200 h 3437466"/>
                  <a:gd name="connsiteX3" fmla="*/ 626532 w 3505199"/>
                  <a:gd name="connsiteY3" fmla="*/ 304800 h 3437466"/>
                  <a:gd name="connsiteX4" fmla="*/ 0 w 3505199"/>
                  <a:gd name="connsiteY4" fmla="*/ 1210733 h 3437466"/>
                  <a:gd name="connsiteX5" fmla="*/ 3200399 w 3505199"/>
                  <a:gd name="connsiteY5" fmla="*/ 3081866 h 3437466"/>
                  <a:gd name="connsiteX6" fmla="*/ 3505199 w 3505199"/>
                  <a:gd name="connsiteY6" fmla="*/ 2167466 h 3437466"/>
                  <a:gd name="connsiteX7" fmla="*/ 169332 w 3505199"/>
                  <a:gd name="connsiteY7" fmla="*/ 2159000 h 3437466"/>
                  <a:gd name="connsiteX8" fmla="*/ 347132 w 3505199"/>
                  <a:gd name="connsiteY8" fmla="*/ 2777066 h 3437466"/>
                  <a:gd name="connsiteX9" fmla="*/ 3445932 w 3505199"/>
                  <a:gd name="connsiteY9" fmla="*/ 1143000 h 3437466"/>
                  <a:gd name="connsiteX10" fmla="*/ 2539999 w 3505199"/>
                  <a:gd name="connsiteY10" fmla="*/ 313266 h 3437466"/>
                  <a:gd name="connsiteX11" fmla="*/ 1066799 w 3505199"/>
                  <a:gd name="connsiteY11" fmla="*/ 3141133 h 3437466"/>
                  <a:gd name="connsiteX12" fmla="*/ 1591733 w 3505199"/>
                  <a:gd name="connsiteY12" fmla="*/ 3242733 h 3437466"/>
                  <a:gd name="connsiteX13" fmla="*/ 1600199 w 3505199"/>
                  <a:gd name="connsiteY13" fmla="*/ 0 h 3437466"/>
                  <a:gd name="connsiteX0" fmla="*/ 1600199 w 3505199"/>
                  <a:gd name="connsiteY0" fmla="*/ 0 h 3437466"/>
                  <a:gd name="connsiteX1" fmla="*/ 1574799 w 3505199"/>
                  <a:gd name="connsiteY1" fmla="*/ 3437466 h 3437466"/>
                  <a:gd name="connsiteX2" fmla="*/ 2235198 w 3505199"/>
                  <a:gd name="connsiteY2" fmla="*/ 3378200 h 3437466"/>
                  <a:gd name="connsiteX3" fmla="*/ 626532 w 3505199"/>
                  <a:gd name="connsiteY3" fmla="*/ 304800 h 3437466"/>
                  <a:gd name="connsiteX4" fmla="*/ 0 w 3505199"/>
                  <a:gd name="connsiteY4" fmla="*/ 1210733 h 3437466"/>
                  <a:gd name="connsiteX5" fmla="*/ 3200399 w 3505199"/>
                  <a:gd name="connsiteY5" fmla="*/ 3081866 h 3437466"/>
                  <a:gd name="connsiteX6" fmla="*/ 3505199 w 3505199"/>
                  <a:gd name="connsiteY6" fmla="*/ 2167466 h 3437466"/>
                  <a:gd name="connsiteX7" fmla="*/ 169332 w 3505199"/>
                  <a:gd name="connsiteY7" fmla="*/ 2159000 h 3437466"/>
                  <a:gd name="connsiteX8" fmla="*/ 347132 w 3505199"/>
                  <a:gd name="connsiteY8" fmla="*/ 2777066 h 3437466"/>
                  <a:gd name="connsiteX9" fmla="*/ 3445932 w 3505199"/>
                  <a:gd name="connsiteY9" fmla="*/ 1143000 h 3437466"/>
                  <a:gd name="connsiteX10" fmla="*/ 2539999 w 3505199"/>
                  <a:gd name="connsiteY10" fmla="*/ 313266 h 3437466"/>
                  <a:gd name="connsiteX11" fmla="*/ 1066799 w 3505199"/>
                  <a:gd name="connsiteY11" fmla="*/ 3141133 h 3437466"/>
                  <a:gd name="connsiteX12" fmla="*/ 1591733 w 3505199"/>
                  <a:gd name="connsiteY12" fmla="*/ 3242733 h 3437466"/>
                  <a:gd name="connsiteX13" fmla="*/ 1600199 w 3505199"/>
                  <a:gd name="connsiteY13" fmla="*/ 0 h 3437466"/>
                  <a:gd name="connsiteX0" fmla="*/ 1600199 w 3505199"/>
                  <a:gd name="connsiteY0" fmla="*/ 0 h 3378200"/>
                  <a:gd name="connsiteX1" fmla="*/ 1574799 w 3505199"/>
                  <a:gd name="connsiteY1" fmla="*/ 3242733 h 3378200"/>
                  <a:gd name="connsiteX2" fmla="*/ 2235198 w 3505199"/>
                  <a:gd name="connsiteY2" fmla="*/ 3378200 h 3378200"/>
                  <a:gd name="connsiteX3" fmla="*/ 626532 w 3505199"/>
                  <a:gd name="connsiteY3" fmla="*/ 304800 h 3378200"/>
                  <a:gd name="connsiteX4" fmla="*/ 0 w 3505199"/>
                  <a:gd name="connsiteY4" fmla="*/ 1210733 h 3378200"/>
                  <a:gd name="connsiteX5" fmla="*/ 3200399 w 3505199"/>
                  <a:gd name="connsiteY5" fmla="*/ 3081866 h 3378200"/>
                  <a:gd name="connsiteX6" fmla="*/ 3505199 w 3505199"/>
                  <a:gd name="connsiteY6" fmla="*/ 2167466 h 3378200"/>
                  <a:gd name="connsiteX7" fmla="*/ 169332 w 3505199"/>
                  <a:gd name="connsiteY7" fmla="*/ 2159000 h 3378200"/>
                  <a:gd name="connsiteX8" fmla="*/ 347132 w 3505199"/>
                  <a:gd name="connsiteY8" fmla="*/ 2777066 h 3378200"/>
                  <a:gd name="connsiteX9" fmla="*/ 3445932 w 3505199"/>
                  <a:gd name="connsiteY9" fmla="*/ 1143000 h 3378200"/>
                  <a:gd name="connsiteX10" fmla="*/ 2539999 w 3505199"/>
                  <a:gd name="connsiteY10" fmla="*/ 313266 h 3378200"/>
                  <a:gd name="connsiteX11" fmla="*/ 1066799 w 3505199"/>
                  <a:gd name="connsiteY11" fmla="*/ 3141133 h 3378200"/>
                  <a:gd name="connsiteX12" fmla="*/ 1591733 w 3505199"/>
                  <a:gd name="connsiteY12" fmla="*/ 3242733 h 3378200"/>
                  <a:gd name="connsiteX13" fmla="*/ 1600199 w 3505199"/>
                  <a:gd name="connsiteY13" fmla="*/ 0 h 3378200"/>
                  <a:gd name="connsiteX0" fmla="*/ 1600199 w 3505199"/>
                  <a:gd name="connsiteY0" fmla="*/ 0 h 3242733"/>
                  <a:gd name="connsiteX1" fmla="*/ 1574799 w 3505199"/>
                  <a:gd name="connsiteY1" fmla="*/ 3242733 h 3242733"/>
                  <a:gd name="connsiteX2" fmla="*/ 2142064 w 3505199"/>
                  <a:gd name="connsiteY2" fmla="*/ 3073400 h 3242733"/>
                  <a:gd name="connsiteX3" fmla="*/ 626532 w 3505199"/>
                  <a:gd name="connsiteY3" fmla="*/ 304800 h 3242733"/>
                  <a:gd name="connsiteX4" fmla="*/ 0 w 3505199"/>
                  <a:gd name="connsiteY4" fmla="*/ 1210733 h 3242733"/>
                  <a:gd name="connsiteX5" fmla="*/ 3200399 w 3505199"/>
                  <a:gd name="connsiteY5" fmla="*/ 3081866 h 3242733"/>
                  <a:gd name="connsiteX6" fmla="*/ 3505199 w 3505199"/>
                  <a:gd name="connsiteY6" fmla="*/ 2167466 h 3242733"/>
                  <a:gd name="connsiteX7" fmla="*/ 169332 w 3505199"/>
                  <a:gd name="connsiteY7" fmla="*/ 2159000 h 3242733"/>
                  <a:gd name="connsiteX8" fmla="*/ 347132 w 3505199"/>
                  <a:gd name="connsiteY8" fmla="*/ 2777066 h 3242733"/>
                  <a:gd name="connsiteX9" fmla="*/ 3445932 w 3505199"/>
                  <a:gd name="connsiteY9" fmla="*/ 1143000 h 3242733"/>
                  <a:gd name="connsiteX10" fmla="*/ 2539999 w 3505199"/>
                  <a:gd name="connsiteY10" fmla="*/ 313266 h 3242733"/>
                  <a:gd name="connsiteX11" fmla="*/ 1066799 w 3505199"/>
                  <a:gd name="connsiteY11" fmla="*/ 3141133 h 3242733"/>
                  <a:gd name="connsiteX12" fmla="*/ 1591733 w 3505199"/>
                  <a:gd name="connsiteY12" fmla="*/ 3242733 h 3242733"/>
                  <a:gd name="connsiteX13" fmla="*/ 1600199 w 3505199"/>
                  <a:gd name="connsiteY13" fmla="*/ 0 h 3242733"/>
                  <a:gd name="connsiteX0" fmla="*/ 1600199 w 3505199"/>
                  <a:gd name="connsiteY0" fmla="*/ 0 h 3242733"/>
                  <a:gd name="connsiteX1" fmla="*/ 1574799 w 3505199"/>
                  <a:gd name="connsiteY1" fmla="*/ 3242733 h 3242733"/>
                  <a:gd name="connsiteX2" fmla="*/ 2142064 w 3505199"/>
                  <a:gd name="connsiteY2" fmla="*/ 3073400 h 3242733"/>
                  <a:gd name="connsiteX3" fmla="*/ 1066798 w 3505199"/>
                  <a:gd name="connsiteY3" fmla="*/ 1193800 h 3242733"/>
                  <a:gd name="connsiteX4" fmla="*/ 0 w 3505199"/>
                  <a:gd name="connsiteY4" fmla="*/ 1210733 h 3242733"/>
                  <a:gd name="connsiteX5" fmla="*/ 3200399 w 3505199"/>
                  <a:gd name="connsiteY5" fmla="*/ 3081866 h 3242733"/>
                  <a:gd name="connsiteX6" fmla="*/ 3505199 w 3505199"/>
                  <a:gd name="connsiteY6" fmla="*/ 2167466 h 3242733"/>
                  <a:gd name="connsiteX7" fmla="*/ 169332 w 3505199"/>
                  <a:gd name="connsiteY7" fmla="*/ 2159000 h 3242733"/>
                  <a:gd name="connsiteX8" fmla="*/ 347132 w 3505199"/>
                  <a:gd name="connsiteY8" fmla="*/ 2777066 h 3242733"/>
                  <a:gd name="connsiteX9" fmla="*/ 3445932 w 3505199"/>
                  <a:gd name="connsiteY9" fmla="*/ 1143000 h 3242733"/>
                  <a:gd name="connsiteX10" fmla="*/ 2539999 w 3505199"/>
                  <a:gd name="connsiteY10" fmla="*/ 313266 h 3242733"/>
                  <a:gd name="connsiteX11" fmla="*/ 1066799 w 3505199"/>
                  <a:gd name="connsiteY11" fmla="*/ 3141133 h 3242733"/>
                  <a:gd name="connsiteX12" fmla="*/ 1591733 w 3505199"/>
                  <a:gd name="connsiteY12" fmla="*/ 3242733 h 3242733"/>
                  <a:gd name="connsiteX13" fmla="*/ 1600199 w 3505199"/>
                  <a:gd name="connsiteY13" fmla="*/ 0 h 3242733"/>
                  <a:gd name="connsiteX0" fmla="*/ 1430867 w 3335867"/>
                  <a:gd name="connsiteY0" fmla="*/ 0 h 3242733"/>
                  <a:gd name="connsiteX1" fmla="*/ 1405467 w 3335867"/>
                  <a:gd name="connsiteY1" fmla="*/ 3242733 h 3242733"/>
                  <a:gd name="connsiteX2" fmla="*/ 1972732 w 3335867"/>
                  <a:gd name="connsiteY2" fmla="*/ 3073400 h 3242733"/>
                  <a:gd name="connsiteX3" fmla="*/ 897466 w 3335867"/>
                  <a:gd name="connsiteY3" fmla="*/ 1193800 h 3242733"/>
                  <a:gd name="connsiteX4" fmla="*/ 474135 w 3335867"/>
                  <a:gd name="connsiteY4" fmla="*/ 1667933 h 3242733"/>
                  <a:gd name="connsiteX5" fmla="*/ 3031067 w 3335867"/>
                  <a:gd name="connsiteY5" fmla="*/ 3081866 h 3242733"/>
                  <a:gd name="connsiteX6" fmla="*/ 3335867 w 3335867"/>
                  <a:gd name="connsiteY6" fmla="*/ 2167466 h 3242733"/>
                  <a:gd name="connsiteX7" fmla="*/ 0 w 3335867"/>
                  <a:gd name="connsiteY7" fmla="*/ 2159000 h 3242733"/>
                  <a:gd name="connsiteX8" fmla="*/ 177800 w 3335867"/>
                  <a:gd name="connsiteY8" fmla="*/ 2777066 h 3242733"/>
                  <a:gd name="connsiteX9" fmla="*/ 3276600 w 3335867"/>
                  <a:gd name="connsiteY9" fmla="*/ 1143000 h 3242733"/>
                  <a:gd name="connsiteX10" fmla="*/ 2370667 w 3335867"/>
                  <a:gd name="connsiteY10" fmla="*/ 313266 h 3242733"/>
                  <a:gd name="connsiteX11" fmla="*/ 897467 w 3335867"/>
                  <a:gd name="connsiteY11" fmla="*/ 3141133 h 3242733"/>
                  <a:gd name="connsiteX12" fmla="*/ 1422401 w 3335867"/>
                  <a:gd name="connsiteY12" fmla="*/ 3242733 h 3242733"/>
                  <a:gd name="connsiteX13" fmla="*/ 1430867 w 3335867"/>
                  <a:gd name="connsiteY13" fmla="*/ 0 h 3242733"/>
                  <a:gd name="connsiteX0" fmla="*/ 1430867 w 3335867"/>
                  <a:gd name="connsiteY0" fmla="*/ 0 h 3242733"/>
                  <a:gd name="connsiteX1" fmla="*/ 1405467 w 3335867"/>
                  <a:gd name="connsiteY1" fmla="*/ 3242733 h 3242733"/>
                  <a:gd name="connsiteX2" fmla="*/ 1972732 w 3335867"/>
                  <a:gd name="connsiteY2" fmla="*/ 3073400 h 3242733"/>
                  <a:gd name="connsiteX3" fmla="*/ 897466 w 3335867"/>
                  <a:gd name="connsiteY3" fmla="*/ 1193800 h 3242733"/>
                  <a:gd name="connsiteX4" fmla="*/ 474135 w 3335867"/>
                  <a:gd name="connsiteY4" fmla="*/ 1667933 h 3242733"/>
                  <a:gd name="connsiteX5" fmla="*/ 2379134 w 3335867"/>
                  <a:gd name="connsiteY5" fmla="*/ 2700866 h 3242733"/>
                  <a:gd name="connsiteX6" fmla="*/ 3335867 w 3335867"/>
                  <a:gd name="connsiteY6" fmla="*/ 2167466 h 3242733"/>
                  <a:gd name="connsiteX7" fmla="*/ 0 w 3335867"/>
                  <a:gd name="connsiteY7" fmla="*/ 2159000 h 3242733"/>
                  <a:gd name="connsiteX8" fmla="*/ 177800 w 3335867"/>
                  <a:gd name="connsiteY8" fmla="*/ 2777066 h 3242733"/>
                  <a:gd name="connsiteX9" fmla="*/ 3276600 w 3335867"/>
                  <a:gd name="connsiteY9" fmla="*/ 1143000 h 3242733"/>
                  <a:gd name="connsiteX10" fmla="*/ 2370667 w 3335867"/>
                  <a:gd name="connsiteY10" fmla="*/ 313266 h 3242733"/>
                  <a:gd name="connsiteX11" fmla="*/ 897467 w 3335867"/>
                  <a:gd name="connsiteY11" fmla="*/ 3141133 h 3242733"/>
                  <a:gd name="connsiteX12" fmla="*/ 1422401 w 3335867"/>
                  <a:gd name="connsiteY12" fmla="*/ 3242733 h 3242733"/>
                  <a:gd name="connsiteX13" fmla="*/ 1430867 w 3335867"/>
                  <a:gd name="connsiteY13" fmla="*/ 0 h 3242733"/>
                  <a:gd name="connsiteX0" fmla="*/ 1430867 w 3276600"/>
                  <a:gd name="connsiteY0" fmla="*/ 0 h 3242733"/>
                  <a:gd name="connsiteX1" fmla="*/ 1405467 w 3276600"/>
                  <a:gd name="connsiteY1" fmla="*/ 3242733 h 3242733"/>
                  <a:gd name="connsiteX2" fmla="*/ 1972732 w 3276600"/>
                  <a:gd name="connsiteY2" fmla="*/ 3073400 h 3242733"/>
                  <a:gd name="connsiteX3" fmla="*/ 897466 w 3276600"/>
                  <a:gd name="connsiteY3" fmla="*/ 1193800 h 3242733"/>
                  <a:gd name="connsiteX4" fmla="*/ 474135 w 3276600"/>
                  <a:gd name="connsiteY4" fmla="*/ 1667933 h 3242733"/>
                  <a:gd name="connsiteX5" fmla="*/ 2379134 w 3276600"/>
                  <a:gd name="connsiteY5" fmla="*/ 2700866 h 3242733"/>
                  <a:gd name="connsiteX6" fmla="*/ 2506134 w 3276600"/>
                  <a:gd name="connsiteY6" fmla="*/ 2175932 h 3242733"/>
                  <a:gd name="connsiteX7" fmla="*/ 0 w 3276600"/>
                  <a:gd name="connsiteY7" fmla="*/ 2159000 h 3242733"/>
                  <a:gd name="connsiteX8" fmla="*/ 177800 w 3276600"/>
                  <a:gd name="connsiteY8" fmla="*/ 2777066 h 3242733"/>
                  <a:gd name="connsiteX9" fmla="*/ 3276600 w 3276600"/>
                  <a:gd name="connsiteY9" fmla="*/ 1143000 h 3242733"/>
                  <a:gd name="connsiteX10" fmla="*/ 2370667 w 3276600"/>
                  <a:gd name="connsiteY10" fmla="*/ 313266 h 3242733"/>
                  <a:gd name="connsiteX11" fmla="*/ 897467 w 3276600"/>
                  <a:gd name="connsiteY11" fmla="*/ 3141133 h 3242733"/>
                  <a:gd name="connsiteX12" fmla="*/ 1422401 w 3276600"/>
                  <a:gd name="connsiteY12" fmla="*/ 3242733 h 3242733"/>
                  <a:gd name="connsiteX13" fmla="*/ 1430867 w 3276600"/>
                  <a:gd name="connsiteY13" fmla="*/ 0 h 3242733"/>
                  <a:gd name="connsiteX0" fmla="*/ 1253067 w 3098800"/>
                  <a:gd name="connsiteY0" fmla="*/ 0 h 3242733"/>
                  <a:gd name="connsiteX1" fmla="*/ 1227667 w 3098800"/>
                  <a:gd name="connsiteY1" fmla="*/ 3242733 h 3242733"/>
                  <a:gd name="connsiteX2" fmla="*/ 1794932 w 3098800"/>
                  <a:gd name="connsiteY2" fmla="*/ 3073400 h 3242733"/>
                  <a:gd name="connsiteX3" fmla="*/ 719666 w 3098800"/>
                  <a:gd name="connsiteY3" fmla="*/ 1193800 h 3242733"/>
                  <a:gd name="connsiteX4" fmla="*/ 296335 w 3098800"/>
                  <a:gd name="connsiteY4" fmla="*/ 1667933 h 3242733"/>
                  <a:gd name="connsiteX5" fmla="*/ 2201334 w 3098800"/>
                  <a:gd name="connsiteY5" fmla="*/ 2700866 h 3242733"/>
                  <a:gd name="connsiteX6" fmla="*/ 2328334 w 3098800"/>
                  <a:gd name="connsiteY6" fmla="*/ 2175932 h 3242733"/>
                  <a:gd name="connsiteX7" fmla="*/ 177800 w 3098800"/>
                  <a:gd name="connsiteY7" fmla="*/ 2150534 h 3242733"/>
                  <a:gd name="connsiteX8" fmla="*/ 0 w 3098800"/>
                  <a:gd name="connsiteY8" fmla="*/ 2777066 h 3242733"/>
                  <a:gd name="connsiteX9" fmla="*/ 3098800 w 3098800"/>
                  <a:gd name="connsiteY9" fmla="*/ 1143000 h 3242733"/>
                  <a:gd name="connsiteX10" fmla="*/ 2192867 w 3098800"/>
                  <a:gd name="connsiteY10" fmla="*/ 313266 h 3242733"/>
                  <a:gd name="connsiteX11" fmla="*/ 719667 w 3098800"/>
                  <a:gd name="connsiteY11" fmla="*/ 3141133 h 3242733"/>
                  <a:gd name="connsiteX12" fmla="*/ 1244601 w 3098800"/>
                  <a:gd name="connsiteY12" fmla="*/ 3242733 h 3242733"/>
                  <a:gd name="connsiteX13" fmla="*/ 1253067 w 3098800"/>
                  <a:gd name="connsiteY13" fmla="*/ 0 h 3242733"/>
                  <a:gd name="connsiteX0" fmla="*/ 1075267 w 2921000"/>
                  <a:gd name="connsiteY0" fmla="*/ 0 h 3242733"/>
                  <a:gd name="connsiteX1" fmla="*/ 1049867 w 2921000"/>
                  <a:gd name="connsiteY1" fmla="*/ 3242733 h 3242733"/>
                  <a:gd name="connsiteX2" fmla="*/ 1617132 w 2921000"/>
                  <a:gd name="connsiteY2" fmla="*/ 3073400 h 3242733"/>
                  <a:gd name="connsiteX3" fmla="*/ 541866 w 2921000"/>
                  <a:gd name="connsiteY3" fmla="*/ 1193800 h 3242733"/>
                  <a:gd name="connsiteX4" fmla="*/ 118535 w 2921000"/>
                  <a:gd name="connsiteY4" fmla="*/ 1667933 h 3242733"/>
                  <a:gd name="connsiteX5" fmla="*/ 2023534 w 2921000"/>
                  <a:gd name="connsiteY5" fmla="*/ 2700866 h 3242733"/>
                  <a:gd name="connsiteX6" fmla="*/ 2150534 w 2921000"/>
                  <a:gd name="connsiteY6" fmla="*/ 2175932 h 3242733"/>
                  <a:gd name="connsiteX7" fmla="*/ 0 w 2921000"/>
                  <a:gd name="connsiteY7" fmla="*/ 2150534 h 3242733"/>
                  <a:gd name="connsiteX8" fmla="*/ 127000 w 2921000"/>
                  <a:gd name="connsiteY8" fmla="*/ 2667000 h 3242733"/>
                  <a:gd name="connsiteX9" fmla="*/ 2921000 w 2921000"/>
                  <a:gd name="connsiteY9" fmla="*/ 1143000 h 3242733"/>
                  <a:gd name="connsiteX10" fmla="*/ 2015067 w 2921000"/>
                  <a:gd name="connsiteY10" fmla="*/ 313266 h 3242733"/>
                  <a:gd name="connsiteX11" fmla="*/ 541867 w 2921000"/>
                  <a:gd name="connsiteY11" fmla="*/ 3141133 h 3242733"/>
                  <a:gd name="connsiteX12" fmla="*/ 1066801 w 2921000"/>
                  <a:gd name="connsiteY12" fmla="*/ 3242733 h 3242733"/>
                  <a:gd name="connsiteX13" fmla="*/ 1075267 w 2921000"/>
                  <a:gd name="connsiteY13" fmla="*/ 0 h 3242733"/>
                  <a:gd name="connsiteX0" fmla="*/ 1075267 w 2150534"/>
                  <a:gd name="connsiteY0" fmla="*/ 0 h 3242733"/>
                  <a:gd name="connsiteX1" fmla="*/ 1049867 w 2150534"/>
                  <a:gd name="connsiteY1" fmla="*/ 3242733 h 3242733"/>
                  <a:gd name="connsiteX2" fmla="*/ 1617132 w 2150534"/>
                  <a:gd name="connsiteY2" fmla="*/ 3073400 h 3242733"/>
                  <a:gd name="connsiteX3" fmla="*/ 541866 w 2150534"/>
                  <a:gd name="connsiteY3" fmla="*/ 1193800 h 3242733"/>
                  <a:gd name="connsiteX4" fmla="*/ 118535 w 2150534"/>
                  <a:gd name="connsiteY4" fmla="*/ 1667933 h 3242733"/>
                  <a:gd name="connsiteX5" fmla="*/ 2023534 w 2150534"/>
                  <a:gd name="connsiteY5" fmla="*/ 2700866 h 3242733"/>
                  <a:gd name="connsiteX6" fmla="*/ 2150534 w 2150534"/>
                  <a:gd name="connsiteY6" fmla="*/ 2175932 h 3242733"/>
                  <a:gd name="connsiteX7" fmla="*/ 0 w 2150534"/>
                  <a:gd name="connsiteY7" fmla="*/ 2150534 h 3242733"/>
                  <a:gd name="connsiteX8" fmla="*/ 127000 w 2150534"/>
                  <a:gd name="connsiteY8" fmla="*/ 2667000 h 3242733"/>
                  <a:gd name="connsiteX9" fmla="*/ 2006600 w 2150534"/>
                  <a:gd name="connsiteY9" fmla="*/ 1625600 h 3242733"/>
                  <a:gd name="connsiteX10" fmla="*/ 2015067 w 2150534"/>
                  <a:gd name="connsiteY10" fmla="*/ 313266 h 3242733"/>
                  <a:gd name="connsiteX11" fmla="*/ 541867 w 2150534"/>
                  <a:gd name="connsiteY11" fmla="*/ 3141133 h 3242733"/>
                  <a:gd name="connsiteX12" fmla="*/ 1066801 w 2150534"/>
                  <a:gd name="connsiteY12" fmla="*/ 3242733 h 3242733"/>
                  <a:gd name="connsiteX13" fmla="*/ 1075267 w 2150534"/>
                  <a:gd name="connsiteY13" fmla="*/ 0 h 3242733"/>
                  <a:gd name="connsiteX0" fmla="*/ 1075267 w 2150534"/>
                  <a:gd name="connsiteY0" fmla="*/ 0 h 3242733"/>
                  <a:gd name="connsiteX1" fmla="*/ 1049867 w 2150534"/>
                  <a:gd name="connsiteY1" fmla="*/ 3242733 h 3242733"/>
                  <a:gd name="connsiteX2" fmla="*/ 1617132 w 2150534"/>
                  <a:gd name="connsiteY2" fmla="*/ 3073400 h 3242733"/>
                  <a:gd name="connsiteX3" fmla="*/ 541866 w 2150534"/>
                  <a:gd name="connsiteY3" fmla="*/ 1193800 h 3242733"/>
                  <a:gd name="connsiteX4" fmla="*/ 118535 w 2150534"/>
                  <a:gd name="connsiteY4" fmla="*/ 1667933 h 3242733"/>
                  <a:gd name="connsiteX5" fmla="*/ 2023534 w 2150534"/>
                  <a:gd name="connsiteY5" fmla="*/ 2700866 h 3242733"/>
                  <a:gd name="connsiteX6" fmla="*/ 2150534 w 2150534"/>
                  <a:gd name="connsiteY6" fmla="*/ 2175932 h 3242733"/>
                  <a:gd name="connsiteX7" fmla="*/ 0 w 2150534"/>
                  <a:gd name="connsiteY7" fmla="*/ 2150534 h 3242733"/>
                  <a:gd name="connsiteX8" fmla="*/ 127000 w 2150534"/>
                  <a:gd name="connsiteY8" fmla="*/ 2667000 h 3242733"/>
                  <a:gd name="connsiteX9" fmla="*/ 2006600 w 2150534"/>
                  <a:gd name="connsiteY9" fmla="*/ 1625600 h 3242733"/>
                  <a:gd name="connsiteX10" fmla="*/ 1591733 w 2150534"/>
                  <a:gd name="connsiteY10" fmla="*/ 1168400 h 3242733"/>
                  <a:gd name="connsiteX11" fmla="*/ 541867 w 2150534"/>
                  <a:gd name="connsiteY11" fmla="*/ 3141133 h 3242733"/>
                  <a:gd name="connsiteX12" fmla="*/ 1066801 w 2150534"/>
                  <a:gd name="connsiteY12" fmla="*/ 3242733 h 3242733"/>
                  <a:gd name="connsiteX13" fmla="*/ 1075267 w 2150534"/>
                  <a:gd name="connsiteY13" fmla="*/ 0 h 3242733"/>
                  <a:gd name="connsiteX0" fmla="*/ 1075267 w 2150534"/>
                  <a:gd name="connsiteY0" fmla="*/ 0 h 3242733"/>
                  <a:gd name="connsiteX1" fmla="*/ 1049867 w 2150534"/>
                  <a:gd name="connsiteY1" fmla="*/ 3242733 h 3242733"/>
                  <a:gd name="connsiteX2" fmla="*/ 1617132 w 2150534"/>
                  <a:gd name="connsiteY2" fmla="*/ 3073400 h 3242733"/>
                  <a:gd name="connsiteX3" fmla="*/ 541866 w 2150534"/>
                  <a:gd name="connsiteY3" fmla="*/ 1193800 h 3242733"/>
                  <a:gd name="connsiteX4" fmla="*/ 118535 w 2150534"/>
                  <a:gd name="connsiteY4" fmla="*/ 1667933 h 3242733"/>
                  <a:gd name="connsiteX5" fmla="*/ 2023534 w 2150534"/>
                  <a:gd name="connsiteY5" fmla="*/ 2700866 h 3242733"/>
                  <a:gd name="connsiteX6" fmla="*/ 2150534 w 2150534"/>
                  <a:gd name="connsiteY6" fmla="*/ 2175932 h 3242733"/>
                  <a:gd name="connsiteX7" fmla="*/ 0 w 2150534"/>
                  <a:gd name="connsiteY7" fmla="*/ 2150534 h 3242733"/>
                  <a:gd name="connsiteX8" fmla="*/ 127000 w 2150534"/>
                  <a:gd name="connsiteY8" fmla="*/ 2667000 h 3242733"/>
                  <a:gd name="connsiteX9" fmla="*/ 2006600 w 2150534"/>
                  <a:gd name="connsiteY9" fmla="*/ 1625600 h 3242733"/>
                  <a:gd name="connsiteX10" fmla="*/ 1591733 w 2150534"/>
                  <a:gd name="connsiteY10" fmla="*/ 1168400 h 3242733"/>
                  <a:gd name="connsiteX11" fmla="*/ 541867 w 2150534"/>
                  <a:gd name="connsiteY11" fmla="*/ 3141133 h 3242733"/>
                  <a:gd name="connsiteX12" fmla="*/ 1066801 w 2150534"/>
                  <a:gd name="connsiteY12" fmla="*/ 3242733 h 3242733"/>
                  <a:gd name="connsiteX13" fmla="*/ 1075267 w 2150534"/>
                  <a:gd name="connsiteY13" fmla="*/ 0 h 3242733"/>
                  <a:gd name="connsiteX0" fmla="*/ 1075267 w 2150534"/>
                  <a:gd name="connsiteY0" fmla="*/ 0 h 2184399"/>
                  <a:gd name="connsiteX1" fmla="*/ 1049867 w 2150534"/>
                  <a:gd name="connsiteY1" fmla="*/ 2184399 h 2184399"/>
                  <a:gd name="connsiteX2" fmla="*/ 1617132 w 2150534"/>
                  <a:gd name="connsiteY2" fmla="*/ 2015066 h 2184399"/>
                  <a:gd name="connsiteX3" fmla="*/ 541866 w 2150534"/>
                  <a:gd name="connsiteY3" fmla="*/ 135466 h 2184399"/>
                  <a:gd name="connsiteX4" fmla="*/ 118535 w 2150534"/>
                  <a:gd name="connsiteY4" fmla="*/ 609599 h 2184399"/>
                  <a:gd name="connsiteX5" fmla="*/ 2023534 w 2150534"/>
                  <a:gd name="connsiteY5" fmla="*/ 1642532 h 2184399"/>
                  <a:gd name="connsiteX6" fmla="*/ 2150534 w 2150534"/>
                  <a:gd name="connsiteY6" fmla="*/ 1117598 h 2184399"/>
                  <a:gd name="connsiteX7" fmla="*/ 0 w 2150534"/>
                  <a:gd name="connsiteY7" fmla="*/ 1092200 h 2184399"/>
                  <a:gd name="connsiteX8" fmla="*/ 127000 w 2150534"/>
                  <a:gd name="connsiteY8" fmla="*/ 1608666 h 2184399"/>
                  <a:gd name="connsiteX9" fmla="*/ 2006600 w 2150534"/>
                  <a:gd name="connsiteY9" fmla="*/ 567266 h 2184399"/>
                  <a:gd name="connsiteX10" fmla="*/ 1591733 w 2150534"/>
                  <a:gd name="connsiteY10" fmla="*/ 110066 h 2184399"/>
                  <a:gd name="connsiteX11" fmla="*/ 541867 w 2150534"/>
                  <a:gd name="connsiteY11" fmla="*/ 2082799 h 2184399"/>
                  <a:gd name="connsiteX12" fmla="*/ 1066801 w 2150534"/>
                  <a:gd name="connsiteY12" fmla="*/ 2184399 h 2184399"/>
                  <a:gd name="connsiteX13" fmla="*/ 1075267 w 2150534"/>
                  <a:gd name="connsiteY13" fmla="*/ 0 h 2184399"/>
                  <a:gd name="connsiteX0" fmla="*/ 1075267 w 2150534"/>
                  <a:gd name="connsiteY0" fmla="*/ 0 h 2184399"/>
                  <a:gd name="connsiteX1" fmla="*/ 1049867 w 2150534"/>
                  <a:gd name="connsiteY1" fmla="*/ 2184399 h 2184399"/>
                  <a:gd name="connsiteX2" fmla="*/ 1617132 w 2150534"/>
                  <a:gd name="connsiteY2" fmla="*/ 2015066 h 2184399"/>
                  <a:gd name="connsiteX3" fmla="*/ 541866 w 2150534"/>
                  <a:gd name="connsiteY3" fmla="*/ 135466 h 2184399"/>
                  <a:gd name="connsiteX4" fmla="*/ 118535 w 2150534"/>
                  <a:gd name="connsiteY4" fmla="*/ 609599 h 2184399"/>
                  <a:gd name="connsiteX5" fmla="*/ 2023534 w 2150534"/>
                  <a:gd name="connsiteY5" fmla="*/ 1642532 h 2184399"/>
                  <a:gd name="connsiteX6" fmla="*/ 2150534 w 2150534"/>
                  <a:gd name="connsiteY6" fmla="*/ 1117598 h 2184399"/>
                  <a:gd name="connsiteX7" fmla="*/ 0 w 2150534"/>
                  <a:gd name="connsiteY7" fmla="*/ 1092200 h 2184399"/>
                  <a:gd name="connsiteX8" fmla="*/ 127000 w 2150534"/>
                  <a:gd name="connsiteY8" fmla="*/ 1608666 h 2184399"/>
                  <a:gd name="connsiteX9" fmla="*/ 2006600 w 2150534"/>
                  <a:gd name="connsiteY9" fmla="*/ 567266 h 2184399"/>
                  <a:gd name="connsiteX10" fmla="*/ 1591733 w 2150534"/>
                  <a:gd name="connsiteY10" fmla="*/ 110066 h 2184399"/>
                  <a:gd name="connsiteX11" fmla="*/ 541867 w 2150534"/>
                  <a:gd name="connsiteY11" fmla="*/ 2048932 h 2184399"/>
                  <a:gd name="connsiteX12" fmla="*/ 1066801 w 2150534"/>
                  <a:gd name="connsiteY12" fmla="*/ 2184399 h 2184399"/>
                  <a:gd name="connsiteX13" fmla="*/ 1075267 w 2150534"/>
                  <a:gd name="connsiteY13" fmla="*/ 0 h 2184399"/>
                  <a:gd name="connsiteX0" fmla="*/ 1075267 w 2150534"/>
                  <a:gd name="connsiteY0" fmla="*/ 141468 h 2325867"/>
                  <a:gd name="connsiteX1" fmla="*/ 1049867 w 2150534"/>
                  <a:gd name="connsiteY1" fmla="*/ 2325867 h 2325867"/>
                  <a:gd name="connsiteX2" fmla="*/ 1617132 w 2150534"/>
                  <a:gd name="connsiteY2" fmla="*/ 2156534 h 2325867"/>
                  <a:gd name="connsiteX3" fmla="*/ 541866 w 2150534"/>
                  <a:gd name="connsiteY3" fmla="*/ 276934 h 2325867"/>
                  <a:gd name="connsiteX4" fmla="*/ 118535 w 2150534"/>
                  <a:gd name="connsiteY4" fmla="*/ 751067 h 2325867"/>
                  <a:gd name="connsiteX5" fmla="*/ 2023534 w 2150534"/>
                  <a:gd name="connsiteY5" fmla="*/ 1784000 h 2325867"/>
                  <a:gd name="connsiteX6" fmla="*/ 2150534 w 2150534"/>
                  <a:gd name="connsiteY6" fmla="*/ 1259066 h 2325867"/>
                  <a:gd name="connsiteX7" fmla="*/ 0 w 2150534"/>
                  <a:gd name="connsiteY7" fmla="*/ 1233668 h 2325867"/>
                  <a:gd name="connsiteX8" fmla="*/ 127000 w 2150534"/>
                  <a:gd name="connsiteY8" fmla="*/ 1750134 h 2325867"/>
                  <a:gd name="connsiteX9" fmla="*/ 2006600 w 2150534"/>
                  <a:gd name="connsiteY9" fmla="*/ 708734 h 2325867"/>
                  <a:gd name="connsiteX10" fmla="*/ 1591733 w 2150534"/>
                  <a:gd name="connsiteY10" fmla="*/ 251534 h 2325867"/>
                  <a:gd name="connsiteX11" fmla="*/ 541867 w 2150534"/>
                  <a:gd name="connsiteY11" fmla="*/ 2190400 h 2325867"/>
                  <a:gd name="connsiteX12" fmla="*/ 1066801 w 2150534"/>
                  <a:gd name="connsiteY12" fmla="*/ 2325867 h 2325867"/>
                  <a:gd name="connsiteX13" fmla="*/ 1058334 w 2150534"/>
                  <a:gd name="connsiteY13" fmla="*/ 446268 h 2325867"/>
                  <a:gd name="connsiteX14" fmla="*/ 1075267 w 2150534"/>
                  <a:gd name="connsiteY14" fmla="*/ 141468 h 2325867"/>
                  <a:gd name="connsiteX0" fmla="*/ 1075267 w 2150534"/>
                  <a:gd name="connsiteY0" fmla="*/ 161622 h 2346021"/>
                  <a:gd name="connsiteX1" fmla="*/ 1049867 w 2150534"/>
                  <a:gd name="connsiteY1" fmla="*/ 2346021 h 2346021"/>
                  <a:gd name="connsiteX2" fmla="*/ 1617132 w 2150534"/>
                  <a:gd name="connsiteY2" fmla="*/ 2176688 h 2346021"/>
                  <a:gd name="connsiteX3" fmla="*/ 541866 w 2150534"/>
                  <a:gd name="connsiteY3" fmla="*/ 297088 h 2346021"/>
                  <a:gd name="connsiteX4" fmla="*/ 118535 w 2150534"/>
                  <a:gd name="connsiteY4" fmla="*/ 771221 h 2346021"/>
                  <a:gd name="connsiteX5" fmla="*/ 2023534 w 2150534"/>
                  <a:gd name="connsiteY5" fmla="*/ 1804154 h 2346021"/>
                  <a:gd name="connsiteX6" fmla="*/ 2150534 w 2150534"/>
                  <a:gd name="connsiteY6" fmla="*/ 1279220 h 2346021"/>
                  <a:gd name="connsiteX7" fmla="*/ 0 w 2150534"/>
                  <a:gd name="connsiteY7" fmla="*/ 1253822 h 2346021"/>
                  <a:gd name="connsiteX8" fmla="*/ 127000 w 2150534"/>
                  <a:gd name="connsiteY8" fmla="*/ 1770288 h 2346021"/>
                  <a:gd name="connsiteX9" fmla="*/ 2006600 w 2150534"/>
                  <a:gd name="connsiteY9" fmla="*/ 728888 h 2346021"/>
                  <a:gd name="connsiteX10" fmla="*/ 1591733 w 2150534"/>
                  <a:gd name="connsiteY10" fmla="*/ 271688 h 2346021"/>
                  <a:gd name="connsiteX11" fmla="*/ 541867 w 2150534"/>
                  <a:gd name="connsiteY11" fmla="*/ 2210554 h 2346021"/>
                  <a:gd name="connsiteX12" fmla="*/ 1066801 w 2150534"/>
                  <a:gd name="connsiteY12" fmla="*/ 2346021 h 2346021"/>
                  <a:gd name="connsiteX13" fmla="*/ 905934 w 2150534"/>
                  <a:gd name="connsiteY13" fmla="*/ 390222 h 2346021"/>
                  <a:gd name="connsiteX14" fmla="*/ 1075267 w 2150534"/>
                  <a:gd name="connsiteY14" fmla="*/ 161622 h 2346021"/>
                  <a:gd name="connsiteX0" fmla="*/ 905934 w 2150534"/>
                  <a:gd name="connsiteY0" fmla="*/ 390222 h 2346021"/>
                  <a:gd name="connsiteX1" fmla="*/ 1075267 w 2150534"/>
                  <a:gd name="connsiteY1" fmla="*/ 161622 h 2346021"/>
                  <a:gd name="connsiteX2" fmla="*/ 1049867 w 2150534"/>
                  <a:gd name="connsiteY2" fmla="*/ 2346021 h 2346021"/>
                  <a:gd name="connsiteX3" fmla="*/ 1617132 w 2150534"/>
                  <a:gd name="connsiteY3" fmla="*/ 2176688 h 2346021"/>
                  <a:gd name="connsiteX4" fmla="*/ 541866 w 2150534"/>
                  <a:gd name="connsiteY4" fmla="*/ 297088 h 2346021"/>
                  <a:gd name="connsiteX5" fmla="*/ 118535 w 2150534"/>
                  <a:gd name="connsiteY5" fmla="*/ 771221 h 2346021"/>
                  <a:gd name="connsiteX6" fmla="*/ 2023534 w 2150534"/>
                  <a:gd name="connsiteY6" fmla="*/ 1804154 h 2346021"/>
                  <a:gd name="connsiteX7" fmla="*/ 2150534 w 2150534"/>
                  <a:gd name="connsiteY7" fmla="*/ 1279220 h 2346021"/>
                  <a:gd name="connsiteX8" fmla="*/ 0 w 2150534"/>
                  <a:gd name="connsiteY8" fmla="*/ 1253822 h 2346021"/>
                  <a:gd name="connsiteX9" fmla="*/ 127000 w 2150534"/>
                  <a:gd name="connsiteY9" fmla="*/ 1770288 h 2346021"/>
                  <a:gd name="connsiteX10" fmla="*/ 2006600 w 2150534"/>
                  <a:gd name="connsiteY10" fmla="*/ 728888 h 2346021"/>
                  <a:gd name="connsiteX11" fmla="*/ 1591733 w 2150534"/>
                  <a:gd name="connsiteY11" fmla="*/ 271688 h 2346021"/>
                  <a:gd name="connsiteX12" fmla="*/ 541867 w 2150534"/>
                  <a:gd name="connsiteY12" fmla="*/ 2210554 h 2346021"/>
                  <a:gd name="connsiteX13" fmla="*/ 1066801 w 2150534"/>
                  <a:gd name="connsiteY13" fmla="*/ 2346021 h 2346021"/>
                  <a:gd name="connsiteX14" fmla="*/ 997374 w 2150534"/>
                  <a:gd name="connsiteY14" fmla="*/ 481662 h 2346021"/>
                  <a:gd name="connsiteX0" fmla="*/ 812801 w 2150534"/>
                  <a:gd name="connsiteY0" fmla="*/ 122501 h 2789500"/>
                  <a:gd name="connsiteX1" fmla="*/ 1075267 w 2150534"/>
                  <a:gd name="connsiteY1" fmla="*/ 605101 h 2789500"/>
                  <a:gd name="connsiteX2" fmla="*/ 1049867 w 2150534"/>
                  <a:gd name="connsiteY2" fmla="*/ 2789500 h 2789500"/>
                  <a:gd name="connsiteX3" fmla="*/ 1617132 w 2150534"/>
                  <a:gd name="connsiteY3" fmla="*/ 2620167 h 2789500"/>
                  <a:gd name="connsiteX4" fmla="*/ 541866 w 2150534"/>
                  <a:gd name="connsiteY4" fmla="*/ 740567 h 2789500"/>
                  <a:gd name="connsiteX5" fmla="*/ 118535 w 2150534"/>
                  <a:gd name="connsiteY5" fmla="*/ 1214700 h 2789500"/>
                  <a:gd name="connsiteX6" fmla="*/ 2023534 w 2150534"/>
                  <a:gd name="connsiteY6" fmla="*/ 2247633 h 2789500"/>
                  <a:gd name="connsiteX7" fmla="*/ 2150534 w 2150534"/>
                  <a:gd name="connsiteY7" fmla="*/ 1722699 h 2789500"/>
                  <a:gd name="connsiteX8" fmla="*/ 0 w 2150534"/>
                  <a:gd name="connsiteY8" fmla="*/ 1697301 h 2789500"/>
                  <a:gd name="connsiteX9" fmla="*/ 127000 w 2150534"/>
                  <a:gd name="connsiteY9" fmla="*/ 2213767 h 2789500"/>
                  <a:gd name="connsiteX10" fmla="*/ 2006600 w 2150534"/>
                  <a:gd name="connsiteY10" fmla="*/ 1172367 h 2789500"/>
                  <a:gd name="connsiteX11" fmla="*/ 1591733 w 2150534"/>
                  <a:gd name="connsiteY11" fmla="*/ 715167 h 2789500"/>
                  <a:gd name="connsiteX12" fmla="*/ 541867 w 2150534"/>
                  <a:gd name="connsiteY12" fmla="*/ 2654033 h 2789500"/>
                  <a:gd name="connsiteX13" fmla="*/ 1066801 w 2150534"/>
                  <a:gd name="connsiteY13" fmla="*/ 2789500 h 2789500"/>
                  <a:gd name="connsiteX14" fmla="*/ 997374 w 2150534"/>
                  <a:gd name="connsiteY14" fmla="*/ 925141 h 2789500"/>
                  <a:gd name="connsiteX0" fmla="*/ 812801 w 2150534"/>
                  <a:gd name="connsiteY0" fmla="*/ 122501 h 2789500"/>
                  <a:gd name="connsiteX1" fmla="*/ 1075267 w 2150534"/>
                  <a:gd name="connsiteY1" fmla="*/ 605101 h 2789500"/>
                  <a:gd name="connsiteX2" fmla="*/ 1049867 w 2150534"/>
                  <a:gd name="connsiteY2" fmla="*/ 2789500 h 2789500"/>
                  <a:gd name="connsiteX3" fmla="*/ 1617132 w 2150534"/>
                  <a:gd name="connsiteY3" fmla="*/ 2620167 h 2789500"/>
                  <a:gd name="connsiteX4" fmla="*/ 541866 w 2150534"/>
                  <a:gd name="connsiteY4" fmla="*/ 740567 h 2789500"/>
                  <a:gd name="connsiteX5" fmla="*/ 118535 w 2150534"/>
                  <a:gd name="connsiteY5" fmla="*/ 1214700 h 2789500"/>
                  <a:gd name="connsiteX6" fmla="*/ 2023534 w 2150534"/>
                  <a:gd name="connsiteY6" fmla="*/ 2247633 h 2789500"/>
                  <a:gd name="connsiteX7" fmla="*/ 2150534 w 2150534"/>
                  <a:gd name="connsiteY7" fmla="*/ 1722699 h 2789500"/>
                  <a:gd name="connsiteX8" fmla="*/ 0 w 2150534"/>
                  <a:gd name="connsiteY8" fmla="*/ 1697301 h 2789500"/>
                  <a:gd name="connsiteX9" fmla="*/ 127000 w 2150534"/>
                  <a:gd name="connsiteY9" fmla="*/ 2213767 h 2789500"/>
                  <a:gd name="connsiteX10" fmla="*/ 2006600 w 2150534"/>
                  <a:gd name="connsiteY10" fmla="*/ 1172367 h 2789500"/>
                  <a:gd name="connsiteX11" fmla="*/ 1591733 w 2150534"/>
                  <a:gd name="connsiteY11" fmla="*/ 715167 h 2789500"/>
                  <a:gd name="connsiteX12" fmla="*/ 541867 w 2150534"/>
                  <a:gd name="connsiteY12" fmla="*/ 2654033 h 2789500"/>
                  <a:gd name="connsiteX13" fmla="*/ 1066801 w 2150534"/>
                  <a:gd name="connsiteY13" fmla="*/ 2789500 h 2789500"/>
                  <a:gd name="connsiteX0" fmla="*/ 711201 w 2150534"/>
                  <a:gd name="connsiteY0" fmla="*/ 73867 h 3291199"/>
                  <a:gd name="connsiteX1" fmla="*/ 1075267 w 2150534"/>
                  <a:gd name="connsiteY1" fmla="*/ 1106800 h 3291199"/>
                  <a:gd name="connsiteX2" fmla="*/ 1049867 w 2150534"/>
                  <a:gd name="connsiteY2" fmla="*/ 3291199 h 3291199"/>
                  <a:gd name="connsiteX3" fmla="*/ 1617132 w 2150534"/>
                  <a:gd name="connsiteY3" fmla="*/ 3121866 h 3291199"/>
                  <a:gd name="connsiteX4" fmla="*/ 541866 w 2150534"/>
                  <a:gd name="connsiteY4" fmla="*/ 1242266 h 3291199"/>
                  <a:gd name="connsiteX5" fmla="*/ 118535 w 2150534"/>
                  <a:gd name="connsiteY5" fmla="*/ 1716399 h 3291199"/>
                  <a:gd name="connsiteX6" fmla="*/ 2023534 w 2150534"/>
                  <a:gd name="connsiteY6" fmla="*/ 2749332 h 3291199"/>
                  <a:gd name="connsiteX7" fmla="*/ 2150534 w 2150534"/>
                  <a:gd name="connsiteY7" fmla="*/ 2224398 h 3291199"/>
                  <a:gd name="connsiteX8" fmla="*/ 0 w 2150534"/>
                  <a:gd name="connsiteY8" fmla="*/ 2199000 h 3291199"/>
                  <a:gd name="connsiteX9" fmla="*/ 127000 w 2150534"/>
                  <a:gd name="connsiteY9" fmla="*/ 2715466 h 3291199"/>
                  <a:gd name="connsiteX10" fmla="*/ 2006600 w 2150534"/>
                  <a:gd name="connsiteY10" fmla="*/ 1674066 h 3291199"/>
                  <a:gd name="connsiteX11" fmla="*/ 1591733 w 2150534"/>
                  <a:gd name="connsiteY11" fmla="*/ 1216866 h 3291199"/>
                  <a:gd name="connsiteX12" fmla="*/ 541867 w 2150534"/>
                  <a:gd name="connsiteY12" fmla="*/ 3155732 h 3291199"/>
                  <a:gd name="connsiteX13" fmla="*/ 1066801 w 2150534"/>
                  <a:gd name="connsiteY13" fmla="*/ 3291199 h 3291199"/>
                  <a:gd name="connsiteX0" fmla="*/ 711201 w 2150534"/>
                  <a:gd name="connsiteY0" fmla="*/ 0 h 3217332"/>
                  <a:gd name="connsiteX1" fmla="*/ 1075267 w 2150534"/>
                  <a:gd name="connsiteY1" fmla="*/ 1032933 h 3217332"/>
                  <a:gd name="connsiteX2" fmla="*/ 1049867 w 2150534"/>
                  <a:gd name="connsiteY2" fmla="*/ 3217332 h 3217332"/>
                  <a:gd name="connsiteX3" fmla="*/ 1617132 w 2150534"/>
                  <a:gd name="connsiteY3" fmla="*/ 3047999 h 3217332"/>
                  <a:gd name="connsiteX4" fmla="*/ 541866 w 2150534"/>
                  <a:gd name="connsiteY4" fmla="*/ 1168399 h 3217332"/>
                  <a:gd name="connsiteX5" fmla="*/ 118535 w 2150534"/>
                  <a:gd name="connsiteY5" fmla="*/ 1642532 h 3217332"/>
                  <a:gd name="connsiteX6" fmla="*/ 2023534 w 2150534"/>
                  <a:gd name="connsiteY6" fmla="*/ 2675465 h 3217332"/>
                  <a:gd name="connsiteX7" fmla="*/ 2150534 w 2150534"/>
                  <a:gd name="connsiteY7" fmla="*/ 2150531 h 3217332"/>
                  <a:gd name="connsiteX8" fmla="*/ 0 w 2150534"/>
                  <a:gd name="connsiteY8" fmla="*/ 2125133 h 3217332"/>
                  <a:gd name="connsiteX9" fmla="*/ 127000 w 2150534"/>
                  <a:gd name="connsiteY9" fmla="*/ 2641599 h 3217332"/>
                  <a:gd name="connsiteX10" fmla="*/ 2006600 w 2150534"/>
                  <a:gd name="connsiteY10" fmla="*/ 1600199 h 3217332"/>
                  <a:gd name="connsiteX11" fmla="*/ 1591733 w 2150534"/>
                  <a:gd name="connsiteY11" fmla="*/ 1142999 h 3217332"/>
                  <a:gd name="connsiteX12" fmla="*/ 541867 w 2150534"/>
                  <a:gd name="connsiteY12" fmla="*/ 3081865 h 3217332"/>
                  <a:gd name="connsiteX13" fmla="*/ 1066801 w 2150534"/>
                  <a:gd name="connsiteY13" fmla="*/ 3217332 h 3217332"/>
                  <a:gd name="connsiteX0" fmla="*/ 753534 w 2150534"/>
                  <a:gd name="connsiteY0" fmla="*/ 0 h 3251199"/>
                  <a:gd name="connsiteX1" fmla="*/ 1075267 w 2150534"/>
                  <a:gd name="connsiteY1" fmla="*/ 1066800 h 3251199"/>
                  <a:gd name="connsiteX2" fmla="*/ 1049867 w 2150534"/>
                  <a:gd name="connsiteY2" fmla="*/ 3251199 h 3251199"/>
                  <a:gd name="connsiteX3" fmla="*/ 1617132 w 2150534"/>
                  <a:gd name="connsiteY3" fmla="*/ 3081866 h 3251199"/>
                  <a:gd name="connsiteX4" fmla="*/ 541866 w 2150534"/>
                  <a:gd name="connsiteY4" fmla="*/ 1202266 h 3251199"/>
                  <a:gd name="connsiteX5" fmla="*/ 118535 w 2150534"/>
                  <a:gd name="connsiteY5" fmla="*/ 1676399 h 3251199"/>
                  <a:gd name="connsiteX6" fmla="*/ 2023534 w 2150534"/>
                  <a:gd name="connsiteY6" fmla="*/ 2709332 h 3251199"/>
                  <a:gd name="connsiteX7" fmla="*/ 2150534 w 2150534"/>
                  <a:gd name="connsiteY7" fmla="*/ 2184398 h 3251199"/>
                  <a:gd name="connsiteX8" fmla="*/ 0 w 2150534"/>
                  <a:gd name="connsiteY8" fmla="*/ 2159000 h 3251199"/>
                  <a:gd name="connsiteX9" fmla="*/ 127000 w 2150534"/>
                  <a:gd name="connsiteY9" fmla="*/ 2675466 h 3251199"/>
                  <a:gd name="connsiteX10" fmla="*/ 2006600 w 2150534"/>
                  <a:gd name="connsiteY10" fmla="*/ 1634066 h 3251199"/>
                  <a:gd name="connsiteX11" fmla="*/ 1591733 w 2150534"/>
                  <a:gd name="connsiteY11" fmla="*/ 1176866 h 3251199"/>
                  <a:gd name="connsiteX12" fmla="*/ 541867 w 2150534"/>
                  <a:gd name="connsiteY12" fmla="*/ 3115732 h 3251199"/>
                  <a:gd name="connsiteX13" fmla="*/ 1066801 w 2150534"/>
                  <a:gd name="connsiteY13" fmla="*/ 3251199 h 325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0534" h="3251199">
                    <a:moveTo>
                      <a:pt x="753534" y="0"/>
                    </a:moveTo>
                    <a:lnTo>
                      <a:pt x="1075267" y="1066800"/>
                    </a:lnTo>
                    <a:cubicBezTo>
                      <a:pt x="1072445" y="2190044"/>
                      <a:pt x="1052689" y="2127955"/>
                      <a:pt x="1049867" y="3251199"/>
                    </a:cubicBezTo>
                    <a:lnTo>
                      <a:pt x="1617132" y="3081866"/>
                    </a:lnTo>
                    <a:lnTo>
                      <a:pt x="541866" y="1202266"/>
                    </a:lnTo>
                    <a:lnTo>
                      <a:pt x="118535" y="1676399"/>
                    </a:lnTo>
                    <a:lnTo>
                      <a:pt x="2023534" y="2709332"/>
                    </a:lnTo>
                    <a:lnTo>
                      <a:pt x="2150534" y="2184398"/>
                    </a:lnTo>
                    <a:lnTo>
                      <a:pt x="0" y="2159000"/>
                    </a:lnTo>
                    <a:lnTo>
                      <a:pt x="127000" y="2675466"/>
                    </a:lnTo>
                    <a:lnTo>
                      <a:pt x="2006600" y="1634066"/>
                    </a:lnTo>
                    <a:lnTo>
                      <a:pt x="1591733" y="1176866"/>
                    </a:lnTo>
                    <a:lnTo>
                      <a:pt x="541867" y="3115732"/>
                    </a:lnTo>
                    <a:lnTo>
                      <a:pt x="1066801" y="3251199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827865" y="4317998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83403" y="4466165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308804" y="2324100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049616" y="2198355"/>
                <a:ext cx="3226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IP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382434" y="3424768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242734" y="3911599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354664" y="2904068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765297" y="2442633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234267" y="2874436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71598" y="3903132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253065" y="3407834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782232" y="4339165"/>
                <a:ext cx="110066" cy="1100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63668" y="2750179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827402" y="2191608"/>
                <a:ext cx="366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11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50678" y="2096989"/>
                <a:ext cx="366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810468" y="433493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37467" y="3321676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63668" y="3859309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58882" y="4500033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27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t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7542" r="24242" b="5137"/>
          <a:stretch/>
        </p:blipFill>
        <p:spPr>
          <a:xfrm>
            <a:off x="5080647" y="1295399"/>
            <a:ext cx="3513020" cy="4326467"/>
          </a:xfrm>
          <a:prstGeom prst="rect">
            <a:avLst/>
          </a:prstGeom>
        </p:spPr>
      </p:pic>
      <p:pic>
        <p:nvPicPr>
          <p:cNvPr id="29" name="Picture 28" descr="040831_0645z_3k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283166"/>
            <a:ext cx="4343400" cy="4343400"/>
          </a:xfrm>
          <a:prstGeom prst="rect">
            <a:avLst/>
          </a:prstGeom>
        </p:spPr>
      </p:pic>
      <p:pic>
        <p:nvPicPr>
          <p:cNvPr id="30" name="Picture 29" descr="040831_2145z_3k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283166"/>
            <a:ext cx="4343400" cy="4343400"/>
          </a:xfrm>
          <a:prstGeom prst="rect">
            <a:avLst/>
          </a:prstGeom>
        </p:spPr>
      </p:pic>
      <p:pic>
        <p:nvPicPr>
          <p:cNvPr id="3" name="Picture 2" descr="040831_0645z_3k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1295399"/>
            <a:ext cx="4326467" cy="432646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48836" y="1303866"/>
            <a:ext cx="2405026" cy="3457377"/>
            <a:chOff x="1248836" y="1303866"/>
            <a:chExt cx="2405026" cy="3457377"/>
          </a:xfrm>
        </p:grpSpPr>
        <p:sp>
          <p:nvSpPr>
            <p:cNvPr id="8" name="Freeform 7"/>
            <p:cNvSpPr/>
            <p:nvPr/>
          </p:nvSpPr>
          <p:spPr>
            <a:xfrm>
              <a:off x="1337733" y="1303866"/>
              <a:ext cx="2040468" cy="3158067"/>
            </a:xfrm>
            <a:custGeom>
              <a:avLst/>
              <a:gdLst>
                <a:gd name="connsiteX0" fmla="*/ 177800 w 3598333"/>
                <a:gd name="connsiteY0" fmla="*/ 0 h 3894667"/>
                <a:gd name="connsiteX1" fmla="*/ 1608666 w 3598333"/>
                <a:gd name="connsiteY1" fmla="*/ 330200 h 3894667"/>
                <a:gd name="connsiteX2" fmla="*/ 1651000 w 3598333"/>
                <a:gd name="connsiteY2" fmla="*/ 3894667 h 3894667"/>
                <a:gd name="connsiteX3" fmla="*/ 2472266 w 3598333"/>
                <a:gd name="connsiteY3" fmla="*/ 3683000 h 3894667"/>
                <a:gd name="connsiteX4" fmla="*/ 728133 w 3598333"/>
                <a:gd name="connsiteY4" fmla="*/ 635000 h 3894667"/>
                <a:gd name="connsiteX5" fmla="*/ 0 w 3598333"/>
                <a:gd name="connsiteY5" fmla="*/ 1303867 h 3894667"/>
                <a:gd name="connsiteX6" fmla="*/ 3285066 w 3598333"/>
                <a:gd name="connsiteY6" fmla="*/ 3242733 h 3894667"/>
                <a:gd name="connsiteX7" fmla="*/ 3598333 w 3598333"/>
                <a:gd name="connsiteY7" fmla="*/ 2243667 h 3894667"/>
                <a:gd name="connsiteX8" fmla="*/ 330200 w 3598333"/>
                <a:gd name="connsiteY8" fmla="*/ 2235200 h 3894667"/>
                <a:gd name="connsiteX9" fmla="*/ 381000 w 3598333"/>
                <a:gd name="connsiteY9" fmla="*/ 2988733 h 3894667"/>
                <a:gd name="connsiteX10" fmla="*/ 3318933 w 3598333"/>
                <a:gd name="connsiteY10" fmla="*/ 1320800 h 3894667"/>
                <a:gd name="connsiteX11" fmla="*/ 2641600 w 3598333"/>
                <a:gd name="connsiteY11" fmla="*/ 601133 h 3894667"/>
                <a:gd name="connsiteX12" fmla="*/ 787400 w 3598333"/>
                <a:gd name="connsiteY12" fmla="*/ 3708400 h 3894667"/>
                <a:gd name="connsiteX13" fmla="*/ 1651000 w 3598333"/>
                <a:gd name="connsiteY13" fmla="*/ 3886200 h 3894667"/>
                <a:gd name="connsiteX14" fmla="*/ 1617133 w 3598333"/>
                <a:gd name="connsiteY14" fmla="*/ 321733 h 3894667"/>
                <a:gd name="connsiteX0" fmla="*/ 1083733 w 3598333"/>
                <a:gd name="connsiteY0" fmla="*/ 0 h 3759200"/>
                <a:gd name="connsiteX1" fmla="*/ 1608666 w 3598333"/>
                <a:gd name="connsiteY1" fmla="*/ 194733 h 3759200"/>
                <a:gd name="connsiteX2" fmla="*/ 1651000 w 3598333"/>
                <a:gd name="connsiteY2" fmla="*/ 3759200 h 3759200"/>
                <a:gd name="connsiteX3" fmla="*/ 2472266 w 3598333"/>
                <a:gd name="connsiteY3" fmla="*/ 3547533 h 3759200"/>
                <a:gd name="connsiteX4" fmla="*/ 728133 w 3598333"/>
                <a:gd name="connsiteY4" fmla="*/ 499533 h 3759200"/>
                <a:gd name="connsiteX5" fmla="*/ 0 w 3598333"/>
                <a:gd name="connsiteY5" fmla="*/ 1168400 h 3759200"/>
                <a:gd name="connsiteX6" fmla="*/ 3285066 w 3598333"/>
                <a:gd name="connsiteY6" fmla="*/ 3107266 h 3759200"/>
                <a:gd name="connsiteX7" fmla="*/ 3598333 w 3598333"/>
                <a:gd name="connsiteY7" fmla="*/ 2108200 h 3759200"/>
                <a:gd name="connsiteX8" fmla="*/ 330200 w 3598333"/>
                <a:gd name="connsiteY8" fmla="*/ 2099733 h 3759200"/>
                <a:gd name="connsiteX9" fmla="*/ 381000 w 3598333"/>
                <a:gd name="connsiteY9" fmla="*/ 2853266 h 3759200"/>
                <a:gd name="connsiteX10" fmla="*/ 3318933 w 3598333"/>
                <a:gd name="connsiteY10" fmla="*/ 1185333 h 3759200"/>
                <a:gd name="connsiteX11" fmla="*/ 2641600 w 3598333"/>
                <a:gd name="connsiteY11" fmla="*/ 465666 h 3759200"/>
                <a:gd name="connsiteX12" fmla="*/ 787400 w 3598333"/>
                <a:gd name="connsiteY12" fmla="*/ 3572933 h 3759200"/>
                <a:gd name="connsiteX13" fmla="*/ 1651000 w 3598333"/>
                <a:gd name="connsiteY13" fmla="*/ 3750733 h 3759200"/>
                <a:gd name="connsiteX14" fmla="*/ 1617133 w 3598333"/>
                <a:gd name="connsiteY14" fmla="*/ 186266 h 3759200"/>
                <a:gd name="connsiteX0" fmla="*/ 1083733 w 3598333"/>
                <a:gd name="connsiteY0" fmla="*/ 0 h 3759200"/>
                <a:gd name="connsiteX1" fmla="*/ 1608666 w 3598333"/>
                <a:gd name="connsiteY1" fmla="*/ 194733 h 3759200"/>
                <a:gd name="connsiteX2" fmla="*/ 1651000 w 3598333"/>
                <a:gd name="connsiteY2" fmla="*/ 3759200 h 3759200"/>
                <a:gd name="connsiteX3" fmla="*/ 2472266 w 3598333"/>
                <a:gd name="connsiteY3" fmla="*/ 3547533 h 3759200"/>
                <a:gd name="connsiteX4" fmla="*/ 728133 w 3598333"/>
                <a:gd name="connsiteY4" fmla="*/ 499533 h 3759200"/>
                <a:gd name="connsiteX5" fmla="*/ 0 w 3598333"/>
                <a:gd name="connsiteY5" fmla="*/ 1168400 h 3759200"/>
                <a:gd name="connsiteX6" fmla="*/ 3285066 w 3598333"/>
                <a:gd name="connsiteY6" fmla="*/ 3107266 h 3759200"/>
                <a:gd name="connsiteX7" fmla="*/ 3598333 w 3598333"/>
                <a:gd name="connsiteY7" fmla="*/ 2108200 h 3759200"/>
                <a:gd name="connsiteX8" fmla="*/ 330200 w 3598333"/>
                <a:gd name="connsiteY8" fmla="*/ 2099733 h 3759200"/>
                <a:gd name="connsiteX9" fmla="*/ 381000 w 3598333"/>
                <a:gd name="connsiteY9" fmla="*/ 2853266 h 3759200"/>
                <a:gd name="connsiteX10" fmla="*/ 3318933 w 3598333"/>
                <a:gd name="connsiteY10" fmla="*/ 1185333 h 3759200"/>
                <a:gd name="connsiteX11" fmla="*/ 2641600 w 3598333"/>
                <a:gd name="connsiteY11" fmla="*/ 465666 h 3759200"/>
                <a:gd name="connsiteX12" fmla="*/ 787400 w 3598333"/>
                <a:gd name="connsiteY12" fmla="*/ 3572933 h 3759200"/>
                <a:gd name="connsiteX13" fmla="*/ 1651000 w 3598333"/>
                <a:gd name="connsiteY13" fmla="*/ 3750733 h 3759200"/>
                <a:gd name="connsiteX14" fmla="*/ 1625600 w 3598333"/>
                <a:gd name="connsiteY14" fmla="*/ 1092199 h 3759200"/>
                <a:gd name="connsiteX0" fmla="*/ 1083733 w 3598333"/>
                <a:gd name="connsiteY0" fmla="*/ 0 h 3759200"/>
                <a:gd name="connsiteX1" fmla="*/ 1651000 w 3598333"/>
                <a:gd name="connsiteY1" fmla="*/ 1075266 h 3759200"/>
                <a:gd name="connsiteX2" fmla="*/ 1651000 w 3598333"/>
                <a:gd name="connsiteY2" fmla="*/ 3759200 h 3759200"/>
                <a:gd name="connsiteX3" fmla="*/ 2472266 w 3598333"/>
                <a:gd name="connsiteY3" fmla="*/ 3547533 h 3759200"/>
                <a:gd name="connsiteX4" fmla="*/ 728133 w 3598333"/>
                <a:gd name="connsiteY4" fmla="*/ 499533 h 3759200"/>
                <a:gd name="connsiteX5" fmla="*/ 0 w 3598333"/>
                <a:gd name="connsiteY5" fmla="*/ 1168400 h 3759200"/>
                <a:gd name="connsiteX6" fmla="*/ 3285066 w 3598333"/>
                <a:gd name="connsiteY6" fmla="*/ 3107266 h 3759200"/>
                <a:gd name="connsiteX7" fmla="*/ 3598333 w 3598333"/>
                <a:gd name="connsiteY7" fmla="*/ 2108200 h 3759200"/>
                <a:gd name="connsiteX8" fmla="*/ 330200 w 3598333"/>
                <a:gd name="connsiteY8" fmla="*/ 2099733 h 3759200"/>
                <a:gd name="connsiteX9" fmla="*/ 381000 w 3598333"/>
                <a:gd name="connsiteY9" fmla="*/ 2853266 h 3759200"/>
                <a:gd name="connsiteX10" fmla="*/ 3318933 w 3598333"/>
                <a:gd name="connsiteY10" fmla="*/ 1185333 h 3759200"/>
                <a:gd name="connsiteX11" fmla="*/ 2641600 w 3598333"/>
                <a:gd name="connsiteY11" fmla="*/ 465666 h 3759200"/>
                <a:gd name="connsiteX12" fmla="*/ 787400 w 3598333"/>
                <a:gd name="connsiteY12" fmla="*/ 3572933 h 3759200"/>
                <a:gd name="connsiteX13" fmla="*/ 1651000 w 3598333"/>
                <a:gd name="connsiteY13" fmla="*/ 3750733 h 3759200"/>
                <a:gd name="connsiteX14" fmla="*/ 1625600 w 3598333"/>
                <a:gd name="connsiteY14" fmla="*/ 1092199 h 3759200"/>
                <a:gd name="connsiteX0" fmla="*/ 1083733 w 3598333"/>
                <a:gd name="connsiteY0" fmla="*/ 0 h 3759200"/>
                <a:gd name="connsiteX1" fmla="*/ 1651000 w 3598333"/>
                <a:gd name="connsiteY1" fmla="*/ 1075266 h 3759200"/>
                <a:gd name="connsiteX2" fmla="*/ 1651000 w 3598333"/>
                <a:gd name="connsiteY2" fmla="*/ 3759200 h 3759200"/>
                <a:gd name="connsiteX3" fmla="*/ 2472266 w 3598333"/>
                <a:gd name="connsiteY3" fmla="*/ 3547533 h 3759200"/>
                <a:gd name="connsiteX4" fmla="*/ 728133 w 3598333"/>
                <a:gd name="connsiteY4" fmla="*/ 499533 h 3759200"/>
                <a:gd name="connsiteX5" fmla="*/ 0 w 3598333"/>
                <a:gd name="connsiteY5" fmla="*/ 1168400 h 3759200"/>
                <a:gd name="connsiteX6" fmla="*/ 3285066 w 3598333"/>
                <a:gd name="connsiteY6" fmla="*/ 3107266 h 3759200"/>
                <a:gd name="connsiteX7" fmla="*/ 3598333 w 3598333"/>
                <a:gd name="connsiteY7" fmla="*/ 2108200 h 3759200"/>
                <a:gd name="connsiteX8" fmla="*/ 330200 w 3598333"/>
                <a:gd name="connsiteY8" fmla="*/ 2099733 h 3759200"/>
                <a:gd name="connsiteX9" fmla="*/ 381000 w 3598333"/>
                <a:gd name="connsiteY9" fmla="*/ 2853266 h 3759200"/>
                <a:gd name="connsiteX10" fmla="*/ 3318933 w 3598333"/>
                <a:gd name="connsiteY10" fmla="*/ 1185333 h 3759200"/>
                <a:gd name="connsiteX11" fmla="*/ 2641600 w 3598333"/>
                <a:gd name="connsiteY11" fmla="*/ 465666 h 3759200"/>
                <a:gd name="connsiteX12" fmla="*/ 787400 w 3598333"/>
                <a:gd name="connsiteY12" fmla="*/ 3572933 h 3759200"/>
                <a:gd name="connsiteX13" fmla="*/ 1667933 w 3598333"/>
                <a:gd name="connsiteY13" fmla="*/ 3166533 h 3759200"/>
                <a:gd name="connsiteX14" fmla="*/ 1625600 w 3598333"/>
                <a:gd name="connsiteY14" fmla="*/ 1092199 h 3759200"/>
                <a:gd name="connsiteX0" fmla="*/ 1083733 w 3598333"/>
                <a:gd name="connsiteY0" fmla="*/ 0 h 3572933"/>
                <a:gd name="connsiteX1" fmla="*/ 1651000 w 3598333"/>
                <a:gd name="connsiteY1" fmla="*/ 1075266 h 3572933"/>
                <a:gd name="connsiteX2" fmla="*/ 1659467 w 3598333"/>
                <a:gd name="connsiteY2" fmla="*/ 3200400 h 3572933"/>
                <a:gd name="connsiteX3" fmla="*/ 2472266 w 3598333"/>
                <a:gd name="connsiteY3" fmla="*/ 3547533 h 3572933"/>
                <a:gd name="connsiteX4" fmla="*/ 728133 w 3598333"/>
                <a:gd name="connsiteY4" fmla="*/ 499533 h 3572933"/>
                <a:gd name="connsiteX5" fmla="*/ 0 w 3598333"/>
                <a:gd name="connsiteY5" fmla="*/ 1168400 h 3572933"/>
                <a:gd name="connsiteX6" fmla="*/ 3285066 w 3598333"/>
                <a:gd name="connsiteY6" fmla="*/ 3107266 h 3572933"/>
                <a:gd name="connsiteX7" fmla="*/ 3598333 w 3598333"/>
                <a:gd name="connsiteY7" fmla="*/ 2108200 h 3572933"/>
                <a:gd name="connsiteX8" fmla="*/ 330200 w 3598333"/>
                <a:gd name="connsiteY8" fmla="*/ 2099733 h 3572933"/>
                <a:gd name="connsiteX9" fmla="*/ 381000 w 3598333"/>
                <a:gd name="connsiteY9" fmla="*/ 2853266 h 3572933"/>
                <a:gd name="connsiteX10" fmla="*/ 3318933 w 3598333"/>
                <a:gd name="connsiteY10" fmla="*/ 1185333 h 3572933"/>
                <a:gd name="connsiteX11" fmla="*/ 2641600 w 3598333"/>
                <a:gd name="connsiteY11" fmla="*/ 465666 h 3572933"/>
                <a:gd name="connsiteX12" fmla="*/ 787400 w 3598333"/>
                <a:gd name="connsiteY12" fmla="*/ 3572933 h 3572933"/>
                <a:gd name="connsiteX13" fmla="*/ 1667933 w 3598333"/>
                <a:gd name="connsiteY13" fmla="*/ 3166533 h 3572933"/>
                <a:gd name="connsiteX14" fmla="*/ 1625600 w 3598333"/>
                <a:gd name="connsiteY14" fmla="*/ 1092199 h 3572933"/>
                <a:gd name="connsiteX0" fmla="*/ 1083733 w 3598333"/>
                <a:gd name="connsiteY0" fmla="*/ 0 h 3572933"/>
                <a:gd name="connsiteX1" fmla="*/ 1651000 w 3598333"/>
                <a:gd name="connsiteY1" fmla="*/ 1075266 h 3572933"/>
                <a:gd name="connsiteX2" fmla="*/ 1659467 w 3598333"/>
                <a:gd name="connsiteY2" fmla="*/ 3200400 h 3572933"/>
                <a:gd name="connsiteX3" fmla="*/ 2150532 w 3598333"/>
                <a:gd name="connsiteY3" fmla="*/ 3039533 h 3572933"/>
                <a:gd name="connsiteX4" fmla="*/ 728133 w 3598333"/>
                <a:gd name="connsiteY4" fmla="*/ 499533 h 3572933"/>
                <a:gd name="connsiteX5" fmla="*/ 0 w 3598333"/>
                <a:gd name="connsiteY5" fmla="*/ 1168400 h 3572933"/>
                <a:gd name="connsiteX6" fmla="*/ 3285066 w 3598333"/>
                <a:gd name="connsiteY6" fmla="*/ 3107266 h 3572933"/>
                <a:gd name="connsiteX7" fmla="*/ 3598333 w 3598333"/>
                <a:gd name="connsiteY7" fmla="*/ 2108200 h 3572933"/>
                <a:gd name="connsiteX8" fmla="*/ 330200 w 3598333"/>
                <a:gd name="connsiteY8" fmla="*/ 2099733 h 3572933"/>
                <a:gd name="connsiteX9" fmla="*/ 381000 w 3598333"/>
                <a:gd name="connsiteY9" fmla="*/ 2853266 h 3572933"/>
                <a:gd name="connsiteX10" fmla="*/ 3318933 w 3598333"/>
                <a:gd name="connsiteY10" fmla="*/ 1185333 h 3572933"/>
                <a:gd name="connsiteX11" fmla="*/ 2641600 w 3598333"/>
                <a:gd name="connsiteY11" fmla="*/ 465666 h 3572933"/>
                <a:gd name="connsiteX12" fmla="*/ 787400 w 3598333"/>
                <a:gd name="connsiteY12" fmla="*/ 3572933 h 3572933"/>
                <a:gd name="connsiteX13" fmla="*/ 1667933 w 3598333"/>
                <a:gd name="connsiteY13" fmla="*/ 3166533 h 3572933"/>
                <a:gd name="connsiteX14" fmla="*/ 1625600 w 3598333"/>
                <a:gd name="connsiteY14" fmla="*/ 1092199 h 3572933"/>
                <a:gd name="connsiteX0" fmla="*/ 1083733 w 3598333"/>
                <a:gd name="connsiteY0" fmla="*/ 0 h 3572933"/>
                <a:gd name="connsiteX1" fmla="*/ 1651000 w 3598333"/>
                <a:gd name="connsiteY1" fmla="*/ 1075266 h 3572933"/>
                <a:gd name="connsiteX2" fmla="*/ 1659467 w 3598333"/>
                <a:gd name="connsiteY2" fmla="*/ 3200400 h 3572933"/>
                <a:gd name="connsiteX3" fmla="*/ 2150532 w 3598333"/>
                <a:gd name="connsiteY3" fmla="*/ 3039533 h 3572933"/>
                <a:gd name="connsiteX4" fmla="*/ 1075266 w 3598333"/>
                <a:gd name="connsiteY4" fmla="*/ 1269999 h 3572933"/>
                <a:gd name="connsiteX5" fmla="*/ 0 w 3598333"/>
                <a:gd name="connsiteY5" fmla="*/ 1168400 h 3572933"/>
                <a:gd name="connsiteX6" fmla="*/ 3285066 w 3598333"/>
                <a:gd name="connsiteY6" fmla="*/ 3107266 h 3572933"/>
                <a:gd name="connsiteX7" fmla="*/ 3598333 w 3598333"/>
                <a:gd name="connsiteY7" fmla="*/ 2108200 h 3572933"/>
                <a:gd name="connsiteX8" fmla="*/ 330200 w 3598333"/>
                <a:gd name="connsiteY8" fmla="*/ 2099733 h 3572933"/>
                <a:gd name="connsiteX9" fmla="*/ 381000 w 3598333"/>
                <a:gd name="connsiteY9" fmla="*/ 2853266 h 3572933"/>
                <a:gd name="connsiteX10" fmla="*/ 3318933 w 3598333"/>
                <a:gd name="connsiteY10" fmla="*/ 1185333 h 3572933"/>
                <a:gd name="connsiteX11" fmla="*/ 2641600 w 3598333"/>
                <a:gd name="connsiteY11" fmla="*/ 465666 h 3572933"/>
                <a:gd name="connsiteX12" fmla="*/ 787400 w 3598333"/>
                <a:gd name="connsiteY12" fmla="*/ 3572933 h 3572933"/>
                <a:gd name="connsiteX13" fmla="*/ 1667933 w 3598333"/>
                <a:gd name="connsiteY13" fmla="*/ 3166533 h 3572933"/>
                <a:gd name="connsiteX14" fmla="*/ 1625600 w 3598333"/>
                <a:gd name="connsiteY14" fmla="*/ 1092199 h 3572933"/>
                <a:gd name="connsiteX0" fmla="*/ 753533 w 3268133"/>
                <a:gd name="connsiteY0" fmla="*/ 0 h 3572933"/>
                <a:gd name="connsiteX1" fmla="*/ 1320800 w 3268133"/>
                <a:gd name="connsiteY1" fmla="*/ 1075266 h 3572933"/>
                <a:gd name="connsiteX2" fmla="*/ 1329267 w 3268133"/>
                <a:gd name="connsiteY2" fmla="*/ 3200400 h 3572933"/>
                <a:gd name="connsiteX3" fmla="*/ 1820332 w 3268133"/>
                <a:gd name="connsiteY3" fmla="*/ 3039533 h 3572933"/>
                <a:gd name="connsiteX4" fmla="*/ 745066 w 3268133"/>
                <a:gd name="connsiteY4" fmla="*/ 1269999 h 3572933"/>
                <a:gd name="connsiteX5" fmla="*/ 431800 w 3268133"/>
                <a:gd name="connsiteY5" fmla="*/ 1651000 h 3572933"/>
                <a:gd name="connsiteX6" fmla="*/ 2954866 w 3268133"/>
                <a:gd name="connsiteY6" fmla="*/ 3107266 h 3572933"/>
                <a:gd name="connsiteX7" fmla="*/ 3268133 w 3268133"/>
                <a:gd name="connsiteY7" fmla="*/ 2108200 h 3572933"/>
                <a:gd name="connsiteX8" fmla="*/ 0 w 3268133"/>
                <a:gd name="connsiteY8" fmla="*/ 2099733 h 3572933"/>
                <a:gd name="connsiteX9" fmla="*/ 50800 w 3268133"/>
                <a:gd name="connsiteY9" fmla="*/ 2853266 h 3572933"/>
                <a:gd name="connsiteX10" fmla="*/ 2988733 w 3268133"/>
                <a:gd name="connsiteY10" fmla="*/ 1185333 h 3572933"/>
                <a:gd name="connsiteX11" fmla="*/ 2311400 w 3268133"/>
                <a:gd name="connsiteY11" fmla="*/ 465666 h 3572933"/>
                <a:gd name="connsiteX12" fmla="*/ 457200 w 3268133"/>
                <a:gd name="connsiteY12" fmla="*/ 3572933 h 3572933"/>
                <a:gd name="connsiteX13" fmla="*/ 1337733 w 3268133"/>
                <a:gd name="connsiteY13" fmla="*/ 3166533 h 3572933"/>
                <a:gd name="connsiteX14" fmla="*/ 1295400 w 3268133"/>
                <a:gd name="connsiteY14" fmla="*/ 1092199 h 3572933"/>
                <a:gd name="connsiteX0" fmla="*/ 753533 w 3268133"/>
                <a:gd name="connsiteY0" fmla="*/ 0 h 3572933"/>
                <a:gd name="connsiteX1" fmla="*/ 1320800 w 3268133"/>
                <a:gd name="connsiteY1" fmla="*/ 1075266 h 3572933"/>
                <a:gd name="connsiteX2" fmla="*/ 1329267 w 3268133"/>
                <a:gd name="connsiteY2" fmla="*/ 3200400 h 3572933"/>
                <a:gd name="connsiteX3" fmla="*/ 1820332 w 3268133"/>
                <a:gd name="connsiteY3" fmla="*/ 3039533 h 3572933"/>
                <a:gd name="connsiteX4" fmla="*/ 745066 w 3268133"/>
                <a:gd name="connsiteY4" fmla="*/ 1269999 h 3572933"/>
                <a:gd name="connsiteX5" fmla="*/ 431800 w 3268133"/>
                <a:gd name="connsiteY5" fmla="*/ 1651000 h 3572933"/>
                <a:gd name="connsiteX6" fmla="*/ 2260600 w 3268133"/>
                <a:gd name="connsiteY6" fmla="*/ 2692399 h 3572933"/>
                <a:gd name="connsiteX7" fmla="*/ 3268133 w 3268133"/>
                <a:gd name="connsiteY7" fmla="*/ 2108200 h 3572933"/>
                <a:gd name="connsiteX8" fmla="*/ 0 w 3268133"/>
                <a:gd name="connsiteY8" fmla="*/ 2099733 h 3572933"/>
                <a:gd name="connsiteX9" fmla="*/ 50800 w 3268133"/>
                <a:gd name="connsiteY9" fmla="*/ 2853266 h 3572933"/>
                <a:gd name="connsiteX10" fmla="*/ 2988733 w 3268133"/>
                <a:gd name="connsiteY10" fmla="*/ 1185333 h 3572933"/>
                <a:gd name="connsiteX11" fmla="*/ 2311400 w 3268133"/>
                <a:gd name="connsiteY11" fmla="*/ 465666 h 3572933"/>
                <a:gd name="connsiteX12" fmla="*/ 457200 w 3268133"/>
                <a:gd name="connsiteY12" fmla="*/ 3572933 h 3572933"/>
                <a:gd name="connsiteX13" fmla="*/ 1337733 w 3268133"/>
                <a:gd name="connsiteY13" fmla="*/ 3166533 h 3572933"/>
                <a:gd name="connsiteX14" fmla="*/ 1295400 w 3268133"/>
                <a:gd name="connsiteY14" fmla="*/ 1092199 h 3572933"/>
                <a:gd name="connsiteX0" fmla="*/ 753533 w 2988733"/>
                <a:gd name="connsiteY0" fmla="*/ 0 h 3572933"/>
                <a:gd name="connsiteX1" fmla="*/ 1320800 w 2988733"/>
                <a:gd name="connsiteY1" fmla="*/ 1075266 h 3572933"/>
                <a:gd name="connsiteX2" fmla="*/ 1329267 w 2988733"/>
                <a:gd name="connsiteY2" fmla="*/ 3200400 h 3572933"/>
                <a:gd name="connsiteX3" fmla="*/ 1820332 w 2988733"/>
                <a:gd name="connsiteY3" fmla="*/ 3039533 h 3572933"/>
                <a:gd name="connsiteX4" fmla="*/ 745066 w 2988733"/>
                <a:gd name="connsiteY4" fmla="*/ 1269999 h 3572933"/>
                <a:gd name="connsiteX5" fmla="*/ 431800 w 2988733"/>
                <a:gd name="connsiteY5" fmla="*/ 1651000 h 3572933"/>
                <a:gd name="connsiteX6" fmla="*/ 2260600 w 2988733"/>
                <a:gd name="connsiteY6" fmla="*/ 2692399 h 3572933"/>
                <a:gd name="connsiteX7" fmla="*/ 2362200 w 2988733"/>
                <a:gd name="connsiteY7" fmla="*/ 2116667 h 3572933"/>
                <a:gd name="connsiteX8" fmla="*/ 0 w 2988733"/>
                <a:gd name="connsiteY8" fmla="*/ 2099733 h 3572933"/>
                <a:gd name="connsiteX9" fmla="*/ 50800 w 2988733"/>
                <a:gd name="connsiteY9" fmla="*/ 2853266 h 3572933"/>
                <a:gd name="connsiteX10" fmla="*/ 2988733 w 2988733"/>
                <a:gd name="connsiteY10" fmla="*/ 1185333 h 3572933"/>
                <a:gd name="connsiteX11" fmla="*/ 2311400 w 2988733"/>
                <a:gd name="connsiteY11" fmla="*/ 465666 h 3572933"/>
                <a:gd name="connsiteX12" fmla="*/ 457200 w 2988733"/>
                <a:gd name="connsiteY12" fmla="*/ 3572933 h 3572933"/>
                <a:gd name="connsiteX13" fmla="*/ 1337733 w 2988733"/>
                <a:gd name="connsiteY13" fmla="*/ 3166533 h 3572933"/>
                <a:gd name="connsiteX14" fmla="*/ 1295400 w 2988733"/>
                <a:gd name="connsiteY14" fmla="*/ 1092199 h 3572933"/>
                <a:gd name="connsiteX0" fmla="*/ 753533 w 2988733"/>
                <a:gd name="connsiteY0" fmla="*/ 0 h 3572933"/>
                <a:gd name="connsiteX1" fmla="*/ 1320800 w 2988733"/>
                <a:gd name="connsiteY1" fmla="*/ 1075266 h 3572933"/>
                <a:gd name="connsiteX2" fmla="*/ 1329267 w 2988733"/>
                <a:gd name="connsiteY2" fmla="*/ 3200400 h 3572933"/>
                <a:gd name="connsiteX3" fmla="*/ 1820332 w 2988733"/>
                <a:gd name="connsiteY3" fmla="*/ 3039533 h 3572933"/>
                <a:gd name="connsiteX4" fmla="*/ 745066 w 2988733"/>
                <a:gd name="connsiteY4" fmla="*/ 1269999 h 3572933"/>
                <a:gd name="connsiteX5" fmla="*/ 431800 w 2988733"/>
                <a:gd name="connsiteY5" fmla="*/ 1651000 h 3572933"/>
                <a:gd name="connsiteX6" fmla="*/ 2260600 w 2988733"/>
                <a:gd name="connsiteY6" fmla="*/ 2692399 h 3572933"/>
                <a:gd name="connsiteX7" fmla="*/ 2353734 w 2988733"/>
                <a:gd name="connsiteY7" fmla="*/ 2159000 h 3572933"/>
                <a:gd name="connsiteX8" fmla="*/ 0 w 2988733"/>
                <a:gd name="connsiteY8" fmla="*/ 2099733 h 3572933"/>
                <a:gd name="connsiteX9" fmla="*/ 50800 w 2988733"/>
                <a:gd name="connsiteY9" fmla="*/ 2853266 h 3572933"/>
                <a:gd name="connsiteX10" fmla="*/ 2988733 w 2988733"/>
                <a:gd name="connsiteY10" fmla="*/ 1185333 h 3572933"/>
                <a:gd name="connsiteX11" fmla="*/ 2311400 w 2988733"/>
                <a:gd name="connsiteY11" fmla="*/ 465666 h 3572933"/>
                <a:gd name="connsiteX12" fmla="*/ 457200 w 2988733"/>
                <a:gd name="connsiteY12" fmla="*/ 3572933 h 3572933"/>
                <a:gd name="connsiteX13" fmla="*/ 1337733 w 2988733"/>
                <a:gd name="connsiteY13" fmla="*/ 3166533 h 3572933"/>
                <a:gd name="connsiteX14" fmla="*/ 1295400 w 2988733"/>
                <a:gd name="connsiteY14" fmla="*/ 1092199 h 3572933"/>
                <a:gd name="connsiteX0" fmla="*/ 702733 w 2937933"/>
                <a:gd name="connsiteY0" fmla="*/ 0 h 3572933"/>
                <a:gd name="connsiteX1" fmla="*/ 1270000 w 2937933"/>
                <a:gd name="connsiteY1" fmla="*/ 1075266 h 3572933"/>
                <a:gd name="connsiteX2" fmla="*/ 1278467 w 2937933"/>
                <a:gd name="connsiteY2" fmla="*/ 3200400 h 3572933"/>
                <a:gd name="connsiteX3" fmla="*/ 1769532 w 2937933"/>
                <a:gd name="connsiteY3" fmla="*/ 3039533 h 3572933"/>
                <a:gd name="connsiteX4" fmla="*/ 694266 w 2937933"/>
                <a:gd name="connsiteY4" fmla="*/ 1269999 h 3572933"/>
                <a:gd name="connsiteX5" fmla="*/ 381000 w 2937933"/>
                <a:gd name="connsiteY5" fmla="*/ 1651000 h 3572933"/>
                <a:gd name="connsiteX6" fmla="*/ 2209800 w 2937933"/>
                <a:gd name="connsiteY6" fmla="*/ 2692399 h 3572933"/>
                <a:gd name="connsiteX7" fmla="*/ 2302934 w 2937933"/>
                <a:gd name="connsiteY7" fmla="*/ 2159000 h 3572933"/>
                <a:gd name="connsiteX8" fmla="*/ 262466 w 2937933"/>
                <a:gd name="connsiteY8" fmla="*/ 2175933 h 3572933"/>
                <a:gd name="connsiteX9" fmla="*/ 0 w 2937933"/>
                <a:gd name="connsiteY9" fmla="*/ 2853266 h 3572933"/>
                <a:gd name="connsiteX10" fmla="*/ 2937933 w 2937933"/>
                <a:gd name="connsiteY10" fmla="*/ 1185333 h 3572933"/>
                <a:gd name="connsiteX11" fmla="*/ 2260600 w 2937933"/>
                <a:gd name="connsiteY11" fmla="*/ 465666 h 3572933"/>
                <a:gd name="connsiteX12" fmla="*/ 406400 w 2937933"/>
                <a:gd name="connsiteY12" fmla="*/ 3572933 h 3572933"/>
                <a:gd name="connsiteX13" fmla="*/ 1286933 w 2937933"/>
                <a:gd name="connsiteY13" fmla="*/ 3166533 h 3572933"/>
                <a:gd name="connsiteX14" fmla="*/ 1244600 w 2937933"/>
                <a:gd name="connsiteY14" fmla="*/ 1092199 h 3572933"/>
                <a:gd name="connsiteX0" fmla="*/ 440267 w 2675467"/>
                <a:gd name="connsiteY0" fmla="*/ 0 h 3572933"/>
                <a:gd name="connsiteX1" fmla="*/ 1007534 w 2675467"/>
                <a:gd name="connsiteY1" fmla="*/ 1075266 h 3572933"/>
                <a:gd name="connsiteX2" fmla="*/ 1016001 w 2675467"/>
                <a:gd name="connsiteY2" fmla="*/ 3200400 h 3572933"/>
                <a:gd name="connsiteX3" fmla="*/ 1507066 w 2675467"/>
                <a:gd name="connsiteY3" fmla="*/ 3039533 h 3572933"/>
                <a:gd name="connsiteX4" fmla="*/ 431800 w 2675467"/>
                <a:gd name="connsiteY4" fmla="*/ 1269999 h 3572933"/>
                <a:gd name="connsiteX5" fmla="*/ 118534 w 2675467"/>
                <a:gd name="connsiteY5" fmla="*/ 1651000 h 3572933"/>
                <a:gd name="connsiteX6" fmla="*/ 1947334 w 2675467"/>
                <a:gd name="connsiteY6" fmla="*/ 2692399 h 3572933"/>
                <a:gd name="connsiteX7" fmla="*/ 2040468 w 2675467"/>
                <a:gd name="connsiteY7" fmla="*/ 2159000 h 3572933"/>
                <a:gd name="connsiteX8" fmla="*/ 0 w 2675467"/>
                <a:gd name="connsiteY8" fmla="*/ 2175933 h 3572933"/>
                <a:gd name="connsiteX9" fmla="*/ 330201 w 2675467"/>
                <a:gd name="connsiteY9" fmla="*/ 2573866 h 3572933"/>
                <a:gd name="connsiteX10" fmla="*/ 2675467 w 2675467"/>
                <a:gd name="connsiteY10" fmla="*/ 1185333 h 3572933"/>
                <a:gd name="connsiteX11" fmla="*/ 1998134 w 2675467"/>
                <a:gd name="connsiteY11" fmla="*/ 465666 h 3572933"/>
                <a:gd name="connsiteX12" fmla="*/ 143934 w 2675467"/>
                <a:gd name="connsiteY12" fmla="*/ 3572933 h 3572933"/>
                <a:gd name="connsiteX13" fmla="*/ 1024467 w 2675467"/>
                <a:gd name="connsiteY13" fmla="*/ 3166533 h 3572933"/>
                <a:gd name="connsiteX14" fmla="*/ 982134 w 2675467"/>
                <a:gd name="connsiteY14" fmla="*/ 1092199 h 3572933"/>
                <a:gd name="connsiteX0" fmla="*/ 440267 w 2040468"/>
                <a:gd name="connsiteY0" fmla="*/ 0 h 3572933"/>
                <a:gd name="connsiteX1" fmla="*/ 1007534 w 2040468"/>
                <a:gd name="connsiteY1" fmla="*/ 1075266 h 3572933"/>
                <a:gd name="connsiteX2" fmla="*/ 1016001 w 2040468"/>
                <a:gd name="connsiteY2" fmla="*/ 3200400 h 3572933"/>
                <a:gd name="connsiteX3" fmla="*/ 1507066 w 2040468"/>
                <a:gd name="connsiteY3" fmla="*/ 3039533 h 3572933"/>
                <a:gd name="connsiteX4" fmla="*/ 431800 w 2040468"/>
                <a:gd name="connsiteY4" fmla="*/ 1269999 h 3572933"/>
                <a:gd name="connsiteX5" fmla="*/ 118534 w 2040468"/>
                <a:gd name="connsiteY5" fmla="*/ 1651000 h 3572933"/>
                <a:gd name="connsiteX6" fmla="*/ 1947334 w 2040468"/>
                <a:gd name="connsiteY6" fmla="*/ 2692399 h 3572933"/>
                <a:gd name="connsiteX7" fmla="*/ 2040468 w 2040468"/>
                <a:gd name="connsiteY7" fmla="*/ 2159000 h 3572933"/>
                <a:gd name="connsiteX8" fmla="*/ 0 w 2040468"/>
                <a:gd name="connsiteY8" fmla="*/ 2175933 h 3572933"/>
                <a:gd name="connsiteX9" fmla="*/ 330201 w 2040468"/>
                <a:gd name="connsiteY9" fmla="*/ 2573866 h 3572933"/>
                <a:gd name="connsiteX10" fmla="*/ 1930401 w 2040468"/>
                <a:gd name="connsiteY10" fmla="*/ 1667933 h 3572933"/>
                <a:gd name="connsiteX11" fmla="*/ 1998134 w 2040468"/>
                <a:gd name="connsiteY11" fmla="*/ 465666 h 3572933"/>
                <a:gd name="connsiteX12" fmla="*/ 143934 w 2040468"/>
                <a:gd name="connsiteY12" fmla="*/ 3572933 h 3572933"/>
                <a:gd name="connsiteX13" fmla="*/ 1024467 w 2040468"/>
                <a:gd name="connsiteY13" fmla="*/ 3166533 h 3572933"/>
                <a:gd name="connsiteX14" fmla="*/ 982134 w 2040468"/>
                <a:gd name="connsiteY14" fmla="*/ 1092199 h 3572933"/>
                <a:gd name="connsiteX0" fmla="*/ 440267 w 2040468"/>
                <a:gd name="connsiteY0" fmla="*/ 0 h 3572933"/>
                <a:gd name="connsiteX1" fmla="*/ 1007534 w 2040468"/>
                <a:gd name="connsiteY1" fmla="*/ 1075266 h 3572933"/>
                <a:gd name="connsiteX2" fmla="*/ 1016001 w 2040468"/>
                <a:gd name="connsiteY2" fmla="*/ 3200400 h 3572933"/>
                <a:gd name="connsiteX3" fmla="*/ 1507066 w 2040468"/>
                <a:gd name="connsiteY3" fmla="*/ 3039533 h 3572933"/>
                <a:gd name="connsiteX4" fmla="*/ 431800 w 2040468"/>
                <a:gd name="connsiteY4" fmla="*/ 1269999 h 3572933"/>
                <a:gd name="connsiteX5" fmla="*/ 118534 w 2040468"/>
                <a:gd name="connsiteY5" fmla="*/ 1651000 h 3572933"/>
                <a:gd name="connsiteX6" fmla="*/ 1947334 w 2040468"/>
                <a:gd name="connsiteY6" fmla="*/ 2692399 h 3572933"/>
                <a:gd name="connsiteX7" fmla="*/ 2040468 w 2040468"/>
                <a:gd name="connsiteY7" fmla="*/ 2159000 h 3572933"/>
                <a:gd name="connsiteX8" fmla="*/ 0 w 2040468"/>
                <a:gd name="connsiteY8" fmla="*/ 2175933 h 3572933"/>
                <a:gd name="connsiteX9" fmla="*/ 330201 w 2040468"/>
                <a:gd name="connsiteY9" fmla="*/ 2573866 h 3572933"/>
                <a:gd name="connsiteX10" fmla="*/ 1964267 w 2040468"/>
                <a:gd name="connsiteY10" fmla="*/ 1684866 h 3572933"/>
                <a:gd name="connsiteX11" fmla="*/ 1998134 w 2040468"/>
                <a:gd name="connsiteY11" fmla="*/ 465666 h 3572933"/>
                <a:gd name="connsiteX12" fmla="*/ 143934 w 2040468"/>
                <a:gd name="connsiteY12" fmla="*/ 3572933 h 3572933"/>
                <a:gd name="connsiteX13" fmla="*/ 1024467 w 2040468"/>
                <a:gd name="connsiteY13" fmla="*/ 3166533 h 3572933"/>
                <a:gd name="connsiteX14" fmla="*/ 982134 w 2040468"/>
                <a:gd name="connsiteY14" fmla="*/ 1092199 h 3572933"/>
                <a:gd name="connsiteX0" fmla="*/ 440267 w 2040468"/>
                <a:gd name="connsiteY0" fmla="*/ 0 h 3572933"/>
                <a:gd name="connsiteX1" fmla="*/ 1007534 w 2040468"/>
                <a:gd name="connsiteY1" fmla="*/ 1075266 h 3572933"/>
                <a:gd name="connsiteX2" fmla="*/ 1016001 w 2040468"/>
                <a:gd name="connsiteY2" fmla="*/ 3200400 h 3572933"/>
                <a:gd name="connsiteX3" fmla="*/ 1507066 w 2040468"/>
                <a:gd name="connsiteY3" fmla="*/ 3039533 h 3572933"/>
                <a:gd name="connsiteX4" fmla="*/ 431800 w 2040468"/>
                <a:gd name="connsiteY4" fmla="*/ 1269999 h 3572933"/>
                <a:gd name="connsiteX5" fmla="*/ 118534 w 2040468"/>
                <a:gd name="connsiteY5" fmla="*/ 1651000 h 3572933"/>
                <a:gd name="connsiteX6" fmla="*/ 1947334 w 2040468"/>
                <a:gd name="connsiteY6" fmla="*/ 2692399 h 3572933"/>
                <a:gd name="connsiteX7" fmla="*/ 2040468 w 2040468"/>
                <a:gd name="connsiteY7" fmla="*/ 2159000 h 3572933"/>
                <a:gd name="connsiteX8" fmla="*/ 0 w 2040468"/>
                <a:gd name="connsiteY8" fmla="*/ 2175933 h 3572933"/>
                <a:gd name="connsiteX9" fmla="*/ 330201 w 2040468"/>
                <a:gd name="connsiteY9" fmla="*/ 2573866 h 3572933"/>
                <a:gd name="connsiteX10" fmla="*/ 1947333 w 2040468"/>
                <a:gd name="connsiteY10" fmla="*/ 1566333 h 3572933"/>
                <a:gd name="connsiteX11" fmla="*/ 1998134 w 2040468"/>
                <a:gd name="connsiteY11" fmla="*/ 465666 h 3572933"/>
                <a:gd name="connsiteX12" fmla="*/ 143934 w 2040468"/>
                <a:gd name="connsiteY12" fmla="*/ 3572933 h 3572933"/>
                <a:gd name="connsiteX13" fmla="*/ 1024467 w 2040468"/>
                <a:gd name="connsiteY13" fmla="*/ 3166533 h 3572933"/>
                <a:gd name="connsiteX14" fmla="*/ 982134 w 2040468"/>
                <a:gd name="connsiteY14" fmla="*/ 1092199 h 3572933"/>
                <a:gd name="connsiteX0" fmla="*/ 440267 w 2040468"/>
                <a:gd name="connsiteY0" fmla="*/ 0 h 3572933"/>
                <a:gd name="connsiteX1" fmla="*/ 1007534 w 2040468"/>
                <a:gd name="connsiteY1" fmla="*/ 1075266 h 3572933"/>
                <a:gd name="connsiteX2" fmla="*/ 1016001 w 2040468"/>
                <a:gd name="connsiteY2" fmla="*/ 3200400 h 3572933"/>
                <a:gd name="connsiteX3" fmla="*/ 1507066 w 2040468"/>
                <a:gd name="connsiteY3" fmla="*/ 3039533 h 3572933"/>
                <a:gd name="connsiteX4" fmla="*/ 431800 w 2040468"/>
                <a:gd name="connsiteY4" fmla="*/ 1269999 h 3572933"/>
                <a:gd name="connsiteX5" fmla="*/ 118534 w 2040468"/>
                <a:gd name="connsiteY5" fmla="*/ 1651000 h 3572933"/>
                <a:gd name="connsiteX6" fmla="*/ 1947334 w 2040468"/>
                <a:gd name="connsiteY6" fmla="*/ 2692399 h 3572933"/>
                <a:gd name="connsiteX7" fmla="*/ 2040468 w 2040468"/>
                <a:gd name="connsiteY7" fmla="*/ 2159000 h 3572933"/>
                <a:gd name="connsiteX8" fmla="*/ 0 w 2040468"/>
                <a:gd name="connsiteY8" fmla="*/ 2175933 h 3572933"/>
                <a:gd name="connsiteX9" fmla="*/ 330201 w 2040468"/>
                <a:gd name="connsiteY9" fmla="*/ 2573866 h 3572933"/>
                <a:gd name="connsiteX10" fmla="*/ 1947333 w 2040468"/>
                <a:gd name="connsiteY10" fmla="*/ 1566333 h 3572933"/>
                <a:gd name="connsiteX11" fmla="*/ 1524001 w 2040468"/>
                <a:gd name="connsiteY11" fmla="*/ 1269999 h 3572933"/>
                <a:gd name="connsiteX12" fmla="*/ 143934 w 2040468"/>
                <a:gd name="connsiteY12" fmla="*/ 3572933 h 3572933"/>
                <a:gd name="connsiteX13" fmla="*/ 1024467 w 2040468"/>
                <a:gd name="connsiteY13" fmla="*/ 3166533 h 3572933"/>
                <a:gd name="connsiteX14" fmla="*/ 982134 w 2040468"/>
                <a:gd name="connsiteY14" fmla="*/ 1092199 h 3572933"/>
                <a:gd name="connsiteX0" fmla="*/ 440267 w 2040468"/>
                <a:gd name="connsiteY0" fmla="*/ 0 h 3200400"/>
                <a:gd name="connsiteX1" fmla="*/ 1007534 w 2040468"/>
                <a:gd name="connsiteY1" fmla="*/ 1075266 h 3200400"/>
                <a:gd name="connsiteX2" fmla="*/ 1016001 w 2040468"/>
                <a:gd name="connsiteY2" fmla="*/ 3200400 h 3200400"/>
                <a:gd name="connsiteX3" fmla="*/ 1507066 w 2040468"/>
                <a:gd name="connsiteY3" fmla="*/ 3039533 h 3200400"/>
                <a:gd name="connsiteX4" fmla="*/ 431800 w 2040468"/>
                <a:gd name="connsiteY4" fmla="*/ 1269999 h 3200400"/>
                <a:gd name="connsiteX5" fmla="*/ 118534 w 2040468"/>
                <a:gd name="connsiteY5" fmla="*/ 1651000 h 3200400"/>
                <a:gd name="connsiteX6" fmla="*/ 1947334 w 2040468"/>
                <a:gd name="connsiteY6" fmla="*/ 2692399 h 3200400"/>
                <a:gd name="connsiteX7" fmla="*/ 2040468 w 2040468"/>
                <a:gd name="connsiteY7" fmla="*/ 2159000 h 3200400"/>
                <a:gd name="connsiteX8" fmla="*/ 0 w 2040468"/>
                <a:gd name="connsiteY8" fmla="*/ 2175933 h 3200400"/>
                <a:gd name="connsiteX9" fmla="*/ 330201 w 2040468"/>
                <a:gd name="connsiteY9" fmla="*/ 2573866 h 3200400"/>
                <a:gd name="connsiteX10" fmla="*/ 1947333 w 2040468"/>
                <a:gd name="connsiteY10" fmla="*/ 1566333 h 3200400"/>
                <a:gd name="connsiteX11" fmla="*/ 1524001 w 2040468"/>
                <a:gd name="connsiteY11" fmla="*/ 1269999 h 3200400"/>
                <a:gd name="connsiteX12" fmla="*/ 491067 w 2040468"/>
                <a:gd name="connsiteY12" fmla="*/ 3031066 h 3200400"/>
                <a:gd name="connsiteX13" fmla="*/ 1024467 w 2040468"/>
                <a:gd name="connsiteY13" fmla="*/ 3166533 h 3200400"/>
                <a:gd name="connsiteX14" fmla="*/ 982134 w 2040468"/>
                <a:gd name="connsiteY14" fmla="*/ 1092199 h 3200400"/>
                <a:gd name="connsiteX0" fmla="*/ 440267 w 2040468"/>
                <a:gd name="connsiteY0" fmla="*/ 0 h 3200400"/>
                <a:gd name="connsiteX1" fmla="*/ 1007534 w 2040468"/>
                <a:gd name="connsiteY1" fmla="*/ 1075266 h 3200400"/>
                <a:gd name="connsiteX2" fmla="*/ 1016001 w 2040468"/>
                <a:gd name="connsiteY2" fmla="*/ 3200400 h 3200400"/>
                <a:gd name="connsiteX3" fmla="*/ 1507066 w 2040468"/>
                <a:gd name="connsiteY3" fmla="*/ 3039533 h 3200400"/>
                <a:gd name="connsiteX4" fmla="*/ 431800 w 2040468"/>
                <a:gd name="connsiteY4" fmla="*/ 1269999 h 3200400"/>
                <a:gd name="connsiteX5" fmla="*/ 118534 w 2040468"/>
                <a:gd name="connsiteY5" fmla="*/ 1651000 h 3200400"/>
                <a:gd name="connsiteX6" fmla="*/ 1947334 w 2040468"/>
                <a:gd name="connsiteY6" fmla="*/ 2692399 h 3200400"/>
                <a:gd name="connsiteX7" fmla="*/ 2040468 w 2040468"/>
                <a:gd name="connsiteY7" fmla="*/ 2159000 h 3200400"/>
                <a:gd name="connsiteX8" fmla="*/ 0 w 2040468"/>
                <a:gd name="connsiteY8" fmla="*/ 2175933 h 3200400"/>
                <a:gd name="connsiteX9" fmla="*/ 330201 w 2040468"/>
                <a:gd name="connsiteY9" fmla="*/ 2573866 h 3200400"/>
                <a:gd name="connsiteX10" fmla="*/ 1947333 w 2040468"/>
                <a:gd name="connsiteY10" fmla="*/ 1566333 h 3200400"/>
                <a:gd name="connsiteX11" fmla="*/ 1524001 w 2040468"/>
                <a:gd name="connsiteY11" fmla="*/ 1269999 h 3200400"/>
                <a:gd name="connsiteX12" fmla="*/ 491067 w 2040468"/>
                <a:gd name="connsiteY12" fmla="*/ 3031066 h 3200400"/>
                <a:gd name="connsiteX13" fmla="*/ 1024467 w 2040468"/>
                <a:gd name="connsiteY13" fmla="*/ 3115733 h 3200400"/>
                <a:gd name="connsiteX14" fmla="*/ 982134 w 2040468"/>
                <a:gd name="connsiteY14" fmla="*/ 1092199 h 3200400"/>
                <a:gd name="connsiteX0" fmla="*/ 440267 w 2040468"/>
                <a:gd name="connsiteY0" fmla="*/ 0 h 3158067"/>
                <a:gd name="connsiteX1" fmla="*/ 1007534 w 2040468"/>
                <a:gd name="connsiteY1" fmla="*/ 1075266 h 3158067"/>
                <a:gd name="connsiteX2" fmla="*/ 1016001 w 2040468"/>
                <a:gd name="connsiteY2" fmla="*/ 3158067 h 3158067"/>
                <a:gd name="connsiteX3" fmla="*/ 1507066 w 2040468"/>
                <a:gd name="connsiteY3" fmla="*/ 3039533 h 3158067"/>
                <a:gd name="connsiteX4" fmla="*/ 431800 w 2040468"/>
                <a:gd name="connsiteY4" fmla="*/ 1269999 h 3158067"/>
                <a:gd name="connsiteX5" fmla="*/ 118534 w 2040468"/>
                <a:gd name="connsiteY5" fmla="*/ 1651000 h 3158067"/>
                <a:gd name="connsiteX6" fmla="*/ 1947334 w 2040468"/>
                <a:gd name="connsiteY6" fmla="*/ 2692399 h 3158067"/>
                <a:gd name="connsiteX7" fmla="*/ 2040468 w 2040468"/>
                <a:gd name="connsiteY7" fmla="*/ 2159000 h 3158067"/>
                <a:gd name="connsiteX8" fmla="*/ 0 w 2040468"/>
                <a:gd name="connsiteY8" fmla="*/ 2175933 h 3158067"/>
                <a:gd name="connsiteX9" fmla="*/ 330201 w 2040468"/>
                <a:gd name="connsiteY9" fmla="*/ 2573866 h 3158067"/>
                <a:gd name="connsiteX10" fmla="*/ 1947333 w 2040468"/>
                <a:gd name="connsiteY10" fmla="*/ 1566333 h 3158067"/>
                <a:gd name="connsiteX11" fmla="*/ 1524001 w 2040468"/>
                <a:gd name="connsiteY11" fmla="*/ 1269999 h 3158067"/>
                <a:gd name="connsiteX12" fmla="*/ 491067 w 2040468"/>
                <a:gd name="connsiteY12" fmla="*/ 3031066 h 3158067"/>
                <a:gd name="connsiteX13" fmla="*/ 1024467 w 2040468"/>
                <a:gd name="connsiteY13" fmla="*/ 3115733 h 3158067"/>
                <a:gd name="connsiteX14" fmla="*/ 982134 w 2040468"/>
                <a:gd name="connsiteY14" fmla="*/ 1092199 h 3158067"/>
                <a:gd name="connsiteX0" fmla="*/ 440267 w 2040468"/>
                <a:gd name="connsiteY0" fmla="*/ 0 h 3158067"/>
                <a:gd name="connsiteX1" fmla="*/ 1007534 w 2040468"/>
                <a:gd name="connsiteY1" fmla="*/ 1075266 h 3158067"/>
                <a:gd name="connsiteX2" fmla="*/ 1016001 w 2040468"/>
                <a:gd name="connsiteY2" fmla="*/ 3158067 h 3158067"/>
                <a:gd name="connsiteX3" fmla="*/ 1507066 w 2040468"/>
                <a:gd name="connsiteY3" fmla="*/ 3039533 h 3158067"/>
                <a:gd name="connsiteX4" fmla="*/ 431800 w 2040468"/>
                <a:gd name="connsiteY4" fmla="*/ 1269999 h 3158067"/>
                <a:gd name="connsiteX5" fmla="*/ 118534 w 2040468"/>
                <a:gd name="connsiteY5" fmla="*/ 1651000 h 3158067"/>
                <a:gd name="connsiteX6" fmla="*/ 1947334 w 2040468"/>
                <a:gd name="connsiteY6" fmla="*/ 2692399 h 3158067"/>
                <a:gd name="connsiteX7" fmla="*/ 2040468 w 2040468"/>
                <a:gd name="connsiteY7" fmla="*/ 2159000 h 3158067"/>
                <a:gd name="connsiteX8" fmla="*/ 0 w 2040468"/>
                <a:gd name="connsiteY8" fmla="*/ 2175933 h 3158067"/>
                <a:gd name="connsiteX9" fmla="*/ 330201 w 2040468"/>
                <a:gd name="connsiteY9" fmla="*/ 2573866 h 3158067"/>
                <a:gd name="connsiteX10" fmla="*/ 1947333 w 2040468"/>
                <a:gd name="connsiteY10" fmla="*/ 1566333 h 3158067"/>
                <a:gd name="connsiteX11" fmla="*/ 1524001 w 2040468"/>
                <a:gd name="connsiteY11" fmla="*/ 1269999 h 3158067"/>
                <a:gd name="connsiteX12" fmla="*/ 491067 w 2040468"/>
                <a:gd name="connsiteY12" fmla="*/ 3031066 h 3158067"/>
                <a:gd name="connsiteX13" fmla="*/ 1024467 w 2040468"/>
                <a:gd name="connsiteY13" fmla="*/ 3158067 h 3158067"/>
                <a:gd name="connsiteX14" fmla="*/ 982134 w 2040468"/>
                <a:gd name="connsiteY14" fmla="*/ 1092199 h 3158067"/>
                <a:gd name="connsiteX0" fmla="*/ 440267 w 2040468"/>
                <a:gd name="connsiteY0" fmla="*/ 0 h 3158067"/>
                <a:gd name="connsiteX1" fmla="*/ 1007534 w 2040468"/>
                <a:gd name="connsiteY1" fmla="*/ 1075266 h 3158067"/>
                <a:gd name="connsiteX2" fmla="*/ 1016001 w 2040468"/>
                <a:gd name="connsiteY2" fmla="*/ 3158067 h 3158067"/>
                <a:gd name="connsiteX3" fmla="*/ 1507066 w 2040468"/>
                <a:gd name="connsiteY3" fmla="*/ 3039533 h 3158067"/>
                <a:gd name="connsiteX4" fmla="*/ 431800 w 2040468"/>
                <a:gd name="connsiteY4" fmla="*/ 1269999 h 3158067"/>
                <a:gd name="connsiteX5" fmla="*/ 118534 w 2040468"/>
                <a:gd name="connsiteY5" fmla="*/ 1651000 h 3158067"/>
                <a:gd name="connsiteX6" fmla="*/ 1947334 w 2040468"/>
                <a:gd name="connsiteY6" fmla="*/ 2692399 h 3158067"/>
                <a:gd name="connsiteX7" fmla="*/ 2040468 w 2040468"/>
                <a:gd name="connsiteY7" fmla="*/ 2159000 h 3158067"/>
                <a:gd name="connsiteX8" fmla="*/ 0 w 2040468"/>
                <a:gd name="connsiteY8" fmla="*/ 2175933 h 3158067"/>
                <a:gd name="connsiteX9" fmla="*/ 330201 w 2040468"/>
                <a:gd name="connsiteY9" fmla="*/ 2573866 h 3158067"/>
                <a:gd name="connsiteX10" fmla="*/ 1947333 w 2040468"/>
                <a:gd name="connsiteY10" fmla="*/ 1566333 h 3158067"/>
                <a:gd name="connsiteX11" fmla="*/ 1524001 w 2040468"/>
                <a:gd name="connsiteY11" fmla="*/ 1269999 h 3158067"/>
                <a:gd name="connsiteX12" fmla="*/ 491067 w 2040468"/>
                <a:gd name="connsiteY12" fmla="*/ 3031066 h 3158067"/>
                <a:gd name="connsiteX13" fmla="*/ 1024467 w 2040468"/>
                <a:gd name="connsiteY13" fmla="*/ 3158067 h 3158067"/>
                <a:gd name="connsiteX14" fmla="*/ 1007534 w 2040468"/>
                <a:gd name="connsiteY14" fmla="*/ 1083733 h 3158067"/>
                <a:gd name="connsiteX0" fmla="*/ 440267 w 2040468"/>
                <a:gd name="connsiteY0" fmla="*/ 0 h 3158067"/>
                <a:gd name="connsiteX1" fmla="*/ 1007534 w 2040468"/>
                <a:gd name="connsiteY1" fmla="*/ 1075266 h 3158067"/>
                <a:gd name="connsiteX2" fmla="*/ 1016001 w 2040468"/>
                <a:gd name="connsiteY2" fmla="*/ 3158067 h 3158067"/>
                <a:gd name="connsiteX3" fmla="*/ 1507066 w 2040468"/>
                <a:gd name="connsiteY3" fmla="*/ 3039533 h 3158067"/>
                <a:gd name="connsiteX4" fmla="*/ 431800 w 2040468"/>
                <a:gd name="connsiteY4" fmla="*/ 1269999 h 3158067"/>
                <a:gd name="connsiteX5" fmla="*/ 118534 w 2040468"/>
                <a:gd name="connsiteY5" fmla="*/ 1651000 h 3158067"/>
                <a:gd name="connsiteX6" fmla="*/ 1947334 w 2040468"/>
                <a:gd name="connsiteY6" fmla="*/ 2692399 h 3158067"/>
                <a:gd name="connsiteX7" fmla="*/ 2040468 w 2040468"/>
                <a:gd name="connsiteY7" fmla="*/ 2159000 h 3158067"/>
                <a:gd name="connsiteX8" fmla="*/ 0 w 2040468"/>
                <a:gd name="connsiteY8" fmla="*/ 2175933 h 3158067"/>
                <a:gd name="connsiteX9" fmla="*/ 330201 w 2040468"/>
                <a:gd name="connsiteY9" fmla="*/ 2573866 h 3158067"/>
                <a:gd name="connsiteX10" fmla="*/ 1947333 w 2040468"/>
                <a:gd name="connsiteY10" fmla="*/ 1566333 h 3158067"/>
                <a:gd name="connsiteX11" fmla="*/ 1524001 w 2040468"/>
                <a:gd name="connsiteY11" fmla="*/ 1269999 h 3158067"/>
                <a:gd name="connsiteX12" fmla="*/ 491067 w 2040468"/>
                <a:gd name="connsiteY12" fmla="*/ 3031066 h 3158067"/>
                <a:gd name="connsiteX13" fmla="*/ 1024467 w 2040468"/>
                <a:gd name="connsiteY13" fmla="*/ 3158067 h 3158067"/>
                <a:gd name="connsiteX14" fmla="*/ 973668 w 2040468"/>
                <a:gd name="connsiteY14" fmla="*/ 1083733 h 3158067"/>
                <a:gd name="connsiteX0" fmla="*/ 440267 w 2040468"/>
                <a:gd name="connsiteY0" fmla="*/ 0 h 3158067"/>
                <a:gd name="connsiteX1" fmla="*/ 1007534 w 2040468"/>
                <a:gd name="connsiteY1" fmla="*/ 1075266 h 3158067"/>
                <a:gd name="connsiteX2" fmla="*/ 1016001 w 2040468"/>
                <a:gd name="connsiteY2" fmla="*/ 3158067 h 3158067"/>
                <a:gd name="connsiteX3" fmla="*/ 1507066 w 2040468"/>
                <a:gd name="connsiteY3" fmla="*/ 3039533 h 3158067"/>
                <a:gd name="connsiteX4" fmla="*/ 431800 w 2040468"/>
                <a:gd name="connsiteY4" fmla="*/ 1269999 h 3158067"/>
                <a:gd name="connsiteX5" fmla="*/ 118534 w 2040468"/>
                <a:gd name="connsiteY5" fmla="*/ 1651000 h 3158067"/>
                <a:gd name="connsiteX6" fmla="*/ 1947334 w 2040468"/>
                <a:gd name="connsiteY6" fmla="*/ 2692399 h 3158067"/>
                <a:gd name="connsiteX7" fmla="*/ 2040468 w 2040468"/>
                <a:gd name="connsiteY7" fmla="*/ 2159000 h 3158067"/>
                <a:gd name="connsiteX8" fmla="*/ 0 w 2040468"/>
                <a:gd name="connsiteY8" fmla="*/ 2175933 h 3158067"/>
                <a:gd name="connsiteX9" fmla="*/ 330201 w 2040468"/>
                <a:gd name="connsiteY9" fmla="*/ 2573866 h 3158067"/>
                <a:gd name="connsiteX10" fmla="*/ 1930399 w 2040468"/>
                <a:gd name="connsiteY10" fmla="*/ 1591733 h 3158067"/>
                <a:gd name="connsiteX11" fmla="*/ 1524001 w 2040468"/>
                <a:gd name="connsiteY11" fmla="*/ 1269999 h 3158067"/>
                <a:gd name="connsiteX12" fmla="*/ 491067 w 2040468"/>
                <a:gd name="connsiteY12" fmla="*/ 3031066 h 3158067"/>
                <a:gd name="connsiteX13" fmla="*/ 1024467 w 2040468"/>
                <a:gd name="connsiteY13" fmla="*/ 3158067 h 3158067"/>
                <a:gd name="connsiteX14" fmla="*/ 973668 w 2040468"/>
                <a:gd name="connsiteY14" fmla="*/ 1083733 h 315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40468" h="3158067">
                  <a:moveTo>
                    <a:pt x="440267" y="0"/>
                  </a:moveTo>
                  <a:lnTo>
                    <a:pt x="1007534" y="1075266"/>
                  </a:lnTo>
                  <a:cubicBezTo>
                    <a:pt x="1010356" y="1783644"/>
                    <a:pt x="1013179" y="2449689"/>
                    <a:pt x="1016001" y="3158067"/>
                  </a:cubicBezTo>
                  <a:lnTo>
                    <a:pt x="1507066" y="3039533"/>
                  </a:lnTo>
                  <a:lnTo>
                    <a:pt x="431800" y="1269999"/>
                  </a:lnTo>
                  <a:lnTo>
                    <a:pt x="118534" y="1651000"/>
                  </a:lnTo>
                  <a:lnTo>
                    <a:pt x="1947334" y="2692399"/>
                  </a:lnTo>
                  <a:lnTo>
                    <a:pt x="2040468" y="2159000"/>
                  </a:lnTo>
                  <a:lnTo>
                    <a:pt x="0" y="2175933"/>
                  </a:lnTo>
                  <a:lnTo>
                    <a:pt x="330201" y="2573866"/>
                  </a:lnTo>
                  <a:lnTo>
                    <a:pt x="1930399" y="1591733"/>
                  </a:lnTo>
                  <a:lnTo>
                    <a:pt x="1524001" y="1269999"/>
                  </a:lnTo>
                  <a:lnTo>
                    <a:pt x="491067" y="3031066"/>
                  </a:lnTo>
                  <a:lnTo>
                    <a:pt x="1024467" y="3158067"/>
                  </a:lnTo>
                  <a:cubicBezTo>
                    <a:pt x="1013178" y="1969911"/>
                    <a:pt x="984957" y="2271889"/>
                    <a:pt x="973668" y="1083733"/>
                  </a:cubicBezTo>
                </a:path>
              </a:pathLst>
            </a:cu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05507" y="2192317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14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405952" y="2894263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08860" y="3921002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23168" y="3404534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95886" y="3413935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17131" y="3819403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08854" y="2857967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798227" y="2508561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790693" y="4254499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07160" y="4398433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64825" y="2354673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727683" y="2524011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77062" y="4276133"/>
              <a:ext cx="110066" cy="1100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3628" y="2175383"/>
              <a:ext cx="322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IP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1248836" y="2646696"/>
              <a:ext cx="313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18994" y="3817915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15161" y="4253011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78201" y="3284513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6822" y="2354124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83095" y="4453466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Global Hawk Flight Track Options</a:t>
            </a:r>
          </a:p>
          <a:p>
            <a:pPr algn="ctr"/>
            <a:r>
              <a:rPr lang="en-US" sz="2400" dirty="0" smtClean="0">
                <a:latin typeface="+mj-lt"/>
              </a:rPr>
              <a:t>Intense, Moderate Size (rotated figure-4)</a:t>
            </a:r>
          </a:p>
        </p:txBody>
      </p:sp>
    </p:spTree>
    <p:extLst>
      <p:ext uri="{BB962C8B-B14F-4D97-AF65-F5344CB8AC3E}">
        <p14:creationId xmlns:p14="http://schemas.microsoft.com/office/powerpoint/2010/main" val="322322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I-3 observe strategies3-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I-2 observation capabili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532874main_nasa.wb57.150dpi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b="23827"/>
          <a:stretch/>
        </p:blipFill>
        <p:spPr>
          <a:xfrm>
            <a:off x="7112344" y="1009747"/>
            <a:ext cx="2016168" cy="11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2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nge Rings 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22" y="3112805"/>
            <a:ext cx="4318126" cy="32385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8636" y="2580572"/>
            <a:ext cx="4588726" cy="3879849"/>
            <a:chOff x="119613" y="631496"/>
            <a:chExt cx="4588726" cy="3879849"/>
          </a:xfrm>
        </p:grpSpPr>
        <p:grpSp>
          <p:nvGrpSpPr>
            <p:cNvPr id="7" name="Group 6"/>
            <p:cNvGrpSpPr/>
            <p:nvPr/>
          </p:nvGrpSpPr>
          <p:grpSpPr>
            <a:xfrm>
              <a:off x="119613" y="631496"/>
              <a:ext cx="4588726" cy="3879849"/>
              <a:chOff x="119613" y="631496"/>
              <a:chExt cx="4588726" cy="387984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19613" y="631496"/>
                <a:ext cx="4588726" cy="3879849"/>
                <a:chOff x="119613" y="631496"/>
                <a:chExt cx="4588726" cy="3879849"/>
              </a:xfrm>
            </p:grpSpPr>
            <p:pic>
              <p:nvPicPr>
                <p:cNvPr id="14" name="Picture 13" descr="20140803.18.NWAtlantic.MidUpperWindsStorm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613" y="1044307"/>
                  <a:ext cx="4588726" cy="3467038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119613" y="631496"/>
                  <a:ext cx="45887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smtClean="0"/>
                    <a:t>TC Outflow Pattern</a:t>
                  </a:r>
                  <a:endParaRPr lang="en-US" sz="2000" dirty="0"/>
                </a:p>
              </p:txBody>
            </p:sp>
          </p:grpSp>
          <p:sp>
            <p:nvSpPr>
              <p:cNvPr id="13" name="Freeform 12"/>
              <p:cNvSpPr/>
              <p:nvPr/>
            </p:nvSpPr>
            <p:spPr>
              <a:xfrm>
                <a:off x="1208100" y="2201663"/>
                <a:ext cx="1936058" cy="849907"/>
              </a:xfrm>
              <a:custGeom>
                <a:avLst/>
                <a:gdLst>
                  <a:gd name="connsiteX0" fmla="*/ 0 w 1936058"/>
                  <a:gd name="connsiteY0" fmla="*/ 0 h 805457"/>
                  <a:gd name="connsiteX1" fmla="*/ 1332008 w 1936058"/>
                  <a:gd name="connsiteY1" fmla="*/ 154896 h 805457"/>
                  <a:gd name="connsiteX2" fmla="*/ 1936058 w 1936058"/>
                  <a:gd name="connsiteY2" fmla="*/ 604093 h 805457"/>
                  <a:gd name="connsiteX3" fmla="*/ 1796661 w 1936058"/>
                  <a:gd name="connsiteY3" fmla="*/ 805457 h 805457"/>
                  <a:gd name="connsiteX4" fmla="*/ 1301031 w 1936058"/>
                  <a:gd name="connsiteY4" fmla="*/ 464687 h 805457"/>
                  <a:gd name="connsiteX5" fmla="*/ 1285542 w 1936058"/>
                  <a:gd name="connsiteY5" fmla="*/ 805457 h 805457"/>
                  <a:gd name="connsiteX6" fmla="*/ 0 w 1936058"/>
                  <a:gd name="connsiteY6" fmla="*/ 0 h 805457"/>
                  <a:gd name="connsiteX0" fmla="*/ 0 w 1936058"/>
                  <a:gd name="connsiteY0" fmla="*/ 0 h 805457"/>
                  <a:gd name="connsiteX1" fmla="*/ 1332008 w 1936058"/>
                  <a:gd name="connsiteY1" fmla="*/ 154896 h 805457"/>
                  <a:gd name="connsiteX2" fmla="*/ 1936058 w 1936058"/>
                  <a:gd name="connsiteY2" fmla="*/ 578693 h 805457"/>
                  <a:gd name="connsiteX3" fmla="*/ 1796661 w 1936058"/>
                  <a:gd name="connsiteY3" fmla="*/ 805457 h 805457"/>
                  <a:gd name="connsiteX4" fmla="*/ 1301031 w 1936058"/>
                  <a:gd name="connsiteY4" fmla="*/ 464687 h 805457"/>
                  <a:gd name="connsiteX5" fmla="*/ 1285542 w 1936058"/>
                  <a:gd name="connsiteY5" fmla="*/ 805457 h 805457"/>
                  <a:gd name="connsiteX6" fmla="*/ 0 w 1936058"/>
                  <a:gd name="connsiteY6" fmla="*/ 0 h 805457"/>
                  <a:gd name="connsiteX0" fmla="*/ 0 w 1936058"/>
                  <a:gd name="connsiteY0" fmla="*/ 0 h 849907"/>
                  <a:gd name="connsiteX1" fmla="*/ 1332008 w 1936058"/>
                  <a:gd name="connsiteY1" fmla="*/ 154896 h 849907"/>
                  <a:gd name="connsiteX2" fmla="*/ 1936058 w 1936058"/>
                  <a:gd name="connsiteY2" fmla="*/ 578693 h 849907"/>
                  <a:gd name="connsiteX3" fmla="*/ 1796661 w 1936058"/>
                  <a:gd name="connsiteY3" fmla="*/ 805457 h 849907"/>
                  <a:gd name="connsiteX4" fmla="*/ 1301031 w 1936058"/>
                  <a:gd name="connsiteY4" fmla="*/ 464687 h 849907"/>
                  <a:gd name="connsiteX5" fmla="*/ 1298242 w 1936058"/>
                  <a:gd name="connsiteY5" fmla="*/ 849907 h 849907"/>
                  <a:gd name="connsiteX6" fmla="*/ 0 w 1936058"/>
                  <a:gd name="connsiteY6" fmla="*/ 0 h 84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6058" h="849907">
                    <a:moveTo>
                      <a:pt x="0" y="0"/>
                    </a:moveTo>
                    <a:lnTo>
                      <a:pt x="1332008" y="154896"/>
                    </a:lnTo>
                    <a:lnTo>
                      <a:pt x="1936058" y="578693"/>
                    </a:lnTo>
                    <a:lnTo>
                      <a:pt x="1796661" y="805457"/>
                    </a:lnTo>
                    <a:lnTo>
                      <a:pt x="1301031" y="464687"/>
                    </a:lnTo>
                    <a:cubicBezTo>
                      <a:pt x="1300101" y="593094"/>
                      <a:pt x="1299172" y="721500"/>
                      <a:pt x="1298242" y="84990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247061">
              <a:off x="1822326" y="202078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&gt;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77218">
              <a:off x="2698626" y="231288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&gt;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882777">
              <a:off x="1804542" y="250976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&gt;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2882777">
              <a:off x="2547492" y="261511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&gt;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3489" y="474290"/>
            <a:ext cx="542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WB-57</a:t>
            </a:r>
          </a:p>
        </p:txBody>
      </p:sp>
      <p:pic>
        <p:nvPicPr>
          <p:cNvPr id="17" name="Picture 16" descr="532874main_nasa.wb57.150dpi_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b="23827"/>
          <a:stretch/>
        </p:blipFill>
        <p:spPr>
          <a:xfrm>
            <a:off x="5761707" y="164500"/>
            <a:ext cx="3196431" cy="18371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63922" y="2712695"/>
            <a:ext cx="4318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600 km Range Rings (2-3 </a:t>
            </a:r>
            <a:r>
              <a:rPr lang="en-US" sz="2000" dirty="0" err="1" smtClean="0"/>
              <a:t>hr</a:t>
            </a:r>
            <a:r>
              <a:rPr lang="en-US" sz="2000" dirty="0" smtClean="0"/>
              <a:t> on station)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860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I-2 observation capabilities I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XDD board phot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b="10570"/>
          <a:stretch/>
        </p:blipFill>
        <p:spPr>
          <a:xfrm>
            <a:off x="3552071" y="3327526"/>
            <a:ext cx="5474839" cy="32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North Atlantic Hurricane Field Programs</a:t>
            </a:r>
          </a:p>
          <a:p>
            <a:pPr algn="ctr"/>
            <a:r>
              <a:rPr lang="en-US" sz="4000" dirty="0" smtClean="0"/>
              <a:t>…a look ahead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95945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2014 –NOAA HFP, NOAA UAS, NASA HS3, &amp; ONR TCI</a:t>
            </a:r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NOAA HFP: June-Dec</a:t>
            </a:r>
            <a:endParaRPr lang="en-US" sz="2400" dirty="0"/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NOAA UAS/NASA HS3: 26 Aug - 29 Sept (2 GHs; NASA Wallops, VA)</a:t>
            </a:r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ONR TCI: Aug-Sept (G-IV); Sept-Oct (WB-57)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78006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2015 – NOAA HFP, NOAA UAS, &amp; ONR TCI</a:t>
            </a:r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NOAA </a:t>
            </a:r>
            <a:r>
              <a:rPr lang="en-US" sz="2400" dirty="0"/>
              <a:t>HFP: June-</a:t>
            </a:r>
            <a:r>
              <a:rPr lang="en-US" sz="2400" dirty="0" smtClean="0"/>
              <a:t>Dec</a:t>
            </a:r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NOAA UAS Sept – Nov (likely 1 GH, possibly 2; based from NASA Armstrong, CA)</a:t>
            </a:r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Single deployment location &gt;&gt; flexibility for potential targets- Atlantic, EPAC, Pacific, Arctic</a:t>
            </a:r>
          </a:p>
          <a:p>
            <a:pPr marL="454025" indent="-169863">
              <a:buFont typeface="Arial"/>
              <a:buChar char="•"/>
            </a:pPr>
            <a:r>
              <a:rPr lang="en-US" sz="2400" dirty="0" smtClean="0"/>
              <a:t>NOAA UAS: 10-16 potential flights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433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66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v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75" y="1"/>
            <a:ext cx="2778126" cy="1856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4625" y="361871"/>
            <a:ext cx="596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NOAA G-IV Jet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219851"/>
              </p:ext>
            </p:extLst>
          </p:nvPr>
        </p:nvGraphicFramePr>
        <p:xfrm>
          <a:off x="142875" y="2684713"/>
          <a:ext cx="88594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700"/>
                <a:gridCol w="4429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NOAA G-IV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NOAA G-IV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Cruising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400 </a:t>
                      </a:r>
                      <a:r>
                        <a:rPr lang="en-US" sz="2400" dirty="0" err="1" smtClean="0"/>
                        <a:t>kt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Flight-Level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41-45K </a:t>
                      </a:r>
                      <a:r>
                        <a:rPr lang="en-US" sz="2400" dirty="0" err="1" smtClean="0"/>
                        <a:t>ft</a:t>
                      </a:r>
                      <a:r>
                        <a:rPr lang="en-US" sz="2400" baseline="0" dirty="0" smtClean="0"/>
                        <a:t>, 12.5-14  km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Duration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8-8.5 </a:t>
                      </a:r>
                      <a:r>
                        <a:rPr lang="en-US" sz="2400" dirty="0" err="1" smtClean="0"/>
                        <a:t>hr</a:t>
                      </a:r>
                      <a:r>
                        <a:rPr lang="en-US" sz="2400" dirty="0" smtClean="0"/>
                        <a:t>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2850-3025 nm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Operating Storm Radius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~60-270</a:t>
                      </a:r>
                      <a:r>
                        <a:rPr lang="en-US" sz="2400" baseline="0" dirty="0" smtClean="0"/>
                        <a:t> nm, ~100-500 km 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Flight-Level, C-Band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Wx</a:t>
                      </a:r>
                      <a:r>
                        <a:rPr lang="en-US" sz="2400" baseline="0" dirty="0" smtClean="0"/>
                        <a:t> Radar, GPS </a:t>
                      </a:r>
                      <a:r>
                        <a:rPr lang="en-US" sz="2400" baseline="0" dirty="0" err="1" smtClean="0"/>
                        <a:t>dropsondes</a:t>
                      </a:r>
                      <a:r>
                        <a:rPr lang="en-US" sz="2400" baseline="0" dirty="0" smtClean="0"/>
                        <a:t>, SFMR, TDR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3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king_chart_atlant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9965" r="1107" b="15169"/>
          <a:stretch/>
        </p:blipFill>
        <p:spPr>
          <a:xfrm>
            <a:off x="0" y="1199018"/>
            <a:ext cx="9144000" cy="47029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NOAA G-IV Operating Range</a:t>
            </a:r>
            <a:endParaRPr lang="en-US" sz="4400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495981" y="2867699"/>
            <a:ext cx="3861364" cy="386136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x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29768" y="1565658"/>
            <a:ext cx="3861364" cy="386136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x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041593" y="1150467"/>
            <a:ext cx="3861364" cy="386136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x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044986" y="2466409"/>
            <a:ext cx="3861364" cy="386136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x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4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22134" y="1044307"/>
            <a:ext cx="4114800" cy="4089082"/>
            <a:chOff x="4822134" y="1826122"/>
            <a:chExt cx="4114800" cy="4089082"/>
          </a:xfrm>
        </p:grpSpPr>
        <p:pic>
          <p:nvPicPr>
            <p:cNvPr id="5" name="Picture 4" descr="giv_patter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134" y="1826122"/>
              <a:ext cx="4114800" cy="408908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5433720" y="5549515"/>
              <a:ext cx="2833073" cy="0"/>
            </a:xfrm>
            <a:prstGeom prst="line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142891" y="5560475"/>
              <a:ext cx="1413781" cy="276999"/>
            </a:xfrm>
            <a:prstGeom prst="rect">
              <a:avLst/>
            </a:prstGeom>
            <a:noFill/>
          </p:spPr>
          <p:txBody>
            <a:bodyPr wrap="none" lIns="91440" tIns="0" rIns="91440" bIns="0" rtlCol="0">
              <a:spAutoFit/>
            </a:bodyPr>
            <a:lstStyle/>
            <a:p>
              <a:r>
                <a:rPr lang="en-US" dirty="0" smtClean="0"/>
                <a:t>~800-900 km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NOAA G-IV Jet: Flight Patterns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2134" y="644197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Star Pattern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1950" y="633854"/>
            <a:ext cx="4114801" cy="6261564"/>
            <a:chOff x="361950" y="633854"/>
            <a:chExt cx="4114801" cy="6261564"/>
          </a:xfrm>
        </p:grpSpPr>
        <p:pic>
          <p:nvPicPr>
            <p:cNvPr id="2" name="Picture 1" descr="ftk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5" t="4867" r="16687" b="4225"/>
            <a:stretch/>
          </p:blipFill>
          <p:spPr>
            <a:xfrm>
              <a:off x="361950" y="1044307"/>
              <a:ext cx="4114800" cy="41352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1951" y="633854"/>
              <a:ext cx="411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Circumnavigation Pattern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" y="5110314"/>
              <a:ext cx="411480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Operating Area: R=~60-120 nm</a:t>
              </a:r>
            </a:p>
            <a:p>
              <a:endParaRPr lang="en-US" sz="500" u="sng" dirty="0" smtClean="0"/>
            </a:p>
            <a:p>
              <a:r>
                <a:rPr lang="en-US" sz="2000" u="sng" dirty="0" smtClean="0"/>
                <a:t>Advantage</a:t>
              </a:r>
              <a:r>
                <a:rPr lang="en-US" sz="2000" dirty="0" smtClean="0"/>
                <a:t>: good inner core radar coverage</a:t>
              </a:r>
            </a:p>
            <a:p>
              <a:endParaRPr lang="en-US" sz="500" dirty="0" smtClean="0"/>
            </a:p>
            <a:p>
              <a:r>
                <a:rPr lang="en-US" sz="2000" u="sng" dirty="0" smtClean="0"/>
                <a:t>Disadvantage</a:t>
              </a:r>
              <a:r>
                <a:rPr lang="en-US" sz="2000" dirty="0" smtClean="0"/>
                <a:t>: limited environmental &amp; radial gradient sampling</a:t>
              </a:r>
              <a:endParaRPr lang="en-US" sz="2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22134" y="5110314"/>
            <a:ext cx="4114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Operating Area: R=~80-220 nm</a:t>
            </a:r>
          </a:p>
          <a:p>
            <a:endParaRPr lang="en-US" sz="500" u="sng" dirty="0" smtClean="0"/>
          </a:p>
          <a:p>
            <a:r>
              <a:rPr lang="en-US" sz="2000" u="sng" dirty="0" smtClean="0"/>
              <a:t>Advantages</a:t>
            </a:r>
            <a:r>
              <a:rPr lang="en-US" sz="2000" dirty="0" smtClean="0"/>
              <a:t>: good environmental </a:t>
            </a:r>
            <a:r>
              <a:rPr lang="en-US" sz="2000" dirty="0"/>
              <a:t>&amp; radial gradient sampling</a:t>
            </a:r>
          </a:p>
          <a:p>
            <a:endParaRPr lang="en-US" sz="500" dirty="0" smtClean="0"/>
          </a:p>
          <a:p>
            <a:r>
              <a:rPr lang="en-US" sz="2000" u="sng" dirty="0" smtClean="0"/>
              <a:t>Disadvantage</a:t>
            </a:r>
            <a:r>
              <a:rPr lang="en-US" sz="2000" dirty="0" smtClean="0"/>
              <a:t>: limited inner </a:t>
            </a:r>
            <a:r>
              <a:rPr lang="en-US" sz="2000" dirty="0"/>
              <a:t>core radar coverage</a:t>
            </a:r>
          </a:p>
        </p:txBody>
      </p:sp>
    </p:spTree>
    <p:extLst>
      <p:ext uri="{BB962C8B-B14F-4D97-AF65-F5344CB8AC3E}">
        <p14:creationId xmlns:p14="http://schemas.microsoft.com/office/powerpoint/2010/main" val="411870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12" descr="Draft-1.8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28" r="8388" b="13263"/>
          <a:stretch>
            <a:fillRect/>
          </a:stretch>
        </p:blipFill>
        <p:spPr bwMode="auto">
          <a:xfrm>
            <a:off x="234776" y="4767116"/>
            <a:ext cx="1881212" cy="19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52388"/>
            <a:ext cx="1837075" cy="165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st Flt - Cruise Flt - 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8431"/>
          <a:stretch>
            <a:fillRect/>
          </a:stretch>
        </p:blipFill>
        <p:spPr bwMode="auto">
          <a:xfrm>
            <a:off x="5952155" y="4767116"/>
            <a:ext cx="2959525" cy="191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7875" y="0"/>
            <a:ext cx="7256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D0D0D"/>
                </a:solidFill>
                <a:ea typeface="ＭＳ Ｐゴシック" charset="0"/>
                <a:cs typeface="Arial Rounded MT Bold" charset="0"/>
              </a:rPr>
              <a:t>Hurricane </a:t>
            </a:r>
            <a:r>
              <a:rPr lang="en-US" sz="6000" dirty="0">
                <a:solidFill>
                  <a:srgbClr val="0D0D0D"/>
                </a:solidFill>
                <a:ea typeface="ＭＳ Ｐゴシック" charset="0"/>
                <a:cs typeface="Arial Rounded MT Bold" charset="0"/>
              </a:rPr>
              <a:t>and Severe Storm </a:t>
            </a:r>
            <a:r>
              <a:rPr lang="en-US" sz="6000" dirty="0" smtClean="0">
                <a:solidFill>
                  <a:srgbClr val="0D0D0D"/>
                </a:solidFill>
                <a:ea typeface="ＭＳ Ｐゴシック" charset="0"/>
                <a:cs typeface="Arial Rounded MT Bold" charset="0"/>
              </a:rPr>
              <a:t>Sentinel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238749" y="2085029"/>
            <a:ext cx="875037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Overall Science </a:t>
            </a:r>
            <a:r>
              <a:rPr lang="en-US" sz="4400" dirty="0" smtClean="0"/>
              <a:t>Objective</a:t>
            </a:r>
          </a:p>
          <a:p>
            <a:endParaRPr lang="en-US" sz="1200" dirty="0" smtClean="0"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Lucida Sans Unicode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2400" dirty="0">
                <a:latin typeface="Lucida Sans Unicode" charset="0"/>
                <a:ea typeface="ＭＳ Ｐゴシック" charset="0"/>
                <a:cs typeface="ＭＳ Ｐゴシック" charset="0"/>
              </a:rPr>
              <a:t>provide measurements to address key science questions related to storm formation and intensity change, including whether it is primarily a function of the storm environment or storm internal processes </a:t>
            </a:r>
          </a:p>
          <a:p>
            <a:endParaRPr lang="en-US" dirty="0"/>
          </a:p>
        </p:txBody>
      </p:sp>
      <p:pic>
        <p:nvPicPr>
          <p:cNvPr id="11" name="Picture 9" descr="global_hawk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65" y="4767116"/>
            <a:ext cx="2877887" cy="19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31750" y="92075"/>
            <a:ext cx="8574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90"/>
                </a:solidFill>
                <a:latin typeface="Lucida Sans Unicode" charset="0"/>
              </a:rPr>
              <a:t>NASA</a:t>
            </a:r>
            <a:r>
              <a:rPr lang="ja-JP" altLang="en-US" sz="3600" b="1">
                <a:solidFill>
                  <a:srgbClr val="000090"/>
                </a:solidFill>
                <a:latin typeface="Lucida Sans Unicode" charset="0"/>
              </a:rPr>
              <a:t>’</a:t>
            </a:r>
            <a:r>
              <a:rPr lang="en-US" sz="3600" b="1">
                <a:solidFill>
                  <a:srgbClr val="000090"/>
                </a:solidFill>
                <a:latin typeface="Lucida Sans Unicode" charset="0"/>
              </a:rPr>
              <a:t>s Global Hawk Unmanned Airborne  System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57892" y="4008438"/>
            <a:ext cx="4240213" cy="2632075"/>
            <a:chOff x="285750" y="4090988"/>
            <a:chExt cx="4240213" cy="2632075"/>
          </a:xfrm>
        </p:grpSpPr>
        <p:graphicFrame>
          <p:nvGraphicFramePr>
            <p:cNvPr id="1945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6785737"/>
                </p:ext>
              </p:extLst>
            </p:nvPr>
          </p:nvGraphicFramePr>
          <p:xfrm>
            <a:off x="285750" y="4090988"/>
            <a:ext cx="4240213" cy="2632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7" name="Document" r:id="rId4" imgW="5486400" imgH="2764536" progId="Word.Document.8">
                    <p:embed/>
                  </p:oleObj>
                </mc:Choice>
                <mc:Fallback>
                  <p:oleObj name="Document" r:id="rId4" imgW="5486400" imgH="2764536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50" y="4090988"/>
                          <a:ext cx="4240213" cy="2632075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1" name="Text Box 56"/>
            <p:cNvSpPr txBox="1">
              <a:spLocks noChangeArrowheads="1"/>
            </p:cNvSpPr>
            <p:nvPr/>
          </p:nvSpPr>
          <p:spPr bwMode="auto">
            <a:xfrm>
              <a:off x="2168385" y="4997450"/>
              <a:ext cx="1987690" cy="769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latin typeface="Lucida Sans Unicode" charset="0"/>
                </a:rPr>
                <a:t>Cruise Climb from 56-65K </a:t>
              </a:r>
              <a:r>
                <a:rPr lang="en-US" sz="1600" b="1" dirty="0" err="1">
                  <a:latin typeface="Lucida Sans Unicode" charset="0"/>
                </a:rPr>
                <a:t>ft</a:t>
              </a:r>
              <a:endParaRPr lang="en-US" sz="1600" b="1" dirty="0">
                <a:latin typeface="Lucida Sans Unicode" charset="0"/>
              </a:endParaRPr>
            </a:p>
            <a:p>
              <a:pPr eaLnBrk="1" hangingPunct="1"/>
              <a:r>
                <a:rPr lang="en-US" sz="1200" b="1" dirty="0">
                  <a:latin typeface="Lucida Sans Unicode" charset="0"/>
                </a:rPr>
                <a:t>(max takeoff weight)</a:t>
              </a:r>
            </a:p>
          </p:txBody>
        </p:sp>
        <p:sp>
          <p:nvSpPr>
            <p:cNvPr id="19462" name="Line 57"/>
            <p:cNvSpPr>
              <a:spLocks noChangeShapeType="1"/>
            </p:cNvSpPr>
            <p:nvPr/>
          </p:nvSpPr>
          <p:spPr bwMode="auto">
            <a:xfrm flipH="1" flipV="1">
              <a:off x="2030413" y="4533900"/>
              <a:ext cx="1249362" cy="4968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3" name="Line 58"/>
            <p:cNvSpPr>
              <a:spLocks noChangeShapeType="1"/>
            </p:cNvSpPr>
            <p:nvPr/>
          </p:nvSpPr>
          <p:spPr bwMode="auto">
            <a:xfrm flipV="1">
              <a:off x="3317875" y="4271963"/>
              <a:ext cx="884238" cy="75088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477000"/>
            <a:ext cx="4572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D20FFDB-949F-8046-8245-F3B0E47256D5}" type="slidenum">
              <a:rPr lang="en-US" sz="1000"/>
              <a:pPr algn="l" eaLnBrk="1" hangingPunct="1"/>
              <a:t>7</a:t>
            </a:fld>
            <a:endParaRPr lang="en-US" sz="1000"/>
          </a:p>
        </p:txBody>
      </p:sp>
      <p:pic>
        <p:nvPicPr>
          <p:cNvPr id="19466" name="Picture 7" descr="AV-6 1st Flt - EAFB in background_s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7124" r="5106" b="13808"/>
          <a:stretch>
            <a:fillRect/>
          </a:stretch>
        </p:blipFill>
        <p:spPr bwMode="auto">
          <a:xfrm>
            <a:off x="4728425" y="1404230"/>
            <a:ext cx="411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2388"/>
            <a:ext cx="6588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86283"/>
              </p:ext>
            </p:extLst>
          </p:nvPr>
        </p:nvGraphicFramePr>
        <p:xfrm>
          <a:off x="156622" y="1523610"/>
          <a:ext cx="436601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005"/>
                <a:gridCol w="21830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Global Hawk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Endurance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&gt;30 hours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Range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&gt;11,000 nm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Service Ceiling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65,000 </a:t>
                      </a:r>
                      <a:r>
                        <a:rPr lang="en-US" sz="2000" dirty="0" err="1" smtClean="0"/>
                        <a:t>ft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Airspeed</a:t>
                      </a:r>
                      <a:r>
                        <a:rPr lang="en-US" sz="2000" baseline="0" dirty="0" smtClean="0"/>
                        <a:t> (55K+ </a:t>
                      </a:r>
                      <a:r>
                        <a:rPr lang="en-US" sz="2000" baseline="0" dirty="0" err="1" smtClean="0"/>
                        <a:t>ft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 </a:t>
                      </a:r>
                      <a:r>
                        <a:rPr lang="en-US" sz="2000" dirty="0" err="1" smtClean="0"/>
                        <a:t>kt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Payload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1,000-1,500 </a:t>
                      </a:r>
                      <a:r>
                        <a:rPr lang="en-US" sz="2000" dirty="0" err="1" smtClean="0"/>
                        <a:t>lb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Length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 </a:t>
                      </a:r>
                      <a:r>
                        <a:rPr lang="en-US" sz="2000" dirty="0" err="1" smtClean="0"/>
                        <a:t>ft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Wingspan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116 </a:t>
                      </a:r>
                      <a:r>
                        <a:rPr lang="en-US" sz="2000" dirty="0" err="1" smtClean="0"/>
                        <a:t>ft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FY2014</a:t>
                      </a:r>
                      <a:r>
                        <a:rPr lang="en-US" sz="2000" baseline="0" dirty="0" smtClean="0"/>
                        <a:t> FHs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GPS </a:t>
                      </a:r>
                      <a:r>
                        <a:rPr lang="en-US" sz="2000" dirty="0" err="1" smtClean="0"/>
                        <a:t>dropsondes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500+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Mission turn around time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 </a:t>
                      </a:r>
                      <a:r>
                        <a:rPr lang="en-US" sz="2000" dirty="0" err="1" smtClean="0"/>
                        <a:t>hr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Max back to backs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3-4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S3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400" y="1912123"/>
            <a:ext cx="3996722" cy="342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50800" y="1623768"/>
            <a:ext cx="48974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dobe Garamond Pro" charset="0"/>
                <a:cs typeface="Adobe Garamond Pro" charset="0"/>
              </a:rPr>
              <a:t>• Two </a:t>
            </a:r>
            <a:r>
              <a:rPr lang="en-US" dirty="0" smtClean="0">
                <a:latin typeface="Adobe Garamond Pro" charset="0"/>
                <a:cs typeface="Adobe Garamond Pro" charset="0"/>
              </a:rPr>
              <a:t>GH aircraft, one equipped for the storm environment (AV-6), </a:t>
            </a:r>
            <a:r>
              <a:rPr lang="en-US" dirty="0">
                <a:latin typeface="Adobe Garamond Pro" charset="0"/>
                <a:cs typeface="Adobe Garamond Pro" charset="0"/>
              </a:rPr>
              <a:t>one for over-storm </a:t>
            </a:r>
            <a:r>
              <a:rPr lang="en-US" dirty="0" smtClean="0">
                <a:latin typeface="Adobe Garamond Pro" charset="0"/>
                <a:cs typeface="Adobe Garamond Pro" charset="0"/>
              </a:rPr>
              <a:t>flights (AV-1)</a:t>
            </a:r>
            <a:endParaRPr lang="en-US" dirty="0">
              <a:latin typeface="Adobe Garamond Pro" charset="0"/>
              <a:cs typeface="Adobe Garamond Pro" charset="0"/>
            </a:endParaRPr>
          </a:p>
          <a:p>
            <a:pPr eaLnBrk="1" hangingPunct="1"/>
            <a:endParaRPr lang="en-US" dirty="0">
              <a:latin typeface="Adobe Garamond Pro" charset="0"/>
              <a:cs typeface="Adobe Garamond Pro" charset="0"/>
            </a:endParaRPr>
          </a:p>
          <a:p>
            <a:pPr eaLnBrk="1" hangingPunct="1"/>
            <a:r>
              <a:rPr lang="en-US" dirty="0">
                <a:latin typeface="Adobe Garamond Pro" charset="0"/>
                <a:cs typeface="Adobe Garamond Pro" charset="0"/>
              </a:rPr>
              <a:t>• Deployments of GHs from </a:t>
            </a:r>
            <a:r>
              <a:rPr lang="en-US" dirty="0" smtClean="0">
                <a:latin typeface="Adobe Garamond Pro" charset="0"/>
                <a:cs typeface="Adobe Garamond Pro" charset="0"/>
              </a:rPr>
              <a:t>the Wallops </a:t>
            </a:r>
            <a:r>
              <a:rPr lang="en-US" dirty="0">
                <a:latin typeface="Adobe Garamond Pro" charset="0"/>
                <a:cs typeface="Adobe Garamond Pro" charset="0"/>
              </a:rPr>
              <a:t>Flight Facility in VA</a:t>
            </a:r>
          </a:p>
          <a:p>
            <a:pPr eaLnBrk="1" hangingPunct="1"/>
            <a:endParaRPr lang="en-US" dirty="0">
              <a:latin typeface="Adobe Garamond Pro" charset="0"/>
              <a:cs typeface="Adobe Garamond Pro" charset="0"/>
            </a:endParaRPr>
          </a:p>
          <a:p>
            <a:pPr eaLnBrk="1" hangingPunct="1"/>
            <a:r>
              <a:rPr lang="en-US" dirty="0">
                <a:latin typeface="Adobe Garamond Pro" charset="0"/>
                <a:cs typeface="Adobe Garamond Pro" charset="0"/>
              </a:rPr>
              <a:t>• </a:t>
            </a:r>
            <a:r>
              <a:rPr lang="en-US" dirty="0" smtClean="0">
                <a:latin typeface="Adobe Garamond Pro" charset="0"/>
                <a:cs typeface="Adobe Garamond Pro" charset="0"/>
              </a:rPr>
              <a:t>5-week deployment 2014 (beginning 26 Aug) </a:t>
            </a:r>
            <a:endParaRPr lang="en-US" dirty="0">
              <a:latin typeface="Adobe Garamond Pro" charset="0"/>
              <a:cs typeface="Adobe Garamond Pro" charset="0"/>
            </a:endParaRPr>
          </a:p>
          <a:p>
            <a:pPr eaLnBrk="1" hangingPunct="1"/>
            <a:endParaRPr lang="en-US" dirty="0">
              <a:latin typeface="Adobe Garamond Pro" charset="0"/>
              <a:cs typeface="Adobe Garamond Pro" charset="0"/>
            </a:endParaRPr>
          </a:p>
          <a:p>
            <a:pPr eaLnBrk="1" hangingPunct="1"/>
            <a:r>
              <a:rPr lang="en-US" dirty="0">
                <a:latin typeface="Adobe Garamond Pro" charset="0"/>
                <a:cs typeface="Adobe Garamond Pro" charset="0"/>
              </a:rPr>
              <a:t>• </a:t>
            </a:r>
            <a:r>
              <a:rPr lang="en-US" dirty="0" smtClean="0">
                <a:latin typeface="Adobe Garamond Pro" charset="0"/>
                <a:cs typeface="Adobe Garamond Pro" charset="0"/>
              </a:rPr>
              <a:t>2014: last of a 3</a:t>
            </a:r>
            <a:r>
              <a:rPr lang="en-US" dirty="0">
                <a:latin typeface="Adobe Garamond Pro" charset="0"/>
                <a:cs typeface="Adobe Garamond Pro" charset="0"/>
              </a:rPr>
              <a:t>-year </a:t>
            </a:r>
            <a:r>
              <a:rPr lang="en-US" dirty="0" smtClean="0">
                <a:latin typeface="Adobe Garamond Pro" charset="0"/>
                <a:cs typeface="Adobe Garamond Pro" charset="0"/>
              </a:rPr>
              <a:t>NASA mission</a:t>
            </a:r>
            <a:endParaRPr lang="en-US" dirty="0">
              <a:latin typeface="Adobe Garamond Pro" charset="0"/>
              <a:cs typeface="Adobe Garamond Pro" charset="0"/>
            </a:endParaRPr>
          </a:p>
        </p:txBody>
      </p:sp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5035550" y="5468938"/>
            <a:ext cx="4194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  <a:latin typeface="Lucida Sans Unicode" charset="0"/>
              </a:rPr>
              <a:t>Dots indicate genesis locations. Range rings assume 30-h flights.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51433" y="20641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+mn-lt"/>
                <a:ea typeface="+mj-ea"/>
                <a:cs typeface="+mj-cs"/>
              </a:rPr>
              <a:t>HS3 Mission Overview</a:t>
            </a:r>
            <a:endParaRPr lang="en-US" sz="4800" dirty="0">
              <a:latin typeface="+mn-lt"/>
              <a:ea typeface="+mj-ea"/>
              <a:cs typeface="+mj-cs"/>
            </a:endParaRPr>
          </a:p>
        </p:txBody>
      </p:sp>
      <p:pic>
        <p:nvPicPr>
          <p:cNvPr id="2151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2388"/>
            <a:ext cx="6588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96006" y="20641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Environmental Payload (AV-6)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2536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2388"/>
            <a:ext cx="6588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H_2012_en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3080"/>
            <a:ext cx="8229600" cy="389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9560</TotalTime>
  <Words>1319</Words>
  <Application>Microsoft Macintosh PowerPoint</Application>
  <PresentationFormat>On-screen Show (4:3)</PresentationFormat>
  <Paragraphs>217</Paragraphs>
  <Slides>26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HS3 Mission Overview</vt:lpstr>
      <vt:lpstr>Environmental Payload (AV-6)</vt:lpstr>
      <vt:lpstr>Instruments: Cloud Physics Lidar</vt:lpstr>
      <vt:lpstr>Instruments: GPS Dropsondes (AVAPS) </vt:lpstr>
      <vt:lpstr>Instruments: Scanning High-resolution Interferometer Sounder </vt:lpstr>
      <vt:lpstr>Over-Storm Payload (AV-1)</vt:lpstr>
      <vt:lpstr>Instruments: High-Altitude MMIC  Sounding Radiometer (HAMSR)</vt:lpstr>
      <vt:lpstr>Instruments: High-altitude Imaging Wind and Rain Airborne Profiler (HIWRAP)</vt:lpstr>
      <vt:lpstr>Instruments: Hurricane Imaging Radiometer  (HIRAD)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Dunion</cp:lastModifiedBy>
  <cp:revision>461</cp:revision>
  <dcterms:created xsi:type="dcterms:W3CDTF">2014-02-25T13:10:57Z</dcterms:created>
  <dcterms:modified xsi:type="dcterms:W3CDTF">2014-08-07T22:04:42Z</dcterms:modified>
</cp:coreProperties>
</file>