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6" r:id="rId3"/>
    <p:sldMasterId id="2147483781" r:id="rId4"/>
    <p:sldMasterId id="2147483794" r:id="rId5"/>
    <p:sldMasterId id="2147483819" r:id="rId6"/>
    <p:sldMasterId id="2147483856" r:id="rId7"/>
    <p:sldMasterId id="2147483880" r:id="rId8"/>
  </p:sldMasterIdLst>
  <p:notesMasterIdLst>
    <p:notesMasterId r:id="rId110"/>
  </p:notesMasterIdLst>
  <p:sldIdLst>
    <p:sldId id="381" r:id="rId9"/>
    <p:sldId id="628" r:id="rId10"/>
    <p:sldId id="593" r:id="rId11"/>
    <p:sldId id="602" r:id="rId12"/>
    <p:sldId id="639" r:id="rId13"/>
    <p:sldId id="642" r:id="rId14"/>
    <p:sldId id="640" r:id="rId15"/>
    <p:sldId id="611" r:id="rId16"/>
    <p:sldId id="647" r:id="rId17"/>
    <p:sldId id="648" r:id="rId18"/>
    <p:sldId id="603" r:id="rId19"/>
    <p:sldId id="604" r:id="rId20"/>
    <p:sldId id="605" r:id="rId21"/>
    <p:sldId id="636" r:id="rId22"/>
    <p:sldId id="649" r:id="rId23"/>
    <p:sldId id="596" r:id="rId24"/>
    <p:sldId id="597" r:id="rId25"/>
    <p:sldId id="598" r:id="rId26"/>
    <p:sldId id="599" r:id="rId27"/>
    <p:sldId id="600" r:id="rId28"/>
    <p:sldId id="601" r:id="rId29"/>
    <p:sldId id="464" r:id="rId30"/>
    <p:sldId id="471" r:id="rId31"/>
    <p:sldId id="407" r:id="rId32"/>
    <p:sldId id="656" r:id="rId33"/>
    <p:sldId id="454" r:id="rId34"/>
    <p:sldId id="607" r:id="rId35"/>
    <p:sldId id="608" r:id="rId36"/>
    <p:sldId id="609" r:id="rId37"/>
    <p:sldId id="610" r:id="rId38"/>
    <p:sldId id="606" r:id="rId39"/>
    <p:sldId id="573" r:id="rId40"/>
    <p:sldId id="511" r:id="rId41"/>
    <p:sldId id="626" r:id="rId42"/>
    <p:sldId id="614" r:id="rId43"/>
    <p:sldId id="617" r:id="rId44"/>
    <p:sldId id="621" r:id="rId45"/>
    <p:sldId id="612" r:id="rId46"/>
    <p:sldId id="657" r:id="rId47"/>
    <p:sldId id="622" r:id="rId48"/>
    <p:sldId id="625" r:id="rId49"/>
    <p:sldId id="624" r:id="rId50"/>
    <p:sldId id="623" r:id="rId51"/>
    <p:sldId id="521" r:id="rId52"/>
    <p:sldId id="527" r:id="rId53"/>
    <p:sldId id="588" r:id="rId54"/>
    <p:sldId id="528" r:id="rId55"/>
    <p:sldId id="531" r:id="rId56"/>
    <p:sldId id="532" r:id="rId57"/>
    <p:sldId id="533" r:id="rId58"/>
    <p:sldId id="650" r:id="rId59"/>
    <p:sldId id="651" r:id="rId60"/>
    <p:sldId id="652" r:id="rId61"/>
    <p:sldId id="534" r:id="rId62"/>
    <p:sldId id="535" r:id="rId63"/>
    <p:sldId id="536" r:id="rId64"/>
    <p:sldId id="537" r:id="rId65"/>
    <p:sldId id="538" r:id="rId66"/>
    <p:sldId id="540" r:id="rId67"/>
    <p:sldId id="541" r:id="rId68"/>
    <p:sldId id="542" r:id="rId69"/>
    <p:sldId id="572" r:id="rId70"/>
    <p:sldId id="543" r:id="rId71"/>
    <p:sldId id="545" r:id="rId72"/>
    <p:sldId id="546" r:id="rId73"/>
    <p:sldId id="547" r:id="rId74"/>
    <p:sldId id="548" r:id="rId75"/>
    <p:sldId id="549" r:id="rId76"/>
    <p:sldId id="550" r:id="rId77"/>
    <p:sldId id="551" r:id="rId78"/>
    <p:sldId id="552" r:id="rId79"/>
    <p:sldId id="553" r:id="rId80"/>
    <p:sldId id="556" r:id="rId81"/>
    <p:sldId id="555" r:id="rId82"/>
    <p:sldId id="557" r:id="rId83"/>
    <p:sldId id="558" r:id="rId84"/>
    <p:sldId id="559" r:id="rId85"/>
    <p:sldId id="653" r:id="rId86"/>
    <p:sldId id="565" r:id="rId87"/>
    <p:sldId id="563" r:id="rId88"/>
    <p:sldId id="566" r:id="rId89"/>
    <p:sldId id="567" r:id="rId90"/>
    <p:sldId id="568" r:id="rId91"/>
    <p:sldId id="569" r:id="rId92"/>
    <p:sldId id="631" r:id="rId93"/>
    <p:sldId id="632" r:id="rId94"/>
    <p:sldId id="633" r:id="rId95"/>
    <p:sldId id="646" r:id="rId96"/>
    <p:sldId id="356" r:id="rId97"/>
    <p:sldId id="357" r:id="rId98"/>
    <p:sldId id="654" r:id="rId99"/>
    <p:sldId id="358" r:id="rId100"/>
    <p:sldId id="445" r:id="rId101"/>
    <p:sldId id="457" r:id="rId102"/>
    <p:sldId id="360" r:id="rId103"/>
    <p:sldId id="361" r:id="rId104"/>
    <p:sldId id="655" r:id="rId105"/>
    <p:sldId id="365" r:id="rId106"/>
    <p:sldId id="366" r:id="rId107"/>
    <p:sldId id="371" r:id="rId108"/>
    <p:sldId id="447"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hilip M. Kenul" initials="PM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85" autoAdjust="0"/>
    <p:restoredTop sz="93073" autoAdjust="0"/>
  </p:normalViewPr>
  <p:slideViewPr>
    <p:cSldViewPr snapToGrid="0" snapToObjects="1" showGuides="1">
      <p:cViewPr>
        <p:scale>
          <a:sx n="150" d="100"/>
          <a:sy n="150" d="100"/>
        </p:scale>
        <p:origin x="-3472" y="-800"/>
      </p:cViewPr>
      <p:guideLst>
        <p:guide orient="horz" pos="3392"/>
        <p:guide pos="4983"/>
      </p:guideLst>
    </p:cSldViewPr>
  </p:slideViewPr>
  <p:notesTextViewPr>
    <p:cViewPr>
      <p:scale>
        <a:sx n="100" d="100"/>
        <a:sy n="100" d="100"/>
      </p:scale>
      <p:origin x="0" y="0"/>
    </p:cViewPr>
  </p:notesTextViewPr>
  <p:sorterViewPr>
    <p:cViewPr>
      <p:scale>
        <a:sx n="108" d="100"/>
        <a:sy n="108"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3.xml"/><Relationship Id="rId102" Type="http://schemas.openxmlformats.org/officeDocument/2006/relationships/slide" Target="slides/slide94.xml"/><Relationship Id="rId103" Type="http://schemas.openxmlformats.org/officeDocument/2006/relationships/slide" Target="slides/slide95.xml"/><Relationship Id="rId104" Type="http://schemas.openxmlformats.org/officeDocument/2006/relationships/slide" Target="slides/slide96.xml"/><Relationship Id="rId105" Type="http://schemas.openxmlformats.org/officeDocument/2006/relationships/slide" Target="slides/slide97.xml"/><Relationship Id="rId106" Type="http://schemas.openxmlformats.org/officeDocument/2006/relationships/slide" Target="slides/slide98.xml"/><Relationship Id="rId107" Type="http://schemas.openxmlformats.org/officeDocument/2006/relationships/slide" Target="slides/slide9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8" Type="http://schemas.openxmlformats.org/officeDocument/2006/relationships/slide" Target="slides/slide100.xml"/><Relationship Id="rId109" Type="http://schemas.openxmlformats.org/officeDocument/2006/relationships/slide" Target="slides/slide10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110" Type="http://schemas.openxmlformats.org/officeDocument/2006/relationships/notesMaster" Target="notesMasters/notesMaster1.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97" Type="http://schemas.openxmlformats.org/officeDocument/2006/relationships/slide" Target="slides/slide89.xml"/><Relationship Id="rId98" Type="http://schemas.openxmlformats.org/officeDocument/2006/relationships/slide" Target="slides/slide90.xml"/><Relationship Id="rId99" Type="http://schemas.openxmlformats.org/officeDocument/2006/relationships/slide" Target="slides/slide91.xml"/><Relationship Id="rId111" Type="http://schemas.openxmlformats.org/officeDocument/2006/relationships/printerSettings" Target="printerSettings/printerSettings1.bin"/><Relationship Id="rId112" Type="http://schemas.openxmlformats.org/officeDocument/2006/relationships/commentAuthors" Target="commentAuthors.xml"/><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100" Type="http://schemas.openxmlformats.org/officeDocument/2006/relationships/slide" Target="slides/slide92.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7-17T12:10:42.895" idx="3">
    <p:pos x="5766" y="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28C11C-8E23-F942-BC42-5DEA2DB0B264}" type="datetimeFigureOut">
              <a:rPr lang="en-US" smtClean="0"/>
              <a:t>7/24/15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0427FA-C76B-3048-8A77-E82A93CC64FD}" type="slidenum">
              <a:rPr lang="en-US" smtClean="0"/>
              <a:t>‹#›</a:t>
            </a:fld>
            <a:endParaRPr lang="en-US"/>
          </a:p>
        </p:txBody>
      </p:sp>
    </p:spTree>
    <p:extLst>
      <p:ext uri="{BB962C8B-B14F-4D97-AF65-F5344CB8AC3E}">
        <p14:creationId xmlns:p14="http://schemas.microsoft.com/office/powerpoint/2010/main" val="8189877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0"/>
          </p:nvPr>
        </p:nvSpPr>
        <p:spPr/>
        <p:txBody>
          <a:bodyPr/>
          <a:lstStyle/>
          <a:p>
            <a:fld id="{20120F81-3A6A-4747-A2F9-DD4644F4B60F}" type="datetime1">
              <a:rPr lang="en-US" smtClean="0">
                <a:solidFill>
                  <a:prstClr val="black"/>
                </a:solidFill>
              </a:rPr>
              <a:pPr/>
              <a:t>7/24/15</a:t>
            </a:fld>
            <a:endParaRPr lang="en-US">
              <a:solidFill>
                <a:prstClr val="black"/>
              </a:solidFill>
            </a:endParaRPr>
          </a:p>
        </p:txBody>
      </p:sp>
      <p:sp>
        <p:nvSpPr>
          <p:cNvPr id="7" name="Footer Placeholder 6"/>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033032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a:spcBef>
                <a:spcPct val="0"/>
              </a:spcBef>
            </a:pPr>
            <a:fld id="{D2F2A1E4-4C32-4434-90C9-11182088EBE2}" type="slidenum">
              <a:rPr lang="en-US" altLang="en-US">
                <a:solidFill>
                  <a:prstClr val="black"/>
                </a:solidFill>
              </a:rPr>
              <a:pPr algn="r">
                <a:spcBef>
                  <a:spcPct val="0"/>
                </a:spcBef>
              </a:pPr>
              <a:t>48</a:t>
            </a:fld>
            <a:endParaRPr lang="en-US" altLang="en-US">
              <a:solidFill>
                <a:prstClr val="black"/>
              </a:solidFill>
            </a:endParaRPr>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209268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883" indent="-285724">
              <a:spcBef>
                <a:spcPct val="30000"/>
              </a:spcBef>
              <a:defRPr sz="1200">
                <a:solidFill>
                  <a:schemeClr val="tx1"/>
                </a:solidFill>
                <a:latin typeface="Arial" panose="020B0604020202020204" pitchFamily="34" charset="0"/>
                <a:ea typeface="MS PGothic" panose="020B0600070205080204" pitchFamily="34" charset="-128"/>
              </a:defRPr>
            </a:lvl2pPr>
            <a:lvl3pPr marL="1142898" indent="-228580">
              <a:spcBef>
                <a:spcPct val="30000"/>
              </a:spcBef>
              <a:defRPr sz="1200">
                <a:solidFill>
                  <a:schemeClr val="tx1"/>
                </a:solidFill>
                <a:latin typeface="Arial" panose="020B0604020202020204" pitchFamily="34" charset="0"/>
                <a:ea typeface="MS PGothic" panose="020B0600070205080204" pitchFamily="34" charset="-128"/>
              </a:defRPr>
            </a:lvl3pPr>
            <a:lvl4pPr marL="1600057" indent="-228580">
              <a:spcBef>
                <a:spcPct val="30000"/>
              </a:spcBef>
              <a:defRPr sz="1200">
                <a:solidFill>
                  <a:schemeClr val="tx1"/>
                </a:solidFill>
                <a:latin typeface="Arial" panose="020B0604020202020204" pitchFamily="34" charset="0"/>
                <a:ea typeface="MS PGothic" panose="020B0600070205080204" pitchFamily="34" charset="-128"/>
              </a:defRPr>
            </a:lvl4pPr>
            <a:lvl5pPr marL="2057217" indent="-228580">
              <a:spcBef>
                <a:spcPct val="30000"/>
              </a:spcBef>
              <a:defRPr sz="1200">
                <a:solidFill>
                  <a:schemeClr val="tx1"/>
                </a:solidFill>
                <a:latin typeface="Arial" panose="020B0604020202020204" pitchFamily="34" charset="0"/>
                <a:ea typeface="MS PGothic" panose="020B0600070205080204" pitchFamily="34" charset="-128"/>
              </a:defRPr>
            </a:lvl5pPr>
            <a:lvl6pPr marL="2514376" indent="-228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535" indent="-228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8695" indent="-228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5854" indent="-228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60D9507-D517-4838-A16C-AA0FDCB4E561}" type="slidenum">
              <a:rPr lang="en-US" altLang="en-US">
                <a:solidFill>
                  <a:prstClr val="black"/>
                </a:solidFill>
              </a:rPr>
              <a:pPr>
                <a:spcBef>
                  <a:spcPct val="0"/>
                </a:spcBef>
              </a:pPr>
              <a:t>49</a:t>
            </a:fld>
            <a:endParaRPr lang="en-US" altLang="en-US">
              <a:solidFill>
                <a:prstClr val="black"/>
              </a:solidFill>
            </a:endParaRPr>
          </a:p>
        </p:txBody>
      </p:sp>
      <p:sp>
        <p:nvSpPr>
          <p:cNvPr id="1249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a:spcBef>
                <a:spcPct val="0"/>
              </a:spcBef>
            </a:pPr>
            <a:fld id="{85C6DE27-9C63-4782-ACB0-E8D66BD60C0E}" type="slidenum">
              <a:rPr lang="en-US" altLang="en-US">
                <a:solidFill>
                  <a:prstClr val="black"/>
                </a:solidFill>
              </a:rPr>
              <a:pPr algn="r">
                <a:spcBef>
                  <a:spcPct val="0"/>
                </a:spcBef>
              </a:pPr>
              <a:t>49</a:t>
            </a:fld>
            <a:endParaRPr lang="en-US" altLang="en-US">
              <a:solidFill>
                <a:prstClr val="black"/>
              </a:solidFill>
            </a:endParaRPr>
          </a:p>
        </p:txBody>
      </p:sp>
      <p:sp>
        <p:nvSpPr>
          <p:cNvPr id="124932" name="Rectangle 2"/>
          <p:cNvSpPr>
            <a:spLocks noGrp="1" noRot="1" noChangeAspect="1" noChangeArrowheads="1" noTextEdit="1"/>
          </p:cNvSpPr>
          <p:nvPr>
            <p:ph type="sldImg"/>
          </p:nvPr>
        </p:nvSpPr>
        <p:spPr>
          <a:solidFill>
            <a:srgbClr val="FFFFFF"/>
          </a:solidFill>
          <a:ln/>
        </p:spPr>
      </p:sp>
      <p:sp>
        <p:nvSpPr>
          <p:cNvPr id="124933"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109032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883" indent="-285724">
              <a:spcBef>
                <a:spcPct val="30000"/>
              </a:spcBef>
              <a:defRPr sz="1200">
                <a:solidFill>
                  <a:schemeClr val="tx1"/>
                </a:solidFill>
                <a:latin typeface="Arial" panose="020B0604020202020204" pitchFamily="34" charset="0"/>
                <a:ea typeface="MS PGothic" panose="020B0600070205080204" pitchFamily="34" charset="-128"/>
              </a:defRPr>
            </a:lvl2pPr>
            <a:lvl3pPr marL="1142898" indent="-228580">
              <a:spcBef>
                <a:spcPct val="30000"/>
              </a:spcBef>
              <a:defRPr sz="1200">
                <a:solidFill>
                  <a:schemeClr val="tx1"/>
                </a:solidFill>
                <a:latin typeface="Arial" panose="020B0604020202020204" pitchFamily="34" charset="0"/>
                <a:ea typeface="MS PGothic" panose="020B0600070205080204" pitchFamily="34" charset="-128"/>
              </a:defRPr>
            </a:lvl3pPr>
            <a:lvl4pPr marL="1600057" indent="-228580">
              <a:spcBef>
                <a:spcPct val="30000"/>
              </a:spcBef>
              <a:defRPr sz="1200">
                <a:solidFill>
                  <a:schemeClr val="tx1"/>
                </a:solidFill>
                <a:latin typeface="Arial" panose="020B0604020202020204" pitchFamily="34" charset="0"/>
                <a:ea typeface="MS PGothic" panose="020B0600070205080204" pitchFamily="34" charset="-128"/>
              </a:defRPr>
            </a:lvl4pPr>
            <a:lvl5pPr marL="2057217" indent="-228580">
              <a:spcBef>
                <a:spcPct val="30000"/>
              </a:spcBef>
              <a:defRPr sz="1200">
                <a:solidFill>
                  <a:schemeClr val="tx1"/>
                </a:solidFill>
                <a:latin typeface="Arial" panose="020B0604020202020204" pitchFamily="34" charset="0"/>
                <a:ea typeface="MS PGothic" panose="020B0600070205080204" pitchFamily="34" charset="-128"/>
              </a:defRPr>
            </a:lvl5pPr>
            <a:lvl6pPr marL="2514376" indent="-228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535" indent="-228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8695" indent="-228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5854" indent="-228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AD57F72-02A2-4496-89E5-3CBC33911B73}" type="slidenum">
              <a:rPr lang="en-US" altLang="en-US">
                <a:solidFill>
                  <a:prstClr val="black"/>
                </a:solidFill>
              </a:rPr>
              <a:pPr>
                <a:spcBef>
                  <a:spcPct val="0"/>
                </a:spcBef>
              </a:pPr>
              <a:t>50</a:t>
            </a:fld>
            <a:endParaRPr lang="en-US" altLang="en-US">
              <a:solidFill>
                <a:prstClr val="black"/>
              </a:solidFill>
            </a:endParaRPr>
          </a:p>
        </p:txBody>
      </p:sp>
      <p:sp>
        <p:nvSpPr>
          <p:cNvPr id="12697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a:spcBef>
                <a:spcPct val="0"/>
              </a:spcBef>
            </a:pPr>
            <a:fld id="{865A3F36-8B37-4A42-9F18-2721340B1E42}" type="slidenum">
              <a:rPr lang="en-US" altLang="en-US">
                <a:solidFill>
                  <a:prstClr val="black"/>
                </a:solidFill>
              </a:rPr>
              <a:pPr algn="r">
                <a:spcBef>
                  <a:spcPct val="0"/>
                </a:spcBef>
              </a:pPr>
              <a:t>50</a:t>
            </a:fld>
            <a:endParaRPr lang="en-US" altLang="en-US">
              <a:solidFill>
                <a:prstClr val="black"/>
              </a:solidFill>
            </a:endParaRPr>
          </a:p>
        </p:txBody>
      </p:sp>
      <p:sp>
        <p:nvSpPr>
          <p:cNvPr id="126980" name="Rectangle 2"/>
          <p:cNvSpPr>
            <a:spLocks noGrp="1" noRot="1" noChangeAspect="1" noChangeArrowheads="1" noTextEdit="1"/>
          </p:cNvSpPr>
          <p:nvPr>
            <p:ph type="sldImg"/>
          </p:nvPr>
        </p:nvSpPr>
        <p:spPr>
          <a:solidFill>
            <a:srgbClr val="FFFFFF"/>
          </a:solidFill>
          <a:ln/>
        </p:spPr>
      </p:sp>
      <p:sp>
        <p:nvSpPr>
          <p:cNvPr id="126981"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2873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slide </a:t>
            </a:r>
            <a:r>
              <a:rPr lang="en-US" altLang="en-US" smtClean="0"/>
              <a:t>shows how the </a:t>
            </a:r>
            <a:r>
              <a:rPr lang="en-US" altLang="en-US" dirty="0" smtClean="0"/>
              <a:t>LIP sensors</a:t>
            </a:r>
            <a:r>
              <a:rPr lang="en-US" altLang="en-US" baseline="0" dirty="0" smtClean="0"/>
              <a:t> were distributed about the Global Hawk during GRIP.  </a:t>
            </a:r>
          </a:p>
          <a:p>
            <a:r>
              <a:rPr lang="en-US" altLang="en-US" baseline="0" dirty="0" smtClean="0"/>
              <a:t>The primary change that we will have to make in SHOUT is to move the Aft Downward looking field mill slightly forward since its GRIP location is now occupied by the AVAPS antenna.</a:t>
            </a:r>
            <a:endParaRPr lang="en-US" altLang="en-US" dirty="0" smtClean="0"/>
          </a:p>
        </p:txBody>
      </p:sp>
      <p:sp>
        <p:nvSpPr>
          <p:cNvPr id="1434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buClr>
                <a:srgbClr val="000000"/>
              </a:buClr>
              <a:buSzPct val="100000"/>
              <a:buFont typeface="Times New Roman" pitchFamily="18" charset="0"/>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defRPr sz="1200">
                <a:solidFill>
                  <a:srgbClr val="000000"/>
                </a:solidFill>
                <a:latin typeface="Times New Roman" pitchFamily="18" charset="0"/>
              </a:defRPr>
            </a:lvl1pPr>
            <a:lvl2pPr marL="729057" indent="-280406" eaLnBrk="0" hangingPunct="0">
              <a:spcBef>
                <a:spcPct val="30000"/>
              </a:spcBef>
              <a:buClr>
                <a:srgbClr val="000000"/>
              </a:buClr>
              <a:buSzPct val="100000"/>
              <a:buFont typeface="Times New Roman" pitchFamily="18" charset="0"/>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defRPr sz="1200">
                <a:solidFill>
                  <a:srgbClr val="000000"/>
                </a:solidFill>
                <a:latin typeface="Times New Roman" pitchFamily="18" charset="0"/>
              </a:defRPr>
            </a:lvl2pPr>
            <a:lvl3pPr marL="1121626" indent="-224325" eaLnBrk="0" hangingPunct="0">
              <a:spcBef>
                <a:spcPct val="30000"/>
              </a:spcBef>
              <a:buClr>
                <a:srgbClr val="000000"/>
              </a:buClr>
              <a:buSzPct val="100000"/>
              <a:buFont typeface="Times New Roman" pitchFamily="18" charset="0"/>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defRPr sz="1200">
                <a:solidFill>
                  <a:srgbClr val="000000"/>
                </a:solidFill>
                <a:latin typeface="Times New Roman" pitchFamily="18" charset="0"/>
              </a:defRPr>
            </a:lvl3pPr>
            <a:lvl4pPr marL="1570276" indent="-224325" eaLnBrk="0" hangingPunct="0">
              <a:spcBef>
                <a:spcPct val="30000"/>
              </a:spcBef>
              <a:buClr>
                <a:srgbClr val="000000"/>
              </a:buClr>
              <a:buSzPct val="100000"/>
              <a:buFont typeface="Times New Roman" pitchFamily="18" charset="0"/>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defRPr sz="1200">
                <a:solidFill>
                  <a:srgbClr val="000000"/>
                </a:solidFill>
                <a:latin typeface="Times New Roman" pitchFamily="18" charset="0"/>
              </a:defRPr>
            </a:lvl4pPr>
            <a:lvl5pPr marL="2018927" indent="-224325" eaLnBrk="0" hangingPunct="0">
              <a:spcBef>
                <a:spcPct val="30000"/>
              </a:spcBef>
              <a:buClr>
                <a:srgbClr val="000000"/>
              </a:buClr>
              <a:buSzPct val="100000"/>
              <a:buFont typeface="Times New Roman" pitchFamily="18" charset="0"/>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defRPr sz="1200">
                <a:solidFill>
                  <a:srgbClr val="000000"/>
                </a:solidFill>
                <a:latin typeface="Times New Roman" pitchFamily="18" charset="0"/>
              </a:defRPr>
            </a:lvl5pPr>
            <a:lvl6pPr marL="2467577" indent="-224325" defTabSz="448650" eaLnBrk="0" fontAlgn="base" hangingPunct="0">
              <a:spcBef>
                <a:spcPct val="30000"/>
              </a:spcBef>
              <a:spcAft>
                <a:spcPct val="0"/>
              </a:spcAft>
              <a:buClr>
                <a:srgbClr val="000000"/>
              </a:buClr>
              <a:buSzPct val="100000"/>
              <a:buFont typeface="Times New Roman" pitchFamily="18" charset="0"/>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defRPr sz="1200">
                <a:solidFill>
                  <a:srgbClr val="000000"/>
                </a:solidFill>
                <a:latin typeface="Times New Roman" pitchFamily="18" charset="0"/>
              </a:defRPr>
            </a:lvl6pPr>
            <a:lvl7pPr marL="2916227" indent="-224325" defTabSz="448650" eaLnBrk="0" fontAlgn="base" hangingPunct="0">
              <a:spcBef>
                <a:spcPct val="30000"/>
              </a:spcBef>
              <a:spcAft>
                <a:spcPct val="0"/>
              </a:spcAft>
              <a:buClr>
                <a:srgbClr val="000000"/>
              </a:buClr>
              <a:buSzPct val="100000"/>
              <a:buFont typeface="Times New Roman" pitchFamily="18" charset="0"/>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defRPr sz="1200">
                <a:solidFill>
                  <a:srgbClr val="000000"/>
                </a:solidFill>
                <a:latin typeface="Times New Roman" pitchFamily="18" charset="0"/>
              </a:defRPr>
            </a:lvl7pPr>
            <a:lvl8pPr marL="3364878" indent="-224325" defTabSz="448650" eaLnBrk="0" fontAlgn="base" hangingPunct="0">
              <a:spcBef>
                <a:spcPct val="30000"/>
              </a:spcBef>
              <a:spcAft>
                <a:spcPct val="0"/>
              </a:spcAft>
              <a:buClr>
                <a:srgbClr val="000000"/>
              </a:buClr>
              <a:buSzPct val="100000"/>
              <a:buFont typeface="Times New Roman" pitchFamily="18" charset="0"/>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defRPr sz="1200">
                <a:solidFill>
                  <a:srgbClr val="000000"/>
                </a:solidFill>
                <a:latin typeface="Times New Roman" pitchFamily="18" charset="0"/>
              </a:defRPr>
            </a:lvl8pPr>
            <a:lvl9pPr marL="3813528" indent="-224325" defTabSz="448650" eaLnBrk="0" fontAlgn="base" hangingPunct="0">
              <a:spcBef>
                <a:spcPct val="30000"/>
              </a:spcBef>
              <a:spcAft>
                <a:spcPct val="0"/>
              </a:spcAft>
              <a:buClr>
                <a:srgbClr val="000000"/>
              </a:buClr>
              <a:buSzPct val="100000"/>
              <a:buFont typeface="Times New Roman" pitchFamily="18" charset="0"/>
              <a:tabLst>
                <a:tab pos="0" algn="l"/>
                <a:tab pos="448650" algn="l"/>
                <a:tab pos="897301" algn="l"/>
                <a:tab pos="1345951" algn="l"/>
                <a:tab pos="1794601" algn="l"/>
                <a:tab pos="2243252" algn="l"/>
                <a:tab pos="2691902" algn="l"/>
                <a:tab pos="3140553" algn="l"/>
                <a:tab pos="3589203" algn="l"/>
                <a:tab pos="4037853" algn="l"/>
                <a:tab pos="4486504" algn="l"/>
                <a:tab pos="4935154" algn="l"/>
                <a:tab pos="5383804" algn="l"/>
                <a:tab pos="5832455" algn="l"/>
                <a:tab pos="6281105" algn="l"/>
                <a:tab pos="6729755" algn="l"/>
                <a:tab pos="7178406" algn="l"/>
                <a:tab pos="7627056" algn="l"/>
                <a:tab pos="8075706" algn="l"/>
                <a:tab pos="8524357" algn="l"/>
                <a:tab pos="8973007" algn="l"/>
              </a:tabLst>
              <a:defRPr sz="1200">
                <a:solidFill>
                  <a:srgbClr val="000000"/>
                </a:solidFill>
                <a:latin typeface="Times New Roman" pitchFamily="18" charset="0"/>
              </a:defRPr>
            </a:lvl9pPr>
          </a:lstStyle>
          <a:p>
            <a:pPr eaLnBrk="1" hangingPunct="1">
              <a:spcBef>
                <a:spcPct val="0"/>
              </a:spcBef>
              <a:buFont typeface="Calibri" charset="0"/>
              <a:buNone/>
            </a:pPr>
            <a:fld id="{BB9D6277-B3D8-4949-BE2B-1F3171070BA7}" type="slidenum">
              <a:rPr lang="en-GB" altLang="en-US" smtClean="0">
                <a:latin typeface="Calibri" charset="0"/>
              </a:rPr>
              <a:pPr eaLnBrk="1" hangingPunct="1">
                <a:spcBef>
                  <a:spcPct val="0"/>
                </a:spcBef>
                <a:buFont typeface="Calibri" charset="0"/>
                <a:buNone/>
              </a:pPr>
              <a:t>53</a:t>
            </a:fld>
            <a:endParaRPr lang="en-GB" altLang="en-US" smtClean="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EE20A222-096D-4637-8978-D5180D9471F7}" type="slidenum">
              <a:rPr lang="en-US">
                <a:solidFill>
                  <a:prstClr val="black"/>
                </a:solidFill>
              </a:rPr>
              <a:pPr/>
              <a:t>54</a:t>
            </a:fld>
            <a:endParaRPr lang="en-US">
              <a:solidFill>
                <a:prstClr val="black"/>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975360" y="4560571"/>
            <a:ext cx="5364480" cy="4320540"/>
          </a:xfrm>
          <a:noFill/>
          <a:ln/>
        </p:spPr>
        <p:txBody>
          <a:bodyPr/>
          <a:lstStyle/>
          <a:p>
            <a:pPr eaLnBrk="1" hangingPunct="1"/>
            <a:endParaRPr lang="en-US" smtClean="0">
              <a:latin typeface="Arial" charset="0"/>
              <a:ea typeface="ＭＳ Ｐゴシック" charset="-128"/>
            </a:endParaRPr>
          </a:p>
        </p:txBody>
      </p:sp>
    </p:spTree>
    <p:extLst>
      <p:ext uri="{BB962C8B-B14F-4D97-AF65-F5344CB8AC3E}">
        <p14:creationId xmlns:p14="http://schemas.microsoft.com/office/powerpoint/2010/main" val="1037856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EE20A222-096D-4637-8978-D5180D9471F7}" type="slidenum">
              <a:rPr lang="en-US">
                <a:solidFill>
                  <a:prstClr val="black"/>
                </a:solidFill>
              </a:rPr>
              <a:pPr/>
              <a:t>56</a:t>
            </a:fld>
            <a:endParaRPr lang="en-US">
              <a:solidFill>
                <a:prstClr val="black"/>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975360" y="4560571"/>
            <a:ext cx="5364480" cy="4320540"/>
          </a:xfrm>
          <a:noFill/>
          <a:ln/>
        </p:spPr>
        <p:txBody>
          <a:bodyPr/>
          <a:lstStyle/>
          <a:p>
            <a:pPr eaLnBrk="1" hangingPunct="1"/>
            <a:endParaRPr lang="en-US" smtClean="0">
              <a:latin typeface="Arial" charset="0"/>
              <a:ea typeface="ＭＳ Ｐゴシック" charset="-128"/>
            </a:endParaRPr>
          </a:p>
        </p:txBody>
      </p:sp>
    </p:spTree>
    <p:extLst>
      <p:ext uri="{BB962C8B-B14F-4D97-AF65-F5344CB8AC3E}">
        <p14:creationId xmlns:p14="http://schemas.microsoft.com/office/powerpoint/2010/main" val="2527515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EE20A222-096D-4637-8978-D5180D9471F7}" type="slidenum">
              <a:rPr lang="en-US">
                <a:solidFill>
                  <a:prstClr val="black"/>
                </a:solidFill>
              </a:rPr>
              <a:pPr/>
              <a:t>57</a:t>
            </a:fld>
            <a:endParaRPr lang="en-US">
              <a:solidFill>
                <a:prstClr val="black"/>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975360" y="4560571"/>
            <a:ext cx="5364480" cy="4320540"/>
          </a:xfrm>
          <a:noFill/>
          <a:ln/>
        </p:spPr>
        <p:txBody>
          <a:bodyPr/>
          <a:lstStyle/>
          <a:p>
            <a:pPr eaLnBrk="1" hangingPunct="1"/>
            <a:endParaRPr lang="en-US" smtClean="0">
              <a:latin typeface="Arial" charset="0"/>
              <a:ea typeface="ＭＳ Ｐゴシック" charset="-128"/>
            </a:endParaRPr>
          </a:p>
        </p:txBody>
      </p:sp>
    </p:spTree>
    <p:extLst>
      <p:ext uri="{BB962C8B-B14F-4D97-AF65-F5344CB8AC3E}">
        <p14:creationId xmlns:p14="http://schemas.microsoft.com/office/powerpoint/2010/main" val="909576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883" indent="-285724" eaLnBrk="0" hangingPunct="0">
              <a:defRPr sz="1400">
                <a:solidFill>
                  <a:schemeClr val="tx1"/>
                </a:solidFill>
                <a:latin typeface="Arial" charset="0"/>
                <a:ea typeface="ＭＳ Ｐゴシック" charset="0"/>
              </a:defRPr>
            </a:lvl2pPr>
            <a:lvl3pPr marL="1142898" indent="-228580" eaLnBrk="0" hangingPunct="0">
              <a:defRPr sz="1400">
                <a:solidFill>
                  <a:schemeClr val="tx1"/>
                </a:solidFill>
                <a:latin typeface="Arial" charset="0"/>
                <a:ea typeface="ＭＳ Ｐゴシック" charset="0"/>
              </a:defRPr>
            </a:lvl3pPr>
            <a:lvl4pPr marL="1600057" indent="-228580" eaLnBrk="0" hangingPunct="0">
              <a:defRPr sz="1400">
                <a:solidFill>
                  <a:schemeClr val="tx1"/>
                </a:solidFill>
                <a:latin typeface="Arial" charset="0"/>
                <a:ea typeface="ＭＳ Ｐゴシック" charset="0"/>
              </a:defRPr>
            </a:lvl4pPr>
            <a:lvl5pPr marL="2057217" indent="-228580" eaLnBrk="0" hangingPunct="0">
              <a:defRPr sz="1400">
                <a:solidFill>
                  <a:schemeClr val="tx1"/>
                </a:solidFill>
                <a:latin typeface="Arial" charset="0"/>
                <a:ea typeface="ＭＳ Ｐゴシック" charset="0"/>
              </a:defRPr>
            </a:lvl5pPr>
            <a:lvl6pPr marL="2514376" indent="-228580" algn="ctr" eaLnBrk="0" fontAlgn="base" hangingPunct="0">
              <a:spcBef>
                <a:spcPct val="0"/>
              </a:spcBef>
              <a:spcAft>
                <a:spcPct val="0"/>
              </a:spcAft>
              <a:defRPr sz="1400">
                <a:solidFill>
                  <a:schemeClr val="tx1"/>
                </a:solidFill>
                <a:latin typeface="Arial" charset="0"/>
                <a:ea typeface="ＭＳ Ｐゴシック" charset="0"/>
              </a:defRPr>
            </a:lvl6pPr>
            <a:lvl7pPr marL="2971535" indent="-228580" algn="ctr" eaLnBrk="0" fontAlgn="base" hangingPunct="0">
              <a:spcBef>
                <a:spcPct val="0"/>
              </a:spcBef>
              <a:spcAft>
                <a:spcPct val="0"/>
              </a:spcAft>
              <a:defRPr sz="1400">
                <a:solidFill>
                  <a:schemeClr val="tx1"/>
                </a:solidFill>
                <a:latin typeface="Arial" charset="0"/>
                <a:ea typeface="ＭＳ Ｐゴシック" charset="0"/>
              </a:defRPr>
            </a:lvl7pPr>
            <a:lvl8pPr marL="3428695" indent="-228580" algn="ctr" eaLnBrk="0" fontAlgn="base" hangingPunct="0">
              <a:spcBef>
                <a:spcPct val="0"/>
              </a:spcBef>
              <a:spcAft>
                <a:spcPct val="0"/>
              </a:spcAft>
              <a:defRPr sz="1400">
                <a:solidFill>
                  <a:schemeClr val="tx1"/>
                </a:solidFill>
                <a:latin typeface="Arial" charset="0"/>
                <a:ea typeface="ＭＳ Ｐゴシック" charset="0"/>
              </a:defRPr>
            </a:lvl8pPr>
            <a:lvl9pPr marL="3885854" indent="-22858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40A3B49A-5496-824E-A0E5-3CEF8C8393A8}" type="slidenum">
              <a:rPr lang="en-US" sz="1200">
                <a:solidFill>
                  <a:prstClr val="black"/>
                </a:solidFill>
              </a:rPr>
              <a:pPr eaLnBrk="1" hangingPunct="1"/>
              <a:t>79</a:t>
            </a:fld>
            <a:endParaRPr lang="en-US" sz="1200">
              <a:solidFill>
                <a:prstClr val="black"/>
              </a:solidFill>
            </a:endParaRPr>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9722" tIns="44861" rIns="89722" bIns="44861"/>
          <a:lstStyle/>
          <a:p>
            <a:pPr eaLnBrk="1" hangingPunct="1"/>
            <a:endParaRPr lang="en-US" sz="1600">
              <a:latin typeface="Arial" charset="0"/>
              <a:ea typeface="ＭＳ Ｐゴシック" charset="0"/>
              <a:cs typeface="ＭＳ Ｐゴシック" charset="0"/>
            </a:endParaRPr>
          </a:p>
        </p:txBody>
      </p:sp>
    </p:spTree>
    <p:extLst>
      <p:ext uri="{BB962C8B-B14F-4D97-AF65-F5344CB8AC3E}">
        <p14:creationId xmlns:p14="http://schemas.microsoft.com/office/powerpoint/2010/main" val="1190498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41BE01-4C22-4E44-94DF-D78FE25E58C5}" type="slidenum">
              <a:rPr lang="en-US"/>
              <a:pPr/>
              <a:t>93</a:t>
            </a:fld>
            <a:endParaRPr lang="en-US" dirty="0"/>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spelling</a:t>
            </a:r>
            <a:endParaRPr lang="en-US" dirty="0"/>
          </a:p>
        </p:txBody>
      </p:sp>
      <p:sp>
        <p:nvSpPr>
          <p:cNvPr id="4" name="Slide Number Placeholder 3"/>
          <p:cNvSpPr>
            <a:spLocks noGrp="1"/>
          </p:cNvSpPr>
          <p:nvPr>
            <p:ph type="sldNum" sz="quarter" idx="10"/>
          </p:nvPr>
        </p:nvSpPr>
        <p:spPr/>
        <p:txBody>
          <a:bodyPr/>
          <a:lstStyle/>
          <a:p>
            <a:fld id="{D21701BB-406C-034F-BCB4-7EBE65C035F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144340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7E864B-2B6D-6D47-BA28-42B7C0893BC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490138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7E864B-2B6D-6D47-BA28-42B7C0893BC7}"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49013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7E864B-2B6D-6D47-BA28-42B7C0893BC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49013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7E864B-2B6D-6D47-BA28-42B7C0893BC7}"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490138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Hypothetical reduction in primary variability axis distance at 1200 UTC 6 August due to assimilating a </a:t>
            </a:r>
            <a:r>
              <a:rPr lang="en-US" dirty="0" err="1" smtClean="0">
                <a:latin typeface="Calibri" charset="0"/>
              </a:rPr>
              <a:t>dropsonde</a:t>
            </a:r>
            <a:r>
              <a:rPr lang="en-US" dirty="0" smtClean="0">
                <a:latin typeface="Calibri" charset="0"/>
              </a:rPr>
              <a:t> at each point.  The warmer the color, the greater the impact.  Figure is storm-centered (the x denotes the predicted center of Bertha at the time).</a:t>
            </a:r>
          </a:p>
          <a:p>
            <a:endParaRPr lang="en-US" dirty="0"/>
          </a:p>
        </p:txBody>
      </p:sp>
      <p:sp>
        <p:nvSpPr>
          <p:cNvPr id="4" name="Slide Number Placeholder 3"/>
          <p:cNvSpPr>
            <a:spLocks noGrp="1"/>
          </p:cNvSpPr>
          <p:nvPr>
            <p:ph type="sldNum" sz="quarter" idx="10"/>
          </p:nvPr>
        </p:nvSpPr>
        <p:spPr/>
        <p:txBody>
          <a:bodyPr/>
          <a:lstStyle/>
          <a:p>
            <a:fld id="{AD7E864B-2B6D-6D47-BA28-42B7C0893BC7}"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293414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Hypothetical reduction in primary variability axis distance at 1200 UTC 6 August due to assimilating a </a:t>
            </a:r>
            <a:r>
              <a:rPr lang="en-US" dirty="0" err="1" smtClean="0">
                <a:latin typeface="Calibri" charset="0"/>
              </a:rPr>
              <a:t>dropsonde</a:t>
            </a:r>
            <a:r>
              <a:rPr lang="en-US" dirty="0" smtClean="0">
                <a:latin typeface="Calibri" charset="0"/>
              </a:rPr>
              <a:t> at each point.  The warmer the color, the greater the impact.  Figure is storm-centered (the x denotes the predicted center of Bertha at the time).</a:t>
            </a:r>
          </a:p>
          <a:p>
            <a:endParaRPr lang="en-US" dirty="0"/>
          </a:p>
        </p:txBody>
      </p:sp>
      <p:sp>
        <p:nvSpPr>
          <p:cNvPr id="4" name="Slide Number Placeholder 3"/>
          <p:cNvSpPr>
            <a:spLocks noGrp="1"/>
          </p:cNvSpPr>
          <p:nvPr>
            <p:ph type="sldNum" sz="quarter" idx="10"/>
          </p:nvPr>
        </p:nvSpPr>
        <p:spPr/>
        <p:txBody>
          <a:bodyPr/>
          <a:lstStyle/>
          <a:p>
            <a:fld id="{AD7E864B-2B6D-6D47-BA28-42B7C0893BC7}"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293414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883" indent="-285724">
              <a:spcBef>
                <a:spcPct val="30000"/>
              </a:spcBef>
              <a:defRPr sz="1200">
                <a:solidFill>
                  <a:schemeClr val="tx1"/>
                </a:solidFill>
                <a:latin typeface="Arial" panose="020B0604020202020204" pitchFamily="34" charset="0"/>
                <a:ea typeface="MS PGothic" panose="020B0600070205080204" pitchFamily="34" charset="-128"/>
              </a:defRPr>
            </a:lvl2pPr>
            <a:lvl3pPr marL="1142898" indent="-228580">
              <a:spcBef>
                <a:spcPct val="30000"/>
              </a:spcBef>
              <a:defRPr sz="1200">
                <a:solidFill>
                  <a:schemeClr val="tx1"/>
                </a:solidFill>
                <a:latin typeface="Arial" panose="020B0604020202020204" pitchFamily="34" charset="0"/>
                <a:ea typeface="MS PGothic" panose="020B0600070205080204" pitchFamily="34" charset="-128"/>
              </a:defRPr>
            </a:lvl3pPr>
            <a:lvl4pPr marL="1600057" indent="-228580">
              <a:spcBef>
                <a:spcPct val="30000"/>
              </a:spcBef>
              <a:defRPr sz="1200">
                <a:solidFill>
                  <a:schemeClr val="tx1"/>
                </a:solidFill>
                <a:latin typeface="Arial" panose="020B0604020202020204" pitchFamily="34" charset="0"/>
                <a:ea typeface="MS PGothic" panose="020B0600070205080204" pitchFamily="34" charset="-128"/>
              </a:defRPr>
            </a:lvl4pPr>
            <a:lvl5pPr marL="2057217" indent="-228580">
              <a:spcBef>
                <a:spcPct val="30000"/>
              </a:spcBef>
              <a:defRPr sz="1200">
                <a:solidFill>
                  <a:schemeClr val="tx1"/>
                </a:solidFill>
                <a:latin typeface="Arial" panose="020B0604020202020204" pitchFamily="34" charset="0"/>
                <a:ea typeface="MS PGothic" panose="020B0600070205080204" pitchFamily="34" charset="-128"/>
              </a:defRPr>
            </a:lvl5pPr>
            <a:lvl6pPr marL="2514376" indent="-228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535" indent="-228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8695" indent="-228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5854" indent="-22858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06B88AAB-CD72-4B1A-BB7E-2F609C7D140B}" type="slidenum">
              <a:rPr lang="en-US" altLang="en-US">
                <a:solidFill>
                  <a:prstClr val="black"/>
                </a:solidFill>
              </a:rPr>
              <a:pPr>
                <a:spcBef>
                  <a:spcPct val="0"/>
                </a:spcBef>
              </a:pPr>
              <a:t>47</a:t>
            </a:fld>
            <a:endParaRPr lang="en-US" altLang="en-US">
              <a:solidFill>
                <a:prstClr val="black"/>
              </a:solidFill>
            </a:endParaRPr>
          </a:p>
        </p:txBody>
      </p:sp>
      <p:sp>
        <p:nvSpPr>
          <p:cNvPr id="15363"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1536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91424" tIns="45712" rIns="91424" bIns="45712"/>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0730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gif"/><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gif"/><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gi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BE13C9-59D6-E449-B9BC-B5137E257B4C}" type="slidenum">
              <a:rPr lang="en-US" smtClean="0"/>
              <a:t>‹#›</a:t>
            </a:fld>
            <a:endParaRPr lang="en-US"/>
          </a:p>
        </p:txBody>
      </p:sp>
    </p:spTree>
    <p:extLst>
      <p:ext uri="{BB962C8B-B14F-4D97-AF65-F5344CB8AC3E}">
        <p14:creationId xmlns:p14="http://schemas.microsoft.com/office/powerpoint/2010/main" val="1156147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BE13C9-59D6-E449-B9BC-B5137E257B4C}" type="slidenum">
              <a:rPr lang="en-US" smtClean="0"/>
              <a:t>‹#›</a:t>
            </a:fld>
            <a:endParaRPr lang="en-US"/>
          </a:p>
        </p:txBody>
      </p:sp>
    </p:spTree>
    <p:extLst>
      <p:ext uri="{BB962C8B-B14F-4D97-AF65-F5344CB8AC3E}">
        <p14:creationId xmlns:p14="http://schemas.microsoft.com/office/powerpoint/2010/main" val="36488126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9355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2182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38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BE13C9-59D6-E449-B9BC-B5137E257B4C}" type="slidenum">
              <a:rPr lang="en-US" smtClean="0"/>
              <a:t>‹#›</a:t>
            </a:fld>
            <a:endParaRPr lang="en-US"/>
          </a:p>
        </p:txBody>
      </p:sp>
    </p:spTree>
    <p:extLst>
      <p:ext uri="{BB962C8B-B14F-4D97-AF65-F5344CB8AC3E}">
        <p14:creationId xmlns:p14="http://schemas.microsoft.com/office/powerpoint/2010/main" val="2794391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99936"/>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pic>
        <p:nvPicPr>
          <p:cNvPr id="7" name="Picture 6" descr="C:\Users\Philip.Kenul\AppData\Local\Temp\SHOUT_logo_caution_tri_ver4a-1.gif"/>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23546" y="55930"/>
            <a:ext cx="1266207" cy="998704"/>
          </a:xfrm>
          <a:prstGeom prst="rect">
            <a:avLst/>
          </a:prstGeom>
          <a:noFill/>
          <a:ln>
            <a:noFill/>
          </a:ln>
        </p:spPr>
      </p:pic>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036" y="71758"/>
            <a:ext cx="106680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33717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336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9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53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569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050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65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BE13C9-59D6-E449-B9BC-B5137E257B4C}" type="slidenum">
              <a:rPr lang="en-US" smtClean="0"/>
              <a:t>‹#›</a:t>
            </a:fld>
            <a:endParaRPr lang="en-US"/>
          </a:p>
        </p:txBody>
      </p:sp>
    </p:spTree>
    <p:extLst>
      <p:ext uri="{BB962C8B-B14F-4D97-AF65-F5344CB8AC3E}">
        <p14:creationId xmlns:p14="http://schemas.microsoft.com/office/powerpoint/2010/main" val="3850582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605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501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9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953707"/>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pic>
        <p:nvPicPr>
          <p:cNvPr id="7" name="Picture 6" descr="C:\Users\Philip.Kenul\AppData\Local\Temp\SHOUT_logo_caution_tri_ver4a-1.gif"/>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23546" y="55930"/>
            <a:ext cx="1266207" cy="998704"/>
          </a:xfrm>
          <a:prstGeom prst="rect">
            <a:avLst/>
          </a:prstGeom>
          <a:noFill/>
          <a:ln>
            <a:noFill/>
          </a:ln>
        </p:spPr>
      </p:pic>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036" y="71758"/>
            <a:ext cx="106680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115115"/>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698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089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509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978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134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2F7531-99A6-D542-A459-BA1833A4D3E6}"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BE13C9-59D6-E449-B9BC-B5137E257B4C}" type="slidenum">
              <a:rPr lang="en-US" smtClean="0"/>
              <a:t>‹#›</a:t>
            </a:fld>
            <a:endParaRPr lang="en-US"/>
          </a:p>
        </p:txBody>
      </p:sp>
    </p:spTree>
    <p:extLst>
      <p:ext uri="{BB962C8B-B14F-4D97-AF65-F5344CB8AC3E}">
        <p14:creationId xmlns:p14="http://schemas.microsoft.com/office/powerpoint/2010/main" val="3857451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047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753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379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394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10"/>
          <p:cNvSpPr>
            <a:spLocks noGrp="1" noChangeArrowheads="1"/>
          </p:cNvSpPr>
          <p:nvPr>
            <p:ph type="sldNum" sz="quarter" idx="10"/>
          </p:nvPr>
        </p:nvSpPr>
        <p:spPr>
          <a:ln/>
        </p:spPr>
        <p:txBody>
          <a:bodyPr/>
          <a:lstStyle>
            <a:lvl1pPr>
              <a:defRPr/>
            </a:lvl1pPr>
          </a:lstStyle>
          <a:p>
            <a:fld id="{3318B483-CFBA-4555-9CDC-BA0EA3732690}" type="slidenum">
              <a:rPr lang="en-US" altLang="en-US">
                <a:solidFill>
                  <a:srgbClr val="000000"/>
                </a:solidFill>
              </a:rPr>
              <a:pPr/>
              <a:t>‹#›</a:t>
            </a:fld>
            <a:endParaRPr lang="en-US" altLang="en-US">
              <a:solidFill>
                <a:srgbClr val="000000"/>
              </a:solidFill>
            </a:endParaRPr>
          </a:p>
        </p:txBody>
      </p:sp>
      <p:sp>
        <p:nvSpPr>
          <p:cNvPr id="5" name="TextBox 4"/>
          <p:cNvSpPr txBox="1"/>
          <p:nvPr userDrawn="1"/>
        </p:nvSpPr>
        <p:spPr>
          <a:xfrm>
            <a:off x="990600" y="1371600"/>
            <a:ext cx="7402286" cy="1815882"/>
          </a:xfrm>
          <a:prstGeom prst="rect">
            <a:avLst/>
          </a:prstGeom>
          <a:noFill/>
        </p:spPr>
        <p:txBody>
          <a:bodyPr wrap="square" rtlCol="0">
            <a:spAutoFit/>
          </a:bodyPr>
          <a:lstStyle/>
          <a:p>
            <a:pPr algn="ctr" defTabSz="914400" eaLnBrk="0" fontAlgn="base" hangingPunct="0">
              <a:spcBef>
                <a:spcPct val="0"/>
              </a:spcBef>
              <a:spcAft>
                <a:spcPct val="0"/>
              </a:spcAft>
            </a:pPr>
            <a:r>
              <a:rPr lang="en-US" sz="2800" dirty="0" smtClean="0">
                <a:solidFill>
                  <a:prstClr val="white"/>
                </a:solidFill>
                <a:effectLst>
                  <a:outerShdw blurRad="38100" dist="38100" dir="2700000" algn="tl">
                    <a:srgbClr val="000000">
                      <a:alpha val="43137"/>
                    </a:srgbClr>
                  </a:outerShdw>
                </a:effectLst>
                <a:latin typeface="Arial Black" pitchFamily="34" charset="0"/>
                <a:ea typeface="ＭＳ Ｐゴシック" pitchFamily="34" charset="-128"/>
              </a:rPr>
              <a:t>Sensing Hazards with Operational Unmanned Technology (SHOUT) to Mitigate the Risk of Satellite Observing Gaps</a:t>
            </a:r>
            <a:endParaRPr lang="en-US" sz="2800" dirty="0">
              <a:solidFill>
                <a:prstClr val="white"/>
              </a:solidFill>
              <a:effectLst>
                <a:outerShdw blurRad="38100" dist="38100" dir="2700000" algn="tl">
                  <a:srgbClr val="000000">
                    <a:alpha val="43137"/>
                  </a:srgbClr>
                </a:outerShdw>
              </a:effectLst>
              <a:latin typeface="Arial Black" pitchFamily="34" charset="0"/>
              <a:ea typeface="ＭＳ Ｐゴシック" pitchFamily="34" charset="-128"/>
            </a:endParaRPr>
          </a:p>
        </p:txBody>
      </p:sp>
    </p:spTree>
    <p:extLst>
      <p:ext uri="{BB962C8B-B14F-4D97-AF65-F5344CB8AC3E}">
        <p14:creationId xmlns:p14="http://schemas.microsoft.com/office/powerpoint/2010/main" val="611335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fld id="{5F6E77EF-7099-4240-9282-968A8599EE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1564200"/>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fld id="{C7565EFB-4F61-4790-9302-0EEC84C39E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299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ln/>
        </p:spPr>
        <p:txBody>
          <a:bodyPr/>
          <a:lstStyle>
            <a:lvl1pPr>
              <a:defRPr/>
            </a:lvl1pPr>
          </a:lstStyle>
          <a:p>
            <a:fld id="{8BFCB73D-285F-487E-92EE-D232FEB22F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401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a:ln/>
        </p:spPr>
        <p:txBody>
          <a:bodyPr/>
          <a:lstStyle>
            <a:lvl1pPr>
              <a:defRPr/>
            </a:lvl1pPr>
          </a:lstStyle>
          <a:p>
            <a:fld id="{A50820E4-726C-49C4-A0FD-4C4ACC087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2727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10"/>
          <p:cNvSpPr>
            <a:spLocks noGrp="1" noChangeArrowheads="1"/>
          </p:cNvSpPr>
          <p:nvPr>
            <p:ph type="sldNum" sz="quarter" idx="10"/>
          </p:nvPr>
        </p:nvSpPr>
        <p:spPr>
          <a:ln/>
        </p:spPr>
        <p:txBody>
          <a:bodyPr/>
          <a:lstStyle>
            <a:lvl1pPr>
              <a:defRPr/>
            </a:lvl1pPr>
          </a:lstStyle>
          <a:p>
            <a:fld id="{CEC03AF5-FC43-4B23-8AEB-9FB63E949D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189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2F7531-99A6-D542-A459-BA1833A4D3E6}" type="datetimeFigureOut">
              <a:rPr lang="en-US" smtClean="0"/>
              <a:t>7/24/15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BE13C9-59D6-E449-B9BC-B5137E257B4C}" type="slidenum">
              <a:rPr lang="en-US" smtClean="0"/>
              <a:t>‹#›</a:t>
            </a:fld>
            <a:endParaRPr lang="en-US"/>
          </a:p>
        </p:txBody>
      </p:sp>
    </p:spTree>
    <p:extLst>
      <p:ext uri="{BB962C8B-B14F-4D97-AF65-F5344CB8AC3E}">
        <p14:creationId xmlns:p14="http://schemas.microsoft.com/office/powerpoint/2010/main" val="1118900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fld id="{98214B47-0428-47F8-B0D0-46238D7AC0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4151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C0BED7DC-6B19-4A7D-B151-57EAFD76B8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4499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4C1443B0-9763-42D8-9642-7C24AA5415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21471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fld id="{3C9BD604-5ACE-4F57-9637-E31B9D16B2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932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fld id="{F11C4916-5DAA-4F66-8EEC-6572D3BD53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524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0"/>
          <p:cNvSpPr>
            <a:spLocks noGrp="1" noChangeArrowheads="1"/>
          </p:cNvSpPr>
          <p:nvPr>
            <p:ph type="sldNum" sz="quarter" idx="10"/>
          </p:nvPr>
        </p:nvSpPr>
        <p:spPr>
          <a:ln/>
        </p:spPr>
        <p:txBody>
          <a:bodyPr/>
          <a:lstStyle>
            <a:lvl1pPr>
              <a:defRPr/>
            </a:lvl1pPr>
          </a:lstStyle>
          <a:p>
            <a:fld id="{084A634C-D530-4A7B-994E-8318B949F1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6712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chor="b">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Tree>
    <p:extLst>
      <p:ext uri="{BB962C8B-B14F-4D97-AF65-F5344CB8AC3E}">
        <p14:creationId xmlns:p14="http://schemas.microsoft.com/office/powerpoint/2010/main" val="267939681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18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3A0FC1FB-4482-471A-A09B-D9D47C296491}" type="slidenum">
              <a:rPr lang="en-US">
                <a:solidFill>
                  <a:srgbClr val="04617B">
                    <a:shade val="90000"/>
                  </a:srgbClr>
                </a:solidFill>
              </a:rPr>
              <a:pPr>
                <a:defRPr/>
              </a:pPr>
              <a:t>‹#›</a:t>
            </a:fld>
            <a:endParaRPr lang="en-US">
              <a:solidFill>
                <a:srgbClr val="04617B">
                  <a:shade val="90000"/>
                </a:srgbClr>
              </a:solidFill>
            </a:endParaRPr>
          </a:p>
        </p:txBody>
      </p:sp>
      <p:pic>
        <p:nvPicPr>
          <p:cNvPr id="7" name="Picture 6" descr="C:\Users\Philip.Kenul\AppData\Local\Temp\SHOUT_logo_caution_tri_ver4a-1.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72081" y="101473"/>
            <a:ext cx="829437" cy="720852"/>
          </a:xfrm>
          <a:prstGeom prst="rect">
            <a:avLst/>
          </a:prstGeom>
          <a:noFill/>
          <a:ln>
            <a:noFill/>
          </a:ln>
        </p:spPr>
      </p:pic>
    </p:spTree>
    <p:extLst>
      <p:ext uri="{BB962C8B-B14F-4D97-AF65-F5344CB8AC3E}">
        <p14:creationId xmlns:p14="http://schemas.microsoft.com/office/powerpoint/2010/main" val="1785481499"/>
      </p:ext>
    </p:extLst>
  </p:cSld>
  <p:clrMapOvr>
    <a:masterClrMapping/>
  </p:clrMapOvr>
  <p:transition xmlns:p14="http://schemas.microsoft.com/office/powerpoint/2010/mai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15" name="Text Placeholder 12"/>
          <p:cNvSpPr>
            <a:spLocks noGrp="1"/>
          </p:cNvSpPr>
          <p:nvPr>
            <p:ph type="body" sz="quarter" idx="20"/>
          </p:nvPr>
        </p:nvSpPr>
        <p:spPr>
          <a:xfrm>
            <a:off x="5486400" y="1295400"/>
            <a:ext cx="1752600" cy="1752600"/>
          </a:xfrm>
        </p:spPr>
        <p:txBody>
          <a:bodyPr>
            <a:normAutofit/>
          </a:bodyPr>
          <a:lstStyle>
            <a:lvl1pPr>
              <a:defRPr sz="1600" b="1"/>
            </a:lvl1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152400" y="1295400"/>
            <a:ext cx="1752600" cy="1752600"/>
          </a:xfrm>
        </p:spPr>
        <p:txBody>
          <a:bodyPr>
            <a:normAutofit/>
          </a:bodyPr>
          <a:lstStyle/>
          <a:p>
            <a:pPr lvl="0"/>
            <a:r>
              <a:rPr lang="en-US" noProof="0" smtClean="0"/>
              <a:t>Click icon to add picture</a:t>
            </a:r>
            <a:endParaRPr lang="en-US" noProof="0"/>
          </a:p>
        </p:txBody>
      </p:sp>
      <p:sp>
        <p:nvSpPr>
          <p:cNvPr id="8" name="Picture Placeholder 6"/>
          <p:cNvSpPr>
            <a:spLocks noGrp="1"/>
          </p:cNvSpPr>
          <p:nvPr>
            <p:ph type="pic" sz="quarter" idx="14"/>
          </p:nvPr>
        </p:nvSpPr>
        <p:spPr>
          <a:xfrm>
            <a:off x="3695700" y="1295400"/>
            <a:ext cx="1752600" cy="1752600"/>
          </a:xfrm>
        </p:spPr>
        <p:txBody>
          <a:bodyPr>
            <a:normAutofit/>
          </a:bodyPr>
          <a:lstStyle/>
          <a:p>
            <a:pPr lvl="0"/>
            <a:r>
              <a:rPr lang="en-US" noProof="0" smtClean="0"/>
              <a:t>Click icon to add picture</a:t>
            </a:r>
            <a:endParaRPr lang="en-US" noProof="0"/>
          </a:p>
        </p:txBody>
      </p:sp>
      <p:sp>
        <p:nvSpPr>
          <p:cNvPr id="9" name="Picture Placeholder 6"/>
          <p:cNvSpPr>
            <a:spLocks noGrp="1"/>
          </p:cNvSpPr>
          <p:nvPr>
            <p:ph type="pic" sz="quarter" idx="15"/>
          </p:nvPr>
        </p:nvSpPr>
        <p:spPr>
          <a:xfrm>
            <a:off x="7251700" y="1295400"/>
            <a:ext cx="1752600" cy="1752600"/>
          </a:xfrm>
        </p:spPr>
        <p:txBody>
          <a:bodyPr>
            <a:normAutofit/>
          </a:bodyPr>
          <a:lstStyle/>
          <a:p>
            <a:pPr lvl="0"/>
            <a:r>
              <a:rPr lang="en-US" noProof="0" smtClean="0"/>
              <a:t>Click icon to add picture</a:t>
            </a:r>
            <a:endParaRPr lang="en-US" noProof="0"/>
          </a:p>
        </p:txBody>
      </p:sp>
      <p:sp>
        <p:nvSpPr>
          <p:cNvPr id="10" name="Picture Placeholder 6"/>
          <p:cNvSpPr>
            <a:spLocks noGrp="1"/>
          </p:cNvSpPr>
          <p:nvPr>
            <p:ph type="pic" sz="quarter" idx="16"/>
          </p:nvPr>
        </p:nvSpPr>
        <p:spPr>
          <a:xfrm>
            <a:off x="127000" y="3886200"/>
            <a:ext cx="1752600" cy="1752600"/>
          </a:xfrm>
        </p:spPr>
        <p:txBody>
          <a:bodyPr>
            <a:normAutofit/>
          </a:bodyPr>
          <a:lstStyle/>
          <a:p>
            <a:pPr lvl="0"/>
            <a:r>
              <a:rPr lang="en-US" noProof="0" smtClean="0"/>
              <a:t>Click icon to add picture</a:t>
            </a:r>
            <a:endParaRPr lang="en-US" noProof="0" dirty="0"/>
          </a:p>
        </p:txBody>
      </p:sp>
      <p:sp>
        <p:nvSpPr>
          <p:cNvPr id="11" name="Picture Placeholder 6"/>
          <p:cNvSpPr>
            <a:spLocks noGrp="1"/>
          </p:cNvSpPr>
          <p:nvPr>
            <p:ph type="pic" sz="quarter" idx="17"/>
          </p:nvPr>
        </p:nvSpPr>
        <p:spPr>
          <a:xfrm>
            <a:off x="5486400" y="3886200"/>
            <a:ext cx="1752600" cy="1752600"/>
          </a:xfrm>
        </p:spPr>
        <p:txBody>
          <a:bodyPr>
            <a:normAutofit/>
          </a:bodyPr>
          <a:lstStyle/>
          <a:p>
            <a:pPr lvl="0"/>
            <a:r>
              <a:rPr lang="en-US" noProof="0" smtClean="0"/>
              <a:t>Click icon to add picture</a:t>
            </a:r>
            <a:endParaRPr lang="en-US" noProof="0"/>
          </a:p>
        </p:txBody>
      </p:sp>
      <p:sp>
        <p:nvSpPr>
          <p:cNvPr id="13" name="Text Placeholder 12"/>
          <p:cNvSpPr>
            <a:spLocks noGrp="1"/>
          </p:cNvSpPr>
          <p:nvPr>
            <p:ph type="body" sz="quarter" idx="18"/>
          </p:nvPr>
        </p:nvSpPr>
        <p:spPr>
          <a:xfrm>
            <a:off x="1905000" y="1295400"/>
            <a:ext cx="1752600" cy="1752600"/>
          </a:xfrm>
        </p:spPr>
        <p:txBody>
          <a:bodyPr>
            <a:normAutofit/>
          </a:bodyPr>
          <a:lstStyle>
            <a:lvl1pPr>
              <a:defRPr sz="1600" b="1"/>
            </a:lvl1pPr>
          </a:lstStyle>
          <a:p>
            <a:pPr lvl="0"/>
            <a:r>
              <a:rPr lang="en-US" smtClean="0"/>
              <a:t>Click to edit Master text styles</a:t>
            </a:r>
          </a:p>
        </p:txBody>
      </p:sp>
      <p:sp>
        <p:nvSpPr>
          <p:cNvPr id="14" name="Text Placeholder 12"/>
          <p:cNvSpPr>
            <a:spLocks noGrp="1"/>
          </p:cNvSpPr>
          <p:nvPr>
            <p:ph type="body" sz="quarter" idx="19"/>
          </p:nvPr>
        </p:nvSpPr>
        <p:spPr>
          <a:xfrm>
            <a:off x="3695700" y="3048000"/>
            <a:ext cx="1752600" cy="1143000"/>
          </a:xfrm>
        </p:spPr>
        <p:txBody>
          <a:bodyPr>
            <a:normAutofit/>
          </a:bodyPr>
          <a:lstStyle>
            <a:lvl1pPr>
              <a:defRPr sz="1600" b="1"/>
            </a:lvl1pPr>
          </a:lstStyle>
          <a:p>
            <a:pPr lvl="0"/>
            <a:r>
              <a:rPr lang="en-US" smtClean="0"/>
              <a:t>Click to edit Master text styles</a:t>
            </a:r>
          </a:p>
        </p:txBody>
      </p:sp>
      <p:sp>
        <p:nvSpPr>
          <p:cNvPr id="16" name="Text Placeholder 12"/>
          <p:cNvSpPr>
            <a:spLocks noGrp="1"/>
          </p:cNvSpPr>
          <p:nvPr>
            <p:ph type="body" sz="quarter" idx="21"/>
          </p:nvPr>
        </p:nvSpPr>
        <p:spPr>
          <a:xfrm>
            <a:off x="1905000" y="3886200"/>
            <a:ext cx="1752600" cy="1752600"/>
          </a:xfrm>
        </p:spPr>
        <p:txBody>
          <a:bodyPr>
            <a:normAutofit/>
          </a:bodyPr>
          <a:lstStyle>
            <a:lvl1pPr>
              <a:defRPr sz="1600" b="1"/>
            </a:lvl1pPr>
          </a:lstStyle>
          <a:p>
            <a:pPr lvl="0"/>
            <a:r>
              <a:rPr lang="en-US" smtClean="0"/>
              <a:t>Click to edit Master text styles</a:t>
            </a:r>
          </a:p>
        </p:txBody>
      </p:sp>
      <p:sp>
        <p:nvSpPr>
          <p:cNvPr id="17" name="Text Placeholder 12"/>
          <p:cNvSpPr>
            <a:spLocks noGrp="1"/>
          </p:cNvSpPr>
          <p:nvPr>
            <p:ph type="body" sz="quarter" idx="22"/>
          </p:nvPr>
        </p:nvSpPr>
        <p:spPr>
          <a:xfrm>
            <a:off x="7251700" y="3886200"/>
            <a:ext cx="1752600" cy="1752600"/>
          </a:xfrm>
        </p:spPr>
        <p:txBody>
          <a:bodyPr>
            <a:normAutofit/>
          </a:bodyPr>
          <a:lstStyle>
            <a:lvl1pPr>
              <a:defRPr sz="1600" b="1"/>
            </a:lvl1pPr>
          </a:lstStyle>
          <a:p>
            <a:pPr lvl="0"/>
            <a:r>
              <a:rPr lang="en-US" smtClean="0"/>
              <a:t>Click to edit Master text styles</a:t>
            </a:r>
          </a:p>
        </p:txBody>
      </p:sp>
      <p:sp>
        <p:nvSpPr>
          <p:cNvPr id="18" name="Date Placeholder 9"/>
          <p:cNvSpPr>
            <a:spLocks noGrp="1"/>
          </p:cNvSpPr>
          <p:nvPr>
            <p:ph type="dt" sz="half" idx="23"/>
          </p:nvPr>
        </p:nvSpPr>
        <p:spPr/>
        <p:txBody>
          <a:bodyPr/>
          <a:lstStyle>
            <a:lvl1pPr>
              <a:defRPr/>
            </a:lvl1pPr>
          </a:lstStyle>
          <a:p>
            <a:pPr>
              <a:defRPr/>
            </a:pPr>
            <a:endParaRPr lang="en-US">
              <a:solidFill>
                <a:srgbClr val="04617B">
                  <a:shade val="90000"/>
                </a:srgbClr>
              </a:solidFill>
            </a:endParaRPr>
          </a:p>
        </p:txBody>
      </p:sp>
      <p:sp>
        <p:nvSpPr>
          <p:cNvPr id="19" name="Footer Placeholder 21"/>
          <p:cNvSpPr>
            <a:spLocks noGrp="1"/>
          </p:cNvSpPr>
          <p:nvPr>
            <p:ph type="ftr" sz="quarter" idx="24"/>
          </p:nvPr>
        </p:nvSpPr>
        <p:spPr/>
        <p:txBody>
          <a:bodyPr/>
          <a:lstStyle>
            <a:lvl1pPr>
              <a:defRPr/>
            </a:lvl1pPr>
          </a:lstStyle>
          <a:p>
            <a:pPr>
              <a:defRPr/>
            </a:pPr>
            <a:endParaRPr lang="en-US">
              <a:solidFill>
                <a:srgbClr val="04617B">
                  <a:shade val="90000"/>
                </a:srgbClr>
              </a:solidFill>
            </a:endParaRPr>
          </a:p>
        </p:txBody>
      </p:sp>
      <p:sp>
        <p:nvSpPr>
          <p:cNvPr id="20" name="Slide Number Placeholder 17"/>
          <p:cNvSpPr>
            <a:spLocks noGrp="1"/>
          </p:cNvSpPr>
          <p:nvPr>
            <p:ph type="sldNum" sz="quarter" idx="25"/>
          </p:nvPr>
        </p:nvSpPr>
        <p:spPr/>
        <p:txBody>
          <a:bodyPr/>
          <a:lstStyle>
            <a:lvl1pPr>
              <a:defRPr/>
            </a:lvl1pPr>
          </a:lstStyle>
          <a:p>
            <a:pPr>
              <a:defRPr/>
            </a:pPr>
            <a:fld id="{0A29B282-7F45-49D3-AA75-A7B0741AEF5E}"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254658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3" name="Text Placeholder 11"/>
          <p:cNvSpPr>
            <a:spLocks noGrp="1"/>
          </p:cNvSpPr>
          <p:nvPr>
            <p:ph type="body" sz="quarter" idx="17"/>
          </p:nvPr>
        </p:nvSpPr>
        <p:spPr>
          <a:xfrm>
            <a:off x="4419600" y="2590800"/>
            <a:ext cx="4572000" cy="3657600"/>
          </a:xfrm>
          <a:custGeom>
            <a:avLst/>
            <a:gdLst>
              <a:gd name="connsiteX0" fmla="*/ 0 w 4419600"/>
              <a:gd name="connsiteY0" fmla="*/ 0 h 4343400"/>
              <a:gd name="connsiteX1" fmla="*/ 3895612 w 4419600"/>
              <a:gd name="connsiteY1" fmla="*/ 0 h 4343400"/>
              <a:gd name="connsiteX2" fmla="*/ 4419600 w 4419600"/>
              <a:gd name="connsiteY2" fmla="*/ 2171700 h 4343400"/>
              <a:gd name="connsiteX3" fmla="*/ 3895612 w 4419600"/>
              <a:gd name="connsiteY3" fmla="*/ 4343400 h 4343400"/>
              <a:gd name="connsiteX4" fmla="*/ 0 w 4419600"/>
              <a:gd name="connsiteY4" fmla="*/ 4343400 h 4343400"/>
              <a:gd name="connsiteX5" fmla="*/ 523988 w 4419600"/>
              <a:gd name="connsiteY5" fmla="*/ 2171700 h 4343400"/>
              <a:gd name="connsiteX6" fmla="*/ 0 w 4419600"/>
              <a:gd name="connsiteY6" fmla="*/ 0 h 4343400"/>
              <a:gd name="connsiteX0" fmla="*/ 0 w 3895612"/>
              <a:gd name="connsiteY0" fmla="*/ 0 h 4343400"/>
              <a:gd name="connsiteX1" fmla="*/ 3895612 w 3895612"/>
              <a:gd name="connsiteY1" fmla="*/ 0 h 4343400"/>
              <a:gd name="connsiteX2" fmla="*/ 3895612 w 3895612"/>
              <a:gd name="connsiteY2" fmla="*/ 4343400 h 4343400"/>
              <a:gd name="connsiteX3" fmla="*/ 0 w 3895612"/>
              <a:gd name="connsiteY3" fmla="*/ 4343400 h 4343400"/>
              <a:gd name="connsiteX4" fmla="*/ 523988 w 3895612"/>
              <a:gd name="connsiteY4" fmla="*/ 2171700 h 4343400"/>
              <a:gd name="connsiteX5" fmla="*/ 0 w 3895612"/>
              <a:gd name="connsiteY5" fmla="*/ 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612" h="4343400">
                <a:moveTo>
                  <a:pt x="0" y="0"/>
                </a:moveTo>
                <a:lnTo>
                  <a:pt x="3895612" y="0"/>
                </a:lnTo>
                <a:lnTo>
                  <a:pt x="3895612" y="4343400"/>
                </a:lnTo>
                <a:lnTo>
                  <a:pt x="0" y="4343400"/>
                </a:lnTo>
                <a:lnTo>
                  <a:pt x="523988" y="2171700"/>
                </a:lnTo>
                <a:lnTo>
                  <a:pt x="0" y="0"/>
                </a:lnTo>
                <a:close/>
              </a:path>
            </a:pathLst>
          </a:cu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p:spPr>
        <p:style>
          <a:lnRef idx="1">
            <a:schemeClr val="accent6"/>
          </a:lnRef>
          <a:fillRef idx="2">
            <a:schemeClr val="accent6"/>
          </a:fillRef>
          <a:effectRef idx="1">
            <a:schemeClr val="accent6"/>
          </a:effectRef>
          <a:fontRef idx="none"/>
        </p:style>
        <p:txBody>
          <a:bodyPr rIns="365760">
            <a:normAutofit/>
          </a:bodyPr>
          <a:lstStyle>
            <a:lvl1pPr marL="625475" indent="0" algn="r">
              <a:spcBef>
                <a:spcPts val="1200"/>
              </a:spcBef>
              <a:defRPr kumimoji="0" lang="en-US" sz="2400" b="1" kern="1200" dirty="0" smtClean="0">
                <a:solidFill>
                  <a:schemeClr val="bg1"/>
                </a:solidFill>
                <a:effectLst/>
                <a:latin typeface="+mj-lt"/>
                <a:ea typeface="+mn-ea"/>
                <a:cs typeface="+mn-cs"/>
              </a:defRPr>
            </a:lvl1pPr>
            <a:lvl2pPr marL="1082675" indent="-246063">
              <a:defRPr kumimoji="0" lang="en-US" sz="2400" b="1" kern="1200" dirty="0" smtClean="0">
                <a:solidFill>
                  <a:schemeClr val="bg1"/>
                </a:solidFill>
                <a:effectLst/>
                <a:latin typeface="+mj-lt"/>
                <a:ea typeface="+mn-ea"/>
                <a:cs typeface="+mn-cs"/>
              </a:defRPr>
            </a:lvl2pPr>
            <a:lvl3pPr marL="1312863" indent="-246063">
              <a:defRPr kumimoji="0" lang="en-US" sz="2400" b="1" kern="1200" dirty="0" smtClean="0">
                <a:solidFill>
                  <a:schemeClr val="bg1"/>
                </a:solidFill>
                <a:effectLst/>
                <a:latin typeface="+mj-lt"/>
                <a:ea typeface="+mn-ea"/>
                <a:cs typeface="+mn-cs"/>
              </a:defRPr>
            </a:lvl3pPr>
            <a:lvl4pPr marL="1485900" indent="-209550">
              <a:defRPr kumimoji="0" lang="en-US" sz="2400" b="1" kern="1200" dirty="0" smtClean="0">
                <a:solidFill>
                  <a:schemeClr val="bg1"/>
                </a:solidFill>
                <a:effectLst/>
                <a:latin typeface="+mj-lt"/>
                <a:ea typeface="+mn-ea"/>
                <a:cs typeface="+mn-cs"/>
              </a:defRPr>
            </a:lvl4pPr>
            <a:lvl5pPr marL="1654175" indent="-209550">
              <a:defRPr kumimoji="0" lang="en-US" sz="2400" b="1" kern="1200" dirty="0">
                <a:solidFill>
                  <a:schemeClr val="bg1"/>
                </a:solidFill>
                <a:effectLst/>
                <a:latin typeface="+mj-lt"/>
                <a:ea typeface="+mn-ea"/>
                <a:cs typeface="+mn-cs"/>
              </a:defRPr>
            </a:lvl5pPr>
          </a:lstStyle>
          <a:p>
            <a:pPr lvl="0"/>
            <a:r>
              <a:rPr lang="en-US" smtClean="0"/>
              <a:t>Click to edit Master text styles</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6"/>
          </p:nvPr>
        </p:nvSpPr>
        <p:spPr>
          <a:xfrm>
            <a:off x="152400" y="2590800"/>
            <a:ext cx="4648200" cy="3657600"/>
          </a:xfrm>
          <a:prstGeom prst="homePlate">
            <a:avLst>
              <a:gd name="adj" fmla="val 15190"/>
            </a:avLst>
          </a:pr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p:spPr>
        <p:style>
          <a:lnRef idx="1">
            <a:schemeClr val="accent6"/>
          </a:lnRef>
          <a:fillRef idx="2">
            <a:schemeClr val="accent6"/>
          </a:fillRef>
          <a:effectRef idx="1">
            <a:schemeClr val="accent6"/>
          </a:effectRef>
          <a:fontRef idx="none"/>
        </p:style>
        <p:txBody>
          <a:bodyPr rIns="365760">
            <a:normAutofit/>
          </a:bodyPr>
          <a:lstStyle>
            <a:lvl1pPr algn="r">
              <a:spcBef>
                <a:spcPts val="1200"/>
              </a:spcBef>
              <a:defRPr kumimoji="0" lang="en-US" sz="2400" b="1" kern="1200" dirty="0" smtClean="0">
                <a:solidFill>
                  <a:schemeClr val="bg1"/>
                </a:solidFill>
                <a:effectLst/>
                <a:latin typeface="+mj-lt"/>
                <a:ea typeface="+mn-ea"/>
                <a:cs typeface="+mn-cs"/>
              </a:defRPr>
            </a:lvl1pPr>
            <a:lvl2pPr>
              <a:defRPr sz="1600"/>
            </a:lvl2pPr>
            <a:lvl3pPr>
              <a:defRPr sz="1600"/>
            </a:lvl3pPr>
            <a:lvl4pPr>
              <a:defRPr sz="1400"/>
            </a:lvl4pPr>
            <a:lvl5pPr>
              <a:defRPr sz="1400"/>
            </a:lvl5pPr>
          </a:lstStyle>
          <a:p>
            <a:pPr lvl="0"/>
            <a:r>
              <a:rPr lang="en-US" smtClean="0"/>
              <a:t>Click to edit Master text styles</a:t>
            </a:r>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Text Placeholder 8"/>
          <p:cNvSpPr>
            <a:spLocks noGrp="1"/>
          </p:cNvSpPr>
          <p:nvPr>
            <p:ph type="body" sz="quarter" idx="14"/>
          </p:nvPr>
        </p:nvSpPr>
        <p:spPr>
          <a:xfrm>
            <a:off x="152400" y="1066800"/>
            <a:ext cx="8839200" cy="1523999"/>
          </a:xfrm>
          <a:custGeom>
            <a:avLst/>
            <a:gdLst>
              <a:gd name="connsiteX0" fmla="*/ 0 w 8839200"/>
              <a:gd name="connsiteY0" fmla="*/ 0 h 1676400"/>
              <a:gd name="connsiteX1" fmla="*/ 1473200 w 8839200"/>
              <a:gd name="connsiteY1" fmla="*/ 0 h 1676400"/>
              <a:gd name="connsiteX2" fmla="*/ 1473200 w 8839200"/>
              <a:gd name="connsiteY2" fmla="*/ 0 h 1676400"/>
              <a:gd name="connsiteX3" fmla="*/ 3683000 w 8839200"/>
              <a:gd name="connsiteY3" fmla="*/ 0 h 1676400"/>
              <a:gd name="connsiteX4" fmla="*/ 8839200 w 8839200"/>
              <a:gd name="connsiteY4" fmla="*/ 0 h 1676400"/>
              <a:gd name="connsiteX5" fmla="*/ 8839200 w 8839200"/>
              <a:gd name="connsiteY5" fmla="*/ 977900 h 1676400"/>
              <a:gd name="connsiteX6" fmla="*/ 8839200 w 8839200"/>
              <a:gd name="connsiteY6" fmla="*/ 977900 h 1676400"/>
              <a:gd name="connsiteX7" fmla="*/ 8839200 w 8839200"/>
              <a:gd name="connsiteY7" fmla="*/ 1397000 h 1676400"/>
              <a:gd name="connsiteX8" fmla="*/ 8839200 w 8839200"/>
              <a:gd name="connsiteY8" fmla="*/ 1676400 h 1676400"/>
              <a:gd name="connsiteX9" fmla="*/ 3683000 w 8839200"/>
              <a:gd name="connsiteY9" fmla="*/ 1676400 h 1676400"/>
              <a:gd name="connsiteX10" fmla="*/ 2501935 w 8839200"/>
              <a:gd name="connsiteY10" fmla="*/ 2087269 h 1676400"/>
              <a:gd name="connsiteX11" fmla="*/ 1473200 w 8839200"/>
              <a:gd name="connsiteY11" fmla="*/ 1676400 h 1676400"/>
              <a:gd name="connsiteX12" fmla="*/ 0 w 8839200"/>
              <a:gd name="connsiteY12" fmla="*/ 1676400 h 1676400"/>
              <a:gd name="connsiteX13" fmla="*/ 0 w 8839200"/>
              <a:gd name="connsiteY13" fmla="*/ 1397000 h 1676400"/>
              <a:gd name="connsiteX14" fmla="*/ 0 w 8839200"/>
              <a:gd name="connsiteY14" fmla="*/ 977900 h 1676400"/>
              <a:gd name="connsiteX15" fmla="*/ 0 w 8839200"/>
              <a:gd name="connsiteY15" fmla="*/ 977900 h 1676400"/>
              <a:gd name="connsiteX16" fmla="*/ 0 w 8839200"/>
              <a:gd name="connsiteY16" fmla="*/ 0 h 1676400"/>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3683000 w 8839200"/>
              <a:gd name="connsiteY9" fmla="*/ 1676400 h 2087269"/>
              <a:gd name="connsiteX10" fmla="*/ 2501935 w 8839200"/>
              <a:gd name="connsiteY10" fmla="*/ 2087269 h 2087269"/>
              <a:gd name="connsiteX11" fmla="*/ 1473200 w 8839200"/>
              <a:gd name="connsiteY11" fmla="*/ 1676400 h 2087269"/>
              <a:gd name="connsiteX12" fmla="*/ 698500 w 8839200"/>
              <a:gd name="connsiteY12" fmla="*/ 1676400 h 2087269"/>
              <a:gd name="connsiteX13" fmla="*/ 0 w 8839200"/>
              <a:gd name="connsiteY13" fmla="*/ 1676400 h 2087269"/>
              <a:gd name="connsiteX14" fmla="*/ 0 w 8839200"/>
              <a:gd name="connsiteY14" fmla="*/ 1397000 h 2087269"/>
              <a:gd name="connsiteX15" fmla="*/ 0 w 8839200"/>
              <a:gd name="connsiteY15" fmla="*/ 977900 h 2087269"/>
              <a:gd name="connsiteX16" fmla="*/ 0 w 8839200"/>
              <a:gd name="connsiteY16" fmla="*/ 977900 h 2087269"/>
              <a:gd name="connsiteX17" fmla="*/ 0 w 8839200"/>
              <a:gd name="connsiteY17"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3683000 w 8839200"/>
              <a:gd name="connsiteY9" fmla="*/ 1676400 h 2087269"/>
              <a:gd name="connsiteX10" fmla="*/ 2501935 w 8839200"/>
              <a:gd name="connsiteY10" fmla="*/ 2087269 h 2087269"/>
              <a:gd name="connsiteX11" fmla="*/ 1016000 w 8839200"/>
              <a:gd name="connsiteY11" fmla="*/ 1676400 h 2087269"/>
              <a:gd name="connsiteX12" fmla="*/ 698500 w 8839200"/>
              <a:gd name="connsiteY12" fmla="*/ 1676400 h 2087269"/>
              <a:gd name="connsiteX13" fmla="*/ 0 w 8839200"/>
              <a:gd name="connsiteY13" fmla="*/ 1676400 h 2087269"/>
              <a:gd name="connsiteX14" fmla="*/ 0 w 8839200"/>
              <a:gd name="connsiteY14" fmla="*/ 1397000 h 2087269"/>
              <a:gd name="connsiteX15" fmla="*/ 0 w 8839200"/>
              <a:gd name="connsiteY15" fmla="*/ 977900 h 2087269"/>
              <a:gd name="connsiteX16" fmla="*/ 0 w 8839200"/>
              <a:gd name="connsiteY16" fmla="*/ 977900 h 2087269"/>
              <a:gd name="connsiteX17" fmla="*/ 0 w 8839200"/>
              <a:gd name="connsiteY17"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3683000 w 8839200"/>
              <a:gd name="connsiteY9" fmla="*/ 1676400 h 2087269"/>
              <a:gd name="connsiteX10" fmla="*/ 2501935 w 8839200"/>
              <a:gd name="connsiteY10" fmla="*/ 2087269 h 2087269"/>
              <a:gd name="connsiteX11" fmla="*/ 10160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3683000 w 8839200"/>
              <a:gd name="connsiteY9" fmla="*/ 1676400 h 2087269"/>
              <a:gd name="connsiteX10" fmla="*/ 25019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2387600 w 8839200"/>
              <a:gd name="connsiteY9" fmla="*/ 1676400 h 2087269"/>
              <a:gd name="connsiteX10" fmla="*/ 25019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95500"/>
              <a:gd name="connsiteX1" fmla="*/ 1473200 w 8839200"/>
              <a:gd name="connsiteY1" fmla="*/ 0 h 2095500"/>
              <a:gd name="connsiteX2" fmla="*/ 1473200 w 8839200"/>
              <a:gd name="connsiteY2" fmla="*/ 0 h 2095500"/>
              <a:gd name="connsiteX3" fmla="*/ 3683000 w 8839200"/>
              <a:gd name="connsiteY3" fmla="*/ 0 h 2095500"/>
              <a:gd name="connsiteX4" fmla="*/ 8839200 w 8839200"/>
              <a:gd name="connsiteY4" fmla="*/ 0 h 2095500"/>
              <a:gd name="connsiteX5" fmla="*/ 8839200 w 8839200"/>
              <a:gd name="connsiteY5" fmla="*/ 977900 h 2095500"/>
              <a:gd name="connsiteX6" fmla="*/ 8839200 w 8839200"/>
              <a:gd name="connsiteY6" fmla="*/ 977900 h 2095500"/>
              <a:gd name="connsiteX7" fmla="*/ 8839200 w 8839200"/>
              <a:gd name="connsiteY7" fmla="*/ 1397000 h 2095500"/>
              <a:gd name="connsiteX8" fmla="*/ 8839200 w 8839200"/>
              <a:gd name="connsiteY8" fmla="*/ 1676400 h 2095500"/>
              <a:gd name="connsiteX9" fmla="*/ 2387600 w 8839200"/>
              <a:gd name="connsiteY9" fmla="*/ 1676400 h 2095500"/>
              <a:gd name="connsiteX10" fmla="*/ 2501935 w 8839200"/>
              <a:gd name="connsiteY10" fmla="*/ 2087269 h 2095500"/>
              <a:gd name="connsiteX11" fmla="*/ 1181100 w 8839200"/>
              <a:gd name="connsiteY11" fmla="*/ 2095500 h 2095500"/>
              <a:gd name="connsiteX12" fmla="*/ 482600 w 8839200"/>
              <a:gd name="connsiteY12" fmla="*/ 1676400 h 2095500"/>
              <a:gd name="connsiteX13" fmla="*/ 0 w 8839200"/>
              <a:gd name="connsiteY13" fmla="*/ 1676400 h 2095500"/>
              <a:gd name="connsiteX14" fmla="*/ 0 w 8839200"/>
              <a:gd name="connsiteY14" fmla="*/ 1397000 h 2095500"/>
              <a:gd name="connsiteX15" fmla="*/ 0 w 8839200"/>
              <a:gd name="connsiteY15" fmla="*/ 977900 h 2095500"/>
              <a:gd name="connsiteX16" fmla="*/ 0 w 8839200"/>
              <a:gd name="connsiteY16" fmla="*/ 977900 h 2095500"/>
              <a:gd name="connsiteX17" fmla="*/ 0 w 8839200"/>
              <a:gd name="connsiteY17" fmla="*/ 0 h 2095500"/>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2387600 w 8839200"/>
              <a:gd name="connsiteY9" fmla="*/ 1676400 h 2087269"/>
              <a:gd name="connsiteX10" fmla="*/ 25019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2387600 w 8839200"/>
              <a:gd name="connsiteY9" fmla="*/ 1676400 h 2087269"/>
              <a:gd name="connsiteX10" fmla="*/ 14351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2387600 w 8839200"/>
              <a:gd name="connsiteY9" fmla="*/ 1676400 h 2087269"/>
              <a:gd name="connsiteX10" fmla="*/ 14351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1858669"/>
              <a:gd name="connsiteX1" fmla="*/ 1473200 w 8839200"/>
              <a:gd name="connsiteY1" fmla="*/ 0 h 1858669"/>
              <a:gd name="connsiteX2" fmla="*/ 1473200 w 8839200"/>
              <a:gd name="connsiteY2" fmla="*/ 0 h 1858669"/>
              <a:gd name="connsiteX3" fmla="*/ 3683000 w 8839200"/>
              <a:gd name="connsiteY3" fmla="*/ 0 h 1858669"/>
              <a:gd name="connsiteX4" fmla="*/ 8839200 w 8839200"/>
              <a:gd name="connsiteY4" fmla="*/ 0 h 1858669"/>
              <a:gd name="connsiteX5" fmla="*/ 8839200 w 8839200"/>
              <a:gd name="connsiteY5" fmla="*/ 977900 h 1858669"/>
              <a:gd name="connsiteX6" fmla="*/ 8839200 w 8839200"/>
              <a:gd name="connsiteY6" fmla="*/ 977900 h 1858669"/>
              <a:gd name="connsiteX7" fmla="*/ 8839200 w 8839200"/>
              <a:gd name="connsiteY7" fmla="*/ 1397000 h 1858669"/>
              <a:gd name="connsiteX8" fmla="*/ 8839200 w 8839200"/>
              <a:gd name="connsiteY8" fmla="*/ 1676400 h 1858669"/>
              <a:gd name="connsiteX9" fmla="*/ 2387600 w 8839200"/>
              <a:gd name="connsiteY9" fmla="*/ 1676400 h 1858669"/>
              <a:gd name="connsiteX10" fmla="*/ 1435135 w 8839200"/>
              <a:gd name="connsiteY10" fmla="*/ 1858669 h 1858669"/>
              <a:gd name="connsiteX11" fmla="*/ 482600 w 8839200"/>
              <a:gd name="connsiteY11" fmla="*/ 1676400 h 1858669"/>
              <a:gd name="connsiteX12" fmla="*/ 0 w 8839200"/>
              <a:gd name="connsiteY12" fmla="*/ 1676400 h 1858669"/>
              <a:gd name="connsiteX13" fmla="*/ 0 w 8839200"/>
              <a:gd name="connsiteY13" fmla="*/ 1397000 h 1858669"/>
              <a:gd name="connsiteX14" fmla="*/ 0 w 8839200"/>
              <a:gd name="connsiteY14" fmla="*/ 977900 h 1858669"/>
              <a:gd name="connsiteX15" fmla="*/ 0 w 8839200"/>
              <a:gd name="connsiteY15" fmla="*/ 977900 h 1858669"/>
              <a:gd name="connsiteX16" fmla="*/ 0 w 8839200"/>
              <a:gd name="connsiteY16" fmla="*/ 0 h 1858669"/>
              <a:gd name="connsiteX0" fmla="*/ 0 w 8839200"/>
              <a:gd name="connsiteY0" fmla="*/ 0 h 1858669"/>
              <a:gd name="connsiteX1" fmla="*/ 1473200 w 8839200"/>
              <a:gd name="connsiteY1" fmla="*/ 0 h 1858669"/>
              <a:gd name="connsiteX2" fmla="*/ 1473200 w 8839200"/>
              <a:gd name="connsiteY2" fmla="*/ 0 h 1858669"/>
              <a:gd name="connsiteX3" fmla="*/ 3683000 w 8839200"/>
              <a:gd name="connsiteY3" fmla="*/ 0 h 1858669"/>
              <a:gd name="connsiteX4" fmla="*/ 8839200 w 8839200"/>
              <a:gd name="connsiteY4" fmla="*/ 0 h 1858669"/>
              <a:gd name="connsiteX5" fmla="*/ 8839200 w 8839200"/>
              <a:gd name="connsiteY5" fmla="*/ 977900 h 1858669"/>
              <a:gd name="connsiteX6" fmla="*/ 8839200 w 8839200"/>
              <a:gd name="connsiteY6" fmla="*/ 977900 h 1858669"/>
              <a:gd name="connsiteX7" fmla="*/ 8839200 w 8839200"/>
              <a:gd name="connsiteY7" fmla="*/ 1397000 h 1858669"/>
              <a:gd name="connsiteX8" fmla="*/ 8839200 w 8839200"/>
              <a:gd name="connsiteY8" fmla="*/ 1676400 h 1858669"/>
              <a:gd name="connsiteX9" fmla="*/ 2387600 w 8839200"/>
              <a:gd name="connsiteY9" fmla="*/ 1676400 h 1858669"/>
              <a:gd name="connsiteX10" fmla="*/ 1435135 w 8839200"/>
              <a:gd name="connsiteY10" fmla="*/ 1858669 h 1858669"/>
              <a:gd name="connsiteX11" fmla="*/ 482600 w 8839200"/>
              <a:gd name="connsiteY11" fmla="*/ 1676400 h 1858669"/>
              <a:gd name="connsiteX12" fmla="*/ 0 w 8839200"/>
              <a:gd name="connsiteY12" fmla="*/ 1676400 h 1858669"/>
              <a:gd name="connsiteX13" fmla="*/ 0 w 8839200"/>
              <a:gd name="connsiteY13" fmla="*/ 1397000 h 1858669"/>
              <a:gd name="connsiteX14" fmla="*/ 0 w 8839200"/>
              <a:gd name="connsiteY14" fmla="*/ 977900 h 1858669"/>
              <a:gd name="connsiteX15" fmla="*/ 0 w 8839200"/>
              <a:gd name="connsiteY15" fmla="*/ 977900 h 1858669"/>
              <a:gd name="connsiteX16" fmla="*/ 0 w 8839200"/>
              <a:gd name="connsiteY16" fmla="*/ 0 h 1858669"/>
              <a:gd name="connsiteX0" fmla="*/ 0 w 8839200"/>
              <a:gd name="connsiteY0" fmla="*/ 0 h 1858669"/>
              <a:gd name="connsiteX1" fmla="*/ 1473200 w 8839200"/>
              <a:gd name="connsiteY1" fmla="*/ 0 h 1858669"/>
              <a:gd name="connsiteX2" fmla="*/ 1473200 w 8839200"/>
              <a:gd name="connsiteY2" fmla="*/ 0 h 1858669"/>
              <a:gd name="connsiteX3" fmla="*/ 3683000 w 8839200"/>
              <a:gd name="connsiteY3" fmla="*/ 0 h 1858669"/>
              <a:gd name="connsiteX4" fmla="*/ 8839200 w 8839200"/>
              <a:gd name="connsiteY4" fmla="*/ 0 h 1858669"/>
              <a:gd name="connsiteX5" fmla="*/ 8839200 w 8839200"/>
              <a:gd name="connsiteY5" fmla="*/ 977900 h 1858669"/>
              <a:gd name="connsiteX6" fmla="*/ 8839200 w 8839200"/>
              <a:gd name="connsiteY6" fmla="*/ 977900 h 1858669"/>
              <a:gd name="connsiteX7" fmla="*/ 8839200 w 8839200"/>
              <a:gd name="connsiteY7" fmla="*/ 1397000 h 1858669"/>
              <a:gd name="connsiteX8" fmla="*/ 8839200 w 8839200"/>
              <a:gd name="connsiteY8" fmla="*/ 1676400 h 1858669"/>
              <a:gd name="connsiteX9" fmla="*/ 2387600 w 8839200"/>
              <a:gd name="connsiteY9" fmla="*/ 1676400 h 1858669"/>
              <a:gd name="connsiteX10" fmla="*/ 1384335 w 8839200"/>
              <a:gd name="connsiteY10" fmla="*/ 1858669 h 1858669"/>
              <a:gd name="connsiteX11" fmla="*/ 482600 w 8839200"/>
              <a:gd name="connsiteY11" fmla="*/ 1676400 h 1858669"/>
              <a:gd name="connsiteX12" fmla="*/ 0 w 8839200"/>
              <a:gd name="connsiteY12" fmla="*/ 1676400 h 1858669"/>
              <a:gd name="connsiteX13" fmla="*/ 0 w 8839200"/>
              <a:gd name="connsiteY13" fmla="*/ 1397000 h 1858669"/>
              <a:gd name="connsiteX14" fmla="*/ 0 w 8839200"/>
              <a:gd name="connsiteY14" fmla="*/ 977900 h 1858669"/>
              <a:gd name="connsiteX15" fmla="*/ 0 w 8839200"/>
              <a:gd name="connsiteY15" fmla="*/ 977900 h 1858669"/>
              <a:gd name="connsiteX16" fmla="*/ 0 w 8839200"/>
              <a:gd name="connsiteY16" fmla="*/ 0 h 1858669"/>
              <a:gd name="connsiteX0" fmla="*/ 0 w 8839200"/>
              <a:gd name="connsiteY0" fmla="*/ 0 h 1939481"/>
              <a:gd name="connsiteX1" fmla="*/ 1473200 w 8839200"/>
              <a:gd name="connsiteY1" fmla="*/ 0 h 1939481"/>
              <a:gd name="connsiteX2" fmla="*/ 1473200 w 8839200"/>
              <a:gd name="connsiteY2" fmla="*/ 0 h 1939481"/>
              <a:gd name="connsiteX3" fmla="*/ 3683000 w 8839200"/>
              <a:gd name="connsiteY3" fmla="*/ 0 h 1939481"/>
              <a:gd name="connsiteX4" fmla="*/ 8839200 w 8839200"/>
              <a:gd name="connsiteY4" fmla="*/ 0 h 1939481"/>
              <a:gd name="connsiteX5" fmla="*/ 8839200 w 8839200"/>
              <a:gd name="connsiteY5" fmla="*/ 977900 h 1939481"/>
              <a:gd name="connsiteX6" fmla="*/ 8839200 w 8839200"/>
              <a:gd name="connsiteY6" fmla="*/ 977900 h 1939481"/>
              <a:gd name="connsiteX7" fmla="*/ 8839200 w 8839200"/>
              <a:gd name="connsiteY7" fmla="*/ 1397000 h 1939481"/>
              <a:gd name="connsiteX8" fmla="*/ 8839200 w 8839200"/>
              <a:gd name="connsiteY8" fmla="*/ 1676400 h 1939481"/>
              <a:gd name="connsiteX9" fmla="*/ 2387600 w 8839200"/>
              <a:gd name="connsiteY9" fmla="*/ 1676400 h 1939481"/>
              <a:gd name="connsiteX10" fmla="*/ 1409735 w 8839200"/>
              <a:gd name="connsiteY10" fmla="*/ 1939481 h 1939481"/>
              <a:gd name="connsiteX11" fmla="*/ 482600 w 8839200"/>
              <a:gd name="connsiteY11" fmla="*/ 1676400 h 1939481"/>
              <a:gd name="connsiteX12" fmla="*/ 0 w 8839200"/>
              <a:gd name="connsiteY12" fmla="*/ 1676400 h 1939481"/>
              <a:gd name="connsiteX13" fmla="*/ 0 w 8839200"/>
              <a:gd name="connsiteY13" fmla="*/ 1397000 h 1939481"/>
              <a:gd name="connsiteX14" fmla="*/ 0 w 8839200"/>
              <a:gd name="connsiteY14" fmla="*/ 977900 h 1939481"/>
              <a:gd name="connsiteX15" fmla="*/ 0 w 8839200"/>
              <a:gd name="connsiteY15" fmla="*/ 977900 h 1939481"/>
              <a:gd name="connsiteX16" fmla="*/ 0 w 8839200"/>
              <a:gd name="connsiteY16" fmla="*/ 0 h 193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39200" h="1939481">
                <a:moveTo>
                  <a:pt x="0" y="0"/>
                </a:moveTo>
                <a:lnTo>
                  <a:pt x="1473200" y="0"/>
                </a:lnTo>
                <a:lnTo>
                  <a:pt x="1473200" y="0"/>
                </a:lnTo>
                <a:lnTo>
                  <a:pt x="3683000" y="0"/>
                </a:lnTo>
                <a:lnTo>
                  <a:pt x="8839200" y="0"/>
                </a:lnTo>
                <a:lnTo>
                  <a:pt x="8839200" y="977900"/>
                </a:lnTo>
                <a:lnTo>
                  <a:pt x="8839200" y="977900"/>
                </a:lnTo>
                <a:lnTo>
                  <a:pt x="8839200" y="1397000"/>
                </a:lnTo>
                <a:lnTo>
                  <a:pt x="8839200" y="1676400"/>
                </a:lnTo>
                <a:lnTo>
                  <a:pt x="2387600" y="1676400"/>
                </a:lnTo>
                <a:lnTo>
                  <a:pt x="1409735" y="1939481"/>
                </a:lnTo>
                <a:lnTo>
                  <a:pt x="482600" y="1676400"/>
                </a:lnTo>
                <a:lnTo>
                  <a:pt x="0" y="1676400"/>
                </a:lnTo>
                <a:lnTo>
                  <a:pt x="0" y="1397000"/>
                </a:lnTo>
                <a:lnTo>
                  <a:pt x="0" y="977900"/>
                </a:lnTo>
                <a:lnTo>
                  <a:pt x="0" y="977900"/>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p:spPr>
        <p:style>
          <a:lnRef idx="1">
            <a:schemeClr val="accent6"/>
          </a:lnRef>
          <a:fillRef idx="2">
            <a:schemeClr val="accent6"/>
          </a:fillRef>
          <a:effectRef idx="1">
            <a:schemeClr val="accent6"/>
          </a:effectRef>
          <a:fontRef idx="none"/>
        </p:style>
        <p:txBody>
          <a:bodyPr bIns="274320">
            <a:normAutofit/>
          </a:bodyPr>
          <a:lstStyle>
            <a:lvl1pPr algn="ctr">
              <a:defRPr sz="2400" b="1">
                <a:solidFill>
                  <a:schemeClr val="bg1"/>
                </a:solidFill>
                <a:effectLst/>
                <a:latin typeface="+mj-lt"/>
              </a:defRPr>
            </a:lvl1pPr>
          </a:lstStyle>
          <a:p>
            <a:pPr lvl="0"/>
            <a:r>
              <a:rPr lang="en-US" smtClean="0"/>
              <a:t>Click to edit Master text styles</a:t>
            </a:r>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0" kern="1200" dirty="0" smtClean="0">
                <a:solidFill>
                  <a:schemeClr val="tx1"/>
                </a:solidFill>
                <a:effectLst>
                  <a:outerShdw blurRad="50800" dist="38100" dir="5400000" algn="t" rotWithShape="0">
                    <a:srgbClr val="480000">
                      <a:alpha val="40000"/>
                    </a:srgbClr>
                  </a:outerShdw>
                </a:effectLst>
                <a:latin typeface="+mn-lt"/>
                <a:ea typeface="+mn-ea"/>
                <a:cs typeface="+mn-cs"/>
              </a:defRPr>
            </a:lvl1pPr>
          </a:lstStyle>
          <a:p>
            <a:pPr lvl="0"/>
            <a:r>
              <a:rPr lang="en-US" smtClean="0"/>
              <a:t>Click to edit Master text styles</a:t>
            </a:r>
          </a:p>
        </p:txBody>
      </p:sp>
      <p:sp>
        <p:nvSpPr>
          <p:cNvPr id="10" name="Date Placeholder 9"/>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1" name="Footer Placeholder 21"/>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17"/>
          <p:cNvSpPr>
            <a:spLocks noGrp="1"/>
          </p:cNvSpPr>
          <p:nvPr>
            <p:ph type="sldNum" sz="quarter" idx="23"/>
          </p:nvPr>
        </p:nvSpPr>
        <p:spPr/>
        <p:txBody>
          <a:bodyPr/>
          <a:lstStyle>
            <a:lvl1pPr>
              <a:defRPr/>
            </a:lvl1pPr>
          </a:lstStyle>
          <a:p>
            <a:pPr>
              <a:defRPr/>
            </a:pPr>
            <a:fld id="{FD897952-A4B3-4527-9DF0-811885F5F4CF}"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70902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2F7531-99A6-D542-A459-BA1833A4D3E6}" type="datetimeFigureOut">
              <a:rPr lang="en-US" smtClean="0"/>
              <a:t>7/24/15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BE13C9-59D6-E449-B9BC-B5137E257B4C}" type="slidenum">
              <a:rPr lang="en-US" smtClean="0"/>
              <a:t>‹#›</a:t>
            </a:fld>
            <a:endParaRPr lang="en-US"/>
          </a:p>
        </p:txBody>
      </p:sp>
    </p:spTree>
    <p:extLst>
      <p:ext uri="{BB962C8B-B14F-4D97-AF65-F5344CB8AC3E}">
        <p14:creationId xmlns:p14="http://schemas.microsoft.com/office/powerpoint/2010/main" val="38153000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Text Placeholder 8"/>
          <p:cNvSpPr>
            <a:spLocks noGrp="1"/>
          </p:cNvSpPr>
          <p:nvPr>
            <p:ph type="body" sz="quarter" idx="14"/>
          </p:nvPr>
        </p:nvSpPr>
        <p:spPr>
          <a:xfrm>
            <a:off x="152400" y="1371600"/>
            <a:ext cx="4038600" cy="457200"/>
          </a:xfrm>
        </p:spPr>
        <p:txBody>
          <a:bodyPr anchor="ctr">
            <a:normAutofit/>
          </a:bodyPr>
          <a:lstStyle>
            <a:lvl1pPr algn="ctr">
              <a:defRPr sz="2400" b="1">
                <a:solidFill>
                  <a:srgbClr val="00B050"/>
                </a:solidFill>
                <a:effectLst>
                  <a:outerShdw blurRad="50800" dist="38100" dir="5400000" algn="t" rotWithShape="0">
                    <a:srgbClr val="92D050">
                      <a:alpha val="40000"/>
                    </a:srgbClr>
                  </a:outerShdw>
                </a:effectLst>
              </a:defRPr>
            </a:lvl1pPr>
          </a:lstStyle>
          <a:p>
            <a:pPr lvl="0"/>
            <a:r>
              <a:rPr lang="en-US" smtClean="0"/>
              <a:t>Click to edit Master text styles</a:t>
            </a:r>
          </a:p>
        </p:txBody>
      </p:sp>
      <p:sp>
        <p:nvSpPr>
          <p:cNvPr id="10" name="Text Placeholder 8"/>
          <p:cNvSpPr>
            <a:spLocks noGrp="1"/>
          </p:cNvSpPr>
          <p:nvPr>
            <p:ph type="body" sz="quarter" idx="15"/>
          </p:nvPr>
        </p:nvSpPr>
        <p:spPr>
          <a:xfrm>
            <a:off x="4419600" y="1371600"/>
            <a:ext cx="4572000" cy="457200"/>
          </a:xfrm>
        </p:spPr>
        <p:txBody>
          <a:bodyPr anchor="ctr">
            <a:normAutofit/>
          </a:bodyPr>
          <a:lstStyle>
            <a:lvl1pPr algn="ctr">
              <a:defRPr sz="2400" b="1">
                <a:solidFill>
                  <a:srgbClr val="B88C00"/>
                </a:solidFill>
                <a:effectLst>
                  <a:outerShdw blurRad="50800" dist="38100" dir="5400000" algn="t" rotWithShape="0">
                    <a:srgbClr val="FFC000">
                      <a:alpha val="40000"/>
                    </a:srgbClr>
                  </a:outerShdw>
                </a:effectLst>
              </a:defRPr>
            </a:lvl1pPr>
          </a:lstStyle>
          <a:p>
            <a:pPr lvl="0"/>
            <a:r>
              <a:rPr lang="en-US" smtClean="0"/>
              <a:t>Click to edit Master text styles</a:t>
            </a:r>
          </a:p>
        </p:txBody>
      </p:sp>
      <p:sp>
        <p:nvSpPr>
          <p:cNvPr id="12" name="Text Placeholder 11"/>
          <p:cNvSpPr>
            <a:spLocks noGrp="1"/>
          </p:cNvSpPr>
          <p:nvPr>
            <p:ph type="body" sz="quarter" idx="16"/>
          </p:nvPr>
        </p:nvSpPr>
        <p:spPr>
          <a:xfrm>
            <a:off x="152400" y="1905000"/>
            <a:ext cx="4648200" cy="4343400"/>
          </a:xfrm>
          <a:prstGeom prst="homePlate">
            <a:avLst>
              <a:gd name="adj" fmla="val 15190"/>
            </a:avLst>
          </a:prstGeom>
          <a:gradFill>
            <a:gsLst>
              <a:gs pos="0">
                <a:srgbClr val="92D050"/>
              </a:gs>
              <a:gs pos="43000">
                <a:srgbClr val="C0E399"/>
              </a:gs>
              <a:gs pos="93000">
                <a:srgbClr val="E9F5DB"/>
              </a:gs>
              <a:gs pos="100000">
                <a:srgbClr val="F5FBEF"/>
              </a:gs>
            </a:gsLst>
          </a:gradFill>
          <a:ln>
            <a:solidFill>
              <a:srgbClr val="92D050"/>
            </a:solidFill>
          </a:ln>
        </p:spPr>
        <p:style>
          <a:lnRef idx="1">
            <a:schemeClr val="accent1"/>
          </a:lnRef>
          <a:fillRef idx="2">
            <a:schemeClr val="accent1"/>
          </a:fillRef>
          <a:effectRef idx="1">
            <a:schemeClr val="accent1"/>
          </a:effectRef>
          <a:fontRef idx="none"/>
        </p:style>
        <p:txBody>
          <a:bodyPr anchor="ctr">
            <a:normAutofit/>
          </a:bodyPr>
          <a:lstStyle>
            <a:lvl1pPr>
              <a:spcBef>
                <a:spcPts val="1200"/>
              </a:spcBef>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11"/>
          <p:cNvSpPr>
            <a:spLocks noGrp="1"/>
          </p:cNvSpPr>
          <p:nvPr>
            <p:ph type="body" sz="quarter" idx="17"/>
          </p:nvPr>
        </p:nvSpPr>
        <p:spPr>
          <a:xfrm>
            <a:off x="4419600" y="1905000"/>
            <a:ext cx="4572000" cy="4343400"/>
          </a:xfrm>
          <a:custGeom>
            <a:avLst/>
            <a:gdLst>
              <a:gd name="connsiteX0" fmla="*/ 0 w 4419600"/>
              <a:gd name="connsiteY0" fmla="*/ 0 h 4343400"/>
              <a:gd name="connsiteX1" fmla="*/ 3895612 w 4419600"/>
              <a:gd name="connsiteY1" fmla="*/ 0 h 4343400"/>
              <a:gd name="connsiteX2" fmla="*/ 4419600 w 4419600"/>
              <a:gd name="connsiteY2" fmla="*/ 2171700 h 4343400"/>
              <a:gd name="connsiteX3" fmla="*/ 3895612 w 4419600"/>
              <a:gd name="connsiteY3" fmla="*/ 4343400 h 4343400"/>
              <a:gd name="connsiteX4" fmla="*/ 0 w 4419600"/>
              <a:gd name="connsiteY4" fmla="*/ 4343400 h 4343400"/>
              <a:gd name="connsiteX5" fmla="*/ 523988 w 4419600"/>
              <a:gd name="connsiteY5" fmla="*/ 2171700 h 4343400"/>
              <a:gd name="connsiteX6" fmla="*/ 0 w 4419600"/>
              <a:gd name="connsiteY6" fmla="*/ 0 h 4343400"/>
              <a:gd name="connsiteX0" fmla="*/ 0 w 3895612"/>
              <a:gd name="connsiteY0" fmla="*/ 0 h 4343400"/>
              <a:gd name="connsiteX1" fmla="*/ 3895612 w 3895612"/>
              <a:gd name="connsiteY1" fmla="*/ 0 h 4343400"/>
              <a:gd name="connsiteX2" fmla="*/ 3895612 w 3895612"/>
              <a:gd name="connsiteY2" fmla="*/ 4343400 h 4343400"/>
              <a:gd name="connsiteX3" fmla="*/ 0 w 3895612"/>
              <a:gd name="connsiteY3" fmla="*/ 4343400 h 4343400"/>
              <a:gd name="connsiteX4" fmla="*/ 523988 w 3895612"/>
              <a:gd name="connsiteY4" fmla="*/ 2171700 h 4343400"/>
              <a:gd name="connsiteX5" fmla="*/ 0 w 3895612"/>
              <a:gd name="connsiteY5" fmla="*/ 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612" h="4343400">
                <a:moveTo>
                  <a:pt x="0" y="0"/>
                </a:moveTo>
                <a:lnTo>
                  <a:pt x="3895612" y="0"/>
                </a:lnTo>
                <a:lnTo>
                  <a:pt x="3895612" y="4343400"/>
                </a:lnTo>
                <a:lnTo>
                  <a:pt x="0" y="4343400"/>
                </a:lnTo>
                <a:lnTo>
                  <a:pt x="523988" y="2171700"/>
                </a:lnTo>
                <a:lnTo>
                  <a:pt x="0" y="0"/>
                </a:lnTo>
                <a:close/>
              </a:path>
            </a:pathLst>
          </a:custGeom>
          <a:gradFill>
            <a:gsLst>
              <a:gs pos="0">
                <a:srgbClr val="FFC000"/>
              </a:gs>
              <a:gs pos="43000">
                <a:srgbClr val="FFE79B"/>
              </a:gs>
              <a:gs pos="93000">
                <a:srgbClr val="FFF4D1"/>
              </a:gs>
              <a:gs pos="100000">
                <a:srgbClr val="FFF7DD"/>
              </a:gs>
            </a:gsLst>
          </a:gradFill>
          <a:ln>
            <a:solidFill>
              <a:srgbClr val="FFC000"/>
            </a:solidFill>
          </a:ln>
        </p:spPr>
        <p:style>
          <a:lnRef idx="1">
            <a:schemeClr val="accent2"/>
          </a:lnRef>
          <a:fillRef idx="2">
            <a:schemeClr val="accent2"/>
          </a:fillRef>
          <a:effectRef idx="1">
            <a:schemeClr val="accent2"/>
          </a:effectRef>
          <a:fontRef idx="none"/>
        </p:style>
        <p:txBody>
          <a:bodyPr anchor="ctr">
            <a:normAutofit/>
          </a:bodyPr>
          <a:lstStyle>
            <a:lvl1pPr marL="625475" indent="0">
              <a:spcBef>
                <a:spcPts val="1200"/>
              </a:spcBef>
              <a:defRPr sz="2000"/>
            </a:lvl1pPr>
            <a:lvl2pPr marL="1082675" indent="-246063">
              <a:defRPr sz="1600"/>
            </a:lvl2pPr>
            <a:lvl3pPr marL="1312863" indent="-246063">
              <a:defRPr sz="1600"/>
            </a:lvl3pPr>
            <a:lvl4pPr marL="1485900" indent="-209550">
              <a:defRPr sz="1400"/>
            </a:lvl4pPr>
            <a:lvl5pPr marL="1654175" indent="-2095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9"/>
          <p:cNvSpPr>
            <a:spLocks noGrp="1"/>
          </p:cNvSpPr>
          <p:nvPr>
            <p:ph type="dt" sz="half" idx="18"/>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9"/>
          </p:nvPr>
        </p:nvSpPr>
        <p:spPr/>
        <p:txBody>
          <a:bodyPr/>
          <a:lstStyle>
            <a:lvl1pPr>
              <a:defRPr/>
            </a:lvl1pPr>
          </a:lstStyle>
          <a:p>
            <a:pPr>
              <a:defRPr/>
            </a:pPr>
            <a:endParaRPr lang="en-US">
              <a:solidFill>
                <a:srgbClr val="04617B">
                  <a:shade val="90000"/>
                </a:srgbClr>
              </a:solidFill>
            </a:endParaRPr>
          </a:p>
        </p:txBody>
      </p:sp>
      <p:sp>
        <p:nvSpPr>
          <p:cNvPr id="11" name="Slide Number Placeholder 17"/>
          <p:cNvSpPr>
            <a:spLocks noGrp="1"/>
          </p:cNvSpPr>
          <p:nvPr>
            <p:ph type="sldNum" sz="quarter" idx="20"/>
          </p:nvPr>
        </p:nvSpPr>
        <p:spPr/>
        <p:txBody>
          <a:bodyPr/>
          <a:lstStyle>
            <a:lvl1pPr>
              <a:defRPr/>
            </a:lvl1pPr>
          </a:lstStyle>
          <a:p>
            <a:pPr>
              <a:defRPr/>
            </a:pPr>
            <a:fld id="{85274593-05F8-4222-8CB8-344C13C362CA}"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441773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ECC3660-58D6-437D-A7BB-1FCE09C2B467}"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294390757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19200"/>
            <a:ext cx="4038600" cy="5135725"/>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19200"/>
            <a:ext cx="4038600" cy="5135725"/>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9F6A7D3B-C2DE-477E-8A4A-B0E2ED8F8908}"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844253875"/>
      </p:ext>
    </p:extLst>
  </p:cSld>
  <p:clrMapOvr>
    <a:masterClrMapping/>
  </p:clrMapOvr>
  <p:transition xmlns:p14="http://schemas.microsoft.com/office/powerpoint/2010/mai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62291"/>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066800"/>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752600"/>
            <a:ext cx="4040188" cy="4607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752600"/>
            <a:ext cx="4041775" cy="4607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F1EA2477-2CCD-40CB-B8C3-28F011E84385}"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390152719"/>
      </p:ext>
    </p:extLst>
  </p:cSld>
  <p:clrMapOvr>
    <a:masterClrMapping/>
  </p:clrMapOvr>
  <p:transition xmlns:p14="http://schemas.microsoft.com/office/powerpoint/2010/mai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F9D086A3-CB10-4B37-8E85-AE08F022936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753419748"/>
      </p:ext>
    </p:extLst>
  </p:cSld>
  <p:clrMapOvr>
    <a:masterClrMapping/>
  </p:clrMapOvr>
  <p:transition xmlns:p14="http://schemas.microsoft.com/office/powerpoint/2010/mai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ineOffice">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9FE1AAA8-A426-4F79-93CF-FE74E64E226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175772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goalLea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6D3C53A1-557A-4494-8F56-E18E4A090F26}"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6085205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4E3033AF-7D97-43BF-A0D8-24892D9F735F}"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727317237"/>
      </p:ext>
    </p:extLst>
  </p:cSld>
  <p:clrMapOvr>
    <a:masterClrMapping/>
  </p:clrMapOvr>
  <p:transition xmlns:p14="http://schemas.microsoft.com/office/powerpoint/2010/mai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U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152400" y="1066800"/>
            <a:ext cx="4419600" cy="26670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6"/>
          <p:cNvSpPr>
            <a:spLocks noGrp="1"/>
          </p:cNvSpPr>
          <p:nvPr>
            <p:ph sz="quarter" idx="14"/>
          </p:nvPr>
        </p:nvSpPr>
        <p:spPr>
          <a:xfrm>
            <a:off x="152400" y="3886200"/>
            <a:ext cx="4419600" cy="25146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6"/>
          <p:cNvSpPr>
            <a:spLocks noGrp="1"/>
          </p:cNvSpPr>
          <p:nvPr>
            <p:ph sz="quarter" idx="15"/>
          </p:nvPr>
        </p:nvSpPr>
        <p:spPr>
          <a:xfrm>
            <a:off x="4572000" y="1066800"/>
            <a:ext cx="4419600" cy="53340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9"/>
          <p:cNvSpPr>
            <a:spLocks noGrp="1"/>
          </p:cNvSpPr>
          <p:nvPr>
            <p:ph type="dt" sz="half" idx="16"/>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7"/>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8"/>
          </p:nvPr>
        </p:nvSpPr>
        <p:spPr/>
        <p:txBody>
          <a:bodyPr/>
          <a:lstStyle>
            <a:lvl1pPr>
              <a:defRPr/>
            </a:lvl1pPr>
          </a:lstStyle>
          <a:p>
            <a:pPr>
              <a:defRPr/>
            </a:pPr>
            <a:fld id="{06B7FE7D-FF22-4D5D-B840-BE9651047235}"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301292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 U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152400" y="1066800"/>
            <a:ext cx="4419600" cy="26670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6"/>
          <p:cNvSpPr>
            <a:spLocks noGrp="1"/>
          </p:cNvSpPr>
          <p:nvPr>
            <p:ph sz="quarter" idx="14"/>
          </p:nvPr>
        </p:nvSpPr>
        <p:spPr>
          <a:xfrm>
            <a:off x="152400" y="3886200"/>
            <a:ext cx="4419600" cy="25146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6"/>
          <p:cNvSpPr>
            <a:spLocks noGrp="1"/>
          </p:cNvSpPr>
          <p:nvPr>
            <p:ph sz="quarter" idx="15"/>
          </p:nvPr>
        </p:nvSpPr>
        <p:spPr>
          <a:xfrm>
            <a:off x="4572000" y="1066800"/>
            <a:ext cx="4419600" cy="26670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6"/>
          <p:cNvSpPr>
            <a:spLocks noGrp="1"/>
          </p:cNvSpPr>
          <p:nvPr>
            <p:ph sz="quarter" idx="16"/>
          </p:nvPr>
        </p:nvSpPr>
        <p:spPr>
          <a:xfrm>
            <a:off x="4572000" y="3886200"/>
            <a:ext cx="4419600" cy="25146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9"/>
          <p:cNvSpPr>
            <a:spLocks noGrp="1"/>
          </p:cNvSpPr>
          <p:nvPr>
            <p:ph type="dt" sz="half" idx="17"/>
          </p:nvPr>
        </p:nvSpPr>
        <p:spPr/>
        <p:txBody>
          <a:bodyPr/>
          <a:lstStyle>
            <a:lvl1pPr>
              <a:defRPr/>
            </a:lvl1pPr>
          </a:lstStyle>
          <a:p>
            <a:pPr>
              <a:defRPr/>
            </a:pPr>
            <a:endParaRPr lang="en-US">
              <a:solidFill>
                <a:srgbClr val="04617B">
                  <a:shade val="90000"/>
                </a:srgbClr>
              </a:solidFill>
            </a:endParaRPr>
          </a:p>
        </p:txBody>
      </p:sp>
      <p:sp>
        <p:nvSpPr>
          <p:cNvPr id="10" name="Footer Placeholder 21"/>
          <p:cNvSpPr>
            <a:spLocks noGrp="1"/>
          </p:cNvSpPr>
          <p:nvPr>
            <p:ph type="ftr" sz="quarter" idx="18"/>
          </p:nvPr>
        </p:nvSpPr>
        <p:spPr/>
        <p:txBody>
          <a:bodyPr/>
          <a:lstStyle>
            <a:lvl1pPr>
              <a:defRPr/>
            </a:lvl1pPr>
          </a:lstStyle>
          <a:p>
            <a:pPr>
              <a:defRPr/>
            </a:pPr>
            <a:endParaRPr lang="en-US">
              <a:solidFill>
                <a:srgbClr val="04617B">
                  <a:shade val="90000"/>
                </a:srgbClr>
              </a:solidFill>
            </a:endParaRPr>
          </a:p>
        </p:txBody>
      </p:sp>
      <p:sp>
        <p:nvSpPr>
          <p:cNvPr id="11" name="Slide Number Placeholder 17"/>
          <p:cNvSpPr>
            <a:spLocks noGrp="1"/>
          </p:cNvSpPr>
          <p:nvPr>
            <p:ph type="sldNum" sz="quarter" idx="19"/>
          </p:nvPr>
        </p:nvSpPr>
        <p:spPr/>
        <p:txBody>
          <a:bodyPr/>
          <a:lstStyle>
            <a:lvl1pPr>
              <a:defRPr/>
            </a:lvl1pPr>
          </a:lstStyle>
          <a:p>
            <a:pPr>
              <a:defRPr/>
            </a:pPr>
            <a:fld id="{A3711A2B-B2FF-4DF3-B2DF-5D93EE986E28}"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165288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2F7531-99A6-D542-A459-BA1833A4D3E6}" type="datetimeFigureOut">
              <a:rPr lang="en-US" smtClean="0"/>
              <a:t>7/24/15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BE13C9-59D6-E449-B9BC-B5137E257B4C}" type="slidenum">
              <a:rPr lang="en-US" smtClean="0"/>
              <a:t>‹#›</a:t>
            </a:fld>
            <a:endParaRPr lang="en-US"/>
          </a:p>
        </p:txBody>
      </p:sp>
    </p:spTree>
    <p:extLst>
      <p:ext uri="{BB962C8B-B14F-4D97-AF65-F5344CB8AC3E}">
        <p14:creationId xmlns:p14="http://schemas.microsoft.com/office/powerpoint/2010/main" val="1493502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4114800" y="1295400"/>
            <a:ext cx="4724400" cy="3276600"/>
          </a:xfrm>
          <a:ln w="9525">
            <a:solidFill>
              <a:schemeClr val="accent5"/>
            </a:solidFill>
          </a:ln>
          <a:effectLst>
            <a:outerShdw blurRad="50800" dist="38100" dir="5400000" algn="t" rotWithShape="0">
              <a:schemeClr val="accent5">
                <a:lumMod val="50000"/>
                <a:alpha val="40000"/>
              </a:schemeClr>
            </a:outerShdw>
          </a:effectLst>
        </p:spPr>
        <p:txBody>
          <a:bodyPr>
            <a:normAutofit/>
          </a:bodyPr>
          <a:lstStyle/>
          <a:p>
            <a:pPr lvl="0"/>
            <a:r>
              <a:rPr lang="en-US" noProof="0" smtClean="0"/>
              <a:t>Click icon to add picture</a:t>
            </a:r>
            <a:endParaRPr lang="en-US" noProof="0"/>
          </a:p>
        </p:txBody>
      </p:sp>
      <p:sp>
        <p:nvSpPr>
          <p:cNvPr id="11" name="Text Placeholder 10"/>
          <p:cNvSpPr>
            <a:spLocks noGrp="1"/>
          </p:cNvSpPr>
          <p:nvPr>
            <p:ph type="body" sz="quarter" idx="17"/>
          </p:nvPr>
        </p:nvSpPr>
        <p:spPr>
          <a:xfrm>
            <a:off x="4114800" y="4572000"/>
            <a:ext cx="4724400" cy="1676400"/>
          </a:xfrm>
        </p:spPr>
        <p:style>
          <a:lnRef idx="1">
            <a:schemeClr val="accent5"/>
          </a:lnRef>
          <a:fillRef idx="2">
            <a:schemeClr val="accent5"/>
          </a:fillRef>
          <a:effectRef idx="1">
            <a:schemeClr val="accent5"/>
          </a:effectRef>
          <a:fontRef idx="none"/>
        </p:style>
        <p:txBody>
          <a:bodyPr lIns="274320" tIns="91440">
            <a:noAutofit/>
          </a:bodyPr>
          <a:lstStyle>
            <a:lvl1pPr>
              <a:defRPr sz="2000" b="1">
                <a:solidFill>
                  <a:schemeClr val="accent5">
                    <a:lumMod val="50000"/>
                  </a:schemeClr>
                </a:solidFill>
              </a:defRPr>
            </a:lvl1pPr>
            <a:lvl2pPr>
              <a:buNone/>
              <a:defRPr/>
            </a:lvl2pPr>
          </a:lstStyle>
          <a:p>
            <a:pPr lvl="0"/>
            <a:r>
              <a:rPr lang="en-US" smtClean="0"/>
              <a:t>Click to edit Master text styles</a:t>
            </a:r>
          </a:p>
        </p:txBody>
      </p:sp>
      <p:sp>
        <p:nvSpPr>
          <p:cNvPr id="9" name="Text Placeholder 8"/>
          <p:cNvSpPr>
            <a:spLocks noGrp="1"/>
          </p:cNvSpPr>
          <p:nvPr>
            <p:ph type="body" sz="quarter" idx="14"/>
          </p:nvPr>
        </p:nvSpPr>
        <p:spPr>
          <a:xfrm>
            <a:off x="381000" y="3581400"/>
            <a:ext cx="3886200" cy="2514600"/>
          </a:xfrm>
          <a:prstGeom prst="homePlate">
            <a:avLst>
              <a:gd name="adj" fmla="val 19189"/>
            </a:avLst>
          </a:prstGeom>
          <a:gradFill>
            <a:gsLst>
              <a:gs pos="0">
                <a:schemeClr val="accent1">
                  <a:lumMod val="20000"/>
                  <a:lumOff val="80000"/>
                </a:schemeClr>
              </a:gs>
              <a:gs pos="68000">
                <a:srgbClr val="E3F1FD"/>
              </a:gs>
              <a:gs pos="100000">
                <a:schemeClr val="bg1"/>
              </a:gs>
            </a:gsLst>
          </a:gradFill>
        </p:spPr>
        <p:style>
          <a:lnRef idx="1">
            <a:schemeClr val="accent1"/>
          </a:lnRef>
          <a:fillRef idx="3">
            <a:schemeClr val="accent1"/>
          </a:fillRef>
          <a:effectRef idx="2">
            <a:schemeClr val="accent1"/>
          </a:effectRef>
          <a:fontRef idx="none"/>
        </p:style>
        <p:txBody>
          <a:bodyPr rIns="274320" anchor="ctr"/>
          <a:lstStyle>
            <a:lvl1pPr algn="r">
              <a:defRPr sz="2000" b="0">
                <a:solidFill>
                  <a:schemeClr val="accent1">
                    <a:lumMod val="50000"/>
                  </a:schemeClr>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
        <p:nvSpPr>
          <p:cNvPr id="13" name="Text Placeholder 12"/>
          <p:cNvSpPr>
            <a:spLocks noGrp="1"/>
          </p:cNvSpPr>
          <p:nvPr>
            <p:ph type="body" sz="quarter" idx="16"/>
          </p:nvPr>
        </p:nvSpPr>
        <p:spPr>
          <a:xfrm>
            <a:off x="381000" y="1295400"/>
            <a:ext cx="3421743" cy="2209800"/>
          </a:xfrm>
          <a:prstGeom prst="wedgeRectCallout">
            <a:avLst>
              <a:gd name="adj1" fmla="val 20824"/>
              <a:gd name="adj2" fmla="val 56275"/>
            </a:avLst>
          </a:prstGeom>
          <a:gradFill>
            <a:gsLst>
              <a:gs pos="0">
                <a:srgbClr val="FFE5E5"/>
              </a:gs>
              <a:gs pos="68000">
                <a:srgbClr val="FFF3F3"/>
              </a:gs>
              <a:gs pos="99000">
                <a:schemeClr val="bg1"/>
              </a:gs>
            </a:gsLst>
          </a:gradFill>
          <a:ln>
            <a:solidFill>
              <a:srgbClr val="C00000"/>
            </a:solidFill>
          </a:ln>
          <a:effectLst>
            <a:outerShdw blurRad="57150" dist="38100" dir="5400000" algn="ctr" rotWithShape="0">
              <a:srgbClr val="C00000">
                <a:alpha val="48000"/>
              </a:srgbClr>
            </a:outerShdw>
          </a:effectLst>
        </p:spPr>
        <p:style>
          <a:lnRef idx="1">
            <a:schemeClr val="accent1"/>
          </a:lnRef>
          <a:fillRef idx="3">
            <a:schemeClr val="accent1"/>
          </a:fillRef>
          <a:effectRef idx="2">
            <a:schemeClr val="accent1"/>
          </a:effectRef>
          <a:fontRef idx="none"/>
        </p:style>
        <p:txBody>
          <a:bodyPr lIns="182880" rIns="182880" anchor="ctr">
            <a:noAutofit/>
          </a:bodyPr>
          <a:lstStyle>
            <a:lvl1pPr algn="l">
              <a:spcBef>
                <a:spcPts val="0"/>
              </a:spcBef>
              <a:defRPr kumimoji="0" lang="en-US" sz="2600" b="1" kern="1200" dirty="0" smtClean="0">
                <a:solidFill>
                  <a:srgbClr val="C00000"/>
                </a:solidFill>
                <a:effectLst/>
                <a:latin typeface="+mn-lt"/>
                <a:ea typeface="+mn-ea"/>
                <a:cs typeface="+mn-cs"/>
              </a:defRPr>
            </a:lvl1pPr>
          </a:lstStyle>
          <a:p>
            <a:pPr lvl="0"/>
            <a:r>
              <a:rPr lang="en-US" smtClean="0"/>
              <a:t>Click to edit Master text styles</a:t>
            </a:r>
          </a:p>
        </p:txBody>
      </p:sp>
      <p:sp>
        <p:nvSpPr>
          <p:cNvPr id="8" name="Date Placeholder 9"/>
          <p:cNvSpPr>
            <a:spLocks noGrp="1"/>
          </p:cNvSpPr>
          <p:nvPr>
            <p:ph type="dt" sz="half" idx="18"/>
          </p:nvPr>
        </p:nvSpPr>
        <p:spPr/>
        <p:txBody>
          <a:bodyPr/>
          <a:lstStyle>
            <a:lvl1pPr>
              <a:defRPr/>
            </a:lvl1pPr>
          </a:lstStyle>
          <a:p>
            <a:pPr>
              <a:defRPr/>
            </a:pPr>
            <a:endParaRPr lang="en-US">
              <a:solidFill>
                <a:srgbClr val="04617B">
                  <a:shade val="90000"/>
                </a:srgbClr>
              </a:solidFill>
            </a:endParaRPr>
          </a:p>
        </p:txBody>
      </p:sp>
      <p:sp>
        <p:nvSpPr>
          <p:cNvPr id="10" name="Footer Placeholder 21"/>
          <p:cNvSpPr>
            <a:spLocks noGrp="1"/>
          </p:cNvSpPr>
          <p:nvPr>
            <p:ph type="ftr" sz="quarter" idx="19"/>
          </p:nvPr>
        </p:nvSpPr>
        <p:spPr/>
        <p:txBody>
          <a:bodyPr/>
          <a:lstStyle>
            <a:lvl1pPr>
              <a:defRPr/>
            </a:lvl1pPr>
          </a:lstStyle>
          <a:p>
            <a:pPr>
              <a:defRPr/>
            </a:pPr>
            <a:endParaRPr lang="en-US">
              <a:solidFill>
                <a:srgbClr val="04617B">
                  <a:shade val="90000"/>
                </a:srgbClr>
              </a:solidFill>
            </a:endParaRPr>
          </a:p>
        </p:txBody>
      </p:sp>
      <p:sp>
        <p:nvSpPr>
          <p:cNvPr id="12" name="Slide Number Placeholder 17"/>
          <p:cNvSpPr>
            <a:spLocks noGrp="1"/>
          </p:cNvSpPr>
          <p:nvPr>
            <p:ph type="sldNum" sz="quarter" idx="20"/>
          </p:nvPr>
        </p:nvSpPr>
        <p:spPr/>
        <p:txBody>
          <a:bodyPr/>
          <a:lstStyle>
            <a:lvl1pPr>
              <a:defRPr/>
            </a:lvl1pPr>
          </a:lstStyle>
          <a:p>
            <a:pPr>
              <a:defRPr/>
            </a:pPr>
            <a:fld id="{05E56282-3D76-42C3-BCE0-96FEC7B22B9B}"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525265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taffOffi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2" name="Picture Placeholder 11"/>
          <p:cNvSpPr>
            <a:spLocks noGrp="1"/>
          </p:cNvSpPr>
          <p:nvPr>
            <p:ph type="pic" sz="quarter" idx="13"/>
          </p:nvPr>
        </p:nvSpPr>
        <p:spPr>
          <a:xfrm>
            <a:off x="609600" y="1295400"/>
            <a:ext cx="990600" cy="1295400"/>
          </a:xfrm>
          <a:effectLst>
            <a:outerShdw blurRad="50800" dist="38100" dir="5400000" algn="t" rotWithShape="0">
              <a:prstClr val="black">
                <a:alpha val="40000"/>
              </a:prstClr>
            </a:outerShdw>
          </a:effectLst>
        </p:spPr>
        <p:txBody>
          <a:bodyPr>
            <a:normAutofit/>
          </a:bodyPr>
          <a:lstStyle/>
          <a:p>
            <a:pPr lvl="0"/>
            <a:r>
              <a:rPr lang="en-US" noProof="0" smtClean="0"/>
              <a:t>Click icon to add picture</a:t>
            </a:r>
            <a:endParaRPr lang="en-US" noProof="0"/>
          </a:p>
        </p:txBody>
      </p:sp>
      <p:sp>
        <p:nvSpPr>
          <p:cNvPr id="14" name="Text Placeholder 13"/>
          <p:cNvSpPr>
            <a:spLocks noGrp="1"/>
          </p:cNvSpPr>
          <p:nvPr>
            <p:ph type="body" sz="quarter" idx="14"/>
          </p:nvPr>
        </p:nvSpPr>
        <p:spPr>
          <a:xfrm>
            <a:off x="609600" y="2590800"/>
            <a:ext cx="1020763" cy="533400"/>
          </a:xfrm>
        </p:spPr>
        <p:txBody>
          <a:bodyPr lIns="0" rIns="0">
            <a:noAutofit/>
          </a:bodyPr>
          <a:lstStyle>
            <a:lvl1pPr algn="ctr" rtl="0" fontAlgn="base">
              <a:spcBef>
                <a:spcPct val="0"/>
              </a:spcBef>
              <a:spcAft>
                <a:spcPct val="0"/>
              </a:spcAft>
              <a:defRPr lang="en-US" sz="1200" b="1" kern="1200" dirty="0" smtClean="0">
                <a:solidFill>
                  <a:schemeClr val="tx1"/>
                </a:solidFill>
                <a:latin typeface="+mn-lt"/>
                <a:ea typeface="+mn-ea"/>
                <a:cs typeface="+mn-cs"/>
              </a:defRPr>
            </a:lvl1pPr>
            <a:lvl2pPr>
              <a:defRPr sz="1000"/>
            </a:lvl2pPr>
            <a:lvl3pPr>
              <a:defRPr sz="1000"/>
            </a:lvl3pPr>
            <a:lvl4pPr>
              <a:defRPr sz="1000"/>
            </a:lvl4pPr>
            <a:lvl5pPr>
              <a:defRPr sz="1000"/>
            </a:lvl5pPr>
          </a:lstStyle>
          <a:p>
            <a:pPr lvl="0"/>
            <a:r>
              <a:rPr lang="en-US" smtClean="0"/>
              <a:t>Click to edit Master text styles</a:t>
            </a:r>
          </a:p>
        </p:txBody>
      </p:sp>
      <p:sp>
        <p:nvSpPr>
          <p:cNvPr id="16" name="Text Placeholder 15"/>
          <p:cNvSpPr>
            <a:spLocks noGrp="1"/>
          </p:cNvSpPr>
          <p:nvPr>
            <p:ph type="body" sz="quarter" idx="15"/>
          </p:nvPr>
        </p:nvSpPr>
        <p:spPr>
          <a:xfrm>
            <a:off x="1676400" y="1295400"/>
            <a:ext cx="5791200" cy="5105400"/>
          </a:xfrm>
        </p:spPr>
        <p:txBody>
          <a:bodyPr/>
          <a:lstStyle>
            <a:lvl1pPr>
              <a:spcBef>
                <a:spcPts val="600"/>
              </a:spcBef>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Picture Placeholder 12"/>
          <p:cNvSpPr>
            <a:spLocks noGrp="1"/>
          </p:cNvSpPr>
          <p:nvPr>
            <p:ph type="pic" sz="quarter" idx="16"/>
          </p:nvPr>
        </p:nvSpPr>
        <p:spPr>
          <a:xfrm>
            <a:off x="7543800" y="1600200"/>
            <a:ext cx="1502885" cy="1143000"/>
          </a:xfrm>
          <a:ln w="12700">
            <a:solidFill>
              <a:schemeClr val="accent2">
                <a:lumMod val="50000"/>
              </a:schemeClr>
            </a:solidFill>
          </a:ln>
          <a:effectLst>
            <a:outerShdw blurRad="50800" dist="38100" dir="5400000" algn="t" rotWithShape="0">
              <a:prstClr val="black">
                <a:alpha val="40000"/>
              </a:prstClr>
            </a:outerShdw>
          </a:effectLst>
        </p:spPr>
        <p:txBody>
          <a:bodyPr>
            <a:normAutofit/>
          </a:bodyPr>
          <a:lstStyle/>
          <a:p>
            <a:pPr lvl="0"/>
            <a:r>
              <a:rPr lang="en-US" noProof="0" smtClean="0"/>
              <a:t>Click icon to add picture</a:t>
            </a:r>
            <a:endParaRPr lang="en-US" noProof="0"/>
          </a:p>
        </p:txBody>
      </p:sp>
      <p:sp>
        <p:nvSpPr>
          <p:cNvPr id="15" name="Picture Placeholder 12"/>
          <p:cNvSpPr>
            <a:spLocks noGrp="1"/>
          </p:cNvSpPr>
          <p:nvPr>
            <p:ph type="pic" sz="quarter" idx="17"/>
          </p:nvPr>
        </p:nvSpPr>
        <p:spPr>
          <a:xfrm>
            <a:off x="7543800" y="2971800"/>
            <a:ext cx="1502885" cy="1143000"/>
          </a:xfrm>
          <a:ln w="12700">
            <a:solidFill>
              <a:schemeClr val="accent2">
                <a:lumMod val="50000"/>
              </a:schemeClr>
            </a:solidFill>
          </a:ln>
          <a:effectLst>
            <a:outerShdw blurRad="50800" dist="38100" dir="5400000" algn="t" rotWithShape="0">
              <a:prstClr val="black">
                <a:alpha val="40000"/>
              </a:prstClr>
            </a:outerShdw>
          </a:effectLst>
        </p:spPr>
        <p:txBody>
          <a:bodyPr>
            <a:normAutofit/>
          </a:bodyPr>
          <a:lstStyle>
            <a:lvl1pPr marL="0" indent="0" algn="l" rtl="0" eaLnBrk="1" latinLnBrk="0" hangingPunct="1">
              <a:spcBef>
                <a:spcPct val="20000"/>
              </a:spcBef>
              <a:buClr>
                <a:schemeClr val="accent3"/>
              </a:buClr>
              <a:buSzPct val="95000"/>
              <a:buFont typeface="Wingdings 2"/>
              <a:buNone/>
              <a:defRPr kumimoji="0" lang="en-US" sz="2600" kern="1200">
                <a:solidFill>
                  <a:schemeClr val="tx1"/>
                </a:solidFill>
                <a:latin typeface="+mn-lt"/>
                <a:ea typeface="+mn-ea"/>
                <a:cs typeface="+mn-cs"/>
              </a:defRPr>
            </a:lvl1pPr>
          </a:lstStyle>
          <a:p>
            <a:pPr lvl="0"/>
            <a:r>
              <a:rPr lang="en-US" noProof="0" smtClean="0"/>
              <a:t>Click icon to add picture</a:t>
            </a:r>
            <a:endParaRPr lang="en-US" noProof="0"/>
          </a:p>
        </p:txBody>
      </p:sp>
      <p:sp>
        <p:nvSpPr>
          <p:cNvPr id="18" name="Picture Placeholder 12"/>
          <p:cNvSpPr>
            <a:spLocks noGrp="1"/>
          </p:cNvSpPr>
          <p:nvPr>
            <p:ph type="pic" sz="quarter" idx="18"/>
          </p:nvPr>
        </p:nvSpPr>
        <p:spPr>
          <a:xfrm>
            <a:off x="7543800" y="4343400"/>
            <a:ext cx="1502885" cy="1143000"/>
          </a:xfrm>
          <a:ln w="12700">
            <a:solidFill>
              <a:schemeClr val="accent2">
                <a:lumMod val="50000"/>
              </a:schemeClr>
            </a:solidFill>
          </a:ln>
          <a:effectLst>
            <a:outerShdw blurRad="50800" dist="38100" dir="5400000" algn="t" rotWithShape="0">
              <a:prstClr val="black">
                <a:alpha val="40000"/>
              </a:prstClr>
            </a:outerShdw>
          </a:effectLst>
        </p:spPr>
        <p:txBody>
          <a:bodyPr>
            <a:normAutofit/>
          </a:bodyPr>
          <a:lstStyle>
            <a:lvl1pPr marL="0" indent="0" algn="l" rtl="0" eaLnBrk="1" latinLnBrk="0" hangingPunct="1">
              <a:spcBef>
                <a:spcPct val="20000"/>
              </a:spcBef>
              <a:buClr>
                <a:schemeClr val="accent3"/>
              </a:buClr>
              <a:buSzPct val="95000"/>
              <a:buFont typeface="Wingdings 2"/>
              <a:buNone/>
              <a:defRPr kumimoji="0" lang="en-US" sz="2600" kern="1200">
                <a:solidFill>
                  <a:schemeClr val="tx1"/>
                </a:solidFill>
                <a:latin typeface="+mn-lt"/>
                <a:ea typeface="+mn-ea"/>
                <a:cs typeface="+mn-cs"/>
              </a:defRPr>
            </a:lvl1pPr>
          </a:lstStyle>
          <a:p>
            <a:pPr lvl="0"/>
            <a:r>
              <a:rPr lang="en-US" noProof="0" smtClean="0"/>
              <a:t>Click icon to add picture</a:t>
            </a:r>
            <a:endParaRPr lang="en-US" noProof="0"/>
          </a:p>
        </p:txBody>
      </p:sp>
      <p:sp>
        <p:nvSpPr>
          <p:cNvPr id="9" name="Date Placeholder 9"/>
          <p:cNvSpPr>
            <a:spLocks noGrp="1"/>
          </p:cNvSpPr>
          <p:nvPr>
            <p:ph type="dt" sz="half" idx="19"/>
          </p:nvPr>
        </p:nvSpPr>
        <p:spPr/>
        <p:txBody>
          <a:bodyPr/>
          <a:lstStyle>
            <a:lvl1pPr>
              <a:defRPr/>
            </a:lvl1pPr>
          </a:lstStyle>
          <a:p>
            <a:pPr>
              <a:defRPr/>
            </a:pPr>
            <a:endParaRPr lang="en-US">
              <a:solidFill>
                <a:srgbClr val="04617B">
                  <a:shade val="90000"/>
                </a:srgbClr>
              </a:solidFill>
            </a:endParaRPr>
          </a:p>
        </p:txBody>
      </p:sp>
      <p:sp>
        <p:nvSpPr>
          <p:cNvPr id="10" name="Footer Placeholder 21"/>
          <p:cNvSpPr>
            <a:spLocks noGrp="1"/>
          </p:cNvSpPr>
          <p:nvPr>
            <p:ph type="ftr" sz="quarter" idx="20"/>
          </p:nvPr>
        </p:nvSpPr>
        <p:spPr/>
        <p:txBody>
          <a:bodyPr/>
          <a:lstStyle>
            <a:lvl1pPr>
              <a:defRPr/>
            </a:lvl1pPr>
          </a:lstStyle>
          <a:p>
            <a:pPr>
              <a:defRPr/>
            </a:pPr>
            <a:endParaRPr lang="en-US">
              <a:solidFill>
                <a:srgbClr val="04617B">
                  <a:shade val="90000"/>
                </a:srgbClr>
              </a:solidFill>
            </a:endParaRPr>
          </a:p>
        </p:txBody>
      </p:sp>
      <p:sp>
        <p:nvSpPr>
          <p:cNvPr id="11" name="Slide Number Placeholder 17"/>
          <p:cNvSpPr>
            <a:spLocks noGrp="1"/>
          </p:cNvSpPr>
          <p:nvPr>
            <p:ph type="sldNum" sz="quarter" idx="21"/>
          </p:nvPr>
        </p:nvSpPr>
        <p:spPr/>
        <p:txBody>
          <a:bodyPr/>
          <a:lstStyle>
            <a:lvl1pPr>
              <a:defRPr/>
            </a:lvl1pPr>
          </a:lstStyle>
          <a:p>
            <a:pPr>
              <a:defRPr/>
            </a:pPr>
            <a:fld id="{D5C85791-AA9B-4DB4-BDC6-2EDEE157B78F}"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4966297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defTabSz="914400"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defTabSz="914400"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defTabSz="914400"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defTabSz="914400"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defTabSz="914400"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defTabSz="914400"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DD47EEBD-40AB-438E-8BB9-BE3F3236F19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8464759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defTabSz="914400"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defTabSz="914400"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defTabSz="914400"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defTabSz="914400"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defTabSz="914400"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defTabSz="914400"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8908C1D4-D934-4EA6-9703-67B3ED2E544C}"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6254881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defTabSz="914400"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defTabSz="914400"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defTabSz="914400"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defTabSz="914400"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defTabSz="914400"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defTabSz="914400"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18BE30D0-507B-4FA9-B4EB-677F5FC5A61B}"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639379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defTabSz="914400"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defTabSz="914400"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defTabSz="914400"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defTabSz="914400"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defTabSz="914400"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defTabSz="914400"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5E282224-6E1A-4419-86BF-05FEBD595CC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1309995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defTabSz="914400"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defTabSz="914400"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defTabSz="914400"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defTabSz="914400"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defTabSz="914400"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defTabSz="914400"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598CAF1D-C90F-4F74-B66B-485E72EA88EE}"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5506548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cSld name="Just For Pictures">
    <p:bg>
      <p:bgPr>
        <a:gradFill flip="none" rotWithShape="1">
          <a:gsLst>
            <a:gs pos="0">
              <a:schemeClr val="accent1">
                <a:lumMod val="50000"/>
              </a:schemeClr>
            </a:gs>
            <a:gs pos="33000">
              <a:schemeClr val="accent1">
                <a:lumMod val="75000"/>
              </a:schemeClr>
            </a:gs>
            <a:gs pos="80000">
              <a:schemeClr val="accent1">
                <a:lumMod val="20000"/>
                <a:lumOff val="80000"/>
              </a:schemeClr>
            </a:gs>
          </a:gsLst>
          <a:lin ang="16200000" scaled="1"/>
          <a:tileRect/>
        </a:gradFill>
        <a:effectLst/>
      </p:bgPr>
    </p:bg>
    <p:spTree>
      <p:nvGrpSpPr>
        <p:cNvPr id="1" name=""/>
        <p:cNvGrpSpPr/>
        <p:nvPr/>
      </p:nvGrpSpPr>
      <p:grpSpPr>
        <a:xfrm>
          <a:off x="0" y="0"/>
          <a:ext cx="0" cy="0"/>
          <a:chOff x="0" y="0"/>
          <a:chExt cx="0" cy="0"/>
        </a:xfrm>
      </p:grpSpPr>
      <p:grpSp>
        <p:nvGrpSpPr>
          <p:cNvPr id="3" name="Group 10"/>
          <p:cNvGrpSpPr>
            <a:grpSpLocks/>
          </p:cNvGrpSpPr>
          <p:nvPr/>
        </p:nvGrpSpPr>
        <p:grpSpPr bwMode="auto">
          <a:xfrm rot="10800000">
            <a:off x="-19050" y="5816600"/>
            <a:ext cx="9180513" cy="1041400"/>
            <a:chOff x="-19017" y="-7144"/>
            <a:chExt cx="9180548" cy="1041400"/>
          </a:xfrm>
        </p:grpSpPr>
        <p:sp>
          <p:nvSpPr>
            <p:cNvPr id="4" name="Freeform 3"/>
            <p:cNvSpPr>
              <a:spLocks/>
            </p:cNvSpPr>
            <p:nvPr userDrawn="1"/>
          </p:nvSpPr>
          <p:spPr bwMode="auto">
            <a:xfrm>
              <a:off x="-11079" y="-7144"/>
              <a:ext cx="9163085"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sz="1200">
                <a:solidFill>
                  <a:prstClr val="black"/>
                </a:solidFill>
                <a:cs typeface="Times New Roman" pitchFamily="18" charset="0"/>
              </a:endParaRPr>
            </a:p>
          </p:txBody>
        </p:sp>
        <p:sp>
          <p:nvSpPr>
            <p:cNvPr id="5" name="Freeform 4"/>
            <p:cNvSpPr>
              <a:spLocks/>
            </p:cNvSpPr>
            <p:nvPr userDrawn="1"/>
          </p:nvSpPr>
          <p:spPr bwMode="auto">
            <a:xfrm>
              <a:off x="4381550" y="-7144"/>
              <a:ext cx="4762519"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sz="1200">
                <a:solidFill>
                  <a:prstClr val="black"/>
                </a:solidFill>
                <a:cs typeface="Times New Roman" pitchFamily="18" charset="0"/>
              </a:endParaRPr>
            </a:p>
          </p:txBody>
        </p:sp>
        <p:grpSp>
          <p:nvGrpSpPr>
            <p:cNvPr id="6" name="Group 7"/>
            <p:cNvGrpSpPr>
              <a:grpSpLocks/>
            </p:cNvGrpSpPr>
            <p:nvPr userDrawn="1"/>
          </p:nvGrpSpPr>
          <p:grpSpPr bwMode="auto">
            <a:xfrm>
              <a:off x="-19017" y="202408"/>
              <a:ext cx="9180548" cy="649224"/>
              <a:chOff x="-19045" y="216550"/>
              <a:chExt cx="9180548" cy="649224"/>
            </a:xfrm>
          </p:grpSpPr>
          <p:sp>
            <p:nvSpPr>
              <p:cNvPr id="7" name="Freeform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914400" fontAlgn="base">
                  <a:spcBef>
                    <a:spcPct val="0"/>
                  </a:spcBef>
                  <a:spcAft>
                    <a:spcPct val="0"/>
                  </a:spcAft>
                  <a:defRPr/>
                </a:pPr>
                <a:endParaRPr lang="en-US" sz="1200">
                  <a:solidFill>
                    <a:prstClr val="black"/>
                  </a:solidFill>
                  <a:latin typeface="Arial" pitchFamily="34" charset="0"/>
                  <a:cs typeface="Times New Roman" pitchFamily="18" charset="0"/>
                </a:endParaRPr>
              </a:p>
            </p:txBody>
          </p:sp>
          <p:sp>
            <p:nvSpPr>
              <p:cNvPr id="8" name="Freeform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914400" fontAlgn="base">
                  <a:spcBef>
                    <a:spcPct val="0"/>
                  </a:spcBef>
                  <a:spcAft>
                    <a:spcPct val="0"/>
                  </a:spcAft>
                  <a:defRPr/>
                </a:pPr>
                <a:endParaRPr lang="en-US" sz="1200">
                  <a:solidFill>
                    <a:prstClr val="black"/>
                  </a:solidFill>
                  <a:latin typeface="Arial" pitchFamily="34" charset="0"/>
                  <a:cs typeface="Times New Roman" pitchFamily="18" charset="0"/>
                </a:endParaRPr>
              </a:p>
            </p:txBody>
          </p:sp>
        </p:grpSp>
      </p:grpSp>
      <p:pic>
        <p:nvPicPr>
          <p:cNvPr id="9" name="Picture 12" descr="doc_logo"/>
          <p:cNvPicPr>
            <a:picLocks noChangeAspect="1" noChangeArrowheads="1"/>
          </p:cNvPicPr>
          <p:nvPr/>
        </p:nvPicPr>
        <p:blipFill>
          <a:blip r:embed="rId2" cstate="print"/>
          <a:srcRect/>
          <a:stretch>
            <a:fillRect/>
          </a:stretch>
        </p:blipFill>
        <p:spPr bwMode="auto">
          <a:xfrm>
            <a:off x="8208963" y="6137275"/>
            <a:ext cx="376237" cy="373063"/>
          </a:xfrm>
          <a:prstGeom prst="rect">
            <a:avLst/>
          </a:prstGeom>
          <a:noFill/>
          <a:ln w="9525">
            <a:noFill/>
            <a:miter lim="800000"/>
            <a:headEnd/>
            <a:tailEnd/>
          </a:ln>
        </p:spPr>
      </p:pic>
      <p:pic>
        <p:nvPicPr>
          <p:cNvPr id="10" name="Picture 8"/>
          <p:cNvPicPr>
            <a:picLocks noChangeAspect="1" noChangeArrowheads="1"/>
          </p:cNvPicPr>
          <p:nvPr/>
        </p:nvPicPr>
        <p:blipFill>
          <a:blip r:embed="rId3" cstate="print"/>
          <a:srcRect/>
          <a:stretch>
            <a:fillRect/>
          </a:stretch>
        </p:blipFill>
        <p:spPr bwMode="auto">
          <a:xfrm>
            <a:off x="8610600" y="6134100"/>
            <a:ext cx="381000" cy="379413"/>
          </a:xfrm>
          <a:prstGeom prst="rect">
            <a:avLst/>
          </a:prstGeom>
          <a:noFill/>
          <a:ln w="12700">
            <a:noFill/>
            <a:miter lim="800000"/>
            <a:headEnd/>
            <a:tailEnd/>
          </a:ln>
        </p:spPr>
      </p:pic>
      <p:sp>
        <p:nvSpPr>
          <p:cNvPr id="2" name="Title 1"/>
          <p:cNvSpPr>
            <a:spLocks noGrp="1"/>
          </p:cNvSpPr>
          <p:nvPr>
            <p:ph type="title"/>
          </p:nvPr>
        </p:nvSpPr>
        <p:spPr>
          <a:xfrm>
            <a:off x="609600" y="5791200"/>
            <a:ext cx="7620000" cy="1065213"/>
          </a:xfrm>
        </p:spPr>
        <p:txBody>
          <a:bodyPr rIns="182880" bIns="182880"/>
          <a:lstStyle>
            <a:lvl1pPr algn="r">
              <a:defRPr>
                <a:solidFill>
                  <a:schemeClr val="bg1"/>
                </a:solidFill>
                <a:effectLst>
                  <a:glow rad="101600">
                    <a:schemeClr val="accent1">
                      <a:lumMod val="50000"/>
                      <a:alpha val="60000"/>
                    </a:schemeClr>
                  </a:glow>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1395246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4114800" y="1295400"/>
            <a:ext cx="4724400" cy="4800600"/>
          </a:xfrm>
          <a:ln w="9525">
            <a:solidFill>
              <a:schemeClr val="accent5"/>
            </a:solidFill>
          </a:ln>
          <a:effectLst>
            <a:outerShdw blurRad="50800" dist="38100" dir="5400000" algn="t" rotWithShape="0">
              <a:schemeClr val="accent5">
                <a:lumMod val="50000"/>
                <a:alpha val="40000"/>
              </a:schemeClr>
            </a:outerShdw>
          </a:effectLst>
        </p:spPr>
        <p:txBody>
          <a:bodyPr>
            <a:normAutofit/>
          </a:bodyPr>
          <a:lstStyle/>
          <a:p>
            <a:pPr lvl="0"/>
            <a:r>
              <a:rPr lang="en-US" noProof="0" smtClean="0"/>
              <a:t>Click icon to add picture</a:t>
            </a:r>
            <a:endParaRPr lang="en-US" noProof="0"/>
          </a:p>
        </p:txBody>
      </p:sp>
      <p:sp>
        <p:nvSpPr>
          <p:cNvPr id="9" name="Text Placeholder 8"/>
          <p:cNvSpPr>
            <a:spLocks noGrp="1"/>
          </p:cNvSpPr>
          <p:nvPr>
            <p:ph type="body" sz="quarter" idx="14"/>
          </p:nvPr>
        </p:nvSpPr>
        <p:spPr>
          <a:xfrm>
            <a:off x="381000" y="3581400"/>
            <a:ext cx="3886200" cy="2514600"/>
          </a:xfrm>
          <a:prstGeom prst="homePlate">
            <a:avLst>
              <a:gd name="adj" fmla="val 19189"/>
            </a:avLst>
          </a:prstGeom>
          <a:gradFill>
            <a:gsLst>
              <a:gs pos="0">
                <a:schemeClr val="accent1">
                  <a:lumMod val="20000"/>
                  <a:lumOff val="80000"/>
                </a:schemeClr>
              </a:gs>
              <a:gs pos="68000">
                <a:srgbClr val="E3F1FD"/>
              </a:gs>
              <a:gs pos="100000">
                <a:schemeClr val="bg1"/>
              </a:gs>
            </a:gsLst>
          </a:gradFill>
        </p:spPr>
        <p:style>
          <a:lnRef idx="1">
            <a:schemeClr val="accent1"/>
          </a:lnRef>
          <a:fillRef idx="3">
            <a:schemeClr val="accent1"/>
          </a:fillRef>
          <a:effectRef idx="2">
            <a:schemeClr val="accent1"/>
          </a:effectRef>
          <a:fontRef idx="none"/>
        </p:style>
        <p:txBody>
          <a:bodyPr rIns="274320" anchor="ctr"/>
          <a:lstStyle>
            <a:lvl1pPr algn="r">
              <a:defRPr sz="2000" b="1">
                <a:solidFill>
                  <a:schemeClr val="accent1">
                    <a:lumMod val="50000"/>
                  </a:schemeClr>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
        <p:nvSpPr>
          <p:cNvPr id="13" name="Text Placeholder 12"/>
          <p:cNvSpPr>
            <a:spLocks noGrp="1"/>
          </p:cNvSpPr>
          <p:nvPr>
            <p:ph type="body" sz="quarter" idx="16"/>
          </p:nvPr>
        </p:nvSpPr>
        <p:spPr>
          <a:xfrm>
            <a:off x="381000" y="1295400"/>
            <a:ext cx="3421743" cy="2209800"/>
          </a:xfrm>
          <a:prstGeom prst="wedgeRectCallout">
            <a:avLst>
              <a:gd name="adj1" fmla="val 20824"/>
              <a:gd name="adj2" fmla="val 56275"/>
            </a:avLst>
          </a:prstGeom>
          <a:gradFill>
            <a:gsLst>
              <a:gs pos="0">
                <a:srgbClr val="FFE5E5"/>
              </a:gs>
              <a:gs pos="68000">
                <a:srgbClr val="FFF3F3"/>
              </a:gs>
              <a:gs pos="99000">
                <a:schemeClr val="bg1"/>
              </a:gs>
            </a:gsLst>
          </a:gradFill>
          <a:ln>
            <a:solidFill>
              <a:srgbClr val="C00000"/>
            </a:solidFill>
          </a:ln>
          <a:effectLst>
            <a:outerShdw blurRad="57150" dist="38100" dir="5400000" algn="ctr" rotWithShape="0">
              <a:srgbClr val="C00000">
                <a:alpha val="48000"/>
              </a:srgbClr>
            </a:outerShdw>
          </a:effectLst>
        </p:spPr>
        <p:style>
          <a:lnRef idx="1">
            <a:schemeClr val="accent1"/>
          </a:lnRef>
          <a:fillRef idx="3">
            <a:schemeClr val="accent1"/>
          </a:fillRef>
          <a:effectRef idx="2">
            <a:schemeClr val="accent1"/>
          </a:effectRef>
          <a:fontRef idx="none"/>
        </p:style>
        <p:txBody>
          <a:bodyPr lIns="182880" rIns="182880" anchor="ctr">
            <a:noAutofit/>
          </a:bodyPr>
          <a:lstStyle>
            <a:lvl1pPr algn="l">
              <a:spcBef>
                <a:spcPts val="0"/>
              </a:spcBef>
              <a:defRPr kumimoji="0" lang="en-US" sz="2600" b="1" kern="1200" dirty="0" smtClean="0">
                <a:solidFill>
                  <a:srgbClr val="C00000"/>
                </a:solidFill>
                <a:effectLst/>
                <a:latin typeface="+mn-lt"/>
                <a:ea typeface="+mn-ea"/>
                <a:cs typeface="+mn-cs"/>
              </a:defRPr>
            </a:lvl1pPr>
          </a:lstStyle>
          <a:p>
            <a:pPr lvl="0"/>
            <a:r>
              <a:rPr lang="en-US" smtClean="0"/>
              <a:t>Click to edit Master text styles</a:t>
            </a:r>
          </a:p>
        </p:txBody>
      </p:sp>
      <p:sp>
        <p:nvSpPr>
          <p:cNvPr id="6" name="Date Placeholder 9"/>
          <p:cNvSpPr>
            <a:spLocks noGrp="1"/>
          </p:cNvSpPr>
          <p:nvPr>
            <p:ph type="dt" sz="half" idx="17"/>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8"/>
          </p:nvPr>
        </p:nvSpPr>
        <p:spPr/>
        <p:txBody>
          <a:bodyPr/>
          <a:lstStyle>
            <a:lvl1pPr>
              <a:defRPr/>
            </a:lvl1pPr>
          </a:lstStyle>
          <a:p>
            <a:pPr>
              <a:defRPr/>
            </a:pPr>
            <a:endParaRPr lang="en-US">
              <a:solidFill>
                <a:srgbClr val="04617B">
                  <a:shade val="90000"/>
                </a:srgbClr>
              </a:solidFill>
            </a:endParaRPr>
          </a:p>
        </p:txBody>
      </p:sp>
      <p:sp>
        <p:nvSpPr>
          <p:cNvPr id="10" name="Slide Number Placeholder 17"/>
          <p:cNvSpPr>
            <a:spLocks noGrp="1"/>
          </p:cNvSpPr>
          <p:nvPr>
            <p:ph type="sldNum" sz="quarter" idx="19"/>
          </p:nvPr>
        </p:nvSpPr>
        <p:spPr/>
        <p:txBody>
          <a:bodyPr/>
          <a:lstStyle>
            <a:lvl1pPr>
              <a:defRPr/>
            </a:lvl1pPr>
          </a:lstStyle>
          <a:p>
            <a:pPr>
              <a:defRPr/>
            </a:pPr>
            <a:fld id="{7E37F548-9C72-485B-98A8-EEA9C0350E4F}"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6883820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4114800" y="1295400"/>
            <a:ext cx="4724400" cy="4800600"/>
          </a:xfrm>
          <a:ln w="9525">
            <a:solidFill>
              <a:schemeClr val="accent5"/>
            </a:solidFill>
          </a:ln>
          <a:effectLst>
            <a:outerShdw blurRad="50800" dist="38100" dir="5400000" algn="t" rotWithShape="0">
              <a:schemeClr val="accent5">
                <a:lumMod val="50000"/>
                <a:alpha val="40000"/>
              </a:schemeClr>
            </a:outerShdw>
          </a:effectLst>
        </p:spPr>
        <p:txBody>
          <a:bodyPr>
            <a:normAutofit/>
          </a:bodyPr>
          <a:lstStyle/>
          <a:p>
            <a:pPr lvl="0"/>
            <a:r>
              <a:rPr lang="en-US" noProof="0" smtClean="0"/>
              <a:t>Click icon to add picture</a:t>
            </a:r>
            <a:endParaRPr lang="en-US" noProof="0"/>
          </a:p>
        </p:txBody>
      </p:sp>
      <p:sp>
        <p:nvSpPr>
          <p:cNvPr id="9" name="Text Placeholder 8"/>
          <p:cNvSpPr>
            <a:spLocks noGrp="1"/>
          </p:cNvSpPr>
          <p:nvPr>
            <p:ph type="body" sz="quarter" idx="14"/>
          </p:nvPr>
        </p:nvSpPr>
        <p:spPr>
          <a:xfrm>
            <a:off x="381000" y="3581400"/>
            <a:ext cx="3886200" cy="2514600"/>
          </a:xfrm>
          <a:prstGeom prst="homePlate">
            <a:avLst>
              <a:gd name="adj" fmla="val 19189"/>
            </a:avLst>
          </a:prstGeom>
          <a:gradFill>
            <a:gsLst>
              <a:gs pos="0">
                <a:schemeClr val="accent1">
                  <a:lumMod val="20000"/>
                  <a:lumOff val="80000"/>
                </a:schemeClr>
              </a:gs>
              <a:gs pos="68000">
                <a:srgbClr val="E3F1FD"/>
              </a:gs>
              <a:gs pos="100000">
                <a:schemeClr val="bg1"/>
              </a:gs>
            </a:gsLst>
          </a:gradFill>
        </p:spPr>
        <p:style>
          <a:lnRef idx="1">
            <a:schemeClr val="accent1"/>
          </a:lnRef>
          <a:fillRef idx="3">
            <a:schemeClr val="accent1"/>
          </a:fillRef>
          <a:effectRef idx="2">
            <a:schemeClr val="accent1"/>
          </a:effectRef>
          <a:fontRef idx="none"/>
        </p:style>
        <p:txBody>
          <a:bodyPr rIns="274320" anchor="ctr"/>
          <a:lstStyle>
            <a:lvl1pPr algn="r">
              <a:defRPr sz="2000" b="1">
                <a:solidFill>
                  <a:schemeClr val="accent1">
                    <a:lumMod val="50000"/>
                  </a:schemeClr>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
        <p:nvSpPr>
          <p:cNvPr id="13" name="Text Placeholder 12"/>
          <p:cNvSpPr>
            <a:spLocks noGrp="1"/>
          </p:cNvSpPr>
          <p:nvPr>
            <p:ph type="body" sz="quarter" idx="16"/>
          </p:nvPr>
        </p:nvSpPr>
        <p:spPr>
          <a:xfrm>
            <a:off x="381000" y="1295400"/>
            <a:ext cx="3421743" cy="2209800"/>
          </a:xfrm>
          <a:prstGeom prst="wedgeRectCallout">
            <a:avLst>
              <a:gd name="adj1" fmla="val 20824"/>
              <a:gd name="adj2" fmla="val 56275"/>
            </a:avLst>
          </a:prstGeom>
          <a:gradFill>
            <a:gsLst>
              <a:gs pos="0">
                <a:srgbClr val="FFE5E5"/>
              </a:gs>
              <a:gs pos="68000">
                <a:srgbClr val="FFF3F3"/>
              </a:gs>
              <a:gs pos="99000">
                <a:schemeClr val="bg1"/>
              </a:gs>
            </a:gsLst>
          </a:gradFill>
          <a:ln>
            <a:solidFill>
              <a:srgbClr val="C00000"/>
            </a:solidFill>
          </a:ln>
          <a:effectLst>
            <a:outerShdw blurRad="57150" dist="38100" dir="5400000" algn="ctr" rotWithShape="0">
              <a:srgbClr val="C00000">
                <a:alpha val="48000"/>
              </a:srgbClr>
            </a:outerShdw>
          </a:effectLst>
        </p:spPr>
        <p:style>
          <a:lnRef idx="1">
            <a:schemeClr val="accent1"/>
          </a:lnRef>
          <a:fillRef idx="3">
            <a:schemeClr val="accent1"/>
          </a:fillRef>
          <a:effectRef idx="2">
            <a:schemeClr val="accent1"/>
          </a:effectRef>
          <a:fontRef idx="none"/>
        </p:style>
        <p:txBody>
          <a:bodyPr lIns="182880" rIns="182880" anchor="ctr">
            <a:noAutofit/>
          </a:bodyPr>
          <a:lstStyle>
            <a:lvl1pPr algn="l">
              <a:spcBef>
                <a:spcPts val="0"/>
              </a:spcBef>
              <a:defRPr kumimoji="0" lang="en-US" sz="2600" b="1" kern="1200" dirty="0" smtClean="0">
                <a:solidFill>
                  <a:srgbClr val="C00000"/>
                </a:solidFill>
                <a:effectLst/>
                <a:latin typeface="+mn-lt"/>
                <a:ea typeface="+mn-ea"/>
                <a:cs typeface="+mn-cs"/>
              </a:defRPr>
            </a:lvl1pPr>
          </a:lstStyle>
          <a:p>
            <a:pPr lvl="0"/>
            <a:r>
              <a:rPr lang="en-US" smtClean="0"/>
              <a:t>Click to edit Master text styles</a:t>
            </a:r>
          </a:p>
        </p:txBody>
      </p:sp>
      <p:sp>
        <p:nvSpPr>
          <p:cNvPr id="6" name="Date Placeholder 9"/>
          <p:cNvSpPr>
            <a:spLocks noGrp="1"/>
          </p:cNvSpPr>
          <p:nvPr>
            <p:ph type="dt" sz="half" idx="17"/>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8"/>
          </p:nvPr>
        </p:nvSpPr>
        <p:spPr/>
        <p:txBody>
          <a:bodyPr/>
          <a:lstStyle>
            <a:lvl1pPr>
              <a:defRPr/>
            </a:lvl1pPr>
          </a:lstStyle>
          <a:p>
            <a:pPr>
              <a:defRPr/>
            </a:pPr>
            <a:endParaRPr lang="en-US">
              <a:solidFill>
                <a:srgbClr val="04617B">
                  <a:shade val="90000"/>
                </a:srgbClr>
              </a:solidFill>
            </a:endParaRPr>
          </a:p>
        </p:txBody>
      </p:sp>
      <p:sp>
        <p:nvSpPr>
          <p:cNvPr id="10" name="Slide Number Placeholder 17"/>
          <p:cNvSpPr>
            <a:spLocks noGrp="1"/>
          </p:cNvSpPr>
          <p:nvPr>
            <p:ph type="sldNum" sz="quarter" idx="19"/>
          </p:nvPr>
        </p:nvSpPr>
        <p:spPr/>
        <p:txBody>
          <a:bodyPr/>
          <a:lstStyle>
            <a:lvl1pPr>
              <a:defRPr/>
            </a:lvl1pPr>
          </a:lstStyle>
          <a:p>
            <a:pPr>
              <a:defRPr/>
            </a:pPr>
            <a:fld id="{25E82676-A466-41E0-BFEB-B2EAA948934D}"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571962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F7531-99A6-D542-A459-BA1833A4D3E6}" type="datetimeFigureOut">
              <a:rPr lang="en-US" smtClean="0"/>
              <a:t>7/24/15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BE13C9-59D6-E449-B9BC-B5137E257B4C}" type="slidenum">
              <a:rPr lang="en-US" smtClean="0"/>
              <a:t>‹#›</a:t>
            </a:fld>
            <a:endParaRPr lang="en-US"/>
          </a:p>
        </p:txBody>
      </p:sp>
    </p:spTree>
    <p:extLst>
      <p:ext uri="{BB962C8B-B14F-4D97-AF65-F5344CB8AC3E}">
        <p14:creationId xmlns:p14="http://schemas.microsoft.com/office/powerpoint/2010/main" val="2246749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6D5372-55C6-6D41-B20A-3DEC557E66E1}" type="datetime1">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274A9-2A05-9D49-938F-3EDB8C37A9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510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353AE-5BAC-6F4A-B545-3D44FF0C4E45}" type="datetime1">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274A9-2A05-9D49-938F-3EDB8C37A9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9083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085C33-B9B8-7048-AE82-F404868DD4BE}" type="datetime1">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274A9-2A05-9D49-938F-3EDB8C37A9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3523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11AC9B-83F9-3D4C-BD5B-DF09844FF18E}" type="datetime1">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274A9-2A05-9D49-938F-3EDB8C37A9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1421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A6D8B9-4A79-E54C-9EF5-F162F3E61803}" type="datetime1">
              <a:rPr lang="en-US" smtClean="0">
                <a:solidFill>
                  <a:prstClr val="black">
                    <a:tint val="75000"/>
                  </a:prstClr>
                </a:solidFill>
              </a:rPr>
              <a:pPr/>
              <a:t>7/24/15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E274A9-2A05-9D49-938F-3EDB8C37A9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022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CF79B9-64A2-E94F-9D8C-F956B2527CB4}" type="datetime1">
              <a:rPr lang="en-US" smtClean="0">
                <a:solidFill>
                  <a:prstClr val="black">
                    <a:tint val="75000"/>
                  </a:prstClr>
                </a:solidFill>
              </a:rPr>
              <a:pPr/>
              <a:t>7/24/15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E274A9-2A05-9D49-938F-3EDB8C37A9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7713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9FE0A5-61C3-6340-8362-C6B5ED18A7AD}" type="datetime1">
              <a:rPr lang="en-US" smtClean="0">
                <a:solidFill>
                  <a:prstClr val="black">
                    <a:tint val="75000"/>
                  </a:prstClr>
                </a:solidFill>
              </a:rPr>
              <a:pPr/>
              <a:t>7/24/15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E274A9-2A05-9D49-938F-3EDB8C37A9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5077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7B4552-D4F9-3844-9D2C-ADD1251DA1A3}" type="datetime1">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274A9-2A05-9D49-938F-3EDB8C37A9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575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722250-B613-3D4B-86D0-6CDB99FE204E}" type="datetime1">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274A9-2A05-9D49-938F-3EDB8C37A9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3714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6673B3-973E-F144-AE7D-6A8E2E945CDD}" type="datetime1">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274A9-2A05-9D49-938F-3EDB8C37A9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426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F7531-99A6-D542-A459-BA1833A4D3E6}" type="datetimeFigureOut">
              <a:rPr lang="en-US" smtClean="0"/>
              <a:t>7/24/15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BE13C9-59D6-E449-B9BC-B5137E257B4C}" type="slidenum">
              <a:rPr lang="en-US" smtClean="0"/>
              <a:t>‹#›</a:t>
            </a:fld>
            <a:endParaRPr lang="en-US"/>
          </a:p>
        </p:txBody>
      </p:sp>
    </p:spTree>
    <p:extLst>
      <p:ext uri="{BB962C8B-B14F-4D97-AF65-F5344CB8AC3E}">
        <p14:creationId xmlns:p14="http://schemas.microsoft.com/office/powerpoint/2010/main" val="23687244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9C305-CF7D-7343-9791-B8C7456B7F1B}" type="datetime1">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274A9-2A05-9D49-938F-3EDB8C37A9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8327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596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5094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6017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3304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133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3652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0401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0086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462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F7531-99A6-D542-A459-BA1833A4D3E6}" type="datetimeFigureOut">
              <a:rPr lang="en-US" smtClean="0"/>
              <a:t>7/24/15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BE13C9-59D6-E449-B9BC-B5137E257B4C}" type="slidenum">
              <a:rPr lang="en-US" smtClean="0"/>
              <a:t>‹#›</a:t>
            </a:fld>
            <a:endParaRPr lang="en-US"/>
          </a:p>
        </p:txBody>
      </p:sp>
    </p:spTree>
    <p:extLst>
      <p:ext uri="{BB962C8B-B14F-4D97-AF65-F5344CB8AC3E}">
        <p14:creationId xmlns:p14="http://schemas.microsoft.com/office/powerpoint/2010/main" val="31073896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1383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0750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828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382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384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3007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425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0620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1646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8923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20" Type="http://schemas.openxmlformats.org/officeDocument/2006/relationships/slideLayout" Target="../slideLayouts/slideLayout65.xml"/><Relationship Id="rId21" Type="http://schemas.openxmlformats.org/officeDocument/2006/relationships/slideLayout" Target="../slideLayouts/slideLayout66.xml"/><Relationship Id="rId22" Type="http://schemas.openxmlformats.org/officeDocument/2006/relationships/slideLayout" Target="../slideLayouts/slideLayout67.xml"/><Relationship Id="rId23" Type="http://schemas.openxmlformats.org/officeDocument/2006/relationships/slideLayout" Target="../slideLayouts/slideLayout68.xml"/><Relationship Id="rId24" Type="http://schemas.openxmlformats.org/officeDocument/2006/relationships/slideLayout" Target="../slideLayouts/slideLayout69.xml"/><Relationship Id="rId25" Type="http://schemas.openxmlformats.org/officeDocument/2006/relationships/theme" Target="../theme/theme5.xml"/><Relationship Id="rId26" Type="http://schemas.openxmlformats.org/officeDocument/2006/relationships/image" Target="../media/image6.png"/><Relationship Id="rId27" Type="http://schemas.openxmlformats.org/officeDocument/2006/relationships/image" Target="../media/image7.png"/><Relationship Id="rId28" Type="http://schemas.openxmlformats.org/officeDocument/2006/relationships/image" Target="../media/image8.png"/><Relationship Id="rId29" Type="http://schemas.openxmlformats.org/officeDocument/2006/relationships/image" Target="../media/image9.png"/><Relationship Id="rId30" Type="http://schemas.openxmlformats.org/officeDocument/2006/relationships/image" Target="../media/image10.png"/><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Relationship Id="rId16" Type="http://schemas.openxmlformats.org/officeDocument/2006/relationships/slideLayout" Target="../slideLayouts/slideLayout61.xml"/><Relationship Id="rId17" Type="http://schemas.openxmlformats.org/officeDocument/2006/relationships/slideLayout" Target="../slideLayouts/slideLayout62.xml"/><Relationship Id="rId18" Type="http://schemas.openxmlformats.org/officeDocument/2006/relationships/slideLayout" Target="../slideLayouts/slideLayout63.xml"/><Relationship Id="rId19" Type="http://schemas.openxmlformats.org/officeDocument/2006/relationships/slideLayout" Target="../slideLayouts/slideLayout64.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6.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7.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8.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F7531-99A6-D542-A459-BA1833A4D3E6}" type="datetimeFigureOut">
              <a:rPr lang="en-US" smtClean="0"/>
              <a:t>7/24/15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BE13C9-59D6-E449-B9BC-B5137E257B4C}" type="slidenum">
              <a:rPr lang="en-US" smtClean="0"/>
              <a:t>‹#›</a:t>
            </a:fld>
            <a:endParaRPr lang="en-US"/>
          </a:p>
        </p:txBody>
      </p:sp>
    </p:spTree>
    <p:extLst>
      <p:ext uri="{BB962C8B-B14F-4D97-AF65-F5344CB8AC3E}">
        <p14:creationId xmlns:p14="http://schemas.microsoft.com/office/powerpoint/2010/main" val="599162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635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6966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meatball trans"/>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27025" y="126573"/>
            <a:ext cx="892175" cy="70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9"/>
          <p:cNvSpPr>
            <a:spLocks noChangeShapeType="1"/>
          </p:cNvSpPr>
          <p:nvPr/>
        </p:nvSpPr>
        <p:spPr bwMode="auto">
          <a:xfrm>
            <a:off x="327025" y="917575"/>
            <a:ext cx="8458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ea typeface="ＭＳ Ｐゴシック" pitchFamily="34" charset="-128"/>
            </a:endParaRPr>
          </a:p>
        </p:txBody>
      </p:sp>
      <p:sp>
        <p:nvSpPr>
          <p:cNvPr id="3082" name="Rectangle 10"/>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atin typeface="Helvetica" pitchFamily="-84" charset="0"/>
              </a:defRPr>
            </a:lvl1pPr>
          </a:lstStyle>
          <a:p>
            <a:pPr defTabSz="914400" eaLnBrk="0" fontAlgn="base" hangingPunct="0">
              <a:spcBef>
                <a:spcPct val="0"/>
              </a:spcBef>
              <a:spcAft>
                <a:spcPct val="0"/>
              </a:spcAft>
            </a:pPr>
            <a:fld id="{2215B5CA-A6AC-49B6-81B9-A1903B9D4F3F}" type="slidenum">
              <a:rPr lang="en-US" altLang="en-US">
                <a:solidFill>
                  <a:srgbClr val="000000"/>
                </a:solidFill>
                <a:ea typeface="ＭＳ Ｐゴシック" pitchFamily="34" charset="-128"/>
              </a:rPr>
              <a:pPr defTabSz="914400" eaLnBrk="0" fontAlgn="base" hangingPunct="0">
                <a:spcBef>
                  <a:spcPct val="0"/>
                </a:spcBef>
                <a:spcAft>
                  <a:spcPct val="0"/>
                </a:spcAft>
              </a:pPr>
              <a:t>‹#›</a:t>
            </a:fld>
            <a:endParaRPr lang="en-US" altLang="en-US">
              <a:solidFill>
                <a:srgbClr val="000000"/>
              </a:solidFill>
              <a:ea typeface="ＭＳ Ｐゴシック" pitchFamily="34" charset="-128"/>
            </a:endParaRPr>
          </a:p>
        </p:txBody>
      </p:sp>
      <p:pic>
        <p:nvPicPr>
          <p:cNvPr id="6" name="Picture 14" descr="NOAA-logo-for-PPT.png"/>
          <p:cNvPicPr>
            <a:picLocks noChangeAspect="1"/>
          </p:cNvPicPr>
          <p:nvPr/>
        </p:nvPicPr>
        <p:blipFill>
          <a:blip r:embed="rId15"/>
          <a:srcRect/>
          <a:stretch>
            <a:fillRect/>
          </a:stretch>
        </p:blipFill>
        <p:spPr bwMode="auto">
          <a:xfrm>
            <a:off x="8035423" y="85125"/>
            <a:ext cx="749802" cy="750500"/>
          </a:xfrm>
          <a:prstGeom prst="rect">
            <a:avLst/>
          </a:prstGeom>
          <a:noFill/>
          <a:ln w="9525">
            <a:noFill/>
            <a:miter lim="800000"/>
            <a:headEnd/>
            <a:tailEnd/>
          </a:ln>
        </p:spPr>
      </p:pic>
    </p:spTree>
    <p:extLst>
      <p:ext uri="{BB962C8B-B14F-4D97-AF65-F5344CB8AC3E}">
        <p14:creationId xmlns:p14="http://schemas.microsoft.com/office/powerpoint/2010/main" val="285405947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sz="1200">
              <a:solidFill>
                <a:prstClr val="black"/>
              </a:solidFill>
              <a:cs typeface="Times New Roman" pitchFamily="18"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sz="1200">
              <a:solidFill>
                <a:prstClr val="black"/>
              </a:solidFill>
              <a:cs typeface="Times New Roman" pitchFamily="18" charset="0"/>
            </a:endParaRPr>
          </a:p>
        </p:txBody>
      </p:sp>
      <p:sp>
        <p:nvSpPr>
          <p:cNvPr id="9" name="Title Placeholder 8"/>
          <p:cNvSpPr>
            <a:spLocks noGrp="1"/>
          </p:cNvSpPr>
          <p:nvPr>
            <p:ph type="title"/>
          </p:nvPr>
        </p:nvSpPr>
        <p:spPr>
          <a:xfrm>
            <a:off x="914400" y="0"/>
            <a:ext cx="8229600" cy="990600"/>
          </a:xfrm>
          <a:prstGeom prst="rect">
            <a:avLst/>
          </a:prstGeom>
        </p:spPr>
        <p:txBody>
          <a:bodyPr vert="horz" lIns="91440" tIns="91440" rIns="0" bIns="0" anchor="t">
            <a:normAutofit/>
          </a:bodyPr>
          <a:lstStyle/>
          <a:p>
            <a:r>
              <a:rPr lang="en-US" smtClean="0"/>
              <a:t>Click to edit Master title style</a:t>
            </a:r>
            <a:endParaRPr lang="en-US" dirty="0"/>
          </a:p>
        </p:txBody>
      </p:sp>
      <p:sp>
        <p:nvSpPr>
          <p:cNvPr id="2053" name="Text Placeholder 29"/>
          <p:cNvSpPr>
            <a:spLocks noGrp="1"/>
          </p:cNvSpPr>
          <p:nvPr>
            <p:ph type="body" idx="1"/>
          </p:nvPr>
        </p:nvSpPr>
        <p:spPr bwMode="auto">
          <a:xfrm>
            <a:off x="457200" y="990600"/>
            <a:ext cx="8229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5791200" y="6492875"/>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mn-lt"/>
              </a:defRPr>
            </a:lvl1pPr>
          </a:lstStyle>
          <a:p>
            <a:pPr defTabSz="914400" fontAlgn="base">
              <a:spcBef>
                <a:spcPct val="0"/>
              </a:spcBef>
              <a:spcAft>
                <a:spcPct val="0"/>
              </a:spcAft>
              <a:defRPr/>
            </a:pPr>
            <a:endParaRPr lang="en-US">
              <a:solidFill>
                <a:srgbClr val="04617B">
                  <a:shade val="90000"/>
                </a:srgbClr>
              </a:solidFill>
              <a:cs typeface="Times New Roman" pitchFamily="18" charset="0"/>
            </a:endParaRPr>
          </a:p>
        </p:txBody>
      </p:sp>
      <p:sp>
        <p:nvSpPr>
          <p:cNvPr id="22" name="Footer Placeholder 21"/>
          <p:cNvSpPr>
            <a:spLocks noGrp="1"/>
          </p:cNvSpPr>
          <p:nvPr>
            <p:ph type="ftr" sz="quarter" idx="3"/>
          </p:nvPr>
        </p:nvSpPr>
        <p:spPr>
          <a:xfrm>
            <a:off x="0" y="6491288"/>
            <a:ext cx="5334000" cy="365125"/>
          </a:xfrm>
          <a:prstGeom prst="rect">
            <a:avLst/>
          </a:prstGeom>
        </p:spPr>
        <p:txBody>
          <a:bodyPr vert="horz" lIns="548640" tIns="0" rIns="0" bIns="0" anchor="b"/>
          <a:lstStyle>
            <a:lvl1pPr algn="l" eaLnBrk="1" latinLnBrk="0" hangingPunct="1">
              <a:defRPr kumimoji="0" sz="1200">
                <a:solidFill>
                  <a:schemeClr val="tx2">
                    <a:shade val="90000"/>
                  </a:schemeClr>
                </a:solidFill>
                <a:latin typeface="+mn-lt"/>
              </a:defRPr>
            </a:lvl1pPr>
          </a:lstStyle>
          <a:p>
            <a:pPr defTabSz="914400" fontAlgn="base">
              <a:spcBef>
                <a:spcPct val="0"/>
              </a:spcBef>
              <a:spcAft>
                <a:spcPct val="0"/>
              </a:spcAft>
              <a:defRPr/>
            </a:pPr>
            <a:endParaRPr lang="en-US">
              <a:solidFill>
                <a:srgbClr val="04617B">
                  <a:shade val="90000"/>
                </a:srgbClr>
              </a:solidFill>
              <a:cs typeface="Times New Roman" pitchFamily="18" charset="0"/>
            </a:endParaRPr>
          </a:p>
        </p:txBody>
      </p:sp>
      <p:sp>
        <p:nvSpPr>
          <p:cNvPr id="18" name="Slide Number Placeholder 17"/>
          <p:cNvSpPr>
            <a:spLocks noGrp="1"/>
          </p:cNvSpPr>
          <p:nvPr>
            <p:ph type="sldNum" sz="quarter" idx="4"/>
          </p:nvPr>
        </p:nvSpPr>
        <p:spPr>
          <a:xfrm>
            <a:off x="8382000" y="6491288"/>
            <a:ext cx="762000" cy="365125"/>
          </a:xfrm>
          <a:prstGeom prst="rect">
            <a:avLst/>
          </a:prstGeom>
        </p:spPr>
        <p:txBody>
          <a:bodyPr vert="horz" lIns="0" tIns="0" rIns="274320" bIns="0" anchor="b"/>
          <a:lstStyle>
            <a:lvl1pPr algn="r" eaLnBrk="1" latinLnBrk="0" hangingPunct="1">
              <a:defRPr kumimoji="0" sz="1200">
                <a:solidFill>
                  <a:schemeClr val="tx2">
                    <a:shade val="90000"/>
                  </a:schemeClr>
                </a:solidFill>
                <a:latin typeface="+mn-lt"/>
              </a:defRPr>
            </a:lvl1pPr>
          </a:lstStyle>
          <a:p>
            <a:pPr defTabSz="914400" fontAlgn="base">
              <a:spcBef>
                <a:spcPct val="0"/>
              </a:spcBef>
              <a:spcAft>
                <a:spcPct val="0"/>
              </a:spcAft>
              <a:defRPr/>
            </a:pPr>
            <a:fld id="{6607497D-0348-47EA-B767-568C640F5466}" type="slidenum">
              <a:rPr lang="en-US">
                <a:solidFill>
                  <a:srgbClr val="04617B">
                    <a:shade val="90000"/>
                  </a:srgbClr>
                </a:solidFill>
                <a:cs typeface="Times New Roman" pitchFamily="18" charset="0"/>
              </a:rPr>
              <a:pPr defTabSz="914400" fontAlgn="base">
                <a:spcBef>
                  <a:spcPct val="0"/>
                </a:spcBef>
                <a:spcAft>
                  <a:spcPct val="0"/>
                </a:spcAft>
                <a:defRPr/>
              </a:pPr>
              <a:t>‹#›</a:t>
            </a:fld>
            <a:endParaRPr lang="en-US">
              <a:solidFill>
                <a:srgbClr val="04617B">
                  <a:shade val="90000"/>
                </a:srgbClr>
              </a:solidFill>
              <a:cs typeface="Times New Roman" pitchFamily="18" charset="0"/>
            </a:endParaRPr>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914400" fontAlgn="base">
                <a:spcBef>
                  <a:spcPct val="0"/>
                </a:spcBef>
                <a:spcAft>
                  <a:spcPct val="0"/>
                </a:spcAft>
                <a:defRPr/>
              </a:pPr>
              <a:endParaRPr lang="en-US" sz="1200">
                <a:solidFill>
                  <a:prstClr val="black"/>
                </a:solidFill>
                <a:latin typeface="Arial" pitchFamily="34" charset="0"/>
                <a:cs typeface="Times New Roman"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914400" fontAlgn="base">
                <a:spcBef>
                  <a:spcPct val="0"/>
                </a:spcBef>
                <a:spcAft>
                  <a:spcPct val="0"/>
                </a:spcAft>
                <a:defRPr/>
              </a:pPr>
              <a:endParaRPr lang="en-US" sz="1200">
                <a:solidFill>
                  <a:prstClr val="black"/>
                </a:solidFill>
                <a:latin typeface="Arial" pitchFamily="34" charset="0"/>
                <a:cs typeface="Times New Roman" pitchFamily="18" charset="0"/>
              </a:endParaRPr>
            </a:p>
          </p:txBody>
        </p:sp>
      </p:grpSp>
      <p:pic>
        <p:nvPicPr>
          <p:cNvPr id="2058" name="Picture 12" descr="doc_logo"/>
          <p:cNvPicPr>
            <a:picLocks noChangeAspect="1" noChangeArrowheads="1"/>
          </p:cNvPicPr>
          <p:nvPr/>
        </p:nvPicPr>
        <p:blipFill>
          <a:blip r:embed="rId26" cstate="print"/>
          <a:srcRect/>
          <a:stretch>
            <a:fillRect/>
          </a:stretch>
        </p:blipFill>
        <p:spPr bwMode="auto">
          <a:xfrm>
            <a:off x="76200" y="155575"/>
            <a:ext cx="376238" cy="374650"/>
          </a:xfrm>
          <a:prstGeom prst="rect">
            <a:avLst/>
          </a:prstGeom>
          <a:noFill/>
          <a:ln w="9525">
            <a:noFill/>
            <a:miter lim="800000"/>
            <a:headEnd/>
            <a:tailEnd/>
          </a:ln>
        </p:spPr>
      </p:pic>
      <p:pic>
        <p:nvPicPr>
          <p:cNvPr id="2059" name="Picture 8"/>
          <p:cNvPicPr>
            <a:picLocks noChangeAspect="1" noChangeArrowheads="1"/>
          </p:cNvPicPr>
          <p:nvPr/>
        </p:nvPicPr>
        <p:blipFill>
          <a:blip r:embed="rId27" cstate="print"/>
          <a:srcRect/>
          <a:stretch>
            <a:fillRect/>
          </a:stretch>
        </p:blipFill>
        <p:spPr bwMode="auto">
          <a:xfrm>
            <a:off x="477838" y="152400"/>
            <a:ext cx="379412" cy="381000"/>
          </a:xfrm>
          <a:prstGeom prst="rect">
            <a:avLst/>
          </a:prstGeom>
          <a:noFill/>
          <a:ln w="12700">
            <a:noFill/>
            <a:miter lim="800000"/>
            <a:headEnd/>
            <a:tailEnd/>
          </a:ln>
        </p:spPr>
      </p:pic>
      <p:sp>
        <p:nvSpPr>
          <p:cNvPr id="17" name="Text Box 13"/>
          <p:cNvSpPr txBox="1">
            <a:spLocks noChangeArrowheads="1"/>
          </p:cNvSpPr>
          <p:nvPr/>
        </p:nvSpPr>
        <p:spPr bwMode="auto">
          <a:xfrm rot="18900000">
            <a:off x="6248400" y="5105400"/>
            <a:ext cx="2895600" cy="701675"/>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4000">
                <a:solidFill>
                  <a:srgbClr val="DDDDDD"/>
                </a:solidFill>
                <a:latin typeface="Arial" pitchFamily="34" charset="0"/>
                <a:cs typeface="Times New Roman" pitchFamily="18" charset="0"/>
              </a:rPr>
              <a:t>    </a:t>
            </a:r>
          </a:p>
        </p:txBody>
      </p:sp>
    </p:spTree>
    <p:extLst>
      <p:ext uri="{BB962C8B-B14F-4D97-AF65-F5344CB8AC3E}">
        <p14:creationId xmlns:p14="http://schemas.microsoft.com/office/powerpoint/2010/main" val="31947483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3200" kern="1200">
          <a:solidFill>
            <a:srgbClr val="083763"/>
          </a:solidFill>
          <a:effectLst>
            <a:glow rad="101600">
              <a:schemeClr val="bg1">
                <a:alpha val="60000"/>
              </a:schemeClr>
            </a:glow>
          </a:effectLst>
          <a:latin typeface="+mj-lt"/>
          <a:ea typeface="+mj-ea"/>
          <a:cs typeface="+mj-cs"/>
        </a:defRPr>
      </a:lvl1pPr>
      <a:lvl2pPr algn="l" rtl="0" eaLnBrk="0" fontAlgn="base" hangingPunct="0">
        <a:spcBef>
          <a:spcPct val="0"/>
        </a:spcBef>
        <a:spcAft>
          <a:spcPct val="0"/>
        </a:spcAft>
        <a:defRPr sz="3200">
          <a:solidFill>
            <a:srgbClr val="083763"/>
          </a:solidFill>
          <a:latin typeface="Arial Black" pitchFamily="34" charset="0"/>
        </a:defRPr>
      </a:lvl2pPr>
      <a:lvl3pPr algn="l" rtl="0" eaLnBrk="0" fontAlgn="base" hangingPunct="0">
        <a:spcBef>
          <a:spcPct val="0"/>
        </a:spcBef>
        <a:spcAft>
          <a:spcPct val="0"/>
        </a:spcAft>
        <a:defRPr sz="3200">
          <a:solidFill>
            <a:srgbClr val="083763"/>
          </a:solidFill>
          <a:latin typeface="Arial Black" pitchFamily="34" charset="0"/>
        </a:defRPr>
      </a:lvl3pPr>
      <a:lvl4pPr algn="l" rtl="0" eaLnBrk="0" fontAlgn="base" hangingPunct="0">
        <a:spcBef>
          <a:spcPct val="0"/>
        </a:spcBef>
        <a:spcAft>
          <a:spcPct val="0"/>
        </a:spcAft>
        <a:defRPr sz="3200">
          <a:solidFill>
            <a:srgbClr val="083763"/>
          </a:solidFill>
          <a:latin typeface="Arial Black" pitchFamily="34" charset="0"/>
        </a:defRPr>
      </a:lvl4pPr>
      <a:lvl5pPr algn="l" rtl="0" eaLnBrk="0" fontAlgn="base" hangingPunct="0">
        <a:spcBef>
          <a:spcPct val="0"/>
        </a:spcBef>
        <a:spcAft>
          <a:spcPct val="0"/>
        </a:spcAft>
        <a:defRPr sz="3200">
          <a:solidFill>
            <a:srgbClr val="083763"/>
          </a:solidFill>
          <a:latin typeface="Arial Black" pitchFamily="34" charset="0"/>
        </a:defRPr>
      </a:lvl5pPr>
      <a:lvl6pPr marL="457200" algn="l" rtl="0" fontAlgn="base">
        <a:spcBef>
          <a:spcPct val="0"/>
        </a:spcBef>
        <a:spcAft>
          <a:spcPct val="0"/>
        </a:spcAft>
        <a:defRPr sz="3200">
          <a:solidFill>
            <a:srgbClr val="083763"/>
          </a:solidFill>
          <a:latin typeface="Arial Black" pitchFamily="34" charset="0"/>
        </a:defRPr>
      </a:lvl6pPr>
      <a:lvl7pPr marL="914400" algn="l" rtl="0" fontAlgn="base">
        <a:spcBef>
          <a:spcPct val="0"/>
        </a:spcBef>
        <a:spcAft>
          <a:spcPct val="0"/>
        </a:spcAft>
        <a:defRPr sz="3200">
          <a:solidFill>
            <a:srgbClr val="083763"/>
          </a:solidFill>
          <a:latin typeface="Arial Black" pitchFamily="34" charset="0"/>
        </a:defRPr>
      </a:lvl7pPr>
      <a:lvl8pPr marL="1371600" algn="l" rtl="0" fontAlgn="base">
        <a:spcBef>
          <a:spcPct val="0"/>
        </a:spcBef>
        <a:spcAft>
          <a:spcPct val="0"/>
        </a:spcAft>
        <a:defRPr sz="3200">
          <a:solidFill>
            <a:srgbClr val="083763"/>
          </a:solidFill>
          <a:latin typeface="Arial Black" pitchFamily="34" charset="0"/>
        </a:defRPr>
      </a:lvl8pPr>
      <a:lvl9pPr marL="1828800" algn="l" rtl="0" fontAlgn="base">
        <a:spcBef>
          <a:spcPct val="0"/>
        </a:spcBef>
        <a:spcAft>
          <a:spcPct val="0"/>
        </a:spcAft>
        <a:defRPr sz="3200">
          <a:solidFill>
            <a:srgbClr val="083763"/>
          </a:solidFill>
          <a:latin typeface="Arial Black" pitchFamily="34" charset="0"/>
        </a:defRPr>
      </a:lvl9pPr>
    </p:titleStyle>
    <p:bodyStyle>
      <a:lvl1pPr marL="342900" indent="-342900" algn="l" rtl="0" eaLnBrk="0" fontAlgn="base" hangingPunct="0">
        <a:spcBef>
          <a:spcPct val="20000"/>
        </a:spcBef>
        <a:spcAft>
          <a:spcPct val="0"/>
        </a:spcAft>
        <a:buClr>
          <a:srgbClr val="0BD0D9"/>
        </a:buClr>
        <a:buSzPct val="95000"/>
        <a:buFont typeface="Wingdings 2" pitchFamily="18" charset="2"/>
        <a:defRPr sz="2600" kern="1200">
          <a:solidFill>
            <a:schemeClr val="tx1"/>
          </a:solidFill>
          <a:latin typeface="+mn-lt"/>
          <a:ea typeface="+mn-ea"/>
          <a:cs typeface="+mn-cs"/>
        </a:defRPr>
      </a:lvl1pPr>
      <a:lvl2pPr marL="639763" indent="-246063" algn="l" rtl="0" eaLnBrk="0" fontAlgn="base" hangingPunct="0">
        <a:spcBef>
          <a:spcPct val="0"/>
        </a:spcBef>
        <a:spcAft>
          <a:spcPct val="0"/>
        </a:spcAft>
        <a:buClr>
          <a:schemeClr val="accent1"/>
        </a:buClr>
        <a:buSzPct val="85000"/>
        <a:buBlip>
          <a:blip r:embed="rId28"/>
        </a:buBlip>
        <a:defRPr sz="2000" kern="1200">
          <a:solidFill>
            <a:schemeClr val="tx1"/>
          </a:solidFill>
          <a:latin typeface="+mn-lt"/>
          <a:ea typeface="+mn-ea"/>
          <a:cs typeface="+mn-cs"/>
        </a:defRPr>
      </a:lvl2pPr>
      <a:lvl3pPr marL="914400" indent="-246063" algn="l" rtl="0" eaLnBrk="0" fontAlgn="base" hangingPunct="0">
        <a:spcBef>
          <a:spcPct val="0"/>
        </a:spcBef>
        <a:spcAft>
          <a:spcPct val="0"/>
        </a:spcAft>
        <a:buClr>
          <a:schemeClr val="accent2"/>
        </a:buClr>
        <a:buSzPct val="70000"/>
        <a:buBlip>
          <a:blip r:embed="rId29"/>
        </a:buBlip>
        <a:defRPr sz="2000" kern="1200">
          <a:solidFill>
            <a:schemeClr val="tx1"/>
          </a:solidFill>
          <a:latin typeface="+mn-lt"/>
          <a:ea typeface="+mn-ea"/>
          <a:cs typeface="+mn-cs"/>
        </a:defRPr>
      </a:lvl3pPr>
      <a:lvl4pPr marL="1187450" indent="-209550" algn="l" rtl="0" eaLnBrk="0" fontAlgn="base" hangingPunct="0">
        <a:spcBef>
          <a:spcPct val="0"/>
        </a:spcBef>
        <a:spcAft>
          <a:spcPct val="0"/>
        </a:spcAft>
        <a:buClr>
          <a:srgbClr val="0BD0D9"/>
        </a:buClr>
        <a:buSzPct val="65000"/>
        <a:buBlip>
          <a:blip r:embed="rId30"/>
        </a:buBlip>
        <a:defRPr kern="1200">
          <a:solidFill>
            <a:schemeClr val="tx1"/>
          </a:solidFill>
          <a:latin typeface="+mn-lt"/>
          <a:ea typeface="+mn-ea"/>
          <a:cs typeface="+mn-cs"/>
        </a:defRPr>
      </a:lvl4pPr>
      <a:lvl5pPr marL="1462088" indent="-209550" algn="l" rtl="0" eaLnBrk="0" fontAlgn="base" hangingPunct="0">
        <a:spcBef>
          <a:spcPct val="0"/>
        </a:spcBef>
        <a:spcAft>
          <a:spcPct val="0"/>
        </a:spcAft>
        <a:buClr>
          <a:srgbClr val="10CF9B"/>
        </a:buClr>
        <a:buSzPct val="65000"/>
        <a:buBlip>
          <a:blip r:embed="rId30"/>
        </a:buBlip>
        <a:defRPr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A61F4-49BC-1142-ACC5-D6FEB9C1C755}" type="datetime1">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274A9-2A05-9D49-938F-3EDB8C37A9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77391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71987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F7531-99A6-D542-A459-BA1833A4D3E6}" type="datetimeFigureOut">
              <a:rPr lang="en-US" smtClean="0">
                <a:solidFill>
                  <a:prstClr val="black">
                    <a:tint val="75000"/>
                  </a:prstClr>
                </a:solidFill>
              </a:rPr>
              <a:pPr/>
              <a:t>7/24/15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BE13C9-59D6-E449-B9BC-B5137E257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39637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image" Target="../media/image17.gif"/><Relationship Id="rId5" Type="http://schemas.openxmlformats.org/officeDocument/2006/relationships/image" Target="../media/image18.gif"/><Relationship Id="rId6" Type="http://schemas.openxmlformats.org/officeDocument/2006/relationships/image" Target="../media/image19.gif"/><Relationship Id="rId7"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image" Target="../media/image1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png"/><Relationship Id="rId3"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3.png"/><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 Id="rId3" Type="http://schemas.openxmlformats.org/officeDocument/2006/relationships/image" Target="../media/image26.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7.png"/><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gif"/><Relationship Id="rId1" Type="http://schemas.openxmlformats.org/officeDocument/2006/relationships/slideLayout" Target="../slideLayouts/slideLayout70.xml"/><Relationship Id="rId2"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3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8.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gif"/><Relationship Id="rId1" Type="http://schemas.openxmlformats.org/officeDocument/2006/relationships/slideLayout" Target="../slideLayouts/slideLayout70.xml"/><Relationship Id="rId2"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1" Type="http://schemas.openxmlformats.org/officeDocument/2006/relationships/slideLayout" Target="../slideLayouts/slideLayout71.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38.jpg"/><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5" Type="http://schemas.openxmlformats.org/officeDocument/2006/relationships/image" Target="../media/image43.png"/><Relationship Id="rId6" Type="http://schemas.openxmlformats.org/officeDocument/2006/relationships/image" Target="../media/image44.tiff"/><Relationship Id="rId7" Type="http://schemas.openxmlformats.org/officeDocument/2006/relationships/image" Target="../media/image45.png"/><Relationship Id="rId1" Type="http://schemas.openxmlformats.org/officeDocument/2006/relationships/slideLayout" Target="../slideLayouts/slideLayout71.xml"/><Relationship Id="rId2" Type="http://schemas.openxmlformats.org/officeDocument/2006/relationships/image" Target="../media/image40.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1.gif"/><Relationship Id="rId1" Type="http://schemas.openxmlformats.org/officeDocument/2006/relationships/slideLayout" Target="../slideLayouts/slideLayout87.xml"/><Relationship Id="rId2" Type="http://schemas.openxmlformats.org/officeDocument/2006/relationships/notesSlide" Target="../notesSlides/notesSlide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0.xml"/><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1.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2.xml"/><Relationship Id="rId3"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82.xml"/><Relationship Id="rId2"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3.xml"/><Relationship Id="rId3"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84.xml"/><Relationship Id="rId2" Type="http://schemas.openxmlformats.org/officeDocument/2006/relationships/notesSlide" Target="../notesSlides/notesSlide15.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84.xml"/><Relationship Id="rId2" Type="http://schemas.openxmlformats.org/officeDocument/2006/relationships/notesSlide" Target="../notesSlides/notesSlide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63.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6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6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6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6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6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7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7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72.jpeg"/><Relationship Id="rId3" Type="http://schemas.openxmlformats.org/officeDocument/2006/relationships/image" Target="../media/image7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74.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75.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76.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Sheet1.xlsx"/><Relationship Id="rId4"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7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7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82.xml"/><Relationship Id="rId2" Type="http://schemas.openxmlformats.org/officeDocument/2006/relationships/image" Target="../media/image7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jpeg"/></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gif"/><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emf"/><Relationship Id="rId3" Type="http://schemas.openxmlformats.org/officeDocument/2006/relationships/image" Target="../media/image8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1.gi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1.gi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jpg"/><Relationship Id="rId3" Type="http://schemas.openxmlformats.org/officeDocument/2006/relationships/image" Target="../media/image8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png"/><Relationship Id="rId3" Type="http://schemas.openxmlformats.org/officeDocument/2006/relationships/image" Target="../media/image8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066" y="2173492"/>
            <a:ext cx="8724824" cy="2062103"/>
          </a:xfrm>
          <a:prstGeom prst="rect">
            <a:avLst/>
          </a:prstGeom>
          <a:noFill/>
        </p:spPr>
        <p:txBody>
          <a:bodyPr wrap="none" rtlCol="0">
            <a:spAutoFit/>
          </a:bodyPr>
          <a:lstStyle/>
          <a:p>
            <a:pPr algn="ctr"/>
            <a:endParaRPr lang="en-US" sz="3200" dirty="0" smtClean="0">
              <a:latin typeface="+mj-lt"/>
            </a:endParaRPr>
          </a:p>
          <a:p>
            <a:pPr algn="ctr"/>
            <a:r>
              <a:rPr lang="en-US" sz="3200" dirty="0" smtClean="0">
                <a:latin typeface="+mj-lt"/>
              </a:rPr>
              <a:t> </a:t>
            </a:r>
            <a:r>
              <a:rPr lang="en-US" sz="2400" b="1" dirty="0">
                <a:latin typeface="+mj-lt"/>
              </a:rPr>
              <a:t>Sensing Hazards with Operational Unmanned Technology (SHOUT</a:t>
            </a:r>
            <a:r>
              <a:rPr lang="en-US" sz="2400" b="1" dirty="0" smtClean="0">
                <a:latin typeface="+mj-lt"/>
              </a:rPr>
              <a:t>)</a:t>
            </a:r>
          </a:p>
          <a:p>
            <a:pPr algn="ctr"/>
            <a:r>
              <a:rPr lang="en-US" sz="2400" b="1" dirty="0" smtClean="0">
                <a:latin typeface="+mj-lt"/>
              </a:rPr>
              <a:t>Mission Readiness Review</a:t>
            </a:r>
          </a:p>
          <a:p>
            <a:pPr algn="ctr"/>
            <a:endParaRPr lang="en-US" sz="2000" dirty="0" smtClean="0">
              <a:latin typeface="+mj-lt"/>
            </a:endParaRPr>
          </a:p>
          <a:p>
            <a:pPr algn="ctr"/>
            <a:r>
              <a:rPr lang="en-US" sz="2000" dirty="0" smtClean="0">
                <a:latin typeface="+mj-lt"/>
              </a:rPr>
              <a:t>DATE</a:t>
            </a:r>
            <a:endParaRPr lang="en-US" sz="2000" dirty="0">
              <a:latin typeface="+mj-lt"/>
            </a:endParaRPr>
          </a:p>
        </p:txBody>
      </p:sp>
      <p:sp>
        <p:nvSpPr>
          <p:cNvPr id="5" name="TextBox 4"/>
          <p:cNvSpPr txBox="1"/>
          <p:nvPr/>
        </p:nvSpPr>
        <p:spPr>
          <a:xfrm>
            <a:off x="2745154" y="2022231"/>
            <a:ext cx="184666" cy="369332"/>
          </a:xfrm>
          <a:prstGeom prst="rect">
            <a:avLst/>
          </a:prstGeom>
          <a:noFill/>
        </p:spPr>
        <p:txBody>
          <a:bodyPr wrap="none" rtlCol="0">
            <a:spAutoFit/>
          </a:bodyPr>
          <a:lstStyle/>
          <a:p>
            <a:endParaRPr lang="en-US" dirty="0"/>
          </a:p>
        </p:txBody>
      </p:sp>
      <p:pic>
        <p:nvPicPr>
          <p:cNvPr id="7" name="Picture 6" descr="C:\Users\Philip.Kenul\AppData\Local\Temp\SHOUT_logo_caution_tri_ver4a-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1626" y="330517"/>
            <a:ext cx="2377440" cy="2065655"/>
          </a:xfrm>
          <a:prstGeom prst="rect">
            <a:avLst/>
          </a:prstGeom>
          <a:noFill/>
          <a:ln>
            <a:noFill/>
          </a:ln>
        </p:spPr>
      </p:pic>
    </p:spTree>
    <p:extLst>
      <p:ext uri="{BB962C8B-B14F-4D97-AF65-F5344CB8AC3E}">
        <p14:creationId xmlns:p14="http://schemas.microsoft.com/office/powerpoint/2010/main" val="25432566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57200" y="198438"/>
            <a:ext cx="8229600" cy="715962"/>
          </a:xfrm>
        </p:spPr>
        <p:txBody>
          <a:bodyPr>
            <a:normAutofit/>
          </a:bodyPr>
          <a:lstStyle/>
          <a:p>
            <a:r>
              <a:rPr lang="en-US" sz="1800" dirty="0"/>
              <a:t>SHOUT Air Force/ONR /NOAA </a:t>
            </a:r>
            <a:r>
              <a:rPr lang="en-US" sz="1800" dirty="0" smtClean="0"/>
              <a:t>Coordination to </a:t>
            </a:r>
            <a:r>
              <a:rPr lang="en-US" sz="1800" dirty="0"/>
              <a:t>improve tropical storms </a:t>
            </a:r>
            <a:r>
              <a:rPr lang="en-US" sz="1800" dirty="0" smtClean="0"/>
              <a:t>observations</a:t>
            </a:r>
            <a:br>
              <a:rPr lang="en-US" sz="1800" dirty="0" smtClean="0"/>
            </a:br>
            <a:r>
              <a:rPr lang="en-US" sz="1800" b="1" dirty="0" smtClean="0"/>
              <a:t>Operation Base Locations</a:t>
            </a:r>
          </a:p>
        </p:txBody>
      </p:sp>
      <p:pic>
        <p:nvPicPr>
          <p:cNvPr id="20482" name="Content Placeholder 3" descr="OpsArea.jpg"/>
          <p:cNvPicPr>
            <a:picLocks noGrp="1" noChangeAspect="1"/>
          </p:cNvPicPr>
          <p:nvPr>
            <p:ph idx="1"/>
          </p:nvPr>
        </p:nvPicPr>
        <p:blipFill>
          <a:blip r:embed="rId2"/>
          <a:srcRect/>
          <a:stretch>
            <a:fillRect/>
          </a:stretch>
        </p:blipFill>
        <p:spPr>
          <a:xfrm>
            <a:off x="304800" y="980728"/>
            <a:ext cx="8534400" cy="5589588"/>
          </a:xfrm>
          <a:ln>
            <a:noFill/>
          </a:ln>
        </p:spPr>
      </p:pic>
      <p:pic>
        <p:nvPicPr>
          <p:cNvPr id="20484" name="Picture 4" descr="GH.gif"/>
          <p:cNvPicPr>
            <a:picLocks noChangeAspect="1"/>
          </p:cNvPicPr>
          <p:nvPr/>
        </p:nvPicPr>
        <p:blipFill>
          <a:blip r:embed="rId3">
            <a:lum bright="-10000"/>
          </a:blip>
          <a:srcRect/>
          <a:stretch>
            <a:fillRect/>
          </a:stretch>
        </p:blipFill>
        <p:spPr bwMode="auto">
          <a:xfrm flipH="1">
            <a:off x="7164288" y="1772816"/>
            <a:ext cx="887610" cy="409148"/>
          </a:xfrm>
          <a:prstGeom prst="rect">
            <a:avLst/>
          </a:prstGeom>
          <a:noFill/>
          <a:ln w="9525">
            <a:noFill/>
            <a:miter lim="800000"/>
            <a:headEnd/>
            <a:tailEnd/>
          </a:ln>
        </p:spPr>
      </p:pic>
      <p:pic>
        <p:nvPicPr>
          <p:cNvPr id="20487" name="Picture 8" descr="g4a.gif"/>
          <p:cNvPicPr>
            <a:picLocks noChangeAspect="1"/>
          </p:cNvPicPr>
          <p:nvPr/>
        </p:nvPicPr>
        <p:blipFill>
          <a:blip r:embed="rId4"/>
          <a:srcRect/>
          <a:stretch>
            <a:fillRect/>
          </a:stretch>
        </p:blipFill>
        <p:spPr bwMode="auto">
          <a:xfrm>
            <a:off x="5220072" y="2924944"/>
            <a:ext cx="1295400" cy="588963"/>
          </a:xfrm>
          <a:prstGeom prst="rect">
            <a:avLst/>
          </a:prstGeom>
          <a:noFill/>
          <a:ln w="9525">
            <a:noFill/>
            <a:miter lim="800000"/>
            <a:headEnd/>
            <a:tailEnd/>
          </a:ln>
        </p:spPr>
      </p:pic>
      <p:pic>
        <p:nvPicPr>
          <p:cNvPr id="20489" name="Picture 11" descr="acftturn.gif"/>
          <p:cNvPicPr>
            <a:picLocks noChangeAspect="1"/>
          </p:cNvPicPr>
          <p:nvPr/>
        </p:nvPicPr>
        <p:blipFill>
          <a:blip r:embed="rId5"/>
          <a:srcRect/>
          <a:stretch>
            <a:fillRect/>
          </a:stretch>
        </p:blipFill>
        <p:spPr bwMode="auto">
          <a:xfrm>
            <a:off x="4427984" y="3933056"/>
            <a:ext cx="766014" cy="666825"/>
          </a:xfrm>
          <a:prstGeom prst="rect">
            <a:avLst/>
          </a:prstGeom>
          <a:noFill/>
          <a:ln w="9525">
            <a:noFill/>
            <a:miter lim="800000"/>
            <a:headEnd/>
            <a:tailEnd/>
          </a:ln>
        </p:spPr>
      </p:pic>
      <p:cxnSp>
        <p:nvCxnSpPr>
          <p:cNvPr id="14" name="Straight Arrow Connector 13"/>
          <p:cNvCxnSpPr/>
          <p:nvPr/>
        </p:nvCxnSpPr>
        <p:spPr>
          <a:xfrm flipH="1">
            <a:off x="6516216" y="2132856"/>
            <a:ext cx="648072" cy="238720"/>
          </a:xfrm>
          <a:prstGeom prst="straightConnector1">
            <a:avLst/>
          </a:prstGeom>
          <a:ln>
            <a:solidFill>
              <a:schemeClr val="bg1"/>
            </a:solidFill>
            <a:tailEnd type="arrow"/>
          </a:ln>
        </p:spPr>
        <p:style>
          <a:lnRef idx="3">
            <a:schemeClr val="accent6"/>
          </a:lnRef>
          <a:fillRef idx="0">
            <a:schemeClr val="accent6"/>
          </a:fillRef>
          <a:effectRef idx="2">
            <a:schemeClr val="accent6"/>
          </a:effectRef>
          <a:fontRef idx="minor">
            <a:schemeClr val="tx1"/>
          </a:fontRef>
        </p:style>
      </p:cxnSp>
      <p:cxnSp>
        <p:nvCxnSpPr>
          <p:cNvPr id="20" name="Straight Arrow Connector 19"/>
          <p:cNvCxnSpPr/>
          <p:nvPr/>
        </p:nvCxnSpPr>
        <p:spPr>
          <a:xfrm flipV="1">
            <a:off x="4932040" y="3578746"/>
            <a:ext cx="173360" cy="354310"/>
          </a:xfrm>
          <a:prstGeom prst="straightConnector1">
            <a:avLst/>
          </a:prstGeom>
          <a:ln>
            <a:solidFill>
              <a:schemeClr val="bg1"/>
            </a:solidFill>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p:nvPr/>
        </p:nvCxnSpPr>
        <p:spPr>
          <a:xfrm flipH="1">
            <a:off x="5940154" y="3140968"/>
            <a:ext cx="288030" cy="743905"/>
          </a:xfrm>
          <a:prstGeom prst="straightConnector1">
            <a:avLst/>
          </a:prstGeom>
          <a:ln>
            <a:solidFill>
              <a:schemeClr val="bg1"/>
            </a:solidFill>
            <a:tailEnd type="arrow"/>
          </a:ln>
        </p:spPr>
        <p:style>
          <a:lnRef idx="3">
            <a:schemeClr val="accent6"/>
          </a:lnRef>
          <a:fillRef idx="0">
            <a:schemeClr val="accent6"/>
          </a:fillRef>
          <a:effectRef idx="2">
            <a:schemeClr val="accent6"/>
          </a:effectRef>
          <a:fontRef idx="minor">
            <a:schemeClr val="tx1"/>
          </a:fontRef>
        </p:style>
      </p:cxnSp>
      <p:sp>
        <p:nvSpPr>
          <p:cNvPr id="20496" name="TextBox 31"/>
          <p:cNvSpPr txBox="1">
            <a:spLocks noChangeArrowheads="1"/>
          </p:cNvSpPr>
          <p:nvPr/>
        </p:nvSpPr>
        <p:spPr bwMode="auto">
          <a:xfrm>
            <a:off x="6298192" y="1628800"/>
            <a:ext cx="604076" cy="523220"/>
          </a:xfrm>
          <a:prstGeom prst="rect">
            <a:avLst/>
          </a:prstGeom>
          <a:noFill/>
          <a:ln w="9525">
            <a:noFill/>
            <a:miter lim="800000"/>
            <a:headEnd/>
            <a:tailEnd/>
          </a:ln>
        </p:spPr>
        <p:txBody>
          <a:bodyPr wrap="none">
            <a:prstTxWarp prst="textNoShape">
              <a:avLst/>
            </a:prstTxWarp>
            <a:spAutoFit/>
          </a:bodyPr>
          <a:lstStyle/>
          <a:p>
            <a:pPr algn="ctr"/>
            <a:r>
              <a:rPr lang="en-US" sz="1400" b="1" dirty="0" smtClean="0">
                <a:solidFill>
                  <a:schemeClr val="bg1"/>
                </a:solidFill>
                <a:latin typeface="Calibri" pitchFamily="-72" charset="0"/>
              </a:rPr>
              <a:t>NASA</a:t>
            </a:r>
            <a:endParaRPr lang="en-US" sz="1400" b="1" dirty="0">
              <a:solidFill>
                <a:schemeClr val="bg1"/>
              </a:solidFill>
              <a:latin typeface="Calibri" pitchFamily="-72" charset="0"/>
            </a:endParaRPr>
          </a:p>
          <a:p>
            <a:pPr algn="ctr"/>
            <a:r>
              <a:rPr lang="en-US" sz="1400" b="1" dirty="0" smtClean="0">
                <a:solidFill>
                  <a:schemeClr val="bg1"/>
                </a:solidFill>
                <a:latin typeface="Calibri" pitchFamily="-72" charset="0"/>
              </a:rPr>
              <a:t>WFF</a:t>
            </a:r>
            <a:endParaRPr lang="en-US" sz="1400" b="1" dirty="0">
              <a:solidFill>
                <a:schemeClr val="bg1"/>
              </a:solidFill>
              <a:latin typeface="Calibri" pitchFamily="-72" charset="0"/>
            </a:endParaRPr>
          </a:p>
        </p:txBody>
      </p:sp>
      <p:sp>
        <p:nvSpPr>
          <p:cNvPr id="20498" name="TextBox 33"/>
          <p:cNvSpPr txBox="1">
            <a:spLocks noChangeArrowheads="1"/>
          </p:cNvSpPr>
          <p:nvPr/>
        </p:nvSpPr>
        <p:spPr bwMode="auto">
          <a:xfrm>
            <a:off x="4147521" y="3068960"/>
            <a:ext cx="1163900" cy="461665"/>
          </a:xfrm>
          <a:prstGeom prst="rect">
            <a:avLst/>
          </a:prstGeom>
          <a:noFill/>
          <a:ln w="9525">
            <a:noFill/>
            <a:miter lim="800000"/>
            <a:headEnd/>
            <a:tailEnd/>
          </a:ln>
        </p:spPr>
        <p:txBody>
          <a:bodyPr wrap="none">
            <a:prstTxWarp prst="textNoShape">
              <a:avLst/>
            </a:prstTxWarp>
            <a:spAutoFit/>
          </a:bodyPr>
          <a:lstStyle/>
          <a:p>
            <a:pPr algn="ctr"/>
            <a:r>
              <a:rPr lang="en-US" sz="1200" b="1" dirty="0" smtClean="0">
                <a:solidFill>
                  <a:schemeClr val="bg1"/>
                </a:solidFill>
                <a:latin typeface="Calibri" pitchFamily="-72" charset="0"/>
              </a:rPr>
              <a:t>AFRC/53</a:t>
            </a:r>
            <a:r>
              <a:rPr lang="en-US" sz="1200" b="1" baseline="30000" dirty="0" smtClean="0">
                <a:solidFill>
                  <a:schemeClr val="bg1"/>
                </a:solidFill>
                <a:latin typeface="Calibri" pitchFamily="-72" charset="0"/>
              </a:rPr>
              <a:t>rd</a:t>
            </a:r>
            <a:r>
              <a:rPr lang="en-US" sz="1200" b="1" dirty="0" smtClean="0">
                <a:solidFill>
                  <a:schemeClr val="bg1"/>
                </a:solidFill>
                <a:latin typeface="Calibri" pitchFamily="-72" charset="0"/>
              </a:rPr>
              <a:t> WRS</a:t>
            </a:r>
          </a:p>
          <a:p>
            <a:pPr algn="ctr"/>
            <a:r>
              <a:rPr lang="en-US" sz="1200" b="1" dirty="0" smtClean="0">
                <a:solidFill>
                  <a:schemeClr val="bg1"/>
                </a:solidFill>
                <a:latin typeface="Calibri" pitchFamily="-72" charset="0"/>
              </a:rPr>
              <a:t>Keesler AFB</a:t>
            </a:r>
            <a:endParaRPr lang="en-US" sz="1200" b="1" dirty="0">
              <a:solidFill>
                <a:schemeClr val="bg1"/>
              </a:solidFill>
              <a:latin typeface="Calibri" pitchFamily="-72" charset="0"/>
            </a:endParaRPr>
          </a:p>
        </p:txBody>
      </p:sp>
      <p:sp>
        <p:nvSpPr>
          <p:cNvPr id="20499" name="TextBox 34"/>
          <p:cNvSpPr txBox="1">
            <a:spLocks noChangeArrowheads="1"/>
          </p:cNvSpPr>
          <p:nvPr/>
        </p:nvSpPr>
        <p:spPr bwMode="auto">
          <a:xfrm>
            <a:off x="5101328" y="3512621"/>
            <a:ext cx="954859" cy="461665"/>
          </a:xfrm>
          <a:prstGeom prst="rect">
            <a:avLst/>
          </a:prstGeom>
          <a:noFill/>
          <a:ln w="9525">
            <a:noFill/>
            <a:miter lim="800000"/>
            <a:headEnd/>
            <a:tailEnd/>
          </a:ln>
        </p:spPr>
        <p:txBody>
          <a:bodyPr wrap="none">
            <a:prstTxWarp prst="textNoShape">
              <a:avLst/>
            </a:prstTxWarp>
            <a:spAutoFit/>
          </a:bodyPr>
          <a:lstStyle/>
          <a:p>
            <a:pPr algn="ctr"/>
            <a:r>
              <a:rPr lang="en-US" sz="1200" b="1" dirty="0" smtClean="0">
                <a:solidFill>
                  <a:schemeClr val="bg1"/>
                </a:solidFill>
                <a:latin typeface="Calibri" pitchFamily="-72" charset="0"/>
              </a:rPr>
              <a:t>NOAA/AOC</a:t>
            </a:r>
          </a:p>
          <a:p>
            <a:pPr algn="ctr"/>
            <a:r>
              <a:rPr lang="en-US" sz="1200" b="1" dirty="0" smtClean="0">
                <a:solidFill>
                  <a:schemeClr val="bg1"/>
                </a:solidFill>
                <a:latin typeface="Calibri" pitchFamily="-72" charset="0"/>
              </a:rPr>
              <a:t>MacDill AFB</a:t>
            </a:r>
            <a:endParaRPr lang="en-US" sz="1200" b="1" dirty="0">
              <a:solidFill>
                <a:schemeClr val="bg1"/>
              </a:solidFill>
              <a:latin typeface="Calibri" pitchFamily="-72" charset="0"/>
            </a:endParaRPr>
          </a:p>
        </p:txBody>
      </p:sp>
      <p:sp>
        <p:nvSpPr>
          <p:cNvPr id="20501" name="TextBox 36"/>
          <p:cNvSpPr txBox="1">
            <a:spLocks noChangeArrowheads="1"/>
          </p:cNvSpPr>
          <p:nvPr/>
        </p:nvSpPr>
        <p:spPr bwMode="auto">
          <a:xfrm>
            <a:off x="8024813" y="4648200"/>
            <a:ext cx="454025" cy="304800"/>
          </a:xfrm>
          <a:prstGeom prst="rect">
            <a:avLst/>
          </a:prstGeom>
          <a:noFill/>
          <a:ln w="9525">
            <a:noFill/>
            <a:miter lim="800000"/>
            <a:headEnd/>
            <a:tailEnd/>
          </a:ln>
        </p:spPr>
        <p:txBody>
          <a:bodyPr wrap="none">
            <a:prstTxWarp prst="textNoShape">
              <a:avLst/>
            </a:prstTxWarp>
            <a:spAutoFit/>
          </a:bodyPr>
          <a:lstStyle/>
          <a:p>
            <a:r>
              <a:rPr lang="en-US" sz="1400">
                <a:solidFill>
                  <a:schemeClr val="bg1"/>
                </a:solidFill>
                <a:latin typeface="Calibri" pitchFamily="-72" charset="0"/>
              </a:rPr>
              <a:t>STX</a:t>
            </a:r>
          </a:p>
        </p:txBody>
      </p:sp>
      <p:cxnSp>
        <p:nvCxnSpPr>
          <p:cNvPr id="19" name="Straight Arrow Connector 18"/>
          <p:cNvCxnSpPr/>
          <p:nvPr/>
        </p:nvCxnSpPr>
        <p:spPr>
          <a:xfrm>
            <a:off x="6012160" y="3933056"/>
            <a:ext cx="2149178" cy="715144"/>
          </a:xfrm>
          <a:prstGeom prst="straightConnector1">
            <a:avLst/>
          </a:prstGeom>
          <a:ln>
            <a:solidFill>
              <a:schemeClr val="bg1"/>
            </a:solidFill>
            <a:prstDash val="sysDot"/>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p:cNvCxnSpPr/>
          <p:nvPr/>
        </p:nvCxnSpPr>
        <p:spPr>
          <a:xfrm>
            <a:off x="5436096" y="4221088"/>
            <a:ext cx="2520280" cy="432048"/>
          </a:xfrm>
          <a:prstGeom prst="straightConnector1">
            <a:avLst/>
          </a:prstGeom>
          <a:ln>
            <a:solidFill>
              <a:schemeClr val="bg1"/>
            </a:solidFill>
            <a:prstDash val="sysDot"/>
            <a:tailEnd type="arrow"/>
          </a:ln>
        </p:spPr>
        <p:style>
          <a:lnRef idx="3">
            <a:schemeClr val="accent6"/>
          </a:lnRef>
          <a:fillRef idx="0">
            <a:schemeClr val="accent6"/>
          </a:fillRef>
          <a:effectRef idx="2">
            <a:schemeClr val="accent6"/>
          </a:effectRef>
          <a:fontRef idx="minor">
            <a:schemeClr val="tx1"/>
          </a:fontRef>
        </p:style>
      </p:cxnSp>
      <p:pic>
        <p:nvPicPr>
          <p:cNvPr id="23" name="Picture 10" descr="noaap3.gif"/>
          <p:cNvPicPr>
            <a:picLocks noChangeAspect="1"/>
          </p:cNvPicPr>
          <p:nvPr/>
        </p:nvPicPr>
        <p:blipFill>
          <a:blip r:embed="rId6"/>
          <a:srcRect/>
          <a:stretch>
            <a:fillRect/>
          </a:stretch>
        </p:blipFill>
        <p:spPr bwMode="auto">
          <a:xfrm>
            <a:off x="5868144" y="2636912"/>
            <a:ext cx="1080120" cy="318641"/>
          </a:xfrm>
          <a:prstGeom prst="rect">
            <a:avLst/>
          </a:prstGeom>
          <a:noFill/>
          <a:ln w="9525">
            <a:noFill/>
            <a:miter lim="800000"/>
            <a:headEnd/>
            <a:tailEnd/>
          </a:ln>
        </p:spPr>
      </p:pic>
      <p:sp>
        <p:nvSpPr>
          <p:cNvPr id="24" name="TextBox 36"/>
          <p:cNvSpPr txBox="1">
            <a:spLocks noChangeArrowheads="1"/>
          </p:cNvSpPr>
          <p:nvPr/>
        </p:nvSpPr>
        <p:spPr bwMode="auto">
          <a:xfrm>
            <a:off x="8316416" y="5157192"/>
            <a:ext cx="570389" cy="307777"/>
          </a:xfrm>
          <a:prstGeom prst="rect">
            <a:avLst/>
          </a:prstGeom>
          <a:noFill/>
          <a:ln w="9525">
            <a:noFill/>
            <a:miter lim="800000"/>
            <a:headEnd/>
            <a:tailEnd/>
          </a:ln>
        </p:spPr>
        <p:txBody>
          <a:bodyPr wrap="none">
            <a:prstTxWarp prst="textNoShape">
              <a:avLst/>
            </a:prstTxWarp>
            <a:spAutoFit/>
          </a:bodyPr>
          <a:lstStyle/>
          <a:p>
            <a:r>
              <a:rPr lang="en-US" sz="1400" b="1">
                <a:solidFill>
                  <a:schemeClr val="bg1"/>
                </a:solidFill>
                <a:latin typeface="Calibri" pitchFamily="-72" charset="0"/>
              </a:rPr>
              <a:t>TBPB</a:t>
            </a:r>
          </a:p>
        </p:txBody>
      </p:sp>
      <p:sp>
        <p:nvSpPr>
          <p:cNvPr id="25" name="TextBox 36"/>
          <p:cNvSpPr txBox="1">
            <a:spLocks noChangeArrowheads="1"/>
          </p:cNvSpPr>
          <p:nvPr/>
        </p:nvSpPr>
        <p:spPr bwMode="auto">
          <a:xfrm>
            <a:off x="7596336" y="2924944"/>
            <a:ext cx="496663" cy="307777"/>
          </a:xfrm>
          <a:prstGeom prst="rect">
            <a:avLst/>
          </a:prstGeom>
          <a:noFill/>
          <a:ln w="9525">
            <a:noFill/>
            <a:miter lim="800000"/>
            <a:headEnd/>
            <a:tailEnd/>
          </a:ln>
        </p:spPr>
        <p:txBody>
          <a:bodyPr wrap="none">
            <a:prstTxWarp prst="textNoShape">
              <a:avLst/>
            </a:prstTxWarp>
            <a:spAutoFit/>
          </a:bodyPr>
          <a:lstStyle/>
          <a:p>
            <a:r>
              <a:rPr lang="en-US" sz="1400">
                <a:solidFill>
                  <a:schemeClr val="bg1"/>
                </a:solidFill>
                <a:latin typeface="Calibri" pitchFamily="-72" charset="0"/>
              </a:rPr>
              <a:t>BDA</a:t>
            </a:r>
          </a:p>
        </p:txBody>
      </p:sp>
      <p:cxnSp>
        <p:nvCxnSpPr>
          <p:cNvPr id="26" name="Straight Arrow Connector 25"/>
          <p:cNvCxnSpPr/>
          <p:nvPr/>
        </p:nvCxnSpPr>
        <p:spPr>
          <a:xfrm flipV="1">
            <a:off x="6012160" y="3212976"/>
            <a:ext cx="1656184" cy="576064"/>
          </a:xfrm>
          <a:prstGeom prst="straightConnector1">
            <a:avLst/>
          </a:prstGeom>
          <a:ln>
            <a:solidFill>
              <a:schemeClr val="bg1"/>
            </a:solidFill>
            <a:prstDash val="sysDot"/>
            <a:tailEnd type="arrow"/>
          </a:ln>
        </p:spPr>
        <p:style>
          <a:lnRef idx="3">
            <a:schemeClr val="accent6"/>
          </a:lnRef>
          <a:fillRef idx="0">
            <a:schemeClr val="accent6"/>
          </a:fillRef>
          <a:effectRef idx="2">
            <a:schemeClr val="accent6"/>
          </a:effectRef>
          <a:fontRef idx="minor">
            <a:schemeClr val="tx1"/>
          </a:fontRef>
        </p:style>
      </p:cxnSp>
      <p:cxnSp>
        <p:nvCxnSpPr>
          <p:cNvPr id="28" name="Straight Arrow Connector 27"/>
          <p:cNvCxnSpPr/>
          <p:nvPr/>
        </p:nvCxnSpPr>
        <p:spPr>
          <a:xfrm>
            <a:off x="6164560" y="4085456"/>
            <a:ext cx="2079848" cy="1215752"/>
          </a:xfrm>
          <a:prstGeom prst="straightConnector1">
            <a:avLst/>
          </a:prstGeom>
          <a:ln>
            <a:solidFill>
              <a:schemeClr val="bg1"/>
            </a:solidFill>
            <a:prstDash val="sysDot"/>
            <a:tailEnd type="arrow"/>
          </a:ln>
        </p:spPr>
        <p:style>
          <a:lnRef idx="3">
            <a:schemeClr val="accent6"/>
          </a:lnRef>
          <a:fillRef idx="0">
            <a:schemeClr val="accent6"/>
          </a:fillRef>
          <a:effectRef idx="2">
            <a:schemeClr val="accent6"/>
          </a:effectRef>
          <a:fontRef idx="minor">
            <a:schemeClr val="tx1"/>
          </a:fontRef>
        </p:style>
      </p:cxnSp>
      <p:sp>
        <p:nvSpPr>
          <p:cNvPr id="2" name="TextBox 1"/>
          <p:cNvSpPr txBox="1"/>
          <p:nvPr/>
        </p:nvSpPr>
        <p:spPr>
          <a:xfrm>
            <a:off x="7740352" y="260648"/>
            <a:ext cx="504056" cy="369332"/>
          </a:xfrm>
          <a:prstGeom prst="rect">
            <a:avLst/>
          </a:prstGeom>
          <a:noFill/>
        </p:spPr>
        <p:txBody>
          <a:bodyPr wrap="square" rtlCol="0">
            <a:spAutoFit/>
          </a:bodyPr>
          <a:lstStyle/>
          <a:p>
            <a:r>
              <a:rPr lang="en-US">
                <a:solidFill>
                  <a:srgbClr val="FF0000"/>
                </a:solidFill>
              </a:rPr>
              <a:t>*</a:t>
            </a:r>
          </a:p>
        </p:txBody>
      </p:sp>
      <p:pic>
        <p:nvPicPr>
          <p:cNvPr id="4" name="Picture 3" descr="Unknow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1920" y="4524173"/>
            <a:ext cx="913182" cy="489003"/>
          </a:xfrm>
          <a:prstGeom prst="rect">
            <a:avLst/>
          </a:prstGeom>
        </p:spPr>
      </p:pic>
      <p:cxnSp>
        <p:nvCxnSpPr>
          <p:cNvPr id="29" name="Straight Arrow Connector 28"/>
          <p:cNvCxnSpPr/>
          <p:nvPr/>
        </p:nvCxnSpPr>
        <p:spPr>
          <a:xfrm flipH="1" flipV="1">
            <a:off x="4139952" y="3789040"/>
            <a:ext cx="144016" cy="642342"/>
          </a:xfrm>
          <a:prstGeom prst="straightConnector1">
            <a:avLst/>
          </a:prstGeom>
          <a:ln>
            <a:solidFill>
              <a:schemeClr val="bg1"/>
            </a:solidFill>
            <a:tailEnd type="arrow"/>
          </a:ln>
        </p:spPr>
        <p:style>
          <a:lnRef idx="3">
            <a:schemeClr val="accent6"/>
          </a:lnRef>
          <a:fillRef idx="0">
            <a:schemeClr val="accent6"/>
          </a:fillRef>
          <a:effectRef idx="2">
            <a:schemeClr val="accent6"/>
          </a:effectRef>
          <a:fontRef idx="minor">
            <a:schemeClr val="tx1"/>
          </a:fontRef>
        </p:style>
      </p:cxnSp>
      <p:sp>
        <p:nvSpPr>
          <p:cNvPr id="30" name="TextBox 33"/>
          <p:cNvSpPr txBox="1">
            <a:spLocks noChangeArrowheads="1"/>
          </p:cNvSpPr>
          <p:nvPr/>
        </p:nvSpPr>
        <p:spPr bwMode="auto">
          <a:xfrm>
            <a:off x="3097590" y="3429000"/>
            <a:ext cx="1088384" cy="461665"/>
          </a:xfrm>
          <a:prstGeom prst="rect">
            <a:avLst/>
          </a:prstGeom>
          <a:noFill/>
          <a:ln w="9525">
            <a:noFill/>
            <a:miter lim="800000"/>
            <a:headEnd/>
            <a:tailEnd/>
          </a:ln>
        </p:spPr>
        <p:txBody>
          <a:bodyPr wrap="none">
            <a:prstTxWarp prst="textNoShape">
              <a:avLst/>
            </a:prstTxWarp>
            <a:spAutoFit/>
          </a:bodyPr>
          <a:lstStyle/>
          <a:p>
            <a:pPr algn="ctr"/>
            <a:r>
              <a:rPr lang="en-US" sz="1200" b="1" dirty="0" smtClean="0">
                <a:solidFill>
                  <a:schemeClr val="bg1"/>
                </a:solidFill>
                <a:latin typeface="Calibri" pitchFamily="-72" charset="0"/>
              </a:rPr>
              <a:t>NASA JSC</a:t>
            </a:r>
          </a:p>
          <a:p>
            <a:pPr algn="ctr"/>
            <a:r>
              <a:rPr lang="en-US" sz="1200" b="1" dirty="0" smtClean="0">
                <a:solidFill>
                  <a:schemeClr val="bg1"/>
                </a:solidFill>
                <a:latin typeface="Calibri" pitchFamily="-72" charset="0"/>
              </a:rPr>
              <a:t>Ellington Field</a:t>
            </a:r>
            <a:endParaRPr lang="en-US" sz="1200" b="1" dirty="0">
              <a:solidFill>
                <a:schemeClr val="bg1"/>
              </a:solidFill>
              <a:latin typeface="Calibri" pitchFamily="-72" charset="0"/>
            </a:endParaRPr>
          </a:p>
        </p:txBody>
      </p:sp>
      <p:pic>
        <p:nvPicPr>
          <p:cNvPr id="32" name="Picture 31" descr="Unknow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1920" y="4524172"/>
            <a:ext cx="913182" cy="489003"/>
          </a:xfrm>
          <a:prstGeom prst="rect">
            <a:avLst/>
          </a:prstGeom>
        </p:spPr>
      </p:pic>
    </p:spTree>
    <p:extLst>
      <p:ext uri="{BB962C8B-B14F-4D97-AF65-F5344CB8AC3E}">
        <p14:creationId xmlns:p14="http://schemas.microsoft.com/office/powerpoint/2010/main" val="2137521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SHOUT</a:t>
            </a:r>
            <a:br>
              <a:rPr lang="en-US" sz="4000" dirty="0" smtClean="0"/>
            </a:br>
            <a:r>
              <a:rPr lang="en-US" sz="4000" dirty="0" smtClean="0"/>
              <a:t>Public Affairs, Education, Outreach</a:t>
            </a:r>
            <a:endParaRPr lang="en-US" sz="4000" dirty="0"/>
          </a:p>
        </p:txBody>
      </p:sp>
      <p:sp>
        <p:nvSpPr>
          <p:cNvPr id="4" name="Content Placeholder 2"/>
          <p:cNvSpPr>
            <a:spLocks noGrp="1"/>
          </p:cNvSpPr>
          <p:nvPr>
            <p:ph idx="1"/>
          </p:nvPr>
        </p:nvSpPr>
        <p:spPr>
          <a:xfrm>
            <a:off x="457200" y="1600200"/>
            <a:ext cx="8229600" cy="4525963"/>
          </a:xfrm>
        </p:spPr>
        <p:txBody>
          <a:bodyPr>
            <a:normAutofit/>
          </a:bodyPr>
          <a:lstStyle/>
          <a:p>
            <a:r>
              <a:rPr lang="en-US" dirty="0" smtClean="0"/>
              <a:t>Limited Media/Public Affairs </a:t>
            </a:r>
          </a:p>
          <a:p>
            <a:r>
              <a:rPr lang="en-US" dirty="0" smtClean="0"/>
              <a:t>Visitor Day (VIP)</a:t>
            </a:r>
          </a:p>
          <a:p>
            <a:r>
              <a:rPr lang="en-US" dirty="0" smtClean="0"/>
              <a:t>AUVSI Visit</a:t>
            </a:r>
          </a:p>
          <a:p>
            <a:pPr lvl="1"/>
            <a:endParaRPr lang="en-US" dirty="0"/>
          </a:p>
        </p:txBody>
      </p:sp>
    </p:spTree>
    <p:extLst>
      <p:ext uri="{BB962C8B-B14F-4D97-AF65-F5344CB8AC3E}">
        <p14:creationId xmlns:p14="http://schemas.microsoft.com/office/powerpoint/2010/main" val="47590656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9678"/>
          </a:xfrm>
        </p:spPr>
        <p:txBody>
          <a:bodyPr/>
          <a:lstStyle/>
          <a:p>
            <a:r>
              <a:rPr lang="en-US" dirty="0" smtClean="0"/>
              <a:t>In Summary</a:t>
            </a:r>
            <a:endParaRPr lang="en-US" dirty="0"/>
          </a:p>
        </p:txBody>
      </p:sp>
      <p:sp>
        <p:nvSpPr>
          <p:cNvPr id="3" name="TextBox 2"/>
          <p:cNvSpPr txBox="1"/>
          <p:nvPr/>
        </p:nvSpPr>
        <p:spPr>
          <a:xfrm>
            <a:off x="919700" y="1154316"/>
            <a:ext cx="6813488" cy="5940088"/>
          </a:xfrm>
          <a:prstGeom prst="rect">
            <a:avLst/>
          </a:prstGeom>
          <a:noFill/>
        </p:spPr>
        <p:txBody>
          <a:bodyPr wrap="square" rtlCol="0">
            <a:spAutoFit/>
          </a:bodyPr>
          <a:lstStyle/>
          <a:p>
            <a:r>
              <a:rPr lang="en-US" dirty="0" smtClean="0"/>
              <a:t>•  </a:t>
            </a:r>
            <a:r>
              <a:rPr lang="en-US" sz="2000" dirty="0" smtClean="0"/>
              <a:t>Reviews: ORR complete</a:t>
            </a:r>
          </a:p>
          <a:p>
            <a:r>
              <a:rPr lang="en-US" sz="2000" dirty="0"/>
              <a:t>	</a:t>
            </a:r>
            <a:r>
              <a:rPr lang="en-US" sz="2000" dirty="0" smtClean="0"/>
              <a:t>	     Tech Reviews 8/3/15</a:t>
            </a:r>
          </a:p>
          <a:p>
            <a:r>
              <a:rPr lang="en-US" sz="2000" dirty="0"/>
              <a:t>	</a:t>
            </a:r>
            <a:r>
              <a:rPr lang="en-US" sz="2000" dirty="0" smtClean="0"/>
              <a:t>	      Lessons Learned 8/4/15</a:t>
            </a:r>
          </a:p>
          <a:p>
            <a:r>
              <a:rPr lang="en-US" sz="2000" dirty="0" smtClean="0"/>
              <a:t>•  Instruments – Status</a:t>
            </a:r>
          </a:p>
          <a:p>
            <a:r>
              <a:rPr lang="en-US" sz="2000" dirty="0" smtClean="0"/>
              <a:t>•  Aircraft – no major issues</a:t>
            </a:r>
          </a:p>
          <a:p>
            <a:r>
              <a:rPr lang="en-US" sz="2000" dirty="0" smtClean="0"/>
              <a:t>•  Facilities – WFF delays due to funding delay</a:t>
            </a:r>
          </a:p>
          <a:p>
            <a:r>
              <a:rPr lang="en-US" sz="2000" dirty="0" smtClean="0"/>
              <a:t>•  Coordination with other agencies - ready</a:t>
            </a:r>
          </a:p>
          <a:p>
            <a:r>
              <a:rPr lang="en-US" sz="2000" dirty="0" smtClean="0"/>
              <a:t>•  Documentation:</a:t>
            </a:r>
            <a:endParaRPr lang="en-US" sz="2000" dirty="0" smtClean="0">
              <a:solidFill>
                <a:srgbClr val="FF0000"/>
              </a:solidFill>
            </a:endParaRPr>
          </a:p>
          <a:p>
            <a:r>
              <a:rPr lang="en-US" sz="2000" dirty="0" smtClean="0">
                <a:solidFill>
                  <a:srgbClr val="FF0000"/>
                </a:solidFill>
              </a:rPr>
              <a:t>Minor</a:t>
            </a:r>
          </a:p>
          <a:p>
            <a:r>
              <a:rPr lang="en-US" sz="2000" dirty="0">
                <a:solidFill>
                  <a:srgbClr val="FF0000"/>
                </a:solidFill>
              </a:rPr>
              <a:t>	</a:t>
            </a:r>
            <a:r>
              <a:rPr lang="en-US" sz="2000" dirty="0" smtClean="0">
                <a:solidFill>
                  <a:srgbClr val="FF0000"/>
                </a:solidFill>
              </a:rPr>
              <a:t>WWF Frequency clearances - pending</a:t>
            </a:r>
          </a:p>
          <a:p>
            <a:r>
              <a:rPr lang="en-US" sz="2000" dirty="0" smtClean="0">
                <a:solidFill>
                  <a:srgbClr val="FF0000"/>
                </a:solidFill>
              </a:rPr>
              <a:t>	LOA </a:t>
            </a:r>
            <a:r>
              <a:rPr lang="en-US" sz="2000" dirty="0">
                <a:solidFill>
                  <a:srgbClr val="FF0000"/>
                </a:solidFill>
              </a:rPr>
              <a:t>NASA, VACAPES &amp; PAX River – </a:t>
            </a:r>
            <a:r>
              <a:rPr lang="en-US" sz="2000" dirty="0" smtClean="0">
                <a:solidFill>
                  <a:srgbClr val="FF0000"/>
                </a:solidFill>
              </a:rPr>
              <a:t>pending</a:t>
            </a:r>
          </a:p>
          <a:p>
            <a:r>
              <a:rPr lang="en-US" sz="2000" dirty="0" smtClean="0">
                <a:solidFill>
                  <a:srgbClr val="FF0000"/>
                </a:solidFill>
              </a:rPr>
              <a:t>Transit Delay</a:t>
            </a:r>
          </a:p>
          <a:p>
            <a:r>
              <a:rPr lang="en-US" sz="2000" dirty="0" smtClean="0">
                <a:solidFill>
                  <a:srgbClr val="FF0000"/>
                </a:solidFill>
              </a:rPr>
              <a:t>	Range Flight -</a:t>
            </a:r>
          </a:p>
          <a:p>
            <a:r>
              <a:rPr lang="en-US" sz="2000" dirty="0">
                <a:solidFill>
                  <a:srgbClr val="FF0000"/>
                </a:solidFill>
              </a:rPr>
              <a:t>	</a:t>
            </a:r>
            <a:r>
              <a:rPr lang="en-US" sz="2000" dirty="0" smtClean="0">
                <a:solidFill>
                  <a:srgbClr val="FF0000"/>
                </a:solidFill>
              </a:rPr>
              <a:t>Hangar </a:t>
            </a:r>
            <a:r>
              <a:rPr lang="en-US" sz="2000" dirty="0">
                <a:solidFill>
                  <a:srgbClr val="FF0000"/>
                </a:solidFill>
              </a:rPr>
              <a:t>Fire Waiver – </a:t>
            </a:r>
            <a:r>
              <a:rPr lang="en-US" sz="2000" dirty="0" smtClean="0">
                <a:solidFill>
                  <a:srgbClr val="FF0000"/>
                </a:solidFill>
              </a:rPr>
              <a:t>pending</a:t>
            </a:r>
            <a:endParaRPr lang="en-US" sz="2000" dirty="0">
              <a:solidFill>
                <a:srgbClr val="FF0000"/>
              </a:solidFill>
            </a:endParaRPr>
          </a:p>
          <a:p>
            <a:r>
              <a:rPr lang="en-US" sz="2000" dirty="0" smtClean="0">
                <a:solidFill>
                  <a:srgbClr val="FF0000"/>
                </a:solidFill>
              </a:rPr>
              <a:t>	COA - pending</a:t>
            </a:r>
            <a:endParaRPr lang="en-US" sz="2000" dirty="0">
              <a:solidFill>
                <a:srgbClr val="FF0000"/>
              </a:solidFill>
            </a:endParaRPr>
          </a:p>
          <a:p>
            <a:r>
              <a:rPr lang="en-US" sz="2000" dirty="0" smtClean="0">
                <a:solidFill>
                  <a:srgbClr val="FF0000"/>
                </a:solidFill>
              </a:rPr>
              <a:t>	RTF – pending</a:t>
            </a:r>
          </a:p>
          <a:p>
            <a:r>
              <a:rPr lang="en-US" sz="2000" dirty="0">
                <a:solidFill>
                  <a:srgbClr val="FF0000"/>
                </a:solidFill>
              </a:rPr>
              <a:t>	</a:t>
            </a:r>
            <a:r>
              <a:rPr lang="en-US" sz="2000" dirty="0" smtClean="0">
                <a:solidFill>
                  <a:srgbClr val="FF0000"/>
                </a:solidFill>
              </a:rPr>
              <a:t>WFF – </a:t>
            </a:r>
            <a:r>
              <a:rPr lang="en-US" sz="2000" smtClean="0">
                <a:solidFill>
                  <a:srgbClr val="FF0000"/>
                </a:solidFill>
              </a:rPr>
              <a:t>ATP </a:t>
            </a:r>
            <a:r>
              <a:rPr lang="en-US" sz="2000" smtClean="0">
                <a:solidFill>
                  <a:srgbClr val="000000"/>
                </a:solidFill>
              </a:rPr>
              <a:t>ACTIONS</a:t>
            </a:r>
            <a:r>
              <a:rPr lang="en-US" sz="2000" dirty="0" smtClean="0">
                <a:solidFill>
                  <a:srgbClr val="FF0000"/>
                </a:solidFill>
              </a:rPr>
              <a:t>	</a:t>
            </a:r>
            <a:endParaRPr lang="en-US" sz="2000" dirty="0"/>
          </a:p>
          <a:p>
            <a:r>
              <a:rPr lang="en-US" sz="2000" dirty="0" smtClean="0"/>
              <a:t>Requesting ATP</a:t>
            </a:r>
          </a:p>
          <a:p>
            <a:endParaRPr lang="en-US" sz="2000" dirty="0"/>
          </a:p>
        </p:txBody>
      </p:sp>
    </p:spTree>
    <p:extLst>
      <p:ext uri="{BB962C8B-B14F-4D97-AF65-F5344CB8AC3E}">
        <p14:creationId xmlns:p14="http://schemas.microsoft.com/office/powerpoint/2010/main" val="33552340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http://uas.noaa.gov/shout</a:t>
            </a:r>
            <a:endParaRPr lang="en-US" dirty="0"/>
          </a:p>
        </p:txBody>
      </p:sp>
      <p:sp>
        <p:nvSpPr>
          <p:cNvPr id="4" name="Footer Placeholder 3"/>
          <p:cNvSpPr>
            <a:spLocks noGrp="1"/>
          </p:cNvSpPr>
          <p:nvPr>
            <p:ph type="ftr" sz="quarter" idx="11"/>
          </p:nvPr>
        </p:nvSpPr>
        <p:spPr/>
        <p:txBody>
          <a:bodyPr/>
          <a:lstStyle/>
          <a:p>
            <a:pPr>
              <a:defRPr/>
            </a:pPr>
            <a:endParaRPr lang="en-US">
              <a:solidFill>
                <a:srgbClr val="DBF5F9">
                  <a:shade val="90000"/>
                </a:srgbClr>
              </a:solidFill>
            </a:endParaRPr>
          </a:p>
        </p:txBody>
      </p:sp>
      <p:sp>
        <p:nvSpPr>
          <p:cNvPr id="5" name="Slide Number Placeholder 4"/>
          <p:cNvSpPr>
            <a:spLocks noGrp="1"/>
          </p:cNvSpPr>
          <p:nvPr>
            <p:ph type="sldNum" sz="quarter" idx="12"/>
          </p:nvPr>
        </p:nvSpPr>
        <p:spPr/>
        <p:txBody>
          <a:bodyPr/>
          <a:lstStyle/>
          <a:p>
            <a:pPr>
              <a:defRPr/>
            </a:pPr>
            <a:fld id="{9ECC3660-58D6-437D-A7BB-1FCE09C2B467}" type="slidenum">
              <a:rPr lang="en-US" smtClean="0">
                <a:solidFill>
                  <a:srgbClr val="DBF5F9">
                    <a:shade val="90000"/>
                  </a:srgbClr>
                </a:solidFill>
              </a:rPr>
              <a:pPr>
                <a:defRPr/>
              </a:pPr>
              <a:t>11</a:t>
            </a:fld>
            <a:endParaRPr lang="en-US">
              <a:solidFill>
                <a:srgbClr val="DBF5F9">
                  <a:shade val="90000"/>
                </a:srgb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525"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699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Lodging and Badging</a:t>
            </a:r>
            <a:endParaRPr lang="en-US" dirty="0"/>
          </a:p>
        </p:txBody>
      </p:sp>
      <p:sp>
        <p:nvSpPr>
          <p:cNvPr id="3" name="Content Placeholder 2"/>
          <p:cNvSpPr>
            <a:spLocks noGrp="1"/>
          </p:cNvSpPr>
          <p:nvPr>
            <p:ph idx="1"/>
          </p:nvPr>
        </p:nvSpPr>
        <p:spPr/>
        <p:txBody>
          <a:bodyPr>
            <a:normAutofit fontScale="70000" lnSpcReduction="20000"/>
          </a:bodyPr>
          <a:lstStyle/>
          <a:p>
            <a:pPr marL="457200" indent="-457200">
              <a:spcAft>
                <a:spcPts val="600"/>
              </a:spcAft>
              <a:buFont typeface="Arial" panose="020B0604020202020204" pitchFamily="34" charset="0"/>
              <a:buChar char="•"/>
            </a:pPr>
            <a:r>
              <a:rPr lang="en-US" dirty="0" smtClean="0"/>
              <a:t>Room blocks established at per diem</a:t>
            </a:r>
          </a:p>
          <a:p>
            <a:pPr marL="754063" lvl="1" indent="-457200">
              <a:spcAft>
                <a:spcPts val="600"/>
              </a:spcAft>
              <a:buFont typeface="Arial" panose="020B0604020202020204" pitchFamily="34" charset="0"/>
              <a:buChar char="•"/>
            </a:pPr>
            <a:r>
              <a:rPr lang="en-US" dirty="0" smtClean="0"/>
              <a:t>Comfort Suites</a:t>
            </a:r>
          </a:p>
          <a:p>
            <a:pPr marL="754063" lvl="1" indent="-457200">
              <a:spcAft>
                <a:spcPts val="600"/>
              </a:spcAft>
              <a:buFont typeface="Arial" panose="020B0604020202020204" pitchFamily="34" charset="0"/>
              <a:buChar char="•"/>
            </a:pPr>
            <a:r>
              <a:rPr lang="en-US" dirty="0" smtClean="0"/>
              <a:t>Best Western</a:t>
            </a:r>
          </a:p>
          <a:p>
            <a:pPr marL="754063" lvl="1" indent="-457200">
              <a:spcAft>
                <a:spcPts val="600"/>
              </a:spcAft>
              <a:buFont typeface="Arial" panose="020B0604020202020204" pitchFamily="34" charset="0"/>
              <a:buChar char="•"/>
            </a:pPr>
            <a:r>
              <a:rPr lang="en-US" dirty="0" smtClean="0"/>
              <a:t>Fairfield Inn</a:t>
            </a:r>
          </a:p>
          <a:p>
            <a:pPr marL="754063" lvl="1" indent="-457200">
              <a:spcAft>
                <a:spcPts val="600"/>
              </a:spcAft>
              <a:buFont typeface="Arial" panose="020B0604020202020204" pitchFamily="34" charset="0"/>
              <a:buChar char="•"/>
            </a:pPr>
            <a:r>
              <a:rPr lang="en-US" dirty="0" smtClean="0"/>
              <a:t>Call hotels directly; mention NOAA/NASA SHOUT</a:t>
            </a:r>
          </a:p>
          <a:p>
            <a:pPr marL="457200" indent="-457200">
              <a:spcAft>
                <a:spcPts val="600"/>
              </a:spcAft>
              <a:buFont typeface="Arial" panose="020B0604020202020204" pitchFamily="34" charset="0"/>
              <a:buChar char="•"/>
            </a:pPr>
            <a:r>
              <a:rPr lang="en-US" dirty="0" smtClean="0"/>
              <a:t>Eagle’s Nest</a:t>
            </a:r>
          </a:p>
          <a:p>
            <a:pPr marL="754063" lvl="1" indent="-457200">
              <a:spcAft>
                <a:spcPts val="600"/>
              </a:spcAft>
              <a:buFont typeface="Arial" panose="020B0604020202020204" pitchFamily="34" charset="0"/>
              <a:buChar char="•"/>
            </a:pPr>
            <a:r>
              <a:rPr lang="en-US" dirty="0" smtClean="0"/>
              <a:t>PIV badges and CAC card holders only</a:t>
            </a:r>
          </a:p>
          <a:p>
            <a:pPr marL="457200" indent="-457200">
              <a:spcAft>
                <a:spcPts val="600"/>
              </a:spcAft>
              <a:buFont typeface="Arial" panose="020B0604020202020204" pitchFamily="34" charset="0"/>
              <a:buChar char="•"/>
            </a:pPr>
            <a:r>
              <a:rPr lang="en-US" dirty="0" smtClean="0"/>
              <a:t>Badging at both AFRC and WFF managed via ESPO database</a:t>
            </a:r>
          </a:p>
          <a:p>
            <a:pPr marL="754063" lvl="1" indent="-457200">
              <a:spcAft>
                <a:spcPts val="600"/>
              </a:spcAft>
              <a:buFont typeface="Arial" panose="020B0604020202020204" pitchFamily="34" charset="0"/>
              <a:buChar char="•"/>
            </a:pPr>
            <a:r>
              <a:rPr lang="en-US" dirty="0" smtClean="0"/>
              <a:t>Groups populated</a:t>
            </a:r>
          </a:p>
          <a:p>
            <a:pPr marL="754063" lvl="1" indent="-457200">
              <a:spcAft>
                <a:spcPts val="600"/>
              </a:spcAft>
              <a:buFont typeface="Arial" panose="020B0604020202020204" pitchFamily="34" charset="0"/>
              <a:buChar char="•"/>
            </a:pPr>
            <a:r>
              <a:rPr lang="en-US" dirty="0" smtClean="0"/>
              <a:t>Please enter travel plans ASAP-Need specific on site dates</a:t>
            </a:r>
          </a:p>
          <a:p>
            <a:pPr marL="754063" lvl="1" indent="-457200">
              <a:spcAft>
                <a:spcPts val="600"/>
              </a:spcAft>
              <a:buFont typeface="Arial" panose="020B0604020202020204" pitchFamily="34" charset="0"/>
              <a:buChar char="•"/>
            </a:pPr>
            <a:r>
              <a:rPr lang="en-US" dirty="0" smtClean="0"/>
              <a:t>Multiple visit capability at both sites</a:t>
            </a:r>
          </a:p>
        </p:txBody>
      </p:sp>
      <p:sp>
        <p:nvSpPr>
          <p:cNvPr id="4" name="Slide Number Placeholder 3"/>
          <p:cNvSpPr>
            <a:spLocks noGrp="1"/>
          </p:cNvSpPr>
          <p:nvPr>
            <p:ph type="sldNum" sz="quarter" idx="12"/>
          </p:nvPr>
        </p:nvSpPr>
        <p:spPr/>
        <p:txBody>
          <a:bodyPr/>
          <a:lstStyle/>
          <a:p>
            <a:pPr>
              <a:defRPr/>
            </a:pPr>
            <a:fld id="{3A0FC1FB-4482-471A-A09B-D9D47C296491}" type="slidenum">
              <a:rPr lang="en-US" smtClean="0">
                <a:solidFill>
                  <a:srgbClr val="04617B">
                    <a:shade val="90000"/>
                  </a:srgbClr>
                </a:solidFill>
              </a:rPr>
              <a:pPr>
                <a:defRPr/>
              </a:pPr>
              <a:t>12</a:t>
            </a:fld>
            <a:endParaRPr lang="en-US">
              <a:solidFill>
                <a:srgbClr val="04617B">
                  <a:shade val="90000"/>
                </a:srgbClr>
              </a:solidFill>
            </a:endParaRPr>
          </a:p>
        </p:txBody>
      </p:sp>
    </p:spTree>
    <p:extLst>
      <p:ext uri="{BB962C8B-B14F-4D97-AF65-F5344CB8AC3E}">
        <p14:creationId xmlns:p14="http://schemas.microsoft.com/office/powerpoint/2010/main" val="1610450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COMSEC</a:t>
            </a:r>
            <a:endParaRPr lang="en-US" dirty="0"/>
          </a:p>
        </p:txBody>
      </p:sp>
      <p:sp>
        <p:nvSpPr>
          <p:cNvPr id="3" name="Content Placeholder 2"/>
          <p:cNvSpPr>
            <a:spLocks noGrp="1"/>
          </p:cNvSpPr>
          <p:nvPr>
            <p:ph idx="1"/>
          </p:nvPr>
        </p:nvSpPr>
        <p:spPr/>
        <p:txBody>
          <a:bodyPr/>
          <a:lstStyle/>
          <a:p>
            <a:pPr marL="457200" indent="-457200">
              <a:spcAft>
                <a:spcPts val="600"/>
              </a:spcAft>
              <a:buFont typeface="Arial" panose="020B0604020202020204" pitchFamily="34" charset="0"/>
              <a:buChar char="•"/>
            </a:pPr>
            <a:r>
              <a:rPr lang="en-US" dirty="0" smtClean="0"/>
              <a:t>COMSEC procedures in effect at both sites</a:t>
            </a:r>
          </a:p>
          <a:p>
            <a:pPr marL="457200" indent="-457200">
              <a:spcAft>
                <a:spcPts val="600"/>
              </a:spcAft>
              <a:buFont typeface="Arial" panose="020B0604020202020204" pitchFamily="34" charset="0"/>
              <a:buChar char="•"/>
            </a:pPr>
            <a:r>
              <a:rPr lang="en-US" dirty="0" smtClean="0"/>
              <a:t>WFF training from last year valid for two years</a:t>
            </a:r>
          </a:p>
          <a:p>
            <a:pPr marL="457200" indent="-457200">
              <a:spcAft>
                <a:spcPts val="600"/>
              </a:spcAft>
              <a:buFont typeface="Arial" panose="020B0604020202020204" pitchFamily="34" charset="0"/>
              <a:buChar char="•"/>
            </a:pPr>
            <a:r>
              <a:rPr lang="en-US" dirty="0" smtClean="0"/>
              <a:t>Sharing WFF hangar with Navy</a:t>
            </a:r>
          </a:p>
          <a:p>
            <a:pPr marL="857250" lvl="1" indent="-457200">
              <a:spcAft>
                <a:spcPts val="600"/>
              </a:spcAft>
              <a:buFont typeface="Arial" panose="020B0604020202020204" pitchFamily="34" charset="0"/>
              <a:buChar char="•"/>
            </a:pPr>
            <a:r>
              <a:rPr lang="en-US" dirty="0" smtClean="0"/>
              <a:t>No additional COMSEC required during while NAVY Ops are conducted.</a:t>
            </a:r>
          </a:p>
        </p:txBody>
      </p:sp>
      <p:sp>
        <p:nvSpPr>
          <p:cNvPr id="4" name="Slide Number Placeholder 3"/>
          <p:cNvSpPr>
            <a:spLocks noGrp="1"/>
          </p:cNvSpPr>
          <p:nvPr>
            <p:ph type="sldNum" sz="quarter" idx="12"/>
          </p:nvPr>
        </p:nvSpPr>
        <p:spPr/>
        <p:txBody>
          <a:bodyPr/>
          <a:lstStyle/>
          <a:p>
            <a:pPr>
              <a:defRPr/>
            </a:pPr>
            <a:fld id="{3A0FC1FB-4482-471A-A09B-D9D47C296491}" type="slidenum">
              <a:rPr lang="en-US" smtClean="0">
                <a:solidFill>
                  <a:srgbClr val="04617B">
                    <a:shade val="90000"/>
                  </a:srgbClr>
                </a:solidFill>
              </a:rPr>
              <a:pPr>
                <a:defRPr/>
              </a:pPr>
              <a:t>13</a:t>
            </a:fld>
            <a:endParaRPr lang="en-US">
              <a:solidFill>
                <a:srgbClr val="04617B">
                  <a:shade val="90000"/>
                </a:srgbClr>
              </a:solidFill>
            </a:endParaRPr>
          </a:p>
        </p:txBody>
      </p:sp>
    </p:spTree>
    <p:extLst>
      <p:ext uri="{BB962C8B-B14F-4D97-AF65-F5344CB8AC3E}">
        <p14:creationId xmlns:p14="http://schemas.microsoft.com/office/powerpoint/2010/main" val="382204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SHOUT </a:t>
            </a:r>
            <a:r>
              <a:rPr lang="en-US" dirty="0"/>
              <a:t>R</a:t>
            </a:r>
            <a:r>
              <a:rPr lang="en-US" dirty="0" smtClean="0"/>
              <a:t>isks for 2015</a:t>
            </a:r>
            <a:br>
              <a:rPr lang="en-US" dirty="0" smtClean="0"/>
            </a:b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Reliability </a:t>
            </a:r>
            <a:r>
              <a:rPr lang="en-US" dirty="0"/>
              <a:t>– AV-6 </a:t>
            </a:r>
            <a:r>
              <a:rPr lang="en-US" dirty="0" smtClean="0"/>
              <a:t>will be used. AV-1 </a:t>
            </a:r>
            <a:r>
              <a:rPr lang="en-US" dirty="0"/>
              <a:t>is being </a:t>
            </a:r>
            <a:r>
              <a:rPr lang="en-US" dirty="0" smtClean="0"/>
              <a:t>retired (?). </a:t>
            </a:r>
          </a:p>
          <a:p>
            <a:r>
              <a:rPr lang="en-US" dirty="0" smtClean="0">
                <a:solidFill>
                  <a:srgbClr val="FF0000"/>
                </a:solidFill>
              </a:rPr>
              <a:t>IAA’s: Delays in cost estimates for GSFC under AFRC IAA may impact timely approvals/Funds transfer. MSFC IAA Pending</a:t>
            </a:r>
            <a:r>
              <a:rPr lang="en-US" dirty="0" smtClean="0"/>
              <a:t>.</a:t>
            </a:r>
          </a:p>
          <a:p>
            <a:r>
              <a:rPr lang="en-US" dirty="0"/>
              <a:t>Instrumentation –  </a:t>
            </a:r>
            <a:r>
              <a:rPr lang="en-US" dirty="0" smtClean="0"/>
              <a:t>All Instrument payloads previously flown and required minor effort. No major problems are currently apparent. </a:t>
            </a:r>
          </a:p>
          <a:p>
            <a:pPr lvl="1"/>
            <a:r>
              <a:rPr lang="en-US" dirty="0" smtClean="0"/>
              <a:t>LIP Delay Nose Probe install</a:t>
            </a:r>
          </a:p>
          <a:p>
            <a:pPr lvl="1"/>
            <a:r>
              <a:rPr lang="en-US" dirty="0" smtClean="0"/>
              <a:t>HIWARP/AVAPs delayed arrival at AFRC (7/20/15)</a:t>
            </a:r>
          </a:p>
          <a:p>
            <a:r>
              <a:rPr lang="en-US" dirty="0" smtClean="0"/>
              <a:t>Flight Ops </a:t>
            </a:r>
            <a:r>
              <a:rPr lang="en-US" dirty="0"/>
              <a:t>Restrictions – Standard </a:t>
            </a:r>
            <a:r>
              <a:rPr lang="en-US" dirty="0" smtClean="0"/>
              <a:t>issues with clearances approvals, VACAPES conflicts.</a:t>
            </a:r>
          </a:p>
          <a:p>
            <a:r>
              <a:rPr lang="en-US" dirty="0" smtClean="0"/>
              <a:t>Quiet Atlantic Basin/Redeploy –Lost time to project will reduce productivity if Atlantic basin quiet. Costs of redeploy should be minimal and fund adequate.</a:t>
            </a:r>
          </a:p>
          <a:p>
            <a:endParaRPr lang="en-US" dirty="0" smtClean="0"/>
          </a:p>
          <a:p>
            <a:endParaRPr lang="en-US" dirty="0"/>
          </a:p>
        </p:txBody>
      </p:sp>
    </p:spTree>
    <p:extLst>
      <p:ext uri="{BB962C8B-B14F-4D97-AF65-F5344CB8AC3E}">
        <p14:creationId xmlns:p14="http://schemas.microsoft.com/office/powerpoint/2010/main" val="36382570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bwMode="auto">
          <a:xfrm>
            <a:off x="685800" y="152400"/>
            <a:ext cx="7772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dirty="0" smtClean="0"/>
              <a:t>Operations</a:t>
            </a:r>
          </a:p>
        </p:txBody>
      </p:sp>
      <p:sp>
        <p:nvSpPr>
          <p:cNvPr id="15362" name="Rectangle 3"/>
          <p:cNvSpPr>
            <a:spLocks noGrp="1" noChangeArrowheads="1"/>
          </p:cNvSpPr>
          <p:nvPr>
            <p:ph idx="1"/>
          </p:nvPr>
        </p:nvSpPr>
        <p:spPr bwMode="auto">
          <a:xfrm>
            <a:off x="381000" y="1447800"/>
            <a:ext cx="8077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400" b="1" dirty="0" smtClean="0"/>
              <a:t>Deployment Decision </a:t>
            </a:r>
          </a:p>
          <a:p>
            <a:pPr lvl="1"/>
            <a:r>
              <a:rPr lang="en-US" altLang="en-US" sz="2000" dirty="0" smtClean="0"/>
              <a:t>KDP 1 on July 28/29  Go/NO GO to WFF</a:t>
            </a:r>
          </a:p>
          <a:p>
            <a:endParaRPr lang="en-US" altLang="en-US" sz="2400" b="1" dirty="0"/>
          </a:p>
          <a:p>
            <a:r>
              <a:rPr lang="en-US" altLang="en-US" sz="2400" b="1" dirty="0" smtClean="0"/>
              <a:t>Redeployment to AFRC</a:t>
            </a:r>
          </a:p>
          <a:p>
            <a:pPr lvl="1"/>
            <a:r>
              <a:rPr lang="en-US" altLang="en-US" sz="2000" dirty="0" smtClean="0"/>
              <a:t>KDP 2 on September 7</a:t>
            </a:r>
          </a:p>
          <a:p>
            <a:pPr lvl="1"/>
            <a:r>
              <a:rPr lang="en-US" altLang="en-US" sz="2000" dirty="0" err="1" smtClean="0"/>
              <a:t>Approx</a:t>
            </a:r>
            <a:r>
              <a:rPr lang="en-US" altLang="en-US" sz="2000" dirty="0" smtClean="0"/>
              <a:t> 6-7 days to move operations</a:t>
            </a:r>
          </a:p>
          <a:p>
            <a:pPr lvl="1"/>
            <a:endParaRPr lang="en-US" altLang="en-US" sz="2000" dirty="0"/>
          </a:p>
          <a:p>
            <a:pPr lvl="1"/>
            <a:endParaRPr lang="en-US" altLang="en-US" sz="2000" dirty="0"/>
          </a:p>
        </p:txBody>
      </p:sp>
      <p:sp>
        <p:nvSpPr>
          <p:cNvPr id="2" name="Slide Number Placeholder 1"/>
          <p:cNvSpPr>
            <a:spLocks noGrp="1"/>
          </p:cNvSpPr>
          <p:nvPr>
            <p:ph type="sldNum" sz="quarter" idx="10"/>
          </p:nvPr>
        </p:nvSpPr>
        <p:spPr/>
        <p:txBody>
          <a:bodyPr/>
          <a:lstStyle/>
          <a:p>
            <a:fld id="{5F6E77EF-7099-4240-9282-968A8599EEC6}" type="slidenum">
              <a:rPr lang="en-US" altLang="en-US" smtClean="0"/>
              <a:pPr/>
              <a:t>15</a:t>
            </a:fld>
            <a:endParaRPr lang="en-US" altLang="en-US"/>
          </a:p>
        </p:txBody>
      </p:sp>
    </p:spTree>
    <p:extLst>
      <p:ext uri="{BB962C8B-B14F-4D97-AF65-F5344CB8AC3E}">
        <p14:creationId xmlns:p14="http://schemas.microsoft.com/office/powerpoint/2010/main" val="5153012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and </a:t>
            </a:r>
            <a:r>
              <a:rPr lang="en-US"/>
              <a:t>Deployment</a:t>
            </a:r>
            <a:r>
              <a:rPr lang="en-US" dirty="0"/>
              <a:t> Plan</a:t>
            </a:r>
          </a:p>
        </p:txBody>
      </p:sp>
      <p:sp>
        <p:nvSpPr>
          <p:cNvPr id="3" name="Content Placeholder 2"/>
          <p:cNvSpPr>
            <a:spLocks noGrp="1"/>
          </p:cNvSpPr>
          <p:nvPr>
            <p:ph idx="1"/>
          </p:nvPr>
        </p:nvSpPr>
        <p:spPr/>
        <p:txBody>
          <a:bodyPr/>
          <a:lstStyle/>
          <a:p>
            <a:endParaRPr lang="en-US" dirty="0"/>
          </a:p>
          <a:p>
            <a:pPr marL="0">
              <a:spcBef>
                <a:spcPts val="0"/>
              </a:spcBef>
              <a:spcAft>
                <a:spcPts val="2700"/>
              </a:spcAft>
            </a:pPr>
            <a:endParaRPr lang="en-US" dirty="0">
              <a:solidFill>
                <a:srgbClr val="000000"/>
              </a:solidFill>
              <a:latin typeface="Arial"/>
              <a:ea typeface="Times New Roman"/>
            </a:endParaRP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06" y="1417638"/>
            <a:ext cx="86233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4823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013523" y="3581400"/>
            <a:ext cx="909791" cy="152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 name="Rectangle 10"/>
          <p:cNvSpPr/>
          <p:nvPr/>
        </p:nvSpPr>
        <p:spPr>
          <a:xfrm>
            <a:off x="5991752" y="2046514"/>
            <a:ext cx="909791" cy="152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021801997"/>
              </p:ext>
            </p:extLst>
          </p:nvPr>
        </p:nvGraphicFramePr>
        <p:xfrm>
          <a:off x="1320015" y="1493836"/>
          <a:ext cx="6528585" cy="4373564"/>
        </p:xfrm>
        <a:graphic>
          <a:graphicData uri="http://schemas.openxmlformats.org/drawingml/2006/table">
            <a:tbl>
              <a:tblPr/>
              <a:tblGrid>
                <a:gridCol w="932655"/>
                <a:gridCol w="932655"/>
                <a:gridCol w="932655"/>
                <a:gridCol w="932655"/>
                <a:gridCol w="932655"/>
                <a:gridCol w="932655"/>
                <a:gridCol w="932655"/>
              </a:tblGrid>
              <a:tr h="362255">
                <a:tc gridSpan="7">
                  <a:txBody>
                    <a:bodyPr/>
                    <a:lstStyle/>
                    <a:p>
                      <a:pPr algn="l" fontAlgn="ctr"/>
                      <a:r>
                        <a:rPr lang="en-US" sz="2200" b="0" i="0" u="none" strike="noStrike" dirty="0" smtClean="0">
                          <a:effectLst/>
                          <a:latin typeface="Trebuchet MS"/>
                        </a:rPr>
                        <a:t>June </a:t>
                      </a:r>
                      <a:r>
                        <a:rPr lang="en-US" sz="2200" b="0" i="0" u="none" strike="noStrike" dirty="0">
                          <a:effectLst/>
                          <a:latin typeface="Trebuchet MS"/>
                        </a:rPr>
                        <a:t>2015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6709">
                <a:tc>
                  <a:txBody>
                    <a:bodyPr/>
                    <a:lstStyle/>
                    <a:p>
                      <a:pPr algn="ctr" fontAlgn="ctr"/>
                      <a:r>
                        <a:rPr lang="en-US" sz="1000" b="1" i="0" u="none" strike="noStrike">
                          <a:solidFill>
                            <a:srgbClr val="FFFFFF"/>
                          </a:solidFill>
                          <a:effectLst/>
                          <a:latin typeface="Trebuchet MS"/>
                        </a:rPr>
                        <a:t>Sunday</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Monday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Tuesday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Wednesday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Thursday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Friday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Saturday</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766920">
                <a:tc>
                  <a:txBody>
                    <a:bodyPr/>
                    <a:lstStyle/>
                    <a:p>
                      <a:pPr algn="l" fontAlgn="t"/>
                      <a:r>
                        <a:rPr lang="en-US" sz="1000" b="0" i="0" u="none" strike="noStrike" dirty="0">
                          <a:effectLst/>
                          <a:latin typeface="Verdana"/>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 </a:t>
                      </a:r>
                      <a:r>
                        <a:rPr lang="en-US" sz="1000" b="0" i="0" u="none" strike="noStrike" dirty="0" smtClean="0">
                          <a:effectLst/>
                          <a:latin typeface="Verdana"/>
                        </a:rPr>
                        <a:t>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 </a:t>
                      </a:r>
                      <a:r>
                        <a:rPr lang="en-US" sz="1000" b="0" i="0" u="none" strike="noStrike" dirty="0" smtClean="0">
                          <a:effectLst/>
                          <a:latin typeface="Verdana"/>
                        </a:rPr>
                        <a:t>2</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3</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5  </a:t>
                      </a:r>
                      <a:r>
                        <a:rPr lang="en-US" sz="1000" b="1" i="0" u="none" strike="noStrike" dirty="0" smtClean="0">
                          <a:effectLst/>
                          <a:latin typeface="Verdana"/>
                        </a:rPr>
                        <a:t>RDO</a:t>
                      </a:r>
                      <a:endParaRPr lang="en-US" sz="1000" b="1"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a:effectLst/>
                          <a:latin typeface="Verdana"/>
                        </a:rPr>
                        <a:t>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12</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13</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14</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15</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16</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17</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18</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19  </a:t>
                      </a:r>
                      <a:r>
                        <a:rPr lang="en-US" sz="1000" b="1" i="0" u="none" strike="noStrike" dirty="0" smtClean="0">
                          <a:effectLst/>
                          <a:latin typeface="Verdana"/>
                        </a:rPr>
                        <a:t>RDO</a:t>
                      </a:r>
                    </a:p>
                    <a:p>
                      <a:pPr algn="l" fontAlgn="t"/>
                      <a:endParaRPr lang="en-US" sz="1000" b="0" i="0" u="none" strike="noStrike" dirty="0" smtClean="0">
                        <a:effectLst/>
                        <a:latin typeface="Verdana"/>
                      </a:endParaRPr>
                    </a:p>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21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22</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23</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24</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25</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26</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27</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28</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29</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30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2" name="Table 21"/>
          <p:cNvGraphicFramePr>
            <a:graphicFrameLocks noGrp="1"/>
          </p:cNvGraphicFramePr>
          <p:nvPr>
            <p:extLst/>
          </p:nvPr>
        </p:nvGraphicFramePr>
        <p:xfrm>
          <a:off x="1371600" y="657225"/>
          <a:ext cx="6313714" cy="942975"/>
        </p:xfrm>
        <a:graphic>
          <a:graphicData uri="http://schemas.openxmlformats.org/drawingml/2006/table">
            <a:tbl>
              <a:tblPr/>
              <a:tblGrid>
                <a:gridCol w="6313714"/>
              </a:tblGrid>
              <a:tr h="277457">
                <a:tc>
                  <a:txBody>
                    <a:bodyPr/>
                    <a:lstStyle/>
                    <a:p>
                      <a:pPr algn="ctr" fontAlgn="ctr"/>
                      <a:r>
                        <a:rPr lang="en-US" sz="2200" b="1" i="0" u="none" strike="noStrike" dirty="0" smtClean="0">
                          <a:effectLst/>
                          <a:latin typeface="Trebuchet MS"/>
                        </a:rPr>
                        <a:t>NOAA SHOUT’15 GH Project </a:t>
                      </a:r>
                      <a:r>
                        <a:rPr lang="en-US" sz="2200" b="1" i="0" u="none" strike="noStrike" dirty="0">
                          <a:effectLst/>
                          <a:latin typeface="Trebuchet MS"/>
                        </a:rPr>
                        <a:t>Schedule</a:t>
                      </a:r>
                    </a:p>
                  </a:txBody>
                  <a:tcPr marL="9525" marR="9525" marT="9525" marB="0" anchor="ctr">
                    <a:lnL>
                      <a:noFill/>
                    </a:lnL>
                    <a:lnR>
                      <a:noFill/>
                    </a:lnR>
                    <a:lnT>
                      <a:noFill/>
                    </a:lnT>
                    <a:lnB>
                      <a:noFill/>
                    </a:lnB>
                  </a:tcPr>
                </a:tc>
              </a:tr>
              <a:tr h="242512">
                <a:tc>
                  <a:txBody>
                    <a:bodyPr/>
                    <a:lstStyle/>
                    <a:p>
                      <a:pPr algn="ctr" fontAlgn="ctr"/>
                      <a:r>
                        <a:rPr lang="en-US" sz="2000" b="1" i="0" u="none" strike="noStrike" dirty="0" smtClean="0">
                          <a:effectLst/>
                          <a:latin typeface="Trebuchet MS"/>
                        </a:rPr>
                        <a:t>AFRC / WFF</a:t>
                      </a:r>
                      <a:endParaRPr lang="en-US" sz="2000" b="1" i="0" u="none" strike="noStrike" dirty="0">
                        <a:effectLst/>
                        <a:latin typeface="Trebuchet MS"/>
                      </a:endParaRPr>
                    </a:p>
                  </a:txBody>
                  <a:tcPr marL="9525" marR="9525" marT="9525" marB="0" anchor="ctr">
                    <a:lnL>
                      <a:noFill/>
                    </a:lnL>
                    <a:lnR>
                      <a:noFill/>
                    </a:lnR>
                    <a:lnT>
                      <a:noFill/>
                    </a:lnT>
                    <a:lnB>
                      <a:noFill/>
                    </a:lnB>
                  </a:tcPr>
                </a:tc>
              </a:tr>
              <a:tr h="232388">
                <a:tc>
                  <a:txBody>
                    <a:bodyPr/>
                    <a:lstStyle/>
                    <a:p>
                      <a:pPr algn="ctr" fontAlgn="ctr"/>
                      <a:endParaRPr lang="en-US" sz="1800" b="1" i="0" u="none" strike="noStrike" dirty="0">
                        <a:effectLst/>
                        <a:latin typeface="Trebuchet MS"/>
                      </a:endParaRPr>
                    </a:p>
                  </a:txBody>
                  <a:tcPr marL="9525" marR="9525" marT="9525" marB="0" anchor="ctr">
                    <a:lnL>
                      <a:noFill/>
                    </a:lnL>
                    <a:lnR>
                      <a:noFill/>
                    </a:lnR>
                    <a:lnT>
                      <a:noFill/>
                    </a:lnT>
                    <a:lnB>
                      <a:noFill/>
                    </a:lnB>
                  </a:tcPr>
                </a:tc>
              </a:tr>
            </a:tbl>
          </a:graphicData>
        </a:graphic>
      </p:graphicFrame>
      <p:sp>
        <p:nvSpPr>
          <p:cNvPr id="23" name="TextBox 22"/>
          <p:cNvSpPr txBox="1"/>
          <p:nvPr/>
        </p:nvSpPr>
        <p:spPr>
          <a:xfrm>
            <a:off x="6958629" y="1447800"/>
            <a:ext cx="825867" cy="400110"/>
          </a:xfrm>
          <a:prstGeom prst="rect">
            <a:avLst/>
          </a:prstGeom>
          <a:noFill/>
        </p:spPr>
        <p:txBody>
          <a:bodyPr wrap="none" rtlCol="0">
            <a:spAutoFit/>
          </a:bodyPr>
          <a:lstStyle/>
          <a:p>
            <a:pPr algn="ctr" defTabSz="914400"/>
            <a:r>
              <a:rPr lang="en-US" sz="1000" dirty="0" smtClean="0">
                <a:solidFill>
                  <a:prstClr val="black"/>
                </a:solidFill>
              </a:rPr>
              <a:t>Final 2Jul’15</a:t>
            </a:r>
          </a:p>
          <a:p>
            <a:pPr algn="ctr" defTabSz="914400"/>
            <a:r>
              <a:rPr lang="en-US" sz="1000" dirty="0" smtClean="0">
                <a:solidFill>
                  <a:prstClr val="black"/>
                </a:solidFill>
              </a:rPr>
              <a:t>Neuhaus</a:t>
            </a:r>
            <a:endParaRPr lang="en-US" sz="1000" dirty="0">
              <a:solidFill>
                <a:prstClr val="black"/>
              </a:solidFill>
            </a:endParaRPr>
          </a:p>
        </p:txBody>
      </p:sp>
      <p:sp>
        <p:nvSpPr>
          <p:cNvPr id="30" name="TextBox 150"/>
          <p:cNvSpPr txBox="1"/>
          <p:nvPr/>
        </p:nvSpPr>
        <p:spPr>
          <a:xfrm>
            <a:off x="4116079" y="2247900"/>
            <a:ext cx="924007" cy="342900"/>
          </a:xfrm>
          <a:prstGeom prst="rect">
            <a:avLst/>
          </a:prstGeom>
          <a:solidFill>
            <a:srgbClr val="FFE40C"/>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872 Flight Ready</a:t>
            </a:r>
            <a:endParaRPr lang="en-US" dirty="0">
              <a:solidFill>
                <a:prstClr val="black"/>
              </a:solidFill>
            </a:endParaRPr>
          </a:p>
        </p:txBody>
      </p:sp>
      <p:sp>
        <p:nvSpPr>
          <p:cNvPr id="31" name="TextBox 150"/>
          <p:cNvSpPr txBox="1"/>
          <p:nvPr/>
        </p:nvSpPr>
        <p:spPr>
          <a:xfrm>
            <a:off x="4116079" y="2971800"/>
            <a:ext cx="924007" cy="304800"/>
          </a:xfrm>
          <a:prstGeom prst="rect">
            <a:avLst/>
          </a:prstGeom>
          <a:solidFill>
            <a:srgbClr val="FFE40C"/>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Pilot Prof Flt</a:t>
            </a:r>
            <a:endParaRPr lang="en-US" dirty="0">
              <a:solidFill>
                <a:prstClr val="black"/>
              </a:solidFill>
            </a:endParaRPr>
          </a:p>
        </p:txBody>
      </p:sp>
      <p:sp>
        <p:nvSpPr>
          <p:cNvPr id="32" name="TextBox 150"/>
          <p:cNvSpPr txBox="1"/>
          <p:nvPr/>
        </p:nvSpPr>
        <p:spPr>
          <a:xfrm>
            <a:off x="4116951" y="3850821"/>
            <a:ext cx="924007" cy="304800"/>
          </a:xfrm>
          <a:prstGeom prst="rect">
            <a:avLst/>
          </a:prstGeom>
          <a:solidFill>
            <a:srgbClr val="FFE40C"/>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Pilot Prof Flt</a:t>
            </a:r>
            <a:endParaRPr lang="en-US" dirty="0">
              <a:solidFill>
                <a:prstClr val="black"/>
              </a:solidFill>
            </a:endParaRPr>
          </a:p>
        </p:txBody>
      </p:sp>
      <p:sp>
        <p:nvSpPr>
          <p:cNvPr id="8" name="TextBox 150"/>
          <p:cNvSpPr txBox="1"/>
          <p:nvPr/>
        </p:nvSpPr>
        <p:spPr>
          <a:xfrm>
            <a:off x="3200130" y="4615542"/>
            <a:ext cx="905061" cy="228600"/>
          </a:xfrm>
          <a:prstGeom prst="rect">
            <a:avLst/>
          </a:prstGeom>
          <a:solidFill>
            <a:srgbClr val="FF5BFF"/>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AFRC ORR</a:t>
            </a:r>
          </a:p>
        </p:txBody>
      </p:sp>
      <p:sp>
        <p:nvSpPr>
          <p:cNvPr id="9" name="TextBox 150"/>
          <p:cNvSpPr txBox="1"/>
          <p:nvPr/>
        </p:nvSpPr>
        <p:spPr>
          <a:xfrm>
            <a:off x="3189245" y="3850820"/>
            <a:ext cx="905061" cy="346875"/>
          </a:xfrm>
          <a:prstGeom prst="rect">
            <a:avLst/>
          </a:prstGeom>
          <a:solidFill>
            <a:srgbClr val="FF5BFF"/>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 tIns="9144" rIns="9144" bIns="9144"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Lessons Learn</a:t>
            </a:r>
            <a:br>
              <a:rPr lang="en-US" dirty="0" smtClean="0">
                <a:solidFill>
                  <a:prstClr val="black"/>
                </a:solidFill>
              </a:rPr>
            </a:br>
            <a:r>
              <a:rPr lang="en-US" dirty="0" smtClean="0">
                <a:solidFill>
                  <a:prstClr val="black"/>
                </a:solidFill>
              </a:rPr>
              <a:t>Table Top</a:t>
            </a:r>
          </a:p>
        </p:txBody>
      </p:sp>
      <p:sp>
        <p:nvSpPr>
          <p:cNvPr id="10" name="TextBox 150"/>
          <p:cNvSpPr txBox="1"/>
          <p:nvPr/>
        </p:nvSpPr>
        <p:spPr>
          <a:xfrm>
            <a:off x="5060309" y="3850820"/>
            <a:ext cx="905061" cy="346875"/>
          </a:xfrm>
          <a:prstGeom prst="rect">
            <a:avLst/>
          </a:prstGeom>
          <a:solidFill>
            <a:srgbClr val="FF5BFF"/>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 tIns="9144" rIns="9144" bIns="9144"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ORR Slide Review</a:t>
            </a:r>
          </a:p>
        </p:txBody>
      </p:sp>
    </p:spTree>
    <p:extLst>
      <p:ext uri="{BB962C8B-B14F-4D97-AF65-F5344CB8AC3E}">
        <p14:creationId xmlns:p14="http://schemas.microsoft.com/office/powerpoint/2010/main" val="3480188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5991752" y="5118131"/>
            <a:ext cx="909791" cy="152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1" name="Rectangle 30"/>
          <p:cNvSpPr/>
          <p:nvPr/>
        </p:nvSpPr>
        <p:spPr>
          <a:xfrm>
            <a:off x="5991752" y="3578938"/>
            <a:ext cx="909791" cy="152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 name="Rectangle 29"/>
          <p:cNvSpPr/>
          <p:nvPr/>
        </p:nvSpPr>
        <p:spPr>
          <a:xfrm>
            <a:off x="5060944" y="2046514"/>
            <a:ext cx="909791" cy="152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3" name="Rectangle 22"/>
          <p:cNvSpPr/>
          <p:nvPr/>
        </p:nvSpPr>
        <p:spPr>
          <a:xfrm>
            <a:off x="5991752" y="2317393"/>
            <a:ext cx="909791" cy="152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775644082"/>
              </p:ext>
            </p:extLst>
          </p:nvPr>
        </p:nvGraphicFramePr>
        <p:xfrm>
          <a:off x="1320015" y="1493836"/>
          <a:ext cx="6528585" cy="4373564"/>
        </p:xfrm>
        <a:graphic>
          <a:graphicData uri="http://schemas.openxmlformats.org/drawingml/2006/table">
            <a:tbl>
              <a:tblPr/>
              <a:tblGrid>
                <a:gridCol w="932655"/>
                <a:gridCol w="932655"/>
                <a:gridCol w="932655"/>
                <a:gridCol w="932655"/>
                <a:gridCol w="932655"/>
                <a:gridCol w="932655"/>
                <a:gridCol w="932655"/>
              </a:tblGrid>
              <a:tr h="362255">
                <a:tc gridSpan="7">
                  <a:txBody>
                    <a:bodyPr/>
                    <a:lstStyle/>
                    <a:p>
                      <a:pPr algn="l" fontAlgn="ctr"/>
                      <a:r>
                        <a:rPr lang="en-US" sz="2200" b="0" i="0" u="none" strike="noStrike" dirty="0" smtClean="0">
                          <a:effectLst/>
                          <a:latin typeface="Trebuchet MS"/>
                        </a:rPr>
                        <a:t>July </a:t>
                      </a:r>
                      <a:r>
                        <a:rPr lang="en-US" sz="2200" b="0" i="0" u="none" strike="noStrike" dirty="0">
                          <a:effectLst/>
                          <a:latin typeface="Trebuchet MS"/>
                        </a:rPr>
                        <a:t>2015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6709">
                <a:tc>
                  <a:txBody>
                    <a:bodyPr/>
                    <a:lstStyle/>
                    <a:p>
                      <a:pPr algn="ctr" fontAlgn="ctr"/>
                      <a:r>
                        <a:rPr lang="en-US" sz="1000" b="1" i="0" u="none" strike="noStrike">
                          <a:solidFill>
                            <a:srgbClr val="FFFFFF"/>
                          </a:solidFill>
                          <a:effectLst/>
                          <a:latin typeface="Trebuchet MS"/>
                        </a:rPr>
                        <a:t>Sunday</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Monday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Tuesday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Wednesday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Thursday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Friday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Saturday</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766920">
                <a:tc>
                  <a:txBody>
                    <a:bodyPr/>
                    <a:lstStyle/>
                    <a:p>
                      <a:pPr algn="l" fontAlgn="t"/>
                      <a:r>
                        <a:rPr lang="en-US" sz="1000" b="0" i="0" u="none" strike="noStrike" dirty="0">
                          <a:effectLst/>
                          <a:latin typeface="Verdana"/>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000" b="0" i="0" u="none" strike="noStrike" dirty="0" smtClean="0">
                          <a:effectLst/>
                          <a:latin typeface="Verdana"/>
                        </a:rPr>
                        <a:t>2  </a:t>
                      </a:r>
                      <a:r>
                        <a:rPr lang="en-US" sz="1000" b="1" i="0" u="none" strike="noStrike" dirty="0" smtClean="0">
                          <a:effectLst/>
                          <a:latin typeface="Verdana"/>
                        </a:rPr>
                        <a:t>RDO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000" b="0" i="0" u="none" strike="noStrike" dirty="0" smtClean="0">
                          <a:effectLst/>
                          <a:latin typeface="Verdana"/>
                        </a:rPr>
                        <a:t>3  </a:t>
                      </a:r>
                    </a:p>
                    <a:p>
                      <a:pPr marL="0" marR="0" indent="0" algn="l" defTabSz="914400" rtl="0" eaLnBrk="1" fontAlgn="t" latinLnBrk="0" hangingPunct="1">
                        <a:lnSpc>
                          <a:spcPct val="100000"/>
                        </a:lnSpc>
                        <a:spcBef>
                          <a:spcPts val="0"/>
                        </a:spcBef>
                        <a:spcAft>
                          <a:spcPts val="0"/>
                        </a:spcAft>
                        <a:buClrTx/>
                        <a:buSzTx/>
                        <a:buFontTx/>
                        <a:buNone/>
                        <a:tabLst/>
                        <a:defRPr/>
                      </a:pPr>
                      <a:endParaRPr lang="en-US" sz="1000" b="0" i="0" u="none" strike="noStrike" dirty="0" smtClean="0">
                        <a:effectLst/>
                        <a:latin typeface="Verdana"/>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1000" b="0" i="0" u="none" strike="noStrike" dirty="0" smtClean="0">
                          <a:effectLst/>
                          <a:latin typeface="Verdana"/>
                        </a:rPr>
                        <a:t>    </a:t>
                      </a:r>
                      <a:r>
                        <a:rPr lang="en-US" sz="1000" b="1" i="0" u="none" strike="noStrike" dirty="0" smtClean="0">
                          <a:effectLst/>
                          <a:latin typeface="Verdana"/>
                        </a:rPr>
                        <a:t>HOLIDAY</a:t>
                      </a:r>
                    </a:p>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a:effectLst/>
                          <a:latin typeface="Verdana"/>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12</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13</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14</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15</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16</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000" b="0" i="0" u="none" strike="noStrike" dirty="0" smtClean="0">
                          <a:effectLst/>
                          <a:latin typeface="Verdana"/>
                        </a:rPr>
                        <a:t>17  </a:t>
                      </a:r>
                      <a:r>
                        <a:rPr lang="en-US" sz="1000" b="1" i="0" u="none" strike="noStrike" dirty="0" smtClean="0">
                          <a:effectLst/>
                          <a:latin typeface="Verdana"/>
                        </a:rPr>
                        <a:t>RDO</a:t>
                      </a:r>
                    </a:p>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18</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19</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22</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23</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24</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25</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26</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27</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1" i="0" u="none" strike="noStrike" dirty="0" smtClean="0">
                          <a:effectLst/>
                          <a:latin typeface="Verdana"/>
                        </a:rPr>
                        <a:t>28</a:t>
                      </a:r>
                      <a:endParaRPr lang="en-US" sz="1000" b="1"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1" i="0" u="none" strike="noStrike" dirty="0" smtClean="0">
                          <a:effectLst/>
                          <a:latin typeface="Verdana"/>
                        </a:rPr>
                        <a:t>29</a:t>
                      </a:r>
                      <a:r>
                        <a:rPr lang="en-US" sz="1000" b="1" i="0" u="none" strike="noStrike" dirty="0" smtClean="0">
                          <a:solidFill>
                            <a:srgbClr val="FF0000"/>
                          </a:solidFill>
                          <a:effectLst/>
                          <a:latin typeface="Verdana"/>
                        </a:rPr>
                        <a:t>KDP1</a:t>
                      </a:r>
                      <a:endParaRPr lang="en-US" sz="1000" b="1"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30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000" b="0" i="0" u="none" strike="noStrike" dirty="0" smtClean="0">
                          <a:effectLst/>
                          <a:latin typeface="Verdana"/>
                        </a:rPr>
                        <a:t>31  </a:t>
                      </a:r>
                      <a:r>
                        <a:rPr lang="en-US" sz="1000" b="1" i="0" u="none" strike="noStrike" dirty="0" smtClean="0">
                          <a:effectLst/>
                          <a:latin typeface="Verdana"/>
                        </a:rPr>
                        <a:t>RDO</a:t>
                      </a:r>
                    </a:p>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22" name="TextBox 168"/>
          <p:cNvSpPr txBox="1"/>
          <p:nvPr/>
        </p:nvSpPr>
        <p:spPr>
          <a:xfrm>
            <a:off x="2253299" y="2958869"/>
            <a:ext cx="4648243" cy="223581"/>
          </a:xfrm>
          <a:prstGeom prst="rect">
            <a:avLst/>
          </a:prstGeom>
          <a:solidFill>
            <a:srgbClr val="FF5BFF"/>
          </a:solidFill>
          <a:ln>
            <a:solidFill>
              <a:schemeClr val="tx1"/>
            </a:solidFill>
          </a:ln>
        </p:spPr>
        <p:style>
          <a:lnRef idx="0">
            <a:scrgbClr r="0" g="0" b="0"/>
          </a:lnRef>
          <a:fillRef idx="0">
            <a:scrgbClr r="0" g="0" b="0"/>
          </a:fillRef>
          <a:effectRef idx="0">
            <a:scrgbClr r="0" g="0" b="0"/>
          </a:effectRef>
          <a:fontRef idx="minor">
            <a:schemeClr val="tx1"/>
          </a:fontRef>
        </p:style>
        <p:txBody>
          <a:bodyPr wrap="none" lIns="45720" rIns="4572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GH Crew – Prep Aircraft and Hangar for SHOUT -- </a:t>
            </a:r>
            <a:r>
              <a:rPr lang="en-US" b="1" dirty="0" smtClean="0">
                <a:solidFill>
                  <a:prstClr val="black"/>
                </a:solidFill>
              </a:rPr>
              <a:t>Install AVAPS Mount</a:t>
            </a:r>
            <a:r>
              <a:rPr lang="en-US" dirty="0" smtClean="0">
                <a:solidFill>
                  <a:prstClr val="black"/>
                </a:solidFill>
              </a:rPr>
              <a:t>, Z-61</a:t>
            </a:r>
            <a:endParaRPr lang="en-US" dirty="0">
              <a:solidFill>
                <a:prstClr val="black"/>
              </a:solidFill>
            </a:endParaRPr>
          </a:p>
        </p:txBody>
      </p:sp>
      <p:sp>
        <p:nvSpPr>
          <p:cNvPr id="123" name="TextBox 170"/>
          <p:cNvSpPr txBox="1"/>
          <p:nvPr/>
        </p:nvSpPr>
        <p:spPr>
          <a:xfrm>
            <a:off x="2259750" y="5190313"/>
            <a:ext cx="1872524" cy="316939"/>
          </a:xfrm>
          <a:prstGeom prst="rect">
            <a:avLst/>
          </a:prstGeom>
          <a:solidFill>
            <a:srgbClr val="71DDFF"/>
          </a:solidFill>
          <a:ln>
            <a:solidFill>
              <a:schemeClr val="tx1"/>
            </a:solidFill>
          </a:ln>
        </p:spPr>
        <p:style>
          <a:lnRef idx="0">
            <a:scrgbClr r="0" g="0" b="0"/>
          </a:lnRef>
          <a:fillRef idx="0">
            <a:scrgbClr r="0" g="0" b="0"/>
          </a:fillRef>
          <a:effectRef idx="0">
            <a:scrgbClr r="0" g="0" b="0"/>
          </a:effectRef>
          <a:fontRef idx="minor">
            <a:schemeClr val="tx1"/>
          </a:fontRef>
        </p:style>
        <p:txBody>
          <a:bodyPr wrap="square" tIns="9144" bIns="9144"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HWRAP/AVAPS</a:t>
            </a:r>
            <a:br>
              <a:rPr lang="en-US" dirty="0" smtClean="0">
                <a:solidFill>
                  <a:prstClr val="black"/>
                </a:solidFill>
              </a:rPr>
            </a:br>
            <a:r>
              <a:rPr lang="en-US" dirty="0" smtClean="0">
                <a:solidFill>
                  <a:prstClr val="black"/>
                </a:solidFill>
              </a:rPr>
              <a:t>OA Harnessing / Cleanup</a:t>
            </a:r>
            <a:endParaRPr lang="en-US" sz="1000" dirty="0">
              <a:solidFill>
                <a:prstClr val="black"/>
              </a:solidFill>
            </a:endParaRPr>
          </a:p>
        </p:txBody>
      </p:sp>
      <p:sp>
        <p:nvSpPr>
          <p:cNvPr id="18" name="TextBox 81"/>
          <p:cNvSpPr txBox="1"/>
          <p:nvPr/>
        </p:nvSpPr>
        <p:spPr>
          <a:xfrm>
            <a:off x="5060944" y="3210004"/>
            <a:ext cx="1856888" cy="324220"/>
          </a:xfrm>
          <a:prstGeom prst="rect">
            <a:avLst/>
          </a:prstGeom>
          <a:solidFill>
            <a:schemeClr val="bg1"/>
          </a:solidFill>
          <a:ln w="9525">
            <a:solidFill>
              <a:schemeClr val="tx1"/>
            </a:solidFill>
          </a:ln>
        </p:spPr>
        <p:style>
          <a:lnRef idx="0">
            <a:scrgbClr r="0" g="0" b="0"/>
          </a:lnRef>
          <a:fillRef idx="0">
            <a:scrgbClr r="0" g="0" b="0"/>
          </a:fillRef>
          <a:effectRef idx="0">
            <a:scrgbClr r="0" g="0" b="0"/>
          </a:effectRef>
          <a:fontRef idx="minor">
            <a:schemeClr val="tx1"/>
          </a:fontRef>
        </p:style>
        <p:txBody>
          <a:bodyPr wrap="square" lIns="45720" rIns="4572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LIP Instrument</a:t>
            </a:r>
          </a:p>
          <a:p>
            <a:pPr algn="ctr" defTabSz="914400"/>
            <a:r>
              <a:rPr lang="en-US" dirty="0" smtClean="0">
                <a:solidFill>
                  <a:prstClr val="black"/>
                </a:solidFill>
              </a:rPr>
              <a:t>Arrives AFRC</a:t>
            </a:r>
            <a:endParaRPr lang="en-US" dirty="0">
              <a:solidFill>
                <a:prstClr val="black"/>
              </a:solidFill>
            </a:endParaRPr>
          </a:p>
        </p:txBody>
      </p:sp>
      <p:sp>
        <p:nvSpPr>
          <p:cNvPr id="19" name="TextBox 133"/>
          <p:cNvSpPr txBox="1"/>
          <p:nvPr/>
        </p:nvSpPr>
        <p:spPr>
          <a:xfrm>
            <a:off x="5992666" y="5922298"/>
            <a:ext cx="1856095" cy="507855"/>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sz="1000" dirty="0" smtClean="0">
                <a:solidFill>
                  <a:prstClr val="black"/>
                </a:solidFill>
              </a:rPr>
              <a:t>*Note: “SIL Bench Tests” includes Wt., SIL Power Tests, and Data-IT Tests</a:t>
            </a:r>
            <a:endParaRPr lang="en-US" sz="1000" dirty="0">
              <a:solidFill>
                <a:prstClr val="black"/>
              </a:solidFill>
            </a:endParaRPr>
          </a:p>
        </p:txBody>
      </p:sp>
      <p:sp>
        <p:nvSpPr>
          <p:cNvPr id="20" name="TextBox 150"/>
          <p:cNvSpPr txBox="1"/>
          <p:nvPr/>
        </p:nvSpPr>
        <p:spPr>
          <a:xfrm>
            <a:off x="5065674" y="5326280"/>
            <a:ext cx="905061" cy="228600"/>
          </a:xfrm>
          <a:prstGeom prst="rect">
            <a:avLst/>
          </a:prstGeom>
          <a:solidFill>
            <a:srgbClr val="FF5BFF"/>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Wt &amp; Bal</a:t>
            </a:r>
          </a:p>
        </p:txBody>
      </p:sp>
      <p:sp>
        <p:nvSpPr>
          <p:cNvPr id="21" name="TextBox 5"/>
          <p:cNvSpPr txBox="1"/>
          <p:nvPr/>
        </p:nvSpPr>
        <p:spPr>
          <a:xfrm>
            <a:off x="2259751" y="3987313"/>
            <a:ext cx="2159850" cy="324530"/>
          </a:xfrm>
          <a:prstGeom prst="rect">
            <a:avLst/>
          </a:prstGeom>
          <a:solidFill>
            <a:srgbClr val="65FF5D"/>
          </a:solidFill>
          <a:ln w="9525">
            <a:solidFill>
              <a:schemeClr val="tx1"/>
            </a:solidFill>
          </a:ln>
        </p:spPr>
        <p:style>
          <a:lnRef idx="0">
            <a:scrgbClr r="0" g="0" b="0"/>
          </a:lnRef>
          <a:fillRef idx="0">
            <a:scrgbClr r="0" g="0" b="0"/>
          </a:fillRef>
          <a:effectRef idx="0">
            <a:scrgbClr r="0" g="0" b="0"/>
          </a:effectRef>
          <a:fontRef idx="minor">
            <a:schemeClr val="tx1"/>
          </a:fontRef>
        </p:style>
        <p:txBody>
          <a:bodyPr wrap="square" lIns="9144" tIns="9144" rIns="9144" bIns="9144"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LIP Unpack, Test</a:t>
            </a:r>
          </a:p>
          <a:p>
            <a:pPr algn="ctr" defTabSz="914400"/>
            <a:r>
              <a:rPr lang="en-US" dirty="0" smtClean="0">
                <a:solidFill>
                  <a:prstClr val="black"/>
                </a:solidFill>
              </a:rPr>
              <a:t>SIL* Bench Tests</a:t>
            </a:r>
            <a:endParaRPr lang="en-US" dirty="0">
              <a:solidFill>
                <a:prstClr val="black"/>
              </a:solidFill>
            </a:endParaRPr>
          </a:p>
        </p:txBody>
      </p:sp>
      <p:graphicFrame>
        <p:nvGraphicFramePr>
          <p:cNvPr id="22" name="Table 21"/>
          <p:cNvGraphicFramePr>
            <a:graphicFrameLocks noGrp="1"/>
          </p:cNvGraphicFramePr>
          <p:nvPr>
            <p:extLst>
              <p:ext uri="{D42A27DB-BD31-4B8C-83A1-F6EECF244321}">
                <p14:modId xmlns:p14="http://schemas.microsoft.com/office/powerpoint/2010/main" val="641400171"/>
              </p:ext>
            </p:extLst>
          </p:nvPr>
        </p:nvGraphicFramePr>
        <p:xfrm>
          <a:off x="1371600" y="657225"/>
          <a:ext cx="6313714" cy="942975"/>
        </p:xfrm>
        <a:graphic>
          <a:graphicData uri="http://schemas.openxmlformats.org/drawingml/2006/table">
            <a:tbl>
              <a:tblPr/>
              <a:tblGrid>
                <a:gridCol w="6313714"/>
              </a:tblGrid>
              <a:tr h="277457">
                <a:tc>
                  <a:txBody>
                    <a:bodyPr/>
                    <a:lstStyle/>
                    <a:p>
                      <a:pPr algn="ctr" fontAlgn="ctr"/>
                      <a:r>
                        <a:rPr lang="en-US" sz="2200" b="1" i="0" u="none" strike="noStrike" dirty="0" smtClean="0">
                          <a:effectLst/>
                          <a:latin typeface="Trebuchet MS"/>
                        </a:rPr>
                        <a:t>NOAA SHOUT’15 GH Project </a:t>
                      </a:r>
                      <a:r>
                        <a:rPr lang="en-US" sz="2200" b="1" i="0" u="none" strike="noStrike" dirty="0">
                          <a:effectLst/>
                          <a:latin typeface="Trebuchet MS"/>
                        </a:rPr>
                        <a:t>Schedule</a:t>
                      </a:r>
                    </a:p>
                  </a:txBody>
                  <a:tcPr marL="9525" marR="9525" marT="9525" marB="0" anchor="ctr">
                    <a:lnL>
                      <a:noFill/>
                    </a:lnL>
                    <a:lnR>
                      <a:noFill/>
                    </a:lnR>
                    <a:lnT>
                      <a:noFill/>
                    </a:lnT>
                    <a:lnB>
                      <a:noFill/>
                    </a:lnB>
                  </a:tcPr>
                </a:tc>
              </a:tr>
              <a:tr h="242512">
                <a:tc>
                  <a:txBody>
                    <a:bodyPr/>
                    <a:lstStyle/>
                    <a:p>
                      <a:pPr algn="ctr" fontAlgn="ctr"/>
                      <a:r>
                        <a:rPr lang="en-US" sz="2000" b="1" i="0" u="none" strike="noStrike" dirty="0" smtClean="0">
                          <a:effectLst/>
                          <a:latin typeface="Trebuchet MS"/>
                        </a:rPr>
                        <a:t>AFRC / WFF</a:t>
                      </a:r>
                      <a:endParaRPr lang="en-US" sz="2000" b="1" i="0" u="none" strike="noStrike" dirty="0">
                        <a:effectLst/>
                        <a:latin typeface="Trebuchet MS"/>
                      </a:endParaRPr>
                    </a:p>
                  </a:txBody>
                  <a:tcPr marL="9525" marR="9525" marT="9525" marB="0" anchor="ctr">
                    <a:lnL>
                      <a:noFill/>
                    </a:lnL>
                    <a:lnR>
                      <a:noFill/>
                    </a:lnR>
                    <a:lnT>
                      <a:noFill/>
                    </a:lnT>
                    <a:lnB>
                      <a:noFill/>
                    </a:lnB>
                  </a:tcPr>
                </a:tc>
              </a:tr>
              <a:tr h="232388">
                <a:tc>
                  <a:txBody>
                    <a:bodyPr/>
                    <a:lstStyle/>
                    <a:p>
                      <a:pPr algn="ctr" fontAlgn="ctr"/>
                      <a:endParaRPr lang="en-US" sz="1800" b="1" i="0" u="none" strike="noStrike" dirty="0">
                        <a:effectLst/>
                        <a:latin typeface="Trebuchet MS"/>
                      </a:endParaRPr>
                    </a:p>
                  </a:txBody>
                  <a:tcPr marL="9525" marR="9525" marT="9525" marB="0" anchor="ctr">
                    <a:lnL>
                      <a:noFill/>
                    </a:lnL>
                    <a:lnR>
                      <a:noFill/>
                    </a:lnR>
                    <a:lnT>
                      <a:noFill/>
                    </a:lnT>
                    <a:lnB>
                      <a:noFill/>
                    </a:lnB>
                  </a:tcPr>
                </a:tc>
              </a:tr>
            </a:tbl>
          </a:graphicData>
        </a:graphic>
      </p:graphicFrame>
      <p:sp>
        <p:nvSpPr>
          <p:cNvPr id="24" name="TextBox 170"/>
          <p:cNvSpPr txBox="1"/>
          <p:nvPr/>
        </p:nvSpPr>
        <p:spPr>
          <a:xfrm>
            <a:off x="4125097" y="4744560"/>
            <a:ext cx="2789656" cy="324335"/>
          </a:xfrm>
          <a:prstGeom prst="rect">
            <a:avLst/>
          </a:prstGeom>
          <a:solidFill>
            <a:srgbClr val="71DDFF"/>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HIWRAP / AVAPS installation on A/C</a:t>
            </a:r>
            <a:endParaRPr lang="en-US" sz="1000" dirty="0">
              <a:solidFill>
                <a:prstClr val="black"/>
              </a:solidFill>
            </a:endParaRPr>
          </a:p>
        </p:txBody>
      </p:sp>
      <p:sp>
        <p:nvSpPr>
          <p:cNvPr id="26" name="TextBox 172"/>
          <p:cNvSpPr txBox="1"/>
          <p:nvPr/>
        </p:nvSpPr>
        <p:spPr>
          <a:xfrm>
            <a:off x="5061858" y="5582343"/>
            <a:ext cx="914400" cy="219035"/>
          </a:xfrm>
          <a:prstGeom prst="rect">
            <a:avLst/>
          </a:prstGeom>
          <a:solidFill>
            <a:srgbClr val="FF5BFF"/>
          </a:solidFill>
          <a:ln>
            <a:solidFill>
              <a:sysClr val="windowText" lastClr="000000"/>
            </a:solidFill>
          </a:ln>
          <a:effectLst/>
        </p:spPr>
        <p:txBody>
          <a:bodyPr wrap="square"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Fuel A/C</a:t>
            </a:r>
            <a:endParaRPr lang="en-US" sz="1000" kern="0" dirty="0">
              <a:solidFill>
                <a:sysClr val="windowText" lastClr="000000"/>
              </a:solidFill>
            </a:endParaRPr>
          </a:p>
        </p:txBody>
      </p:sp>
      <p:sp>
        <p:nvSpPr>
          <p:cNvPr id="27" name="TextBox 140"/>
          <p:cNvSpPr txBox="1"/>
          <p:nvPr/>
        </p:nvSpPr>
        <p:spPr>
          <a:xfrm>
            <a:off x="1330851" y="4713514"/>
            <a:ext cx="900002" cy="393731"/>
          </a:xfrm>
          <a:prstGeom prst="rect">
            <a:avLst/>
          </a:prstGeom>
          <a:solidFill>
            <a:schemeClr val="bg1"/>
          </a:solidFill>
          <a:ln w="9525">
            <a:solidFill>
              <a:sysClr val="windowText" lastClr="000000"/>
            </a:solidFill>
          </a:ln>
          <a:effectLst/>
        </p:spPr>
        <p:txBody>
          <a:bodyPr wrap="square" lIns="9144" tIns="9144" rIns="9144" bIns="9144"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HIWRAP/AVAPS  Teams Arrives</a:t>
            </a:r>
            <a:endParaRPr lang="en-US" sz="1000" kern="0" dirty="0">
              <a:solidFill>
                <a:sysClr val="windowText" lastClr="000000"/>
              </a:solidFill>
            </a:endParaRPr>
          </a:p>
        </p:txBody>
      </p:sp>
      <p:sp>
        <p:nvSpPr>
          <p:cNvPr id="28" name="TextBox 140"/>
          <p:cNvSpPr txBox="1"/>
          <p:nvPr/>
        </p:nvSpPr>
        <p:spPr>
          <a:xfrm>
            <a:off x="1337975" y="3985816"/>
            <a:ext cx="900002" cy="327523"/>
          </a:xfrm>
          <a:prstGeom prst="rect">
            <a:avLst/>
          </a:prstGeom>
          <a:solidFill>
            <a:schemeClr val="bg1"/>
          </a:solidFill>
          <a:ln w="9525">
            <a:solidFill>
              <a:sysClr val="windowText" lastClr="000000"/>
            </a:solidFill>
          </a:ln>
          <a:effectLst/>
        </p:spPr>
        <p:txBody>
          <a:bodyPr wrap="square" lIns="45720" rIns="4572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LIP Team Arrives</a:t>
            </a:r>
            <a:endParaRPr lang="en-US" sz="1000" kern="0" dirty="0">
              <a:solidFill>
                <a:sysClr val="windowText" lastClr="000000"/>
              </a:solidFill>
            </a:endParaRPr>
          </a:p>
        </p:txBody>
      </p:sp>
      <p:sp>
        <p:nvSpPr>
          <p:cNvPr id="29" name="TextBox 170"/>
          <p:cNvSpPr txBox="1"/>
          <p:nvPr/>
        </p:nvSpPr>
        <p:spPr>
          <a:xfrm>
            <a:off x="4441376" y="4078833"/>
            <a:ext cx="2460166" cy="231488"/>
          </a:xfrm>
          <a:prstGeom prst="rect">
            <a:avLst/>
          </a:prstGeom>
          <a:solidFill>
            <a:srgbClr val="71DDFF"/>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LIP install on A/C</a:t>
            </a:r>
            <a:endParaRPr lang="en-US" sz="1000" dirty="0">
              <a:solidFill>
                <a:prstClr val="black"/>
              </a:solidFill>
            </a:endParaRPr>
          </a:p>
        </p:txBody>
      </p:sp>
      <p:sp>
        <p:nvSpPr>
          <p:cNvPr id="33" name="TextBox 81"/>
          <p:cNvSpPr txBox="1"/>
          <p:nvPr/>
        </p:nvSpPr>
        <p:spPr>
          <a:xfrm>
            <a:off x="5039886" y="3715607"/>
            <a:ext cx="1861655" cy="335763"/>
          </a:xfrm>
          <a:prstGeom prst="rect">
            <a:avLst/>
          </a:prstGeom>
          <a:solidFill>
            <a:schemeClr val="bg1"/>
          </a:solidFill>
          <a:ln w="9525">
            <a:solidFill>
              <a:schemeClr val="tx1"/>
            </a:solidFill>
          </a:ln>
        </p:spPr>
        <p:style>
          <a:lnRef idx="0">
            <a:scrgbClr r="0" g="0" b="0"/>
          </a:lnRef>
          <a:fillRef idx="0">
            <a:scrgbClr r="0" g="0" b="0"/>
          </a:fillRef>
          <a:effectRef idx="0">
            <a:scrgbClr r="0" g="0" b="0"/>
          </a:effectRef>
          <a:fontRef idx="minor">
            <a:schemeClr val="tx1"/>
          </a:fontRef>
        </p:style>
        <p:txBody>
          <a:bodyPr wrap="square" lIns="45720" rIns="4572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sz="1000" dirty="0" smtClean="0">
                <a:solidFill>
                  <a:prstClr val="black"/>
                </a:solidFill>
              </a:rPr>
              <a:t>HIWRAP AVAPS </a:t>
            </a:r>
            <a:br>
              <a:rPr lang="en-US" sz="1000" dirty="0" smtClean="0">
                <a:solidFill>
                  <a:prstClr val="black"/>
                </a:solidFill>
              </a:rPr>
            </a:br>
            <a:r>
              <a:rPr lang="en-US" sz="1000" dirty="0" smtClean="0">
                <a:solidFill>
                  <a:prstClr val="black"/>
                </a:solidFill>
              </a:rPr>
              <a:t>Inst’s </a:t>
            </a:r>
            <a:r>
              <a:rPr lang="en-US" dirty="0" smtClean="0">
                <a:solidFill>
                  <a:prstClr val="black"/>
                </a:solidFill>
              </a:rPr>
              <a:t>Arrive AFRC</a:t>
            </a:r>
            <a:endParaRPr lang="en-US" dirty="0">
              <a:solidFill>
                <a:prstClr val="black"/>
              </a:solidFill>
            </a:endParaRPr>
          </a:p>
        </p:txBody>
      </p:sp>
      <p:sp>
        <p:nvSpPr>
          <p:cNvPr id="34" name="TextBox 5"/>
          <p:cNvSpPr txBox="1"/>
          <p:nvPr/>
        </p:nvSpPr>
        <p:spPr>
          <a:xfrm>
            <a:off x="2259751" y="5515083"/>
            <a:ext cx="940650" cy="324530"/>
          </a:xfrm>
          <a:prstGeom prst="rect">
            <a:avLst/>
          </a:prstGeom>
          <a:solidFill>
            <a:srgbClr val="65FF5D"/>
          </a:solidFill>
          <a:ln w="9525">
            <a:solidFill>
              <a:schemeClr val="tx1"/>
            </a:solidFill>
          </a:ln>
        </p:spPr>
        <p:style>
          <a:lnRef idx="0">
            <a:scrgbClr r="0" g="0" b="0"/>
          </a:lnRef>
          <a:fillRef idx="0">
            <a:scrgbClr r="0" g="0" b="0"/>
          </a:fillRef>
          <a:effectRef idx="0">
            <a:scrgbClr r="0" g="0" b="0"/>
          </a:effectRef>
          <a:fontRef idx="minor">
            <a:schemeClr val="tx1"/>
          </a:fontRef>
        </p:style>
        <p:txBody>
          <a:bodyPr wrap="square" lIns="9144" tIns="9144" rIns="9144" bIns="9144"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HAMSR Arrives, SIL* Bench</a:t>
            </a:r>
            <a:endParaRPr lang="en-US" dirty="0">
              <a:solidFill>
                <a:prstClr val="black"/>
              </a:solidFill>
            </a:endParaRPr>
          </a:p>
        </p:txBody>
      </p:sp>
      <p:sp>
        <p:nvSpPr>
          <p:cNvPr id="35" name="TextBox 5"/>
          <p:cNvSpPr txBox="1"/>
          <p:nvPr/>
        </p:nvSpPr>
        <p:spPr>
          <a:xfrm>
            <a:off x="3200401" y="5515083"/>
            <a:ext cx="924695" cy="324530"/>
          </a:xfrm>
          <a:prstGeom prst="rect">
            <a:avLst/>
          </a:prstGeom>
          <a:solidFill>
            <a:srgbClr val="65FF5D"/>
          </a:solidFill>
          <a:ln w="9525">
            <a:solidFill>
              <a:schemeClr val="tx1"/>
            </a:solidFill>
          </a:ln>
        </p:spPr>
        <p:style>
          <a:lnRef idx="0">
            <a:scrgbClr r="0" g="0" b="0"/>
          </a:lnRef>
          <a:fillRef idx="0">
            <a:scrgbClr r="0" g="0" b="0"/>
          </a:fillRef>
          <a:effectRef idx="0">
            <a:scrgbClr r="0" g="0" b="0"/>
          </a:effectRef>
          <a:fontRef idx="minor">
            <a:schemeClr val="tx1"/>
          </a:fontRef>
        </p:style>
        <p:txBody>
          <a:bodyPr wrap="square" lIns="9144" tIns="9144" rIns="9144" bIns="9144"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HAMSR Install on A/C</a:t>
            </a:r>
            <a:endParaRPr lang="en-US" dirty="0">
              <a:solidFill>
                <a:prstClr val="black"/>
              </a:solidFill>
            </a:endParaRPr>
          </a:p>
        </p:txBody>
      </p:sp>
      <p:sp>
        <p:nvSpPr>
          <p:cNvPr id="36" name="TextBox 5"/>
          <p:cNvSpPr txBox="1"/>
          <p:nvPr/>
        </p:nvSpPr>
        <p:spPr>
          <a:xfrm>
            <a:off x="2237977" y="4747973"/>
            <a:ext cx="1887119" cy="324530"/>
          </a:xfrm>
          <a:prstGeom prst="rect">
            <a:avLst/>
          </a:prstGeom>
          <a:solidFill>
            <a:srgbClr val="65FF5D"/>
          </a:solidFill>
          <a:ln w="9525">
            <a:solidFill>
              <a:schemeClr val="tx1"/>
            </a:solidFill>
          </a:ln>
        </p:spPr>
        <p:style>
          <a:lnRef idx="0">
            <a:scrgbClr r="0" g="0" b="0"/>
          </a:lnRef>
          <a:fillRef idx="0">
            <a:scrgbClr r="0" g="0" b="0"/>
          </a:fillRef>
          <a:effectRef idx="0">
            <a:scrgbClr r="0" g="0" b="0"/>
          </a:effectRef>
          <a:fontRef idx="minor">
            <a:schemeClr val="tx1"/>
          </a:fontRef>
        </p:style>
        <p:txBody>
          <a:bodyPr wrap="square" lIns="9144" tIns="9144" rIns="9144" bIns="9144"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HIWRAP / AVAPS Unpack, Test</a:t>
            </a:r>
          </a:p>
          <a:p>
            <a:pPr algn="ctr" defTabSz="914400"/>
            <a:r>
              <a:rPr lang="en-US" dirty="0" smtClean="0">
                <a:solidFill>
                  <a:prstClr val="black"/>
                </a:solidFill>
              </a:rPr>
              <a:t>SIL* Bench Tests</a:t>
            </a:r>
            <a:endParaRPr lang="en-US" dirty="0">
              <a:solidFill>
                <a:prstClr val="black"/>
              </a:solidFill>
            </a:endParaRPr>
          </a:p>
        </p:txBody>
      </p:sp>
      <p:sp>
        <p:nvSpPr>
          <p:cNvPr id="37" name="TextBox 170"/>
          <p:cNvSpPr txBox="1"/>
          <p:nvPr/>
        </p:nvSpPr>
        <p:spPr>
          <a:xfrm>
            <a:off x="2242764" y="4521780"/>
            <a:ext cx="1882332" cy="212522"/>
          </a:xfrm>
          <a:prstGeom prst="rect">
            <a:avLst/>
          </a:prstGeom>
          <a:solidFill>
            <a:srgbClr val="71DDFF"/>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LIP install on A/C</a:t>
            </a:r>
            <a:endParaRPr lang="en-US" sz="1000" dirty="0">
              <a:solidFill>
                <a:prstClr val="black"/>
              </a:solidFill>
            </a:endParaRPr>
          </a:p>
        </p:txBody>
      </p:sp>
      <p:sp>
        <p:nvSpPr>
          <p:cNvPr id="38" name="TextBox 170"/>
          <p:cNvSpPr txBox="1"/>
          <p:nvPr/>
        </p:nvSpPr>
        <p:spPr>
          <a:xfrm>
            <a:off x="4125096" y="4521780"/>
            <a:ext cx="2776445" cy="212522"/>
          </a:xfrm>
          <a:prstGeom prst="rect">
            <a:avLst/>
          </a:prstGeom>
          <a:solidFill>
            <a:srgbClr val="71DDFF"/>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LIP OA Harnessing / Cleanup</a:t>
            </a:r>
            <a:endParaRPr lang="en-US" sz="1000" dirty="0">
              <a:solidFill>
                <a:prstClr val="black"/>
              </a:solidFill>
            </a:endParaRPr>
          </a:p>
        </p:txBody>
      </p:sp>
      <p:sp>
        <p:nvSpPr>
          <p:cNvPr id="39" name="TextBox 170"/>
          <p:cNvSpPr txBox="1"/>
          <p:nvPr/>
        </p:nvSpPr>
        <p:spPr>
          <a:xfrm>
            <a:off x="5983043" y="5388428"/>
            <a:ext cx="918498" cy="385628"/>
          </a:xfrm>
          <a:prstGeom prst="rect">
            <a:avLst/>
          </a:prstGeom>
          <a:solidFill>
            <a:srgbClr val="71DDFF"/>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Hangar IT Testing</a:t>
            </a:r>
            <a:endParaRPr lang="en-US" sz="1000" dirty="0">
              <a:solidFill>
                <a:prstClr val="black"/>
              </a:solidFill>
            </a:endParaRPr>
          </a:p>
        </p:txBody>
      </p:sp>
      <p:sp>
        <p:nvSpPr>
          <p:cNvPr id="40" name="TextBox 170"/>
          <p:cNvSpPr txBox="1"/>
          <p:nvPr/>
        </p:nvSpPr>
        <p:spPr>
          <a:xfrm>
            <a:off x="4132274" y="5388428"/>
            <a:ext cx="907612" cy="394484"/>
          </a:xfrm>
          <a:prstGeom prst="rect">
            <a:avLst/>
          </a:prstGeom>
          <a:solidFill>
            <a:srgbClr val="71DDFF"/>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Hangar IT Testing</a:t>
            </a:r>
            <a:endParaRPr lang="en-US" sz="1000" dirty="0">
              <a:solidFill>
                <a:prstClr val="black"/>
              </a:solidFill>
            </a:endParaRPr>
          </a:p>
        </p:txBody>
      </p:sp>
    </p:spTree>
    <p:extLst>
      <p:ext uri="{BB962C8B-B14F-4D97-AF65-F5344CB8AC3E}">
        <p14:creationId xmlns:p14="http://schemas.microsoft.com/office/powerpoint/2010/main" val="42376810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5992128" y="4342934"/>
            <a:ext cx="909791" cy="152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5" name="Rectangle 34"/>
          <p:cNvSpPr/>
          <p:nvPr/>
        </p:nvSpPr>
        <p:spPr>
          <a:xfrm>
            <a:off x="5999876" y="2811127"/>
            <a:ext cx="909791" cy="152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543901175"/>
              </p:ext>
            </p:extLst>
          </p:nvPr>
        </p:nvGraphicFramePr>
        <p:xfrm>
          <a:off x="1320015" y="1493836"/>
          <a:ext cx="6528585" cy="4373564"/>
        </p:xfrm>
        <a:graphic>
          <a:graphicData uri="http://schemas.openxmlformats.org/drawingml/2006/table">
            <a:tbl>
              <a:tblPr/>
              <a:tblGrid>
                <a:gridCol w="932655"/>
                <a:gridCol w="932655"/>
                <a:gridCol w="932655"/>
                <a:gridCol w="932655"/>
                <a:gridCol w="932655"/>
                <a:gridCol w="932655"/>
                <a:gridCol w="932655"/>
              </a:tblGrid>
              <a:tr h="362255">
                <a:tc gridSpan="7">
                  <a:txBody>
                    <a:bodyPr/>
                    <a:lstStyle/>
                    <a:p>
                      <a:pPr algn="l" fontAlgn="ctr"/>
                      <a:r>
                        <a:rPr lang="en-US" sz="2200" b="0" i="0" u="none" strike="noStrike" dirty="0" smtClean="0">
                          <a:effectLst/>
                          <a:latin typeface="Trebuchet MS"/>
                        </a:rPr>
                        <a:t>August </a:t>
                      </a:r>
                      <a:r>
                        <a:rPr lang="en-US" sz="2200" b="0" i="0" u="none" strike="noStrike" dirty="0">
                          <a:effectLst/>
                          <a:latin typeface="Trebuchet MS"/>
                        </a:rPr>
                        <a:t>2015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6709">
                <a:tc>
                  <a:txBody>
                    <a:bodyPr/>
                    <a:lstStyle/>
                    <a:p>
                      <a:pPr algn="ctr" fontAlgn="ctr"/>
                      <a:r>
                        <a:rPr lang="en-US" sz="1000" b="1" i="0" u="none" strike="noStrike">
                          <a:solidFill>
                            <a:srgbClr val="FFFFFF"/>
                          </a:solidFill>
                          <a:effectLst/>
                          <a:latin typeface="Trebuchet MS"/>
                        </a:rPr>
                        <a:t>Sunday</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dirty="0">
                          <a:solidFill>
                            <a:srgbClr val="FFFFFF"/>
                          </a:solidFill>
                          <a:effectLst/>
                          <a:latin typeface="Trebuchet MS"/>
                        </a:rPr>
                        <a:t>Monday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Tuesday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Wednesday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Thursday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Friday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Saturday</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766920">
                <a:tc>
                  <a:txBody>
                    <a:bodyPr/>
                    <a:lstStyle/>
                    <a:p>
                      <a:pPr algn="l" fontAlgn="t"/>
                      <a:r>
                        <a:rPr lang="en-US" sz="1000" b="0" i="0" u="none" strike="noStrike" dirty="0">
                          <a:effectLst/>
                          <a:latin typeface="Verdana"/>
                        </a:rPr>
                        <a:t> </a:t>
                      </a:r>
                      <a:r>
                        <a:rPr lang="en-US" sz="1000" b="0" i="0" u="none" strike="noStrike" dirty="0" smtClean="0">
                          <a:effectLst/>
                          <a:latin typeface="Verdana"/>
                        </a:rPr>
                        <a:t>2</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 </a:t>
                      </a:r>
                      <a:r>
                        <a:rPr lang="en-US" sz="1000" b="0" i="0" u="none" strike="noStrike" dirty="0" smtClean="0">
                          <a:effectLst/>
                          <a:latin typeface="Verdana"/>
                        </a:rPr>
                        <a:t>3</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 </a:t>
                      </a:r>
                      <a:r>
                        <a:rPr lang="en-US" sz="1000" b="0" i="0" u="none" strike="noStrike" dirty="0" smtClean="0">
                          <a:effectLst/>
                          <a:latin typeface="Verdana"/>
                        </a:rPr>
                        <a:t>4</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5</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a:effectLst/>
                          <a:latin typeface="Verdana"/>
                        </a:rPr>
                        <a:t>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12</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13</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000" b="0" i="0" u="none" strike="noStrike" dirty="0" smtClean="0">
                          <a:effectLst/>
                          <a:latin typeface="Verdana"/>
                        </a:rPr>
                        <a:t>14  </a:t>
                      </a:r>
                      <a:r>
                        <a:rPr lang="en-US" sz="1000" b="1" i="0" u="none" strike="noStrike" dirty="0" smtClean="0">
                          <a:effectLst/>
                          <a:latin typeface="Verdana"/>
                        </a:rPr>
                        <a:t>RDO</a:t>
                      </a:r>
                    </a:p>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15</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16</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17</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18</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19</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22</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23</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24</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25</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26</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27</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000" b="0" i="0" u="none" strike="noStrike" dirty="0" smtClean="0">
                          <a:effectLst/>
                          <a:latin typeface="Verdana"/>
                        </a:rPr>
                        <a:t>28  </a:t>
                      </a:r>
                      <a:r>
                        <a:rPr lang="en-US" sz="1000" b="1" i="0" u="none" strike="noStrike" dirty="0" smtClean="0">
                          <a:effectLst/>
                          <a:latin typeface="Verdana"/>
                        </a:rPr>
                        <a:t>RDO</a:t>
                      </a:r>
                    </a:p>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29</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30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31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24" name="TextBox 171"/>
          <p:cNvSpPr txBox="1"/>
          <p:nvPr/>
        </p:nvSpPr>
        <p:spPr>
          <a:xfrm>
            <a:off x="1316995" y="2234068"/>
            <a:ext cx="928951" cy="533083"/>
          </a:xfrm>
          <a:prstGeom prst="rect">
            <a:avLst/>
          </a:prstGeom>
          <a:solidFill>
            <a:schemeClr val="bg1"/>
          </a:solidFill>
          <a:ln w="9525">
            <a:solidFill>
              <a:schemeClr val="tx1"/>
            </a:solidFill>
          </a:ln>
        </p:spPr>
        <p:style>
          <a:lnRef idx="0">
            <a:scrgbClr r="0" g="0" b="0"/>
          </a:lnRef>
          <a:fillRef idx="0">
            <a:scrgbClr r="0" g="0" b="0"/>
          </a:fillRef>
          <a:effectRef idx="0">
            <a:scrgbClr r="0" g="0" b="0"/>
          </a:effectRef>
          <a:fontRef idx="minor">
            <a:schemeClr val="tx1"/>
          </a:fontRef>
        </p:style>
        <p:txBody>
          <a:bodyPr wrap="square" lIns="9144" tIns="9144" rIns="9144" bIns="9144"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sz="1000" dirty="0" smtClean="0">
                <a:solidFill>
                  <a:prstClr val="black"/>
                </a:solidFill>
              </a:rPr>
              <a:t>Initial Data-IT</a:t>
            </a:r>
            <a:r>
              <a:rPr lang="en-US" sz="1000" dirty="0">
                <a:solidFill>
                  <a:prstClr val="black"/>
                </a:solidFill>
              </a:rPr>
              <a:t> </a:t>
            </a:r>
            <a:r>
              <a:rPr lang="en-US" sz="1000" dirty="0" smtClean="0">
                <a:solidFill>
                  <a:prstClr val="black"/>
                </a:solidFill>
              </a:rPr>
              <a:t>&amp; Instr. Teams- WFF</a:t>
            </a:r>
          </a:p>
        </p:txBody>
      </p:sp>
      <p:sp>
        <p:nvSpPr>
          <p:cNvPr id="20" name="TextBox 150"/>
          <p:cNvSpPr txBox="1"/>
          <p:nvPr/>
        </p:nvSpPr>
        <p:spPr>
          <a:xfrm>
            <a:off x="3200400" y="4648200"/>
            <a:ext cx="4615543" cy="231567"/>
          </a:xfrm>
          <a:prstGeom prst="rect">
            <a:avLst/>
          </a:prstGeom>
          <a:solidFill>
            <a:srgbClr val="FFE40C"/>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Science Flight Ops</a:t>
            </a:r>
            <a:endParaRPr lang="en-US" dirty="0">
              <a:solidFill>
                <a:prstClr val="black"/>
              </a:solidFill>
            </a:endParaRPr>
          </a:p>
        </p:txBody>
      </p:sp>
      <p:sp>
        <p:nvSpPr>
          <p:cNvPr id="16" name="TextBox 109"/>
          <p:cNvSpPr txBox="1"/>
          <p:nvPr/>
        </p:nvSpPr>
        <p:spPr>
          <a:xfrm>
            <a:off x="2268595" y="2514600"/>
            <a:ext cx="4624682" cy="228600"/>
          </a:xfrm>
          <a:prstGeom prst="rect">
            <a:avLst/>
          </a:prstGeom>
          <a:solidFill>
            <a:srgbClr val="71DDFF"/>
          </a:solidFill>
          <a:ln>
            <a:solidFill>
              <a:sysClr val="windowText" lastClr="000000"/>
            </a:solidFill>
          </a:ln>
          <a:effectLst/>
        </p:spPr>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kern="0" dirty="0" smtClean="0">
                <a:solidFill>
                  <a:sysClr val="windowText" lastClr="000000"/>
                </a:solidFill>
              </a:rPr>
              <a:t>Instr. </a:t>
            </a:r>
            <a:r>
              <a:rPr lang="en-US" kern="0" dirty="0">
                <a:solidFill>
                  <a:sysClr val="windowText" lastClr="000000"/>
                </a:solidFill>
              </a:rPr>
              <a:t>Outdoor </a:t>
            </a:r>
            <a:r>
              <a:rPr lang="en-US" kern="0" dirty="0" smtClean="0">
                <a:solidFill>
                  <a:sysClr val="windowText" lastClr="000000"/>
                </a:solidFill>
              </a:rPr>
              <a:t>SATCOM Testing (w/GHOC-E manned)</a:t>
            </a:r>
            <a:endParaRPr lang="en-US" kern="0" dirty="0">
              <a:solidFill>
                <a:sysClr val="windowText" lastClr="000000"/>
              </a:solidFill>
            </a:endParaRPr>
          </a:p>
        </p:txBody>
      </p:sp>
      <p:sp>
        <p:nvSpPr>
          <p:cNvPr id="24" name="TextBox 113"/>
          <p:cNvSpPr txBox="1"/>
          <p:nvPr/>
        </p:nvSpPr>
        <p:spPr>
          <a:xfrm>
            <a:off x="5052718" y="3080664"/>
            <a:ext cx="914400" cy="353988"/>
          </a:xfrm>
          <a:prstGeom prst="rect">
            <a:avLst/>
          </a:prstGeom>
          <a:solidFill>
            <a:srgbClr val="FF5BFF"/>
          </a:solidFill>
          <a:ln>
            <a:solidFill>
              <a:sysClr val="windowText" lastClr="000000"/>
            </a:solidFill>
          </a:ln>
          <a:effectLst/>
        </p:spPr>
        <p:txBody>
          <a:bodyPr wrap="square"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kern="0" dirty="0">
                <a:solidFill>
                  <a:sysClr val="windowText" lastClr="000000"/>
                </a:solidFill>
              </a:rPr>
              <a:t>Range </a:t>
            </a:r>
            <a:r>
              <a:rPr lang="en-US" kern="0" dirty="0" smtClean="0">
                <a:solidFill>
                  <a:sysClr val="windowText" lastClr="000000"/>
                </a:solidFill>
              </a:rPr>
              <a:t>Flt</a:t>
            </a:r>
            <a:r>
              <a:rPr lang="en-US" kern="0" dirty="0">
                <a:solidFill>
                  <a:sysClr val="windowText" lastClr="000000"/>
                </a:solidFill>
              </a:rPr>
              <a:t/>
            </a:r>
            <a:br>
              <a:rPr lang="en-US" kern="0" dirty="0">
                <a:solidFill>
                  <a:sysClr val="windowText" lastClr="000000"/>
                </a:solidFill>
              </a:rPr>
            </a:br>
            <a:r>
              <a:rPr lang="en-US" kern="0" dirty="0">
                <a:solidFill>
                  <a:sysClr val="windowText" lastClr="000000"/>
                </a:solidFill>
              </a:rPr>
              <a:t>(6 hrs)</a:t>
            </a:r>
          </a:p>
        </p:txBody>
      </p:sp>
      <p:sp>
        <p:nvSpPr>
          <p:cNvPr id="25" name="TextBox 114"/>
          <p:cNvSpPr txBox="1"/>
          <p:nvPr/>
        </p:nvSpPr>
        <p:spPr>
          <a:xfrm>
            <a:off x="6008041" y="2238968"/>
            <a:ext cx="892792" cy="218508"/>
          </a:xfrm>
          <a:prstGeom prst="rect">
            <a:avLst/>
          </a:prstGeom>
          <a:solidFill>
            <a:srgbClr val="FF5BFF"/>
          </a:solidFill>
          <a:ln>
            <a:solidFill>
              <a:sysClr val="windowText" lastClr="000000"/>
            </a:solidFill>
          </a:ln>
          <a:effectLst/>
        </p:spPr>
        <p:txBody>
          <a:bodyPr wrap="square"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kern="0" dirty="0">
                <a:solidFill>
                  <a:sysClr val="windowText" lastClr="000000"/>
                </a:solidFill>
              </a:rPr>
              <a:t>Pre-CST</a:t>
            </a:r>
          </a:p>
        </p:txBody>
      </p:sp>
      <p:sp>
        <p:nvSpPr>
          <p:cNvPr id="26" name="TextBox 115"/>
          <p:cNvSpPr txBox="1"/>
          <p:nvPr/>
        </p:nvSpPr>
        <p:spPr>
          <a:xfrm>
            <a:off x="3200400" y="2930874"/>
            <a:ext cx="893928" cy="182880"/>
          </a:xfrm>
          <a:prstGeom prst="rect">
            <a:avLst/>
          </a:prstGeom>
          <a:solidFill>
            <a:srgbClr val="FF5BFF"/>
          </a:solidFill>
          <a:ln>
            <a:solidFill>
              <a:sysClr val="windowText" lastClr="000000"/>
            </a:solidFill>
          </a:ln>
          <a:effectLst/>
        </p:spPr>
        <p:txBody>
          <a:bodyPr wrap="square"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kern="0" dirty="0">
                <a:solidFill>
                  <a:sysClr val="windowText" lastClr="000000"/>
                </a:solidFill>
              </a:rPr>
              <a:t>CST</a:t>
            </a:r>
          </a:p>
        </p:txBody>
      </p:sp>
      <p:sp>
        <p:nvSpPr>
          <p:cNvPr id="27" name="TextBox 121"/>
          <p:cNvSpPr txBox="1"/>
          <p:nvPr/>
        </p:nvSpPr>
        <p:spPr>
          <a:xfrm>
            <a:off x="2262482" y="3048000"/>
            <a:ext cx="907576" cy="371044"/>
          </a:xfrm>
          <a:prstGeom prst="rect">
            <a:avLst/>
          </a:prstGeom>
          <a:solidFill>
            <a:srgbClr val="65FF5D"/>
          </a:solidFill>
          <a:ln>
            <a:solidFill>
              <a:sysClr val="windowText" lastClr="000000"/>
            </a:solidFill>
          </a:ln>
          <a:effectLst/>
        </p:spPr>
        <p:txBody>
          <a:bodyPr wrap="square" tIns="9144" bIns="9144"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kern="0" dirty="0">
                <a:solidFill>
                  <a:sysClr val="windowText" lastClr="000000"/>
                </a:solidFill>
              </a:rPr>
              <a:t>Inst. &amp; A/C Preflights</a:t>
            </a:r>
          </a:p>
        </p:txBody>
      </p:sp>
      <p:sp>
        <p:nvSpPr>
          <p:cNvPr id="30" name="TextBox 172"/>
          <p:cNvSpPr txBox="1"/>
          <p:nvPr/>
        </p:nvSpPr>
        <p:spPr>
          <a:xfrm>
            <a:off x="2264228" y="3815652"/>
            <a:ext cx="914400" cy="358735"/>
          </a:xfrm>
          <a:prstGeom prst="rect">
            <a:avLst/>
          </a:prstGeom>
          <a:solidFill>
            <a:srgbClr val="65FF5D"/>
          </a:solidFill>
          <a:ln>
            <a:solidFill>
              <a:sysClr val="windowText" lastClr="000000"/>
            </a:solidFill>
          </a:ln>
          <a:effectLst/>
        </p:spPr>
        <p:txBody>
          <a:bodyPr wrap="square"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Inst. &amp; A/C Preflight</a:t>
            </a:r>
            <a:endParaRPr lang="en-US" sz="1000" kern="0" dirty="0">
              <a:solidFill>
                <a:sysClr val="windowText" lastClr="000000"/>
              </a:solidFill>
            </a:endParaRPr>
          </a:p>
        </p:txBody>
      </p:sp>
      <p:sp>
        <p:nvSpPr>
          <p:cNvPr id="39" name="TextBox 150"/>
          <p:cNvSpPr txBox="1"/>
          <p:nvPr/>
        </p:nvSpPr>
        <p:spPr>
          <a:xfrm>
            <a:off x="1324601" y="5468536"/>
            <a:ext cx="6523999" cy="228600"/>
          </a:xfrm>
          <a:prstGeom prst="rect">
            <a:avLst/>
          </a:prstGeom>
          <a:solidFill>
            <a:srgbClr val="FFE40C"/>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Science Flight Period</a:t>
            </a:r>
            <a:endParaRPr lang="en-US" dirty="0">
              <a:solidFill>
                <a:prstClr val="black"/>
              </a:solidFill>
            </a:endParaRPr>
          </a:p>
        </p:txBody>
      </p:sp>
      <p:graphicFrame>
        <p:nvGraphicFramePr>
          <p:cNvPr id="41" name="Table 40"/>
          <p:cNvGraphicFramePr>
            <a:graphicFrameLocks noGrp="1"/>
          </p:cNvGraphicFramePr>
          <p:nvPr>
            <p:extLst>
              <p:ext uri="{D42A27DB-BD31-4B8C-83A1-F6EECF244321}">
                <p14:modId xmlns:p14="http://schemas.microsoft.com/office/powerpoint/2010/main" val="3107281700"/>
              </p:ext>
            </p:extLst>
          </p:nvPr>
        </p:nvGraphicFramePr>
        <p:xfrm>
          <a:off x="1371600" y="657225"/>
          <a:ext cx="6313714" cy="942975"/>
        </p:xfrm>
        <a:graphic>
          <a:graphicData uri="http://schemas.openxmlformats.org/drawingml/2006/table">
            <a:tbl>
              <a:tblPr/>
              <a:tblGrid>
                <a:gridCol w="6313714"/>
              </a:tblGrid>
              <a:tr h="277457">
                <a:tc>
                  <a:txBody>
                    <a:bodyPr/>
                    <a:lstStyle/>
                    <a:p>
                      <a:pPr algn="ctr" fontAlgn="ctr"/>
                      <a:r>
                        <a:rPr lang="en-US" sz="2200" b="1" i="0" u="none" strike="noStrike" dirty="0" smtClean="0">
                          <a:effectLst/>
                          <a:latin typeface="Trebuchet MS"/>
                        </a:rPr>
                        <a:t>NOAA SHOUT’15 GH Project </a:t>
                      </a:r>
                      <a:r>
                        <a:rPr lang="en-US" sz="2200" b="1" i="0" u="none" strike="noStrike" dirty="0">
                          <a:effectLst/>
                          <a:latin typeface="Trebuchet MS"/>
                        </a:rPr>
                        <a:t>Schedule</a:t>
                      </a:r>
                    </a:p>
                  </a:txBody>
                  <a:tcPr marL="9525" marR="9525" marT="9525" marB="0" anchor="ctr">
                    <a:lnL>
                      <a:noFill/>
                    </a:lnL>
                    <a:lnR>
                      <a:noFill/>
                    </a:lnR>
                    <a:lnT>
                      <a:noFill/>
                    </a:lnT>
                    <a:lnB>
                      <a:noFill/>
                    </a:lnB>
                  </a:tcPr>
                </a:tc>
              </a:tr>
              <a:tr h="242512">
                <a:tc>
                  <a:txBody>
                    <a:bodyPr/>
                    <a:lstStyle/>
                    <a:p>
                      <a:pPr algn="ctr" fontAlgn="ctr"/>
                      <a:r>
                        <a:rPr lang="en-US" sz="2000" b="1" i="0" u="none" strike="noStrike" dirty="0" smtClean="0">
                          <a:effectLst/>
                          <a:latin typeface="Trebuchet MS"/>
                        </a:rPr>
                        <a:t>AFRC / WFF</a:t>
                      </a:r>
                      <a:endParaRPr lang="en-US" sz="2000" b="1" i="0" u="none" strike="noStrike" dirty="0">
                        <a:effectLst/>
                        <a:latin typeface="Trebuchet MS"/>
                      </a:endParaRPr>
                    </a:p>
                  </a:txBody>
                  <a:tcPr marL="9525" marR="9525" marT="9525" marB="0" anchor="ctr">
                    <a:lnL>
                      <a:noFill/>
                    </a:lnL>
                    <a:lnR>
                      <a:noFill/>
                    </a:lnR>
                    <a:lnT>
                      <a:noFill/>
                    </a:lnT>
                    <a:lnB>
                      <a:noFill/>
                    </a:lnB>
                  </a:tcPr>
                </a:tc>
              </a:tr>
              <a:tr h="232388">
                <a:tc>
                  <a:txBody>
                    <a:bodyPr/>
                    <a:lstStyle/>
                    <a:p>
                      <a:pPr algn="ctr" fontAlgn="ctr"/>
                      <a:endParaRPr lang="en-US" sz="1800" b="1" i="0" u="none" strike="noStrike" dirty="0">
                        <a:effectLst/>
                        <a:latin typeface="Trebuchet MS"/>
                      </a:endParaRPr>
                    </a:p>
                  </a:txBody>
                  <a:tcPr marL="9525" marR="9525" marT="9525" marB="0" anchor="ctr">
                    <a:lnL>
                      <a:noFill/>
                    </a:lnL>
                    <a:lnR>
                      <a:noFill/>
                    </a:lnR>
                    <a:lnT>
                      <a:noFill/>
                    </a:lnT>
                    <a:lnB>
                      <a:noFill/>
                    </a:lnB>
                  </a:tcPr>
                </a:tc>
              </a:tr>
            </a:tbl>
          </a:graphicData>
        </a:graphic>
      </p:graphicFrame>
      <p:sp>
        <p:nvSpPr>
          <p:cNvPr id="42" name="TextBox 150"/>
          <p:cNvSpPr txBox="1"/>
          <p:nvPr/>
        </p:nvSpPr>
        <p:spPr>
          <a:xfrm>
            <a:off x="3200400" y="2257584"/>
            <a:ext cx="905061" cy="204332"/>
          </a:xfrm>
          <a:prstGeom prst="rect">
            <a:avLst/>
          </a:prstGeom>
          <a:solidFill>
            <a:srgbClr val="FF5BFF"/>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 bIns="9144"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Tech Brief</a:t>
            </a:r>
          </a:p>
        </p:txBody>
      </p:sp>
      <p:sp>
        <p:nvSpPr>
          <p:cNvPr id="43" name="TextBox 140"/>
          <p:cNvSpPr txBox="1"/>
          <p:nvPr/>
        </p:nvSpPr>
        <p:spPr>
          <a:xfrm>
            <a:off x="1330678" y="4460526"/>
            <a:ext cx="903510" cy="644874"/>
          </a:xfrm>
          <a:prstGeom prst="rect">
            <a:avLst/>
          </a:prstGeom>
          <a:solidFill>
            <a:schemeClr val="bg1"/>
          </a:solidFill>
          <a:ln w="9525">
            <a:solidFill>
              <a:sysClr val="windowText" lastClr="000000"/>
            </a:solidFill>
          </a:ln>
          <a:effectLst/>
        </p:spPr>
        <p:txBody>
          <a:bodyPr wrap="square" lIns="45720" tIns="9144" rIns="45720" bIns="9144"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Remaining GH Crew, GH Team &amp; Inst. P.I.’s to WAL</a:t>
            </a:r>
            <a:endParaRPr lang="en-US" sz="1000" kern="0" dirty="0">
              <a:solidFill>
                <a:sysClr val="windowText" lastClr="000000"/>
              </a:solidFill>
            </a:endParaRPr>
          </a:p>
        </p:txBody>
      </p:sp>
      <p:sp>
        <p:nvSpPr>
          <p:cNvPr id="23" name="TextBox 140"/>
          <p:cNvSpPr txBox="1"/>
          <p:nvPr/>
        </p:nvSpPr>
        <p:spPr>
          <a:xfrm>
            <a:off x="3200400" y="3135959"/>
            <a:ext cx="900002" cy="381000"/>
          </a:xfrm>
          <a:prstGeom prst="rect">
            <a:avLst/>
          </a:prstGeom>
          <a:solidFill>
            <a:schemeClr val="bg1"/>
          </a:solidFill>
          <a:ln w="9525">
            <a:solidFill>
              <a:sysClr val="windowText" lastClr="000000"/>
            </a:solidFill>
          </a:ln>
          <a:effectLst/>
        </p:spPr>
        <p:txBody>
          <a:bodyPr wrap="square" lIns="45720" rIns="4572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2 trucks leave for WFF</a:t>
            </a:r>
            <a:endParaRPr lang="en-US" sz="1000" kern="0" dirty="0">
              <a:solidFill>
                <a:sysClr val="windowText" lastClr="000000"/>
              </a:solidFill>
            </a:endParaRPr>
          </a:p>
        </p:txBody>
      </p:sp>
      <p:sp>
        <p:nvSpPr>
          <p:cNvPr id="32" name="TextBox 140"/>
          <p:cNvSpPr txBox="1"/>
          <p:nvPr/>
        </p:nvSpPr>
        <p:spPr>
          <a:xfrm>
            <a:off x="3200400" y="3657600"/>
            <a:ext cx="900002" cy="330055"/>
          </a:xfrm>
          <a:prstGeom prst="rect">
            <a:avLst/>
          </a:prstGeom>
          <a:solidFill>
            <a:schemeClr val="bg1"/>
          </a:solidFill>
          <a:ln w="9525">
            <a:solidFill>
              <a:sysClr val="windowText" lastClr="000000"/>
            </a:solidFill>
          </a:ln>
          <a:effectLst/>
        </p:spPr>
        <p:txBody>
          <a:bodyPr wrap="square" lIns="45720" tIns="9144" rIns="45720" bIns="9144"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Atlantic Ku Sat Support Starts</a:t>
            </a:r>
            <a:endParaRPr lang="en-US" sz="1000" kern="0" dirty="0">
              <a:solidFill>
                <a:sysClr val="windowText" lastClr="000000"/>
              </a:solidFill>
            </a:endParaRPr>
          </a:p>
        </p:txBody>
      </p:sp>
      <p:sp>
        <p:nvSpPr>
          <p:cNvPr id="40" name="TextBox 115"/>
          <p:cNvSpPr txBox="1"/>
          <p:nvPr/>
        </p:nvSpPr>
        <p:spPr>
          <a:xfrm>
            <a:off x="4114800" y="2936526"/>
            <a:ext cx="893928" cy="182880"/>
          </a:xfrm>
          <a:prstGeom prst="rect">
            <a:avLst/>
          </a:prstGeom>
          <a:solidFill>
            <a:srgbClr val="FF5BFF"/>
          </a:solidFill>
          <a:ln>
            <a:solidFill>
              <a:sysClr val="windowText" lastClr="000000"/>
            </a:solidFill>
          </a:ln>
          <a:effectLst/>
        </p:spPr>
        <p:txBody>
          <a:bodyPr wrap="square"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kern="0" dirty="0" smtClean="0">
                <a:solidFill>
                  <a:sysClr val="windowText" lastClr="000000"/>
                </a:solidFill>
              </a:rPr>
              <a:t>CST Backup</a:t>
            </a:r>
            <a:endParaRPr lang="en-US" kern="0" dirty="0">
              <a:solidFill>
                <a:sysClr val="windowText" lastClr="000000"/>
              </a:solidFill>
            </a:endParaRPr>
          </a:p>
        </p:txBody>
      </p:sp>
      <p:sp>
        <p:nvSpPr>
          <p:cNvPr id="44" name="TextBox 113"/>
          <p:cNvSpPr txBox="1"/>
          <p:nvPr/>
        </p:nvSpPr>
        <p:spPr>
          <a:xfrm>
            <a:off x="3200400" y="3997806"/>
            <a:ext cx="914400" cy="306824"/>
          </a:xfrm>
          <a:prstGeom prst="rect">
            <a:avLst/>
          </a:prstGeom>
          <a:solidFill>
            <a:srgbClr val="FF5BFF">
              <a:alpha val="50000"/>
            </a:srgbClr>
          </a:solidFill>
          <a:ln>
            <a:solidFill>
              <a:sysClr val="windowText" lastClr="000000"/>
            </a:solidFill>
          </a:ln>
          <a:effectLst/>
        </p:spPr>
        <p:txBody>
          <a:bodyPr wrap="square"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a:solidFill>
                  <a:sysClr val="windowText" lastClr="000000"/>
                </a:solidFill>
              </a:rPr>
              <a:t>Range </a:t>
            </a:r>
            <a:r>
              <a:rPr lang="en-US" sz="1000" kern="0" dirty="0" smtClean="0">
                <a:solidFill>
                  <a:sysClr val="windowText" lastClr="000000"/>
                </a:solidFill>
              </a:rPr>
              <a:t>Flt</a:t>
            </a:r>
            <a:r>
              <a:rPr lang="en-US" sz="1000" kern="0" dirty="0">
                <a:solidFill>
                  <a:sysClr val="windowText" lastClr="000000"/>
                </a:solidFill>
              </a:rPr>
              <a:t/>
            </a:r>
            <a:br>
              <a:rPr lang="en-US" sz="1000" kern="0" dirty="0">
                <a:solidFill>
                  <a:sysClr val="windowText" lastClr="000000"/>
                </a:solidFill>
              </a:rPr>
            </a:br>
            <a:r>
              <a:rPr lang="en-US" sz="1000" kern="0" dirty="0" smtClean="0">
                <a:solidFill>
                  <a:sysClr val="windowText" lastClr="000000"/>
                </a:solidFill>
              </a:rPr>
              <a:t>(Backup)</a:t>
            </a:r>
            <a:endParaRPr lang="en-US" sz="1000" kern="0" dirty="0">
              <a:solidFill>
                <a:sysClr val="windowText" lastClr="000000"/>
              </a:solidFill>
            </a:endParaRPr>
          </a:p>
        </p:txBody>
      </p:sp>
      <p:sp>
        <p:nvSpPr>
          <p:cNvPr id="45" name="TextBox 121"/>
          <p:cNvSpPr txBox="1"/>
          <p:nvPr/>
        </p:nvSpPr>
        <p:spPr>
          <a:xfrm>
            <a:off x="4114800" y="3141610"/>
            <a:ext cx="907576" cy="371044"/>
          </a:xfrm>
          <a:prstGeom prst="rect">
            <a:avLst/>
          </a:prstGeom>
          <a:solidFill>
            <a:srgbClr val="65FF5D"/>
          </a:solidFill>
          <a:ln>
            <a:solidFill>
              <a:sysClr val="windowText" lastClr="000000"/>
            </a:solidFill>
          </a:ln>
          <a:effectLst/>
        </p:spPr>
        <p:txBody>
          <a:bodyPr wrap="square" tIns="9144" bIns="9144"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kern="0" dirty="0">
                <a:solidFill>
                  <a:sysClr val="windowText" lastClr="000000"/>
                </a:solidFill>
              </a:rPr>
              <a:t>Inst. &amp; A/C </a:t>
            </a:r>
            <a:r>
              <a:rPr lang="en-US" kern="0" dirty="0" smtClean="0">
                <a:solidFill>
                  <a:sysClr val="windowText" lastClr="000000"/>
                </a:solidFill>
              </a:rPr>
              <a:t>Preflight</a:t>
            </a:r>
            <a:endParaRPr lang="en-US" kern="0" dirty="0">
              <a:solidFill>
                <a:sysClr val="windowText" lastClr="000000"/>
              </a:solidFill>
            </a:endParaRPr>
          </a:p>
        </p:txBody>
      </p:sp>
      <p:sp>
        <p:nvSpPr>
          <p:cNvPr id="46" name="TextBox 172"/>
          <p:cNvSpPr txBox="1"/>
          <p:nvPr/>
        </p:nvSpPr>
        <p:spPr>
          <a:xfrm>
            <a:off x="4114800" y="3668574"/>
            <a:ext cx="838200" cy="322993"/>
          </a:xfrm>
          <a:prstGeom prst="rect">
            <a:avLst/>
          </a:prstGeom>
          <a:solidFill>
            <a:srgbClr val="65FF5D"/>
          </a:solidFill>
          <a:ln>
            <a:solidFill>
              <a:sysClr val="windowText" lastClr="000000"/>
            </a:solidFill>
          </a:ln>
          <a:effectLst/>
        </p:spPr>
        <p:txBody>
          <a:bodyPr wrap="square" tIns="9144" bIns="9144"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Inst. &amp; A/C Preflight</a:t>
            </a:r>
            <a:endParaRPr lang="en-US" sz="1000" kern="0" dirty="0">
              <a:solidFill>
                <a:sysClr val="windowText" lastClr="000000"/>
              </a:solidFill>
            </a:endParaRPr>
          </a:p>
        </p:txBody>
      </p:sp>
      <p:sp>
        <p:nvSpPr>
          <p:cNvPr id="47" name="TextBox 117"/>
          <p:cNvSpPr txBox="1"/>
          <p:nvPr/>
        </p:nvSpPr>
        <p:spPr>
          <a:xfrm>
            <a:off x="5715000" y="3962400"/>
            <a:ext cx="914400" cy="326243"/>
          </a:xfrm>
          <a:prstGeom prst="rect">
            <a:avLst/>
          </a:prstGeom>
          <a:solidFill>
            <a:srgbClr val="FF5BFF">
              <a:alpha val="50000"/>
            </a:srgbClr>
          </a:solidFill>
          <a:ln>
            <a:solidFill>
              <a:sysClr val="windowText" lastClr="000000"/>
            </a:solidFill>
          </a:ln>
          <a:effectLst/>
        </p:spPr>
        <p:txBody>
          <a:bodyPr wrap="square" tIns="9144" bIns="9144" rtlCol="0"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Transit Flt.</a:t>
            </a:r>
            <a:br>
              <a:rPr lang="en-US" sz="1000" kern="0" dirty="0" smtClean="0">
                <a:solidFill>
                  <a:sysClr val="windowText" lastClr="000000"/>
                </a:solidFill>
              </a:rPr>
            </a:br>
            <a:r>
              <a:rPr lang="en-US" sz="1000" kern="0" dirty="0" smtClean="0">
                <a:solidFill>
                  <a:sysClr val="windowText" lastClr="000000"/>
                </a:solidFill>
              </a:rPr>
              <a:t>(Backup)</a:t>
            </a:r>
            <a:endParaRPr lang="en-US" sz="1000" kern="0" dirty="0">
              <a:solidFill>
                <a:sysClr val="windowText" lastClr="000000"/>
              </a:solidFill>
            </a:endParaRPr>
          </a:p>
        </p:txBody>
      </p:sp>
      <p:sp>
        <p:nvSpPr>
          <p:cNvPr id="48" name="TextBox 172"/>
          <p:cNvSpPr txBox="1"/>
          <p:nvPr/>
        </p:nvSpPr>
        <p:spPr>
          <a:xfrm>
            <a:off x="5996282" y="3080662"/>
            <a:ext cx="914400" cy="352203"/>
          </a:xfrm>
          <a:prstGeom prst="rect">
            <a:avLst/>
          </a:prstGeom>
          <a:solidFill>
            <a:srgbClr val="65FF5D"/>
          </a:solidFill>
          <a:ln>
            <a:solidFill>
              <a:sysClr val="windowText" lastClr="000000"/>
            </a:solidFill>
          </a:ln>
          <a:effectLst/>
        </p:spPr>
        <p:txBody>
          <a:bodyPr wrap="square" tIns="9144" bIns="9144"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kern="0" dirty="0" smtClean="0">
                <a:solidFill>
                  <a:sysClr val="windowText" lastClr="000000"/>
                </a:solidFill>
              </a:rPr>
              <a:t>Instrument</a:t>
            </a:r>
            <a:br>
              <a:rPr lang="en-US" kern="0" dirty="0" smtClean="0">
                <a:solidFill>
                  <a:sysClr val="windowText" lastClr="000000"/>
                </a:solidFill>
              </a:rPr>
            </a:br>
            <a:r>
              <a:rPr lang="en-US" kern="0" dirty="0" smtClean="0">
                <a:solidFill>
                  <a:sysClr val="windowText" lastClr="000000"/>
                </a:solidFill>
              </a:rPr>
              <a:t>Access</a:t>
            </a:r>
            <a:endParaRPr lang="en-US" kern="0" dirty="0">
              <a:solidFill>
                <a:sysClr val="windowText" lastClr="000000"/>
              </a:solidFill>
            </a:endParaRPr>
          </a:p>
        </p:txBody>
      </p:sp>
      <p:sp>
        <p:nvSpPr>
          <p:cNvPr id="50" name="TextBox 140"/>
          <p:cNvSpPr txBox="1"/>
          <p:nvPr/>
        </p:nvSpPr>
        <p:spPr>
          <a:xfrm>
            <a:off x="1330677" y="3817349"/>
            <a:ext cx="914400" cy="361893"/>
          </a:xfrm>
          <a:prstGeom prst="rect">
            <a:avLst/>
          </a:prstGeom>
          <a:solidFill>
            <a:schemeClr val="bg1"/>
          </a:solidFill>
          <a:ln w="9525">
            <a:solidFill>
              <a:sysClr val="windowText" lastClr="000000"/>
            </a:solidFill>
          </a:ln>
          <a:effectLst/>
        </p:spPr>
        <p:txBody>
          <a:bodyPr wrap="square" lIns="45720" tIns="9144" rIns="45720" bIns="9144"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Initial GH OM Crew to WFF</a:t>
            </a:r>
            <a:endParaRPr lang="en-US" sz="1000" kern="0" dirty="0">
              <a:solidFill>
                <a:sysClr val="windowText" lastClr="000000"/>
              </a:solidFill>
            </a:endParaRPr>
          </a:p>
        </p:txBody>
      </p:sp>
      <p:sp>
        <p:nvSpPr>
          <p:cNvPr id="52" name="TextBox 172"/>
          <p:cNvSpPr txBox="1"/>
          <p:nvPr/>
        </p:nvSpPr>
        <p:spPr>
          <a:xfrm>
            <a:off x="2262482" y="4572000"/>
            <a:ext cx="914400" cy="353083"/>
          </a:xfrm>
          <a:prstGeom prst="rect">
            <a:avLst/>
          </a:prstGeom>
          <a:solidFill>
            <a:srgbClr val="65FF5D"/>
          </a:solidFill>
          <a:ln>
            <a:solidFill>
              <a:sysClr val="windowText" lastClr="000000"/>
            </a:solidFill>
          </a:ln>
          <a:effectLst/>
        </p:spPr>
        <p:txBody>
          <a:bodyPr wrap="square"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Inst. &amp; A/C Preflight</a:t>
            </a:r>
            <a:endParaRPr lang="en-US" sz="1000" kern="0" dirty="0">
              <a:solidFill>
                <a:sysClr val="windowText" lastClr="000000"/>
              </a:solidFill>
            </a:endParaRPr>
          </a:p>
        </p:txBody>
      </p:sp>
      <p:sp>
        <p:nvSpPr>
          <p:cNvPr id="53" name="TextBox 172"/>
          <p:cNvSpPr txBox="1"/>
          <p:nvPr/>
        </p:nvSpPr>
        <p:spPr>
          <a:xfrm>
            <a:off x="6019800" y="3698526"/>
            <a:ext cx="1828800" cy="228600"/>
          </a:xfrm>
          <a:prstGeom prst="rect">
            <a:avLst/>
          </a:prstGeom>
          <a:solidFill>
            <a:srgbClr val="65FF5D"/>
          </a:solidFill>
          <a:ln>
            <a:solidFill>
              <a:sysClr val="windowText" lastClr="000000"/>
            </a:solidFill>
          </a:ln>
          <a:effectLst/>
        </p:spPr>
        <p:txBody>
          <a:bodyPr wrap="square" tIns="9144" bIns="9144"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Instrument Access</a:t>
            </a:r>
            <a:endParaRPr lang="en-US" sz="1000" kern="0" dirty="0">
              <a:solidFill>
                <a:sysClr val="windowText" lastClr="000000"/>
              </a:solidFill>
            </a:endParaRPr>
          </a:p>
        </p:txBody>
      </p:sp>
      <p:sp>
        <p:nvSpPr>
          <p:cNvPr id="33" name="TextBox 117"/>
          <p:cNvSpPr txBox="1"/>
          <p:nvPr/>
        </p:nvSpPr>
        <p:spPr>
          <a:xfrm>
            <a:off x="4800600" y="3941359"/>
            <a:ext cx="838200" cy="357021"/>
          </a:xfrm>
          <a:prstGeom prst="rect">
            <a:avLst/>
          </a:prstGeom>
          <a:solidFill>
            <a:srgbClr val="FF5BFF"/>
          </a:solidFill>
          <a:ln>
            <a:solidFill>
              <a:sysClr val="windowText" lastClr="000000"/>
            </a:solidFill>
          </a:ln>
          <a:effectLst/>
        </p:spPr>
        <p:txBody>
          <a:bodyPr wrap="square" tIns="9144" bIns="9144" rtlCol="0"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kern="0" dirty="0" smtClean="0">
                <a:solidFill>
                  <a:sysClr val="windowText" lastClr="000000"/>
                </a:solidFill>
              </a:rPr>
              <a:t>Transit Flt.</a:t>
            </a:r>
            <a:r>
              <a:rPr lang="en-US" kern="0" dirty="0">
                <a:solidFill>
                  <a:sysClr val="windowText" lastClr="000000"/>
                </a:solidFill>
              </a:rPr>
              <a:t> t</a:t>
            </a:r>
            <a:r>
              <a:rPr lang="en-US" kern="0" dirty="0" smtClean="0">
                <a:solidFill>
                  <a:sysClr val="windowText" lastClr="000000"/>
                </a:solidFill>
              </a:rPr>
              <a:t>o WAL</a:t>
            </a:r>
            <a:endParaRPr lang="en-US" kern="0" dirty="0">
              <a:solidFill>
                <a:sysClr val="windowText" lastClr="000000"/>
              </a:solidFill>
            </a:endParaRPr>
          </a:p>
        </p:txBody>
      </p:sp>
      <p:sp>
        <p:nvSpPr>
          <p:cNvPr id="54" name="TextBox 140"/>
          <p:cNvSpPr txBox="1"/>
          <p:nvPr/>
        </p:nvSpPr>
        <p:spPr>
          <a:xfrm>
            <a:off x="1336323" y="3048000"/>
            <a:ext cx="914400" cy="361893"/>
          </a:xfrm>
          <a:prstGeom prst="rect">
            <a:avLst/>
          </a:prstGeom>
          <a:solidFill>
            <a:schemeClr val="bg1"/>
          </a:solidFill>
          <a:ln w="9525">
            <a:solidFill>
              <a:sysClr val="windowText" lastClr="000000"/>
            </a:solidFill>
          </a:ln>
          <a:effectLst/>
        </p:spPr>
        <p:txBody>
          <a:bodyPr wrap="square" lIns="45720" tIns="9144" rIns="45720" bIns="9144"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Initial GH Flt. Crew to WFF</a:t>
            </a:r>
            <a:endParaRPr lang="en-US" sz="1000" kern="0" dirty="0">
              <a:solidFill>
                <a:sysClr val="windowText" lastClr="000000"/>
              </a:solidFill>
            </a:endParaRPr>
          </a:p>
        </p:txBody>
      </p:sp>
      <p:sp>
        <p:nvSpPr>
          <p:cNvPr id="31" name="TextBox 140"/>
          <p:cNvSpPr txBox="1"/>
          <p:nvPr/>
        </p:nvSpPr>
        <p:spPr>
          <a:xfrm>
            <a:off x="5058170" y="3710737"/>
            <a:ext cx="900002" cy="214804"/>
          </a:xfrm>
          <a:prstGeom prst="rect">
            <a:avLst/>
          </a:prstGeom>
          <a:solidFill>
            <a:schemeClr val="bg1"/>
          </a:solidFill>
          <a:ln w="9525">
            <a:solidFill>
              <a:sysClr val="windowText" lastClr="000000"/>
            </a:solidFill>
          </a:ln>
          <a:effectLst/>
        </p:spPr>
        <p:txBody>
          <a:bodyPr wrap="square" lIns="45720" rIns="4572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1 trucks to WFF</a:t>
            </a:r>
            <a:endParaRPr lang="en-US" sz="1000" kern="0" dirty="0">
              <a:solidFill>
                <a:sysClr val="windowText" lastClr="000000"/>
              </a:solidFill>
            </a:endParaRPr>
          </a:p>
        </p:txBody>
      </p:sp>
      <p:sp>
        <p:nvSpPr>
          <p:cNvPr id="34" name="TextBox 140"/>
          <p:cNvSpPr txBox="1"/>
          <p:nvPr/>
        </p:nvSpPr>
        <p:spPr>
          <a:xfrm>
            <a:off x="6931438" y="3021876"/>
            <a:ext cx="900002" cy="330055"/>
          </a:xfrm>
          <a:prstGeom prst="rect">
            <a:avLst/>
          </a:prstGeom>
          <a:solidFill>
            <a:schemeClr val="bg1"/>
          </a:solidFill>
          <a:ln w="9525">
            <a:solidFill>
              <a:sysClr val="windowText" lastClr="000000"/>
            </a:solidFill>
          </a:ln>
          <a:effectLst/>
        </p:spPr>
        <p:txBody>
          <a:bodyPr wrap="square" lIns="45720" tIns="9144" rIns="45720" bIns="9144"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Pacific Ku Sat Support Starts</a:t>
            </a:r>
            <a:endParaRPr lang="en-US" sz="1000" kern="0" dirty="0">
              <a:solidFill>
                <a:sysClr val="windowText" lastClr="000000"/>
              </a:solidFill>
            </a:endParaRPr>
          </a:p>
        </p:txBody>
      </p:sp>
      <p:sp>
        <p:nvSpPr>
          <p:cNvPr id="37" name="TextBox 150"/>
          <p:cNvSpPr txBox="1"/>
          <p:nvPr/>
        </p:nvSpPr>
        <p:spPr>
          <a:xfrm>
            <a:off x="2287882" y="2204194"/>
            <a:ext cx="840186" cy="272045"/>
          </a:xfrm>
          <a:prstGeom prst="rect">
            <a:avLst/>
          </a:prstGeom>
          <a:solidFill>
            <a:srgbClr val="FF5BFF"/>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 tIns="9144" rIns="9144" bIns="9144"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Lessons Learn</a:t>
            </a:r>
            <a:br>
              <a:rPr lang="en-US" dirty="0" smtClean="0">
                <a:solidFill>
                  <a:prstClr val="black"/>
                </a:solidFill>
              </a:rPr>
            </a:br>
            <a:r>
              <a:rPr lang="en-US" dirty="0" smtClean="0">
                <a:solidFill>
                  <a:prstClr val="black"/>
                </a:solidFill>
              </a:rPr>
              <a:t>Table Top</a:t>
            </a:r>
          </a:p>
        </p:txBody>
      </p:sp>
    </p:spTree>
    <p:extLst>
      <p:ext uri="{BB962C8B-B14F-4D97-AF65-F5344CB8AC3E}">
        <p14:creationId xmlns:p14="http://schemas.microsoft.com/office/powerpoint/2010/main" val="12209584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marL="0" lvl="0" indent="0" algn="ctr">
              <a:spcBef>
                <a:spcPts val="0"/>
              </a:spcBef>
              <a:buNone/>
            </a:pPr>
            <a:r>
              <a:rPr lang="en-US" sz="1800" dirty="0">
                <a:solidFill>
                  <a:prstClr val="black"/>
                </a:solidFill>
              </a:rPr>
              <a:t>AGENDA</a:t>
            </a:r>
          </a:p>
          <a:p>
            <a:pPr marL="0" lvl="0" indent="0">
              <a:spcBef>
                <a:spcPts val="0"/>
              </a:spcBef>
              <a:buNone/>
            </a:pPr>
            <a:r>
              <a:rPr lang="en-US" sz="1800" dirty="0" smtClean="0">
                <a:solidFill>
                  <a:prstClr val="black"/>
                </a:solidFill>
              </a:rPr>
              <a:t>Opening/</a:t>
            </a:r>
            <a:r>
              <a:rPr lang="en-US" sz="1800" dirty="0" err="1" smtClean="0">
                <a:solidFill>
                  <a:prstClr val="black"/>
                </a:solidFill>
              </a:rPr>
              <a:t>Introducton</a:t>
            </a:r>
            <a:r>
              <a:rPr lang="en-US" sz="1800" dirty="0" smtClean="0">
                <a:solidFill>
                  <a:prstClr val="black"/>
                </a:solidFill>
              </a:rPr>
              <a:t> </a:t>
            </a:r>
            <a:r>
              <a:rPr lang="en-US" sz="1800" dirty="0">
                <a:solidFill>
                  <a:prstClr val="black"/>
                </a:solidFill>
              </a:rPr>
              <a:t>Remarks 		</a:t>
            </a:r>
            <a:r>
              <a:rPr lang="en-US" sz="1800" dirty="0">
                <a:solidFill>
                  <a:srgbClr val="FF0000"/>
                </a:solidFill>
              </a:rPr>
              <a:t>P</a:t>
            </a:r>
            <a:r>
              <a:rPr lang="en-US" sz="1800" dirty="0" smtClean="0">
                <a:solidFill>
                  <a:srgbClr val="FF0000"/>
                </a:solidFill>
              </a:rPr>
              <a:t>hil </a:t>
            </a:r>
            <a:r>
              <a:rPr lang="en-US" sz="1800" dirty="0" err="1">
                <a:solidFill>
                  <a:srgbClr val="FF0000"/>
                </a:solidFill>
              </a:rPr>
              <a:t>Kenul</a:t>
            </a:r>
            <a:r>
              <a:rPr lang="en-US" sz="1800" dirty="0">
                <a:solidFill>
                  <a:srgbClr val="FF0000"/>
                </a:solidFill>
              </a:rPr>
              <a:t>/Gary </a:t>
            </a:r>
            <a:r>
              <a:rPr lang="en-US" sz="1800" dirty="0" smtClean="0">
                <a:solidFill>
                  <a:srgbClr val="FF0000"/>
                </a:solidFill>
              </a:rPr>
              <a:t>Wick</a:t>
            </a:r>
          </a:p>
          <a:p>
            <a:pPr marL="0" indent="0">
              <a:spcBef>
                <a:spcPts val="0"/>
              </a:spcBef>
              <a:buNone/>
            </a:pPr>
            <a:r>
              <a:rPr lang="en-US" sz="1800" dirty="0">
                <a:solidFill>
                  <a:prstClr val="black"/>
                </a:solidFill>
              </a:rPr>
              <a:t>Management &amp; Logistics 			</a:t>
            </a:r>
            <a:r>
              <a:rPr lang="en-US" sz="1800" dirty="0">
                <a:solidFill>
                  <a:srgbClr val="FF0000"/>
                </a:solidFill>
              </a:rPr>
              <a:t>Phil </a:t>
            </a:r>
            <a:r>
              <a:rPr lang="en-US" sz="1800" dirty="0" err="1">
                <a:solidFill>
                  <a:srgbClr val="FF0000"/>
                </a:solidFill>
              </a:rPr>
              <a:t>Kenul</a:t>
            </a:r>
            <a:endParaRPr lang="en-US" sz="1800" dirty="0">
              <a:solidFill>
                <a:srgbClr val="FF0000"/>
              </a:solidFill>
            </a:endParaRPr>
          </a:p>
          <a:p>
            <a:pPr marL="0" lvl="0" indent="0">
              <a:spcBef>
                <a:spcPts val="0"/>
              </a:spcBef>
              <a:buNone/>
            </a:pPr>
            <a:r>
              <a:rPr lang="en-US" sz="1800" dirty="0" smtClean="0">
                <a:solidFill>
                  <a:prstClr val="black"/>
                </a:solidFill>
              </a:rPr>
              <a:t>Tropical Outlook </a:t>
            </a:r>
            <a:r>
              <a:rPr lang="en-US" sz="1800" dirty="0">
                <a:solidFill>
                  <a:prstClr val="black"/>
                </a:solidFill>
              </a:rPr>
              <a:t>			</a:t>
            </a:r>
            <a:r>
              <a:rPr lang="en-US" sz="1800" dirty="0" smtClean="0">
                <a:solidFill>
                  <a:prstClr val="black"/>
                </a:solidFill>
              </a:rPr>
              <a:t>                 </a:t>
            </a:r>
            <a:r>
              <a:rPr lang="en-US" sz="1800" dirty="0" smtClean="0">
                <a:solidFill>
                  <a:srgbClr val="FF0000"/>
                </a:solidFill>
              </a:rPr>
              <a:t>Jason </a:t>
            </a:r>
            <a:r>
              <a:rPr lang="en-US" sz="1800" dirty="0" err="1" smtClean="0">
                <a:solidFill>
                  <a:srgbClr val="FF0000"/>
                </a:solidFill>
              </a:rPr>
              <a:t>Dunion</a:t>
            </a:r>
            <a:endParaRPr lang="en-US" sz="1800" dirty="0" smtClean="0">
              <a:solidFill>
                <a:srgbClr val="FF0000"/>
              </a:solidFill>
            </a:endParaRPr>
          </a:p>
          <a:p>
            <a:pPr marL="0" lvl="0" indent="0">
              <a:spcBef>
                <a:spcPts val="0"/>
              </a:spcBef>
              <a:buNone/>
            </a:pPr>
            <a:r>
              <a:rPr lang="en-US" sz="1800" dirty="0">
                <a:solidFill>
                  <a:prstClr val="black"/>
                </a:solidFill>
              </a:rPr>
              <a:t>Mission &amp; Science </a:t>
            </a:r>
            <a:r>
              <a:rPr lang="en-US" sz="1800" dirty="0" smtClean="0">
                <a:solidFill>
                  <a:prstClr val="black"/>
                </a:solidFill>
              </a:rPr>
              <a:t>Overview                    </a:t>
            </a:r>
            <a:r>
              <a:rPr lang="en-US" sz="1800" dirty="0" smtClean="0">
                <a:solidFill>
                  <a:srgbClr val="FF0000"/>
                </a:solidFill>
              </a:rPr>
              <a:t>Gary Wick</a:t>
            </a:r>
          </a:p>
          <a:p>
            <a:pPr marL="0" lvl="0" indent="0">
              <a:spcBef>
                <a:spcPts val="0"/>
              </a:spcBef>
              <a:buNone/>
            </a:pPr>
            <a:r>
              <a:rPr lang="en-US" sz="1800" dirty="0" smtClean="0"/>
              <a:t>Flight Patterns &amp; Modules			</a:t>
            </a:r>
            <a:r>
              <a:rPr lang="en-US" sz="1800" dirty="0" smtClean="0">
                <a:solidFill>
                  <a:srgbClr val="FF0000"/>
                </a:solidFill>
              </a:rPr>
              <a:t>Jason </a:t>
            </a:r>
            <a:r>
              <a:rPr lang="en-US" sz="1800" dirty="0" err="1" smtClean="0">
                <a:solidFill>
                  <a:srgbClr val="FF0000"/>
                </a:solidFill>
              </a:rPr>
              <a:t>Dunion</a:t>
            </a:r>
            <a:endParaRPr lang="en-US" sz="1800" dirty="0" smtClean="0">
              <a:solidFill>
                <a:srgbClr val="FF0000"/>
              </a:solidFill>
            </a:endParaRPr>
          </a:p>
          <a:p>
            <a:pPr marL="0" lvl="0" indent="0">
              <a:spcBef>
                <a:spcPts val="0"/>
              </a:spcBef>
              <a:buNone/>
            </a:pPr>
            <a:r>
              <a:rPr lang="en-US" sz="1800" dirty="0" smtClean="0"/>
              <a:t>Data Management &amp;  Analysis		</a:t>
            </a:r>
            <a:r>
              <a:rPr lang="en-US" sz="1800" dirty="0" smtClean="0">
                <a:solidFill>
                  <a:srgbClr val="FF0000"/>
                </a:solidFill>
              </a:rPr>
              <a:t>JC Coffey</a:t>
            </a:r>
            <a:r>
              <a:rPr lang="en-US" sz="1800" dirty="0" smtClean="0"/>
              <a:t>				</a:t>
            </a:r>
          </a:p>
          <a:p>
            <a:pPr marL="0" lvl="0" indent="0">
              <a:spcBef>
                <a:spcPts val="0"/>
              </a:spcBef>
              <a:buNone/>
            </a:pPr>
            <a:r>
              <a:rPr lang="en-US" sz="1800" dirty="0" smtClean="0">
                <a:solidFill>
                  <a:prstClr val="black"/>
                </a:solidFill>
              </a:rPr>
              <a:t>GH </a:t>
            </a:r>
            <a:r>
              <a:rPr lang="en-US" sz="1800" dirty="0">
                <a:solidFill>
                  <a:prstClr val="black"/>
                </a:solidFill>
              </a:rPr>
              <a:t>Operations 					</a:t>
            </a:r>
            <a:r>
              <a:rPr lang="en-US" sz="1800" dirty="0" smtClean="0">
                <a:solidFill>
                  <a:srgbClr val="FF0000"/>
                </a:solidFill>
              </a:rPr>
              <a:t>Jon </a:t>
            </a:r>
            <a:r>
              <a:rPr lang="en-US" sz="1800" dirty="0" err="1" smtClean="0">
                <a:solidFill>
                  <a:srgbClr val="FF0000"/>
                </a:solidFill>
              </a:rPr>
              <a:t>Neuhaus</a:t>
            </a:r>
            <a:endParaRPr lang="en-US" sz="1800" dirty="0">
              <a:solidFill>
                <a:srgbClr val="FF0000"/>
              </a:solidFill>
            </a:endParaRPr>
          </a:p>
          <a:p>
            <a:pPr marL="0" lvl="0" indent="0">
              <a:spcBef>
                <a:spcPts val="0"/>
              </a:spcBef>
              <a:buNone/>
            </a:pPr>
            <a:r>
              <a:rPr lang="en-US" sz="1800" dirty="0" smtClean="0">
                <a:solidFill>
                  <a:prstClr val="black"/>
                </a:solidFill>
              </a:rPr>
              <a:t>Actions	</a:t>
            </a:r>
            <a:r>
              <a:rPr lang="en-US" sz="1800" dirty="0">
                <a:solidFill>
                  <a:prstClr val="black"/>
                </a:solidFill>
              </a:rPr>
              <a:t>						</a:t>
            </a:r>
            <a:r>
              <a:rPr lang="en-US" sz="1800" dirty="0">
                <a:solidFill>
                  <a:srgbClr val="FF0000"/>
                </a:solidFill>
              </a:rPr>
              <a:t>Phil </a:t>
            </a:r>
            <a:r>
              <a:rPr lang="en-US" sz="1800" dirty="0" err="1">
                <a:solidFill>
                  <a:srgbClr val="FF0000"/>
                </a:solidFill>
              </a:rPr>
              <a:t>Kenul</a:t>
            </a:r>
            <a:endParaRPr lang="en-US" sz="1800" dirty="0">
              <a:solidFill>
                <a:srgbClr val="FF0000"/>
              </a:solidFill>
            </a:endParaRPr>
          </a:p>
        </p:txBody>
      </p:sp>
    </p:spTree>
    <p:extLst>
      <p:ext uri="{BB962C8B-B14F-4D97-AF65-F5344CB8AC3E}">
        <p14:creationId xmlns:p14="http://schemas.microsoft.com/office/powerpoint/2010/main" val="28181172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271351" y="2895600"/>
            <a:ext cx="909791" cy="2172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Rectangle 18"/>
          <p:cNvSpPr/>
          <p:nvPr/>
        </p:nvSpPr>
        <p:spPr>
          <a:xfrm>
            <a:off x="5991752" y="4332514"/>
            <a:ext cx="909791" cy="152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8" name="Rectangle 17"/>
          <p:cNvSpPr/>
          <p:nvPr/>
        </p:nvSpPr>
        <p:spPr>
          <a:xfrm>
            <a:off x="5987143" y="2808017"/>
            <a:ext cx="909791" cy="152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101593556"/>
              </p:ext>
            </p:extLst>
          </p:nvPr>
        </p:nvGraphicFramePr>
        <p:xfrm>
          <a:off x="1320015" y="1493836"/>
          <a:ext cx="6528585" cy="4373564"/>
        </p:xfrm>
        <a:graphic>
          <a:graphicData uri="http://schemas.openxmlformats.org/drawingml/2006/table">
            <a:tbl>
              <a:tblPr/>
              <a:tblGrid>
                <a:gridCol w="932655"/>
                <a:gridCol w="932655"/>
                <a:gridCol w="932655"/>
                <a:gridCol w="932655"/>
                <a:gridCol w="932655"/>
                <a:gridCol w="932655"/>
                <a:gridCol w="932655"/>
              </a:tblGrid>
              <a:tr h="362255">
                <a:tc gridSpan="7">
                  <a:txBody>
                    <a:bodyPr/>
                    <a:lstStyle/>
                    <a:p>
                      <a:pPr algn="l" fontAlgn="ctr"/>
                      <a:r>
                        <a:rPr lang="en-US" sz="2200" b="0" i="0" u="none" strike="noStrike" dirty="0" smtClean="0">
                          <a:effectLst/>
                          <a:latin typeface="Trebuchet MS"/>
                        </a:rPr>
                        <a:t>September </a:t>
                      </a:r>
                      <a:r>
                        <a:rPr lang="en-US" sz="2200" b="0" i="0" u="none" strike="noStrike" dirty="0">
                          <a:effectLst/>
                          <a:latin typeface="Trebuchet MS"/>
                        </a:rPr>
                        <a:t>2015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6709">
                <a:tc>
                  <a:txBody>
                    <a:bodyPr/>
                    <a:lstStyle/>
                    <a:p>
                      <a:pPr algn="ctr" fontAlgn="ctr"/>
                      <a:r>
                        <a:rPr lang="en-US" sz="1000" b="1" i="0" u="none" strike="noStrike">
                          <a:solidFill>
                            <a:srgbClr val="FFFFFF"/>
                          </a:solidFill>
                          <a:effectLst/>
                          <a:latin typeface="Trebuchet MS"/>
                        </a:rPr>
                        <a:t>Sunday</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Monday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Tuesday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Wednesday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Thursday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Friday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Saturday</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766920">
                <a:tc>
                  <a:txBody>
                    <a:bodyPr/>
                    <a:lstStyle/>
                    <a:p>
                      <a:pPr algn="l" fontAlgn="t"/>
                      <a:r>
                        <a:rPr lang="en-US" sz="1000" b="0" i="0" u="none" strike="noStrike" dirty="0">
                          <a:effectLst/>
                          <a:latin typeface="Verdana"/>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a:effectLst/>
                          <a:latin typeface="Verdana"/>
                        </a:rPr>
                        <a:t>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FF0000"/>
                          </a:solidFill>
                          <a:effectLst/>
                          <a:latin typeface="Verdana"/>
                        </a:rPr>
                        <a:t>7KDP-2</a:t>
                      </a:r>
                    </a:p>
                    <a:p>
                      <a:pPr algn="l" fontAlgn="t"/>
                      <a:r>
                        <a:rPr lang="en-US" sz="1000" b="0" i="0" u="none" strike="noStrike" dirty="0" smtClean="0">
                          <a:effectLst/>
                          <a:latin typeface="Verdana"/>
                        </a:rPr>
                        <a:t>   </a:t>
                      </a:r>
                      <a:r>
                        <a:rPr lang="en-US" sz="1000" b="1" i="0" u="none" strike="noStrike" dirty="0" smtClean="0">
                          <a:effectLst/>
                          <a:latin typeface="Verdana"/>
                        </a:rPr>
                        <a:t>HOLIDAY</a:t>
                      </a:r>
                      <a:endParaRPr lang="en-US" sz="1000" b="1"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8</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9</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000" b="0" i="0" u="none" strike="noStrike" dirty="0" smtClean="0">
                          <a:effectLst/>
                          <a:latin typeface="Verdana"/>
                        </a:rPr>
                        <a:t>11  </a:t>
                      </a:r>
                      <a:r>
                        <a:rPr lang="en-US" sz="1000" b="1" i="0" u="none" strike="noStrike" dirty="0" smtClean="0">
                          <a:effectLst/>
                          <a:latin typeface="Verdana"/>
                        </a:rPr>
                        <a:t>RDO</a:t>
                      </a:r>
                    </a:p>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12</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13</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14</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15</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16</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17</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18</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19</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20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22</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23</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24</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000" b="0" i="0" u="none" strike="noStrike" dirty="0" smtClean="0">
                          <a:effectLst/>
                          <a:latin typeface="Verdana"/>
                        </a:rPr>
                        <a:t>25  </a:t>
                      </a:r>
                      <a:r>
                        <a:rPr lang="en-US" sz="1000" b="1" i="0" u="none" strike="noStrike" dirty="0" smtClean="0">
                          <a:effectLst/>
                          <a:latin typeface="Verdana"/>
                        </a:rPr>
                        <a:t>RDO</a:t>
                      </a:r>
                    </a:p>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26</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27</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28</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29</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30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4" name="TextBox 150"/>
          <p:cNvSpPr txBox="1"/>
          <p:nvPr/>
        </p:nvSpPr>
        <p:spPr>
          <a:xfrm>
            <a:off x="3200401" y="2429070"/>
            <a:ext cx="4648360" cy="237930"/>
          </a:xfrm>
          <a:prstGeom prst="rect">
            <a:avLst/>
          </a:prstGeom>
          <a:solidFill>
            <a:srgbClr val="FFE40C"/>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Science Flight Period</a:t>
            </a:r>
            <a:endParaRPr lang="en-US" dirty="0">
              <a:solidFill>
                <a:prstClr val="black"/>
              </a:solidFill>
            </a:endParaRPr>
          </a:p>
        </p:txBody>
      </p:sp>
      <p:sp>
        <p:nvSpPr>
          <p:cNvPr id="25" name="TextBox 150"/>
          <p:cNvSpPr txBox="1"/>
          <p:nvPr/>
        </p:nvSpPr>
        <p:spPr>
          <a:xfrm>
            <a:off x="1318450" y="3119685"/>
            <a:ext cx="6519264" cy="139675"/>
          </a:xfrm>
          <a:prstGeom prst="rect">
            <a:avLst/>
          </a:prstGeom>
          <a:solidFill>
            <a:srgbClr val="FFE40C"/>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Science Flight Period</a:t>
            </a:r>
            <a:endParaRPr lang="en-US" dirty="0">
              <a:solidFill>
                <a:prstClr val="black"/>
              </a:solidFill>
            </a:endParaRPr>
          </a:p>
        </p:txBody>
      </p:sp>
      <p:sp>
        <p:nvSpPr>
          <p:cNvPr id="26" name="TextBox 150"/>
          <p:cNvSpPr txBox="1"/>
          <p:nvPr/>
        </p:nvSpPr>
        <p:spPr>
          <a:xfrm>
            <a:off x="1329497" y="3735813"/>
            <a:ext cx="6519264" cy="146272"/>
          </a:xfrm>
          <a:prstGeom prst="rect">
            <a:avLst/>
          </a:prstGeom>
          <a:solidFill>
            <a:srgbClr val="FFE40C"/>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Science Flight Period</a:t>
            </a:r>
            <a:endParaRPr lang="en-US" dirty="0">
              <a:solidFill>
                <a:prstClr val="black"/>
              </a:solidFill>
            </a:endParaRPr>
          </a:p>
        </p:txBody>
      </p:sp>
      <p:sp>
        <p:nvSpPr>
          <p:cNvPr id="27" name="TextBox 150"/>
          <p:cNvSpPr txBox="1"/>
          <p:nvPr/>
        </p:nvSpPr>
        <p:spPr>
          <a:xfrm>
            <a:off x="1325868" y="4484914"/>
            <a:ext cx="6519264" cy="172517"/>
          </a:xfrm>
          <a:prstGeom prst="rect">
            <a:avLst/>
          </a:prstGeom>
          <a:solidFill>
            <a:srgbClr val="FFE40C"/>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Science Flight Period</a:t>
            </a:r>
            <a:endParaRPr lang="en-US" dirty="0">
              <a:solidFill>
                <a:prstClr val="black"/>
              </a:solidFill>
            </a:endParaRPr>
          </a:p>
        </p:txBody>
      </p:sp>
      <p:sp>
        <p:nvSpPr>
          <p:cNvPr id="28" name="TextBox 150"/>
          <p:cNvSpPr txBox="1"/>
          <p:nvPr/>
        </p:nvSpPr>
        <p:spPr>
          <a:xfrm>
            <a:off x="1340221" y="5274880"/>
            <a:ext cx="891350" cy="228602"/>
          </a:xfrm>
          <a:prstGeom prst="rect">
            <a:avLst/>
          </a:prstGeom>
          <a:solidFill>
            <a:srgbClr val="FFE40C"/>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Science</a:t>
            </a:r>
            <a:endParaRPr lang="en-US" dirty="0">
              <a:solidFill>
                <a:prstClr val="black"/>
              </a:solidFill>
            </a:endParaRPr>
          </a:p>
        </p:txBody>
      </p:sp>
      <p:graphicFrame>
        <p:nvGraphicFramePr>
          <p:cNvPr id="29" name="Table 28"/>
          <p:cNvGraphicFramePr>
            <a:graphicFrameLocks noGrp="1"/>
          </p:cNvGraphicFramePr>
          <p:nvPr>
            <p:extLst>
              <p:ext uri="{D42A27DB-BD31-4B8C-83A1-F6EECF244321}">
                <p14:modId xmlns:p14="http://schemas.microsoft.com/office/powerpoint/2010/main" val="3184716088"/>
              </p:ext>
            </p:extLst>
          </p:nvPr>
        </p:nvGraphicFramePr>
        <p:xfrm>
          <a:off x="1371600" y="657225"/>
          <a:ext cx="6313714" cy="942975"/>
        </p:xfrm>
        <a:graphic>
          <a:graphicData uri="http://schemas.openxmlformats.org/drawingml/2006/table">
            <a:tbl>
              <a:tblPr/>
              <a:tblGrid>
                <a:gridCol w="6313714"/>
              </a:tblGrid>
              <a:tr h="277457">
                <a:tc>
                  <a:txBody>
                    <a:bodyPr/>
                    <a:lstStyle/>
                    <a:p>
                      <a:pPr algn="ctr" fontAlgn="ctr"/>
                      <a:r>
                        <a:rPr lang="en-US" sz="2200" b="1" i="0" u="none" strike="noStrike" dirty="0" smtClean="0">
                          <a:effectLst/>
                          <a:latin typeface="Trebuchet MS"/>
                        </a:rPr>
                        <a:t>NOAA SHOUT’15 GH Project </a:t>
                      </a:r>
                      <a:r>
                        <a:rPr lang="en-US" sz="2200" b="1" i="0" u="none" strike="noStrike" dirty="0">
                          <a:effectLst/>
                          <a:latin typeface="Trebuchet MS"/>
                        </a:rPr>
                        <a:t>Schedule</a:t>
                      </a:r>
                    </a:p>
                  </a:txBody>
                  <a:tcPr marL="9525" marR="9525" marT="9525" marB="0" anchor="ctr">
                    <a:lnL>
                      <a:noFill/>
                    </a:lnL>
                    <a:lnR>
                      <a:noFill/>
                    </a:lnR>
                    <a:lnT>
                      <a:noFill/>
                    </a:lnT>
                    <a:lnB>
                      <a:noFill/>
                    </a:lnB>
                  </a:tcPr>
                </a:tc>
              </a:tr>
              <a:tr h="242512">
                <a:tc>
                  <a:txBody>
                    <a:bodyPr/>
                    <a:lstStyle/>
                    <a:p>
                      <a:pPr algn="ctr" fontAlgn="ctr"/>
                      <a:r>
                        <a:rPr lang="en-US" sz="2000" b="1" i="0" u="none" strike="noStrike" dirty="0" smtClean="0">
                          <a:effectLst/>
                          <a:latin typeface="Trebuchet MS"/>
                        </a:rPr>
                        <a:t>AFRC / WFF</a:t>
                      </a:r>
                      <a:endParaRPr lang="en-US" sz="2000" b="1" i="0" u="none" strike="noStrike" dirty="0">
                        <a:effectLst/>
                        <a:latin typeface="Trebuchet MS"/>
                      </a:endParaRPr>
                    </a:p>
                  </a:txBody>
                  <a:tcPr marL="9525" marR="9525" marT="9525" marB="0" anchor="ctr">
                    <a:lnL>
                      <a:noFill/>
                    </a:lnL>
                    <a:lnR>
                      <a:noFill/>
                    </a:lnR>
                    <a:lnT>
                      <a:noFill/>
                    </a:lnT>
                    <a:lnB>
                      <a:noFill/>
                    </a:lnB>
                  </a:tcPr>
                </a:tc>
              </a:tr>
              <a:tr h="232388">
                <a:tc>
                  <a:txBody>
                    <a:bodyPr/>
                    <a:lstStyle/>
                    <a:p>
                      <a:pPr algn="ctr" fontAlgn="ctr"/>
                      <a:endParaRPr lang="en-US" sz="1800" b="1" i="0" u="none" strike="noStrike" dirty="0">
                        <a:effectLst/>
                        <a:latin typeface="Trebuchet MS"/>
                      </a:endParaRPr>
                    </a:p>
                  </a:txBody>
                  <a:tcPr marL="9525" marR="9525" marT="9525" marB="0" anchor="ctr">
                    <a:lnL>
                      <a:noFill/>
                    </a:lnL>
                    <a:lnR>
                      <a:noFill/>
                    </a:lnR>
                    <a:lnT>
                      <a:noFill/>
                    </a:lnT>
                    <a:lnB>
                      <a:noFill/>
                    </a:lnB>
                  </a:tcPr>
                </a:tc>
              </a:tr>
            </a:tbl>
          </a:graphicData>
        </a:graphic>
      </p:graphicFrame>
      <p:sp>
        <p:nvSpPr>
          <p:cNvPr id="21" name="TextBox 117"/>
          <p:cNvSpPr txBox="1"/>
          <p:nvPr/>
        </p:nvSpPr>
        <p:spPr>
          <a:xfrm>
            <a:off x="2271351" y="5279429"/>
            <a:ext cx="881319" cy="341632"/>
          </a:xfrm>
          <a:prstGeom prst="rect">
            <a:avLst/>
          </a:prstGeom>
          <a:solidFill>
            <a:srgbClr val="FF5BFF"/>
          </a:solidFill>
          <a:ln>
            <a:solidFill>
              <a:sysClr val="windowText" lastClr="000000"/>
            </a:solidFill>
          </a:ln>
          <a:effectLst/>
        </p:spPr>
        <p:txBody>
          <a:bodyPr wrap="square" tIns="9144" bIns="9144" rtlCol="0"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50" kern="0" dirty="0" smtClean="0">
                <a:solidFill>
                  <a:sysClr val="windowText" lastClr="000000"/>
                </a:solidFill>
              </a:rPr>
              <a:t>Transit Flt.</a:t>
            </a:r>
            <a:r>
              <a:rPr lang="en-US" sz="1050" kern="0" dirty="0">
                <a:solidFill>
                  <a:sysClr val="windowText" lastClr="000000"/>
                </a:solidFill>
              </a:rPr>
              <a:t> </a:t>
            </a:r>
            <a:r>
              <a:rPr lang="en-US" sz="1050" kern="0" dirty="0" smtClean="0">
                <a:solidFill>
                  <a:sysClr val="windowText" lastClr="000000"/>
                </a:solidFill>
              </a:rPr>
              <a:t>to EDW</a:t>
            </a:r>
            <a:endParaRPr lang="en-US" sz="1050" kern="0" dirty="0">
              <a:solidFill>
                <a:sysClr val="windowText" lastClr="000000"/>
              </a:solidFill>
            </a:endParaRPr>
          </a:p>
        </p:txBody>
      </p:sp>
      <p:sp>
        <p:nvSpPr>
          <p:cNvPr id="13" name="TextBox 156"/>
          <p:cNvSpPr txBox="1"/>
          <p:nvPr/>
        </p:nvSpPr>
        <p:spPr>
          <a:xfrm>
            <a:off x="3200401" y="5280156"/>
            <a:ext cx="1828799" cy="218050"/>
          </a:xfrm>
          <a:prstGeom prst="rect">
            <a:avLst/>
          </a:prstGeom>
          <a:solidFill>
            <a:srgbClr val="65FF5D"/>
          </a:solidFill>
          <a:ln>
            <a:solidFill>
              <a:sysClr val="windowText" lastClr="000000"/>
            </a:solidFill>
          </a:ln>
          <a:effectLst/>
        </p:spPr>
        <p:txBody>
          <a:bodyPr wrap="square" lIns="45720" rIns="4572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kern="0" dirty="0" smtClean="0">
                <a:solidFill>
                  <a:sysClr val="windowText" lastClr="000000"/>
                </a:solidFill>
              </a:rPr>
              <a:t>Inst. Removal &amp; Packing</a:t>
            </a:r>
            <a:endParaRPr lang="en-US" kern="0" dirty="0">
              <a:solidFill>
                <a:sysClr val="windowText" lastClr="000000"/>
              </a:solidFill>
            </a:endParaRPr>
          </a:p>
        </p:txBody>
      </p:sp>
      <p:sp>
        <p:nvSpPr>
          <p:cNvPr id="14" name="TextBox 140"/>
          <p:cNvSpPr txBox="1"/>
          <p:nvPr/>
        </p:nvSpPr>
        <p:spPr>
          <a:xfrm>
            <a:off x="3217426" y="5517905"/>
            <a:ext cx="1811773" cy="279244"/>
          </a:xfrm>
          <a:prstGeom prst="rect">
            <a:avLst/>
          </a:prstGeom>
          <a:solidFill>
            <a:schemeClr val="bg1"/>
          </a:solidFill>
          <a:ln w="9525">
            <a:solidFill>
              <a:sysClr val="windowText" lastClr="000000"/>
            </a:solidFill>
          </a:ln>
          <a:effectLst/>
        </p:spPr>
        <p:txBody>
          <a:bodyPr wrap="square" lIns="45720" tIns="9144" rIns="45720" bIns="9144"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GH Team &amp; Inst. P.I.’s AFRC</a:t>
            </a:r>
            <a:endParaRPr lang="en-US" sz="1000" kern="0" dirty="0">
              <a:solidFill>
                <a:sysClr val="windowText" lastClr="000000"/>
              </a:solidFill>
            </a:endParaRPr>
          </a:p>
        </p:txBody>
      </p:sp>
      <p:sp>
        <p:nvSpPr>
          <p:cNvPr id="15" name="TextBox 181"/>
          <p:cNvSpPr txBox="1"/>
          <p:nvPr/>
        </p:nvSpPr>
        <p:spPr>
          <a:xfrm>
            <a:off x="2274979" y="3284602"/>
            <a:ext cx="852850" cy="228313"/>
          </a:xfrm>
          <a:prstGeom prst="rect">
            <a:avLst/>
          </a:prstGeom>
          <a:solidFill>
            <a:schemeClr val="accent6">
              <a:lumMod val="60000"/>
              <a:lumOff val="40000"/>
            </a:schemeClr>
          </a:solidFill>
          <a:ln>
            <a:solidFill>
              <a:sysClr val="windowText" lastClr="000000"/>
            </a:solidFill>
          </a:ln>
          <a:effectLst/>
        </p:spPr>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defRPr/>
            </a:pPr>
            <a:r>
              <a:rPr lang="en-US" sz="800" kern="0" dirty="0" smtClean="0">
                <a:solidFill>
                  <a:sysClr val="windowText" lastClr="000000"/>
                </a:solidFill>
              </a:rPr>
              <a:t>Earliest decision point to RTB</a:t>
            </a:r>
            <a:endParaRPr lang="en-US" sz="800" kern="0" dirty="0">
              <a:solidFill>
                <a:sysClr val="windowText" lastClr="000000"/>
              </a:solidFill>
            </a:endParaRPr>
          </a:p>
        </p:txBody>
      </p:sp>
      <p:sp>
        <p:nvSpPr>
          <p:cNvPr id="16" name="TextBox 133"/>
          <p:cNvSpPr txBox="1"/>
          <p:nvPr/>
        </p:nvSpPr>
        <p:spPr>
          <a:xfrm>
            <a:off x="5992666" y="5943600"/>
            <a:ext cx="1856095" cy="685800"/>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sz="1000" dirty="0" smtClean="0">
                <a:solidFill>
                  <a:prstClr val="black"/>
                </a:solidFill>
              </a:rPr>
              <a:t>*Note: The first Pacific science flight after returning from Wallops is estimated to be 5 to 8 days following return.</a:t>
            </a:r>
            <a:endParaRPr lang="en-US" sz="1000" dirty="0">
              <a:solidFill>
                <a:prstClr val="black"/>
              </a:solidFill>
            </a:endParaRPr>
          </a:p>
        </p:txBody>
      </p:sp>
      <p:sp>
        <p:nvSpPr>
          <p:cNvPr id="17" name="TextBox 181"/>
          <p:cNvSpPr txBox="1"/>
          <p:nvPr/>
        </p:nvSpPr>
        <p:spPr>
          <a:xfrm>
            <a:off x="2299820" y="3916955"/>
            <a:ext cx="852850" cy="380689"/>
          </a:xfrm>
          <a:prstGeom prst="rect">
            <a:avLst/>
          </a:prstGeom>
          <a:solidFill>
            <a:schemeClr val="accent6">
              <a:lumMod val="60000"/>
              <a:lumOff val="40000"/>
            </a:schemeClr>
          </a:solidFill>
          <a:ln>
            <a:solidFill>
              <a:sysClr val="windowText" lastClr="000000"/>
            </a:solidFill>
          </a:ln>
          <a:effectLst/>
        </p:spPr>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4400">
              <a:defRPr/>
            </a:pPr>
            <a:r>
              <a:rPr lang="en-US" sz="800" kern="0" dirty="0" smtClean="0">
                <a:solidFill>
                  <a:sysClr val="windowText" lastClr="000000"/>
                </a:solidFill>
              </a:rPr>
              <a:t>*Earliest date to begin Pacific Ops </a:t>
            </a:r>
            <a:endParaRPr lang="en-US" sz="800" kern="0" dirty="0">
              <a:solidFill>
                <a:sysClr val="windowText" lastClr="000000"/>
              </a:solidFill>
            </a:endParaRPr>
          </a:p>
        </p:txBody>
      </p:sp>
      <p:sp>
        <p:nvSpPr>
          <p:cNvPr id="22" name="TextBox 150"/>
          <p:cNvSpPr txBox="1"/>
          <p:nvPr/>
        </p:nvSpPr>
        <p:spPr>
          <a:xfrm>
            <a:off x="3200401" y="3916955"/>
            <a:ext cx="4620289" cy="181142"/>
          </a:xfrm>
          <a:prstGeom prst="rect">
            <a:avLst/>
          </a:prstGeom>
          <a:solidFill>
            <a:schemeClr val="tx2">
              <a:lumMod val="20000"/>
              <a:lumOff val="80000"/>
            </a:schemeClr>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Pacific Option - Science Flight Period</a:t>
            </a:r>
            <a:endParaRPr lang="en-US" dirty="0">
              <a:solidFill>
                <a:prstClr val="black"/>
              </a:solidFill>
            </a:endParaRPr>
          </a:p>
        </p:txBody>
      </p:sp>
      <p:sp>
        <p:nvSpPr>
          <p:cNvPr id="23" name="TextBox 150"/>
          <p:cNvSpPr txBox="1"/>
          <p:nvPr/>
        </p:nvSpPr>
        <p:spPr>
          <a:xfrm>
            <a:off x="1328242" y="4687799"/>
            <a:ext cx="6492448" cy="181142"/>
          </a:xfrm>
          <a:prstGeom prst="rect">
            <a:avLst/>
          </a:prstGeom>
          <a:solidFill>
            <a:schemeClr val="tx2">
              <a:lumMod val="20000"/>
              <a:lumOff val="80000"/>
            </a:schemeClr>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Pacific Option - Science Flight Period</a:t>
            </a:r>
            <a:endParaRPr lang="en-US" dirty="0">
              <a:solidFill>
                <a:prstClr val="black"/>
              </a:solidFill>
            </a:endParaRPr>
          </a:p>
        </p:txBody>
      </p:sp>
      <p:sp>
        <p:nvSpPr>
          <p:cNvPr id="30" name="TextBox 150"/>
          <p:cNvSpPr txBox="1"/>
          <p:nvPr/>
        </p:nvSpPr>
        <p:spPr>
          <a:xfrm>
            <a:off x="1351107" y="5616007"/>
            <a:ext cx="1801563" cy="181142"/>
          </a:xfrm>
          <a:prstGeom prst="rect">
            <a:avLst/>
          </a:prstGeom>
          <a:solidFill>
            <a:schemeClr val="tx2">
              <a:lumMod val="20000"/>
              <a:lumOff val="80000"/>
            </a:schemeClr>
          </a:solidFill>
          <a:ln>
            <a:solidFill>
              <a:schemeClr val="tx1"/>
            </a:solidFill>
          </a:ln>
        </p:spPr>
        <p:style>
          <a:lnRef idx="0">
            <a:scrgbClr r="0" g="0" b="0"/>
          </a:lnRef>
          <a:fillRef idx="0">
            <a:scrgbClr r="0" g="0" b="0"/>
          </a:fillRef>
          <a:effectRef idx="0">
            <a:scrgbClr r="0" g="0" b="0"/>
          </a:effectRef>
          <a:fontRef idx="minor">
            <a:schemeClr val="tx1"/>
          </a:fontRef>
        </p:style>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r>
              <a:rPr lang="en-US" dirty="0" smtClean="0">
                <a:solidFill>
                  <a:prstClr val="black"/>
                </a:solidFill>
              </a:rPr>
              <a:t>Pacific Option - Science</a:t>
            </a:r>
            <a:endParaRPr lang="en-US" dirty="0">
              <a:solidFill>
                <a:prstClr val="black"/>
              </a:solidFill>
            </a:endParaRPr>
          </a:p>
        </p:txBody>
      </p:sp>
    </p:spTree>
    <p:extLst>
      <p:ext uri="{BB962C8B-B14F-4D97-AF65-F5344CB8AC3E}">
        <p14:creationId xmlns:p14="http://schemas.microsoft.com/office/powerpoint/2010/main" val="15804139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991709" y="4343400"/>
            <a:ext cx="909791" cy="152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5975211" y="2813155"/>
            <a:ext cx="909791" cy="1524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62646609"/>
              </p:ext>
            </p:extLst>
          </p:nvPr>
        </p:nvGraphicFramePr>
        <p:xfrm>
          <a:off x="1320015" y="1493836"/>
          <a:ext cx="6528585" cy="4373564"/>
        </p:xfrm>
        <a:graphic>
          <a:graphicData uri="http://schemas.openxmlformats.org/drawingml/2006/table">
            <a:tbl>
              <a:tblPr/>
              <a:tblGrid>
                <a:gridCol w="932655"/>
                <a:gridCol w="932655"/>
                <a:gridCol w="932655"/>
                <a:gridCol w="932655"/>
                <a:gridCol w="932655"/>
                <a:gridCol w="932655"/>
                <a:gridCol w="932655"/>
              </a:tblGrid>
              <a:tr h="362255">
                <a:tc gridSpan="7">
                  <a:txBody>
                    <a:bodyPr/>
                    <a:lstStyle/>
                    <a:p>
                      <a:pPr algn="l" fontAlgn="ctr"/>
                      <a:r>
                        <a:rPr lang="en-US" sz="2200" b="0" i="0" u="none" strike="noStrike" dirty="0" smtClean="0">
                          <a:effectLst/>
                          <a:latin typeface="Trebuchet MS"/>
                        </a:rPr>
                        <a:t>October </a:t>
                      </a:r>
                      <a:r>
                        <a:rPr lang="en-US" sz="2200" b="0" i="0" u="none" strike="noStrike" dirty="0">
                          <a:effectLst/>
                          <a:latin typeface="Trebuchet MS"/>
                        </a:rPr>
                        <a:t>2015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6709">
                <a:tc>
                  <a:txBody>
                    <a:bodyPr/>
                    <a:lstStyle/>
                    <a:p>
                      <a:pPr algn="ctr" fontAlgn="ctr"/>
                      <a:r>
                        <a:rPr lang="en-US" sz="1000" b="1" i="0" u="none" strike="noStrike">
                          <a:solidFill>
                            <a:srgbClr val="FFFFFF"/>
                          </a:solidFill>
                          <a:effectLst/>
                          <a:latin typeface="Trebuchet MS"/>
                        </a:rPr>
                        <a:t>Sunday</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Monday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Tuesday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Wednesday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Thursday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Friday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en-US" sz="1000" b="1" i="0" u="none" strike="noStrike">
                          <a:solidFill>
                            <a:srgbClr val="FFFFFF"/>
                          </a:solidFill>
                          <a:effectLst/>
                          <a:latin typeface="Trebuchet MS"/>
                        </a:rPr>
                        <a:t>Saturday</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766920">
                <a:tc>
                  <a:txBody>
                    <a:bodyPr/>
                    <a:lstStyle/>
                    <a:p>
                      <a:pPr algn="l" fontAlgn="t"/>
                      <a:r>
                        <a:rPr lang="en-US" sz="1000" b="0" i="0" u="none" strike="noStrike" dirty="0">
                          <a:effectLst/>
                          <a:latin typeface="Verdana"/>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effectLst/>
                          <a:latin typeface="Verdana"/>
                        </a:rPr>
                        <a:t>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a:effectLst/>
                          <a:latin typeface="Verdana"/>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5</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6</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7</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8</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000" b="0" i="0" u="none" strike="noStrike" dirty="0" smtClean="0">
                          <a:effectLst/>
                          <a:latin typeface="Verdana"/>
                        </a:rPr>
                        <a:t>9  </a:t>
                      </a:r>
                      <a:r>
                        <a:rPr lang="en-US" sz="1000" b="1" i="0" u="none" strike="noStrike" dirty="0" smtClean="0">
                          <a:effectLst/>
                          <a:latin typeface="Verdana"/>
                        </a:rPr>
                        <a:t>RDO</a:t>
                      </a:r>
                    </a:p>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11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12</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13</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14</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15</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16</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17</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18</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19</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22</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000" b="0" i="0" u="none" strike="noStrike" dirty="0" smtClean="0">
                          <a:effectLst/>
                          <a:latin typeface="Verdana"/>
                        </a:rPr>
                        <a:t>23  </a:t>
                      </a:r>
                      <a:r>
                        <a:rPr lang="en-US" sz="1000" b="1" i="0" u="none" strike="noStrike" dirty="0" smtClean="0">
                          <a:effectLst/>
                          <a:latin typeface="Verdana"/>
                        </a:rPr>
                        <a:t>RDO</a:t>
                      </a:r>
                    </a:p>
                    <a:p>
                      <a:pPr algn="l" fontAlgn="t"/>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24</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6920">
                <a:tc>
                  <a:txBody>
                    <a:bodyPr/>
                    <a:lstStyle/>
                    <a:p>
                      <a:pPr algn="l" fontAlgn="t"/>
                      <a:r>
                        <a:rPr lang="en-US" sz="1000" b="0" i="0" u="none" strike="noStrike" dirty="0" smtClean="0">
                          <a:effectLst/>
                          <a:latin typeface="Verdana"/>
                        </a:rPr>
                        <a:t>25</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26</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27</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28</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29</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30</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effectLst/>
                          <a:latin typeface="Verdana"/>
                        </a:rPr>
                        <a:t>31</a:t>
                      </a:r>
                      <a:endParaRPr lang="en-US" sz="1000" b="0" i="0" u="none" strike="noStrike" dirty="0">
                        <a:effectLst/>
                        <a:latin typeface="Verdana"/>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3" name="TextBox 181"/>
          <p:cNvSpPr txBox="1"/>
          <p:nvPr/>
        </p:nvSpPr>
        <p:spPr>
          <a:xfrm>
            <a:off x="1342828" y="3073790"/>
            <a:ext cx="6429572" cy="189373"/>
          </a:xfrm>
          <a:prstGeom prst="rect">
            <a:avLst/>
          </a:prstGeom>
          <a:solidFill>
            <a:srgbClr val="F2DCDB"/>
          </a:solidFill>
          <a:ln>
            <a:solidFill>
              <a:sysClr val="windowText" lastClr="000000"/>
            </a:solidFill>
          </a:ln>
          <a:effectLst/>
        </p:spPr>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kern="0" dirty="0">
                <a:solidFill>
                  <a:sysClr val="windowText" lastClr="000000"/>
                </a:solidFill>
              </a:rPr>
              <a:t>Schedule Contingency</a:t>
            </a:r>
          </a:p>
        </p:txBody>
      </p:sp>
      <p:graphicFrame>
        <p:nvGraphicFramePr>
          <p:cNvPr id="24" name="Table 23"/>
          <p:cNvGraphicFramePr>
            <a:graphicFrameLocks noGrp="1"/>
          </p:cNvGraphicFramePr>
          <p:nvPr>
            <p:extLst>
              <p:ext uri="{D42A27DB-BD31-4B8C-83A1-F6EECF244321}">
                <p14:modId xmlns:p14="http://schemas.microsoft.com/office/powerpoint/2010/main" val="1928766342"/>
              </p:ext>
            </p:extLst>
          </p:nvPr>
        </p:nvGraphicFramePr>
        <p:xfrm>
          <a:off x="1371600" y="657225"/>
          <a:ext cx="6313714" cy="942975"/>
        </p:xfrm>
        <a:graphic>
          <a:graphicData uri="http://schemas.openxmlformats.org/drawingml/2006/table">
            <a:tbl>
              <a:tblPr/>
              <a:tblGrid>
                <a:gridCol w="6313714"/>
              </a:tblGrid>
              <a:tr h="277457">
                <a:tc>
                  <a:txBody>
                    <a:bodyPr/>
                    <a:lstStyle/>
                    <a:p>
                      <a:pPr algn="ctr" fontAlgn="ctr"/>
                      <a:r>
                        <a:rPr lang="en-US" sz="2200" b="1" i="0" u="none" strike="noStrike" dirty="0" smtClean="0">
                          <a:effectLst/>
                          <a:latin typeface="Trebuchet MS"/>
                        </a:rPr>
                        <a:t>NOAA SHOUT’15 GH Project </a:t>
                      </a:r>
                      <a:r>
                        <a:rPr lang="en-US" sz="2200" b="1" i="0" u="none" strike="noStrike" dirty="0">
                          <a:effectLst/>
                          <a:latin typeface="Trebuchet MS"/>
                        </a:rPr>
                        <a:t>Schedule</a:t>
                      </a:r>
                    </a:p>
                  </a:txBody>
                  <a:tcPr marL="9525" marR="9525" marT="9525" marB="0" anchor="ctr">
                    <a:lnL>
                      <a:noFill/>
                    </a:lnL>
                    <a:lnR>
                      <a:noFill/>
                    </a:lnR>
                    <a:lnT>
                      <a:noFill/>
                    </a:lnT>
                    <a:lnB>
                      <a:noFill/>
                    </a:lnB>
                  </a:tcPr>
                </a:tc>
              </a:tr>
              <a:tr h="242512">
                <a:tc>
                  <a:txBody>
                    <a:bodyPr/>
                    <a:lstStyle/>
                    <a:p>
                      <a:pPr algn="ctr" fontAlgn="ctr"/>
                      <a:r>
                        <a:rPr lang="en-US" sz="2000" b="1" i="0" u="none" strike="noStrike" dirty="0" smtClean="0">
                          <a:effectLst/>
                          <a:latin typeface="Trebuchet MS"/>
                        </a:rPr>
                        <a:t>AFRC / WFF</a:t>
                      </a:r>
                      <a:endParaRPr lang="en-US" sz="2000" b="1" i="0" u="none" strike="noStrike" dirty="0">
                        <a:effectLst/>
                        <a:latin typeface="Trebuchet MS"/>
                      </a:endParaRPr>
                    </a:p>
                  </a:txBody>
                  <a:tcPr marL="9525" marR="9525" marT="9525" marB="0" anchor="ctr">
                    <a:lnL>
                      <a:noFill/>
                    </a:lnL>
                    <a:lnR>
                      <a:noFill/>
                    </a:lnR>
                    <a:lnT>
                      <a:noFill/>
                    </a:lnT>
                    <a:lnB>
                      <a:noFill/>
                    </a:lnB>
                  </a:tcPr>
                </a:tc>
              </a:tr>
              <a:tr h="232388">
                <a:tc>
                  <a:txBody>
                    <a:bodyPr/>
                    <a:lstStyle/>
                    <a:p>
                      <a:pPr algn="ctr" fontAlgn="ctr"/>
                      <a:endParaRPr lang="en-US" sz="1800" b="1" i="0" u="none" strike="noStrike" dirty="0">
                        <a:effectLst/>
                        <a:latin typeface="Trebuchet MS"/>
                      </a:endParaRPr>
                    </a:p>
                  </a:txBody>
                  <a:tcPr marL="9525" marR="9525" marT="9525" marB="0" anchor="ctr">
                    <a:lnL>
                      <a:noFill/>
                    </a:lnL>
                    <a:lnR>
                      <a:noFill/>
                    </a:lnR>
                    <a:lnT>
                      <a:noFill/>
                    </a:lnT>
                    <a:lnB>
                      <a:noFill/>
                    </a:lnB>
                  </a:tcPr>
                </a:tc>
              </a:tr>
            </a:tbl>
          </a:graphicData>
        </a:graphic>
      </p:graphicFrame>
      <p:sp>
        <p:nvSpPr>
          <p:cNvPr id="7" name="TextBox 140"/>
          <p:cNvSpPr txBox="1"/>
          <p:nvPr/>
        </p:nvSpPr>
        <p:spPr>
          <a:xfrm>
            <a:off x="5083385" y="3733800"/>
            <a:ext cx="873477" cy="570138"/>
          </a:xfrm>
          <a:prstGeom prst="rect">
            <a:avLst/>
          </a:prstGeom>
          <a:solidFill>
            <a:schemeClr val="bg1"/>
          </a:solidFill>
          <a:ln w="9525">
            <a:solidFill>
              <a:sysClr val="windowText" lastClr="000000"/>
            </a:solidFill>
          </a:ln>
          <a:effectLst/>
        </p:spPr>
        <p:txBody>
          <a:bodyPr wrap="square" lIns="45720" rIns="4572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900" kern="0" dirty="0" smtClean="0">
                <a:solidFill>
                  <a:sysClr val="windowText" lastClr="000000"/>
                </a:solidFill>
              </a:rPr>
              <a:t>Both Atlantic and Pacific Ku Sat Support Ends</a:t>
            </a:r>
            <a:endParaRPr lang="en-US" sz="900" kern="0" dirty="0">
              <a:solidFill>
                <a:sysClr val="windowText" lastClr="000000"/>
              </a:solidFill>
            </a:endParaRPr>
          </a:p>
        </p:txBody>
      </p:sp>
      <p:sp>
        <p:nvSpPr>
          <p:cNvPr id="14" name="TextBox 140"/>
          <p:cNvSpPr txBox="1"/>
          <p:nvPr/>
        </p:nvSpPr>
        <p:spPr>
          <a:xfrm>
            <a:off x="5070123" y="2409341"/>
            <a:ext cx="900002" cy="371821"/>
          </a:xfrm>
          <a:prstGeom prst="rect">
            <a:avLst/>
          </a:prstGeom>
          <a:solidFill>
            <a:schemeClr val="bg1"/>
          </a:solidFill>
          <a:ln w="9525">
            <a:solidFill>
              <a:sysClr val="windowText" lastClr="000000"/>
            </a:solidFill>
          </a:ln>
          <a:effectLst/>
        </p:spPr>
        <p:txBody>
          <a:bodyPr wrap="square" lIns="45720" rIns="4572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sz="1000" kern="0" dirty="0" smtClean="0">
                <a:solidFill>
                  <a:sysClr val="windowText" lastClr="000000"/>
                </a:solidFill>
              </a:rPr>
              <a:t>Trucks leave WFF for AFRC</a:t>
            </a:r>
            <a:endParaRPr lang="en-US" sz="1000" kern="0" dirty="0">
              <a:solidFill>
                <a:sysClr val="windowText" lastClr="000000"/>
              </a:solidFill>
            </a:endParaRPr>
          </a:p>
        </p:txBody>
      </p:sp>
      <p:sp>
        <p:nvSpPr>
          <p:cNvPr id="16" name="TextBox 181"/>
          <p:cNvSpPr txBox="1"/>
          <p:nvPr/>
        </p:nvSpPr>
        <p:spPr>
          <a:xfrm>
            <a:off x="1342827" y="3886200"/>
            <a:ext cx="3686373" cy="201168"/>
          </a:xfrm>
          <a:prstGeom prst="rect">
            <a:avLst/>
          </a:prstGeom>
          <a:solidFill>
            <a:srgbClr val="F2DCDB"/>
          </a:solidFill>
          <a:ln>
            <a:solidFill>
              <a:sysClr val="windowText" lastClr="000000"/>
            </a:solidFill>
          </a:ln>
          <a:effectLst/>
        </p:spPr>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kern="0" dirty="0">
                <a:solidFill>
                  <a:sysClr val="windowText" lastClr="000000"/>
                </a:solidFill>
              </a:rPr>
              <a:t>Schedule Contingency</a:t>
            </a:r>
          </a:p>
        </p:txBody>
      </p:sp>
      <p:sp>
        <p:nvSpPr>
          <p:cNvPr id="15" name="TextBox 181"/>
          <p:cNvSpPr txBox="1"/>
          <p:nvPr/>
        </p:nvSpPr>
        <p:spPr>
          <a:xfrm>
            <a:off x="5070123" y="2171131"/>
            <a:ext cx="2702277" cy="201168"/>
          </a:xfrm>
          <a:prstGeom prst="rect">
            <a:avLst/>
          </a:prstGeom>
          <a:solidFill>
            <a:srgbClr val="F2DCDB"/>
          </a:solidFill>
          <a:ln>
            <a:solidFill>
              <a:sysClr val="windowText" lastClr="000000"/>
            </a:solidFill>
          </a:ln>
          <a:effectLst/>
        </p:spPr>
        <p:txBody>
          <a:bodyPr wrap="square" lIns="91440" tIns="91440" bIns="9144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defRPr/>
            </a:pPr>
            <a:r>
              <a:rPr lang="en-US" kern="0" dirty="0">
                <a:solidFill>
                  <a:sysClr val="windowText" lastClr="000000"/>
                </a:solidFill>
              </a:rPr>
              <a:t>Schedule Contingency</a:t>
            </a:r>
          </a:p>
        </p:txBody>
      </p:sp>
    </p:spTree>
    <p:extLst>
      <p:ext uri="{BB962C8B-B14F-4D97-AF65-F5344CB8AC3E}">
        <p14:creationId xmlns:p14="http://schemas.microsoft.com/office/powerpoint/2010/main" val="1085122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E7BCD0C5-1A03-40A5-B136-A14CD42DB6BB}" type="slidenum">
              <a:rPr lang="en-US">
                <a:solidFill>
                  <a:prstClr val="black">
                    <a:tint val="75000"/>
                  </a:prstClr>
                </a:solidFill>
                <a:ea typeface="ＭＳ Ｐゴシック" pitchFamily="-72" charset="-128"/>
                <a:cs typeface="ＭＳ Ｐゴシック" pitchFamily="-72" charset="-128"/>
              </a:rPr>
              <a:pPr fontAlgn="base">
                <a:spcBef>
                  <a:spcPct val="0"/>
                </a:spcBef>
                <a:spcAft>
                  <a:spcPct val="0"/>
                </a:spcAft>
              </a:pPr>
              <a:t>22</a:t>
            </a:fld>
            <a:endParaRPr lang="en-US">
              <a:solidFill>
                <a:prstClr val="black">
                  <a:tint val="75000"/>
                </a:prstClr>
              </a:solidFill>
              <a:ea typeface="ＭＳ Ｐゴシック" pitchFamily="-72" charset="-128"/>
              <a:cs typeface="ＭＳ Ｐゴシック" pitchFamily="-72" charset="-128"/>
            </a:endParaRPr>
          </a:p>
        </p:txBody>
      </p:sp>
      <p:sp>
        <p:nvSpPr>
          <p:cNvPr id="4" name="Title 3"/>
          <p:cNvSpPr>
            <a:spLocks noGrp="1"/>
          </p:cNvSpPr>
          <p:nvPr>
            <p:ph type="title"/>
          </p:nvPr>
        </p:nvSpPr>
        <p:spPr>
          <a:xfrm>
            <a:off x="0" y="290209"/>
            <a:ext cx="8707119" cy="659209"/>
          </a:xfrm>
        </p:spPr>
        <p:txBody>
          <a:bodyPr>
            <a:noAutofit/>
          </a:bodyPr>
          <a:lstStyle/>
          <a:p>
            <a:pPr algn="ctr" fontAlgn="auto">
              <a:spcAft>
                <a:spcPts val="0"/>
              </a:spcAft>
              <a:defRPr/>
            </a:pPr>
            <a:r>
              <a:rPr lang="en-US" sz="3600" dirty="0" smtClean="0">
                <a:ea typeface="+mj-ea"/>
                <a:cs typeface="Helvetica"/>
              </a:rPr>
              <a:t>SHOUT PAYLOADS</a:t>
            </a:r>
            <a:endParaRPr lang="en-US" sz="3600" dirty="0">
              <a:ea typeface="+mj-ea"/>
              <a:cs typeface="Helvetica"/>
            </a:endParaRPr>
          </a:p>
        </p:txBody>
      </p:sp>
      <p:graphicFrame>
        <p:nvGraphicFramePr>
          <p:cNvPr id="5" name="Table 4"/>
          <p:cNvGraphicFramePr>
            <a:graphicFrameLocks noGrp="1"/>
          </p:cNvGraphicFramePr>
          <p:nvPr>
            <p:extLst>
              <p:ext uri="{D42A27DB-BD31-4B8C-83A1-F6EECF244321}">
                <p14:modId xmlns:p14="http://schemas.microsoft.com/office/powerpoint/2010/main" val="940757404"/>
              </p:ext>
            </p:extLst>
          </p:nvPr>
        </p:nvGraphicFramePr>
        <p:xfrm>
          <a:off x="436563" y="1313472"/>
          <a:ext cx="8250238" cy="4343960"/>
        </p:xfrm>
        <a:graphic>
          <a:graphicData uri="http://schemas.openxmlformats.org/drawingml/2006/table">
            <a:tbl>
              <a:tblPr firstRow="1" bandRow="1">
                <a:tableStyleId>{5C22544A-7EE6-4342-B048-85BDC9FD1C3A}</a:tableStyleId>
              </a:tblPr>
              <a:tblGrid>
                <a:gridCol w="2005540"/>
                <a:gridCol w="1458744"/>
                <a:gridCol w="1975557"/>
                <a:gridCol w="2810397"/>
              </a:tblGrid>
              <a:tr h="391634">
                <a:tc>
                  <a:txBody>
                    <a:bodyPr/>
                    <a:lstStyle/>
                    <a:p>
                      <a:r>
                        <a:rPr lang="en-US" sz="1800" dirty="0" smtClean="0"/>
                        <a:t>Investigator</a:t>
                      </a:r>
                      <a:endParaRPr lang="en-US" sz="1800" dirty="0"/>
                    </a:p>
                  </a:txBody>
                  <a:tcPr/>
                </a:tc>
                <a:tc>
                  <a:txBody>
                    <a:bodyPr/>
                    <a:lstStyle/>
                    <a:p>
                      <a:r>
                        <a:rPr lang="en-US" sz="1800" dirty="0" smtClean="0"/>
                        <a:t>Instrument</a:t>
                      </a:r>
                      <a:endParaRPr lang="en-US" sz="1800" dirty="0"/>
                    </a:p>
                  </a:txBody>
                  <a:tcPr/>
                </a:tc>
                <a:tc>
                  <a:txBody>
                    <a:bodyPr/>
                    <a:lstStyle/>
                    <a:p>
                      <a:r>
                        <a:rPr lang="en-US" sz="1800" dirty="0" smtClean="0"/>
                        <a:t>Acronym</a:t>
                      </a:r>
                      <a:endParaRPr lang="en-US" sz="1800" dirty="0"/>
                    </a:p>
                  </a:txBody>
                  <a:tcPr/>
                </a:tc>
                <a:tc>
                  <a:txBody>
                    <a:bodyPr/>
                    <a:lstStyle/>
                    <a:p>
                      <a:r>
                        <a:rPr lang="en-US" sz="1800" dirty="0" smtClean="0"/>
                        <a:t>Primary Measurement</a:t>
                      </a:r>
                      <a:endParaRPr lang="en-US" sz="1800" dirty="0"/>
                    </a:p>
                  </a:txBody>
                  <a:tcPr/>
                </a:tc>
              </a:tr>
              <a:tr h="802807">
                <a:tc>
                  <a:txBody>
                    <a:bodyPr/>
                    <a:lstStyle/>
                    <a:p>
                      <a:r>
                        <a:rPr lang="en-US" sz="1800" dirty="0" smtClean="0"/>
                        <a:t>Bjorn</a:t>
                      </a:r>
                      <a:r>
                        <a:rPr lang="en-US" sz="1800" baseline="0" dirty="0" smtClean="0"/>
                        <a:t> </a:t>
                      </a:r>
                      <a:r>
                        <a:rPr lang="en-US" sz="1800" baseline="0" dirty="0" err="1" smtClean="0"/>
                        <a:t>Lambrigsten</a:t>
                      </a:r>
                      <a:r>
                        <a:rPr lang="en-US" sz="1800" baseline="0" dirty="0" smtClean="0"/>
                        <a:t>, JPL</a:t>
                      </a:r>
                      <a:endParaRPr lang="en-US" sz="1800" dirty="0"/>
                    </a:p>
                  </a:txBody>
                  <a:tcPr>
                    <a:solidFill>
                      <a:schemeClr val="accent5">
                        <a:lumMod val="40000"/>
                        <a:lumOff val="60000"/>
                      </a:schemeClr>
                    </a:solidFill>
                  </a:tcPr>
                </a:tc>
                <a:tc>
                  <a:txBody>
                    <a:bodyPr/>
                    <a:lstStyle/>
                    <a:p>
                      <a:r>
                        <a:rPr lang="en-US" sz="1800" dirty="0" smtClean="0"/>
                        <a:t>HAMSR</a:t>
                      </a:r>
                      <a:endParaRPr lang="en-US" sz="1800" dirty="0"/>
                    </a:p>
                  </a:txBody>
                  <a:tcPr>
                    <a:solidFill>
                      <a:schemeClr val="accent5">
                        <a:lumMod val="40000"/>
                        <a:lumOff val="60000"/>
                      </a:schemeClr>
                    </a:solidFill>
                  </a:tcPr>
                </a:tc>
                <a:tc>
                  <a:txBody>
                    <a:bodyPr/>
                    <a:lstStyle/>
                    <a:p>
                      <a:r>
                        <a:rPr lang="en-US" sz="1800" dirty="0" smtClean="0"/>
                        <a:t>High-Altitude MMIC Sounding Radiometer</a:t>
                      </a:r>
                      <a:endParaRPr lang="en-US" sz="1800" dirty="0"/>
                    </a:p>
                  </a:txBody>
                  <a:tcPr>
                    <a:solidFill>
                      <a:schemeClr val="accent5">
                        <a:lumMod val="40000"/>
                        <a:lumOff val="60000"/>
                      </a:schemeClr>
                    </a:solidFill>
                  </a:tcPr>
                </a:tc>
                <a:tc>
                  <a:txBody>
                    <a:bodyPr/>
                    <a:lstStyle/>
                    <a:p>
                      <a:r>
                        <a:rPr lang="en-US" sz="1800" dirty="0" smtClean="0"/>
                        <a:t>Profiles</a:t>
                      </a:r>
                      <a:r>
                        <a:rPr lang="en-US" sz="1800" baseline="0" dirty="0" smtClean="0"/>
                        <a:t> of temperature, humidity in non-raining areas; precipitation profiles</a:t>
                      </a:r>
                      <a:endParaRPr lang="en-US" sz="1800" dirty="0"/>
                    </a:p>
                  </a:txBody>
                  <a:tcPr>
                    <a:solidFill>
                      <a:schemeClr val="accent5">
                        <a:lumMod val="40000"/>
                        <a:lumOff val="60000"/>
                      </a:schemeClr>
                    </a:solidFill>
                  </a:tcPr>
                </a:tc>
              </a:tr>
              <a:tr h="1029637">
                <a:tc>
                  <a:txBody>
                    <a:bodyPr/>
                    <a:lstStyle/>
                    <a:p>
                      <a:r>
                        <a:rPr lang="en-US" sz="1800" dirty="0" smtClean="0"/>
                        <a:t>Gerry Heymsfield, GSFC</a:t>
                      </a:r>
                      <a:endParaRPr lang="en-US" sz="1800" dirty="0"/>
                    </a:p>
                  </a:txBody>
                  <a:tcPr>
                    <a:solidFill>
                      <a:schemeClr val="accent5">
                        <a:lumMod val="20000"/>
                        <a:lumOff val="80000"/>
                      </a:schemeClr>
                    </a:solidFill>
                  </a:tcPr>
                </a:tc>
                <a:tc>
                  <a:txBody>
                    <a:bodyPr/>
                    <a:lstStyle/>
                    <a:p>
                      <a:r>
                        <a:rPr lang="en-US" sz="1800" dirty="0" smtClean="0"/>
                        <a:t>HIWRAP</a:t>
                      </a:r>
                      <a:endParaRPr lang="en-US" sz="1800" dirty="0"/>
                    </a:p>
                  </a:txBody>
                  <a:tcPr>
                    <a:solidFill>
                      <a:schemeClr val="accent5">
                        <a:lumMod val="20000"/>
                        <a:lumOff val="80000"/>
                      </a:schemeClr>
                    </a:solidFill>
                  </a:tcPr>
                </a:tc>
                <a:tc>
                  <a:txBody>
                    <a:bodyPr/>
                    <a:lstStyle/>
                    <a:p>
                      <a:r>
                        <a:rPr lang="en-US" sz="1800" dirty="0" smtClean="0"/>
                        <a:t>High-alt. Imaging Wind and Rain Airborne Profiler</a:t>
                      </a:r>
                      <a:endParaRPr lang="en-US" sz="1800" dirty="0"/>
                    </a:p>
                  </a:txBody>
                  <a:tcPr>
                    <a:solidFill>
                      <a:schemeClr val="accent5">
                        <a:lumMod val="20000"/>
                        <a:lumOff val="80000"/>
                      </a:schemeClr>
                    </a:solidFill>
                  </a:tcPr>
                </a:tc>
                <a:tc>
                  <a:txBody>
                    <a:bodyPr/>
                    <a:lstStyle/>
                    <a:p>
                      <a:r>
                        <a:rPr lang="en-US" sz="1800" dirty="0" smtClean="0"/>
                        <a:t>3-D precipitation, winds; </a:t>
                      </a:r>
                      <a:r>
                        <a:rPr lang="en-US" sz="1800" dirty="0" err="1" smtClean="0"/>
                        <a:t>sfc</a:t>
                      </a:r>
                      <a:r>
                        <a:rPr lang="en-US" sz="1800" baseline="0" dirty="0" smtClean="0"/>
                        <a:t> winds in non-raining areas</a:t>
                      </a:r>
                      <a:endParaRPr lang="en-US" sz="1800" dirty="0"/>
                    </a:p>
                  </a:txBody>
                  <a:tcPr>
                    <a:solidFill>
                      <a:schemeClr val="accent5">
                        <a:lumMod val="20000"/>
                        <a:lumOff val="80000"/>
                      </a:schemeClr>
                    </a:solidFill>
                  </a:tcPr>
                </a:tc>
              </a:tr>
              <a:tr h="1267245">
                <a:tc>
                  <a:txBody>
                    <a:bodyPr/>
                    <a:lstStyle/>
                    <a:p>
                      <a:r>
                        <a:rPr lang="en-US" sz="1800" dirty="0" smtClean="0">
                          <a:solidFill>
                            <a:schemeClr val="tx1"/>
                          </a:solidFill>
                        </a:rPr>
                        <a:t>Gary Wick, NOAA</a:t>
                      </a:r>
                      <a:endParaRPr lang="en-US" sz="1800" dirty="0">
                        <a:solidFill>
                          <a:schemeClr val="tx1"/>
                        </a:solidFill>
                      </a:endParaRPr>
                    </a:p>
                  </a:txBody>
                  <a:tcPr>
                    <a:solidFill>
                      <a:srgbClr val="AFB2D0"/>
                    </a:solidFill>
                  </a:tcPr>
                </a:tc>
                <a:tc>
                  <a:txBody>
                    <a:bodyPr/>
                    <a:lstStyle/>
                    <a:p>
                      <a:r>
                        <a:rPr lang="en-US" sz="1800" dirty="0" smtClean="0"/>
                        <a:t>AVAPS</a:t>
                      </a:r>
                      <a:endParaRPr lang="en-US" sz="1800" dirty="0"/>
                    </a:p>
                  </a:txBody>
                  <a:tcPr>
                    <a:solidFill>
                      <a:srgbClr val="AFB2D0"/>
                    </a:solidFill>
                  </a:tcPr>
                </a:tc>
                <a:tc>
                  <a:txBody>
                    <a:bodyPr/>
                    <a:lstStyle/>
                    <a:p>
                      <a:r>
                        <a:rPr lang="en-US" sz="1800" dirty="0" smtClean="0">
                          <a:solidFill>
                            <a:schemeClr val="tx1"/>
                          </a:solidFill>
                        </a:rPr>
                        <a:t>Advanced Vertical</a:t>
                      </a:r>
                      <a:r>
                        <a:rPr lang="en-US" sz="1800" baseline="0" dirty="0" smtClean="0">
                          <a:solidFill>
                            <a:schemeClr val="tx1"/>
                          </a:solidFill>
                        </a:rPr>
                        <a:t> Atmospheric</a:t>
                      </a:r>
                      <a:r>
                        <a:rPr lang="en-US" sz="1800" dirty="0" smtClean="0">
                          <a:solidFill>
                            <a:schemeClr val="tx1"/>
                          </a:solidFill>
                        </a:rPr>
                        <a:t> Profiling System (</a:t>
                      </a:r>
                      <a:r>
                        <a:rPr lang="en-US" sz="1800" dirty="0" err="1" smtClean="0">
                          <a:solidFill>
                            <a:schemeClr val="tx1"/>
                          </a:solidFill>
                        </a:rPr>
                        <a:t>dropsonde</a:t>
                      </a:r>
                      <a:r>
                        <a:rPr lang="en-US" sz="1800" dirty="0" smtClean="0">
                          <a:solidFill>
                            <a:schemeClr val="tx1"/>
                          </a:solidFill>
                        </a:rPr>
                        <a:t>) </a:t>
                      </a:r>
                      <a:endParaRPr lang="en-US" sz="1800" dirty="0">
                        <a:solidFill>
                          <a:schemeClr val="tx1"/>
                        </a:solidFill>
                      </a:endParaRPr>
                    </a:p>
                  </a:txBody>
                  <a:tcPr>
                    <a:solidFill>
                      <a:srgbClr val="AFB2D0"/>
                    </a:solidFill>
                  </a:tcPr>
                </a:tc>
                <a:tc>
                  <a:txBody>
                    <a:bodyPr/>
                    <a:lstStyle/>
                    <a:p>
                      <a:r>
                        <a:rPr lang="en-US" sz="1800" dirty="0" smtClean="0"/>
                        <a:t>High-resolution</a:t>
                      </a:r>
                      <a:r>
                        <a:rPr lang="en-US" sz="1800" baseline="0" dirty="0" smtClean="0"/>
                        <a:t> profiles of temperature, humidity, and winds</a:t>
                      </a:r>
                      <a:endParaRPr lang="en-US" sz="1800" dirty="0"/>
                    </a:p>
                  </a:txBody>
                  <a:tcPr>
                    <a:solidFill>
                      <a:srgbClr val="AFB2D0"/>
                    </a:solidFill>
                  </a:tcPr>
                </a:tc>
              </a:tr>
              <a:tr h="650608">
                <a:tc>
                  <a:txBody>
                    <a:bodyPr/>
                    <a:lstStyle/>
                    <a:p>
                      <a:pPr algn="ctr" fontAlgn="t"/>
                      <a:r>
                        <a:rPr lang="en-US" sz="1600" b="0" i="0" u="none" strike="noStrike" dirty="0">
                          <a:effectLst/>
                          <a:latin typeface="Verdana"/>
                        </a:rPr>
                        <a:t>Richard </a:t>
                      </a:r>
                      <a:r>
                        <a:rPr lang="en-US" sz="1600" b="0" i="0" u="none" strike="noStrike" dirty="0" smtClean="0">
                          <a:effectLst/>
                          <a:latin typeface="Verdana"/>
                        </a:rPr>
                        <a:t>Blakeslee,</a:t>
                      </a:r>
                    </a:p>
                    <a:p>
                      <a:pPr algn="l" fontAlgn="t"/>
                      <a:r>
                        <a:rPr lang="en-US" sz="1600" b="0" i="0" u="none" strike="noStrike" dirty="0" smtClean="0">
                          <a:effectLst/>
                          <a:latin typeface="Verdana"/>
                        </a:rPr>
                        <a:t>MSFC</a:t>
                      </a:r>
                      <a:endParaRPr lang="en-US" sz="1600" b="0" i="0" u="none" strike="noStrike" dirty="0">
                        <a:effectLst/>
                        <a:latin typeface="Verdana"/>
                      </a:endParaRPr>
                    </a:p>
                  </a:txBody>
                  <a:tcPr marL="9525" marR="9525" marT="9525" marB="0">
                    <a:solidFill>
                      <a:srgbClr val="AFB2D0"/>
                    </a:solidFill>
                  </a:tcPr>
                </a:tc>
                <a:tc>
                  <a:txBody>
                    <a:bodyPr/>
                    <a:lstStyle/>
                    <a:p>
                      <a:r>
                        <a:rPr lang="en-US" sz="1800" dirty="0" smtClean="0"/>
                        <a:t>LIP</a:t>
                      </a:r>
                      <a:endParaRPr lang="en-US" sz="1800" dirty="0"/>
                    </a:p>
                  </a:txBody>
                  <a:tcPr>
                    <a:solidFill>
                      <a:srgbClr val="AFB2D0"/>
                    </a:solidFill>
                  </a:tcPr>
                </a:tc>
                <a:tc>
                  <a:txBody>
                    <a:bodyPr/>
                    <a:lstStyle/>
                    <a:p>
                      <a:pPr algn="l" fontAlgn="t"/>
                      <a:r>
                        <a:rPr lang="en-US" sz="1600" b="0" i="0" u="none" strike="noStrike" dirty="0">
                          <a:effectLst/>
                          <a:latin typeface="Verdana"/>
                        </a:rPr>
                        <a:t>Lightning Instrument Package</a:t>
                      </a:r>
                    </a:p>
                  </a:txBody>
                  <a:tcPr marL="9525" marR="9525" marT="9525" marB="0">
                    <a:solidFill>
                      <a:srgbClr val="AFB2D0"/>
                    </a:solidFill>
                  </a:tcPr>
                </a:tc>
                <a:tc>
                  <a:txBody>
                    <a:bodyPr/>
                    <a:lstStyle/>
                    <a:p>
                      <a:pPr algn="l" fontAlgn="t"/>
                      <a:r>
                        <a:rPr lang="en-US" sz="1600" b="0" i="0" u="none" strike="noStrike" dirty="0">
                          <a:effectLst/>
                          <a:latin typeface="Verdana"/>
                        </a:rPr>
                        <a:t>Electric field components, aircraft self-charge, and air conductivity</a:t>
                      </a:r>
                    </a:p>
                  </a:txBody>
                  <a:tcPr marL="9525" marR="9525" marT="9525" marB="0">
                    <a:solidFill>
                      <a:srgbClr val="AFB2D0"/>
                    </a:solidFill>
                  </a:tcPr>
                </a:tc>
              </a:tr>
            </a:tbl>
          </a:graphicData>
        </a:graphic>
      </p:graphicFrame>
    </p:spTree>
    <p:extLst>
      <p:ext uri="{BB962C8B-B14F-4D97-AF65-F5344CB8AC3E}">
        <p14:creationId xmlns:p14="http://schemas.microsoft.com/office/powerpoint/2010/main" val="36294988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_atl_0d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5421"/>
            <a:ext cx="4526280" cy="3140357"/>
          </a:xfrm>
          <a:prstGeom prst="rect">
            <a:avLst/>
          </a:prstGeom>
        </p:spPr>
      </p:pic>
      <p:pic>
        <p:nvPicPr>
          <p:cNvPr id="7" name="Picture 6" descr="two_pac_0d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20" y="2235421"/>
            <a:ext cx="4526280" cy="3140357"/>
          </a:xfrm>
          <a:prstGeom prst="rect">
            <a:avLst/>
          </a:prstGeom>
        </p:spPr>
      </p:pic>
      <p:sp>
        <p:nvSpPr>
          <p:cNvPr id="2" name="Title 1"/>
          <p:cNvSpPr>
            <a:spLocks noGrp="1"/>
          </p:cNvSpPr>
          <p:nvPr>
            <p:ph type="title"/>
          </p:nvPr>
        </p:nvSpPr>
        <p:spPr/>
        <p:txBody>
          <a:bodyPr>
            <a:normAutofit fontScale="90000"/>
          </a:bodyPr>
          <a:lstStyle/>
          <a:p>
            <a:r>
              <a:rPr lang="en-US" dirty="0" smtClean="0"/>
              <a:t>Current Tropical Outlook</a:t>
            </a:r>
            <a:br>
              <a:rPr lang="en-US" dirty="0" smtClean="0"/>
            </a:br>
            <a:r>
              <a:rPr lang="en-US" sz="3600" dirty="0" smtClean="0"/>
              <a:t>North Atlantic &amp; Eastern North Pacific</a:t>
            </a:r>
            <a:endParaRPr lang="en-US" sz="3600" dirty="0"/>
          </a:p>
        </p:txBody>
      </p:sp>
      <p:sp>
        <p:nvSpPr>
          <p:cNvPr id="5" name="Rectangle 4"/>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p>
          <a:p>
            <a:pPr algn="ctr"/>
            <a:r>
              <a:rPr lang="en-US" sz="1200" dirty="0" smtClean="0">
                <a:solidFill>
                  <a:srgbClr val="000000"/>
                </a:solidFill>
              </a:rPr>
              <a:t>This will need to be updated the day before the MRR</a:t>
            </a:r>
            <a:endParaRPr lang="en-US" sz="1200" dirty="0">
              <a:solidFill>
                <a:srgbClr val="000000"/>
              </a:solidFill>
            </a:endParaRPr>
          </a:p>
        </p:txBody>
      </p:sp>
    </p:spTree>
    <p:extLst>
      <p:ext uri="{BB962C8B-B14F-4D97-AF65-F5344CB8AC3E}">
        <p14:creationId xmlns:p14="http://schemas.microsoft.com/office/powerpoint/2010/main" val="15717167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asons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631" y="1387987"/>
            <a:ext cx="5811520" cy="2011680"/>
          </a:xfrm>
          <a:prstGeom prst="rect">
            <a:avLst/>
          </a:prstGeom>
        </p:spPr>
      </p:pic>
      <p:sp>
        <p:nvSpPr>
          <p:cNvPr id="20" name="TextBox 19"/>
          <p:cNvSpPr txBox="1"/>
          <p:nvPr/>
        </p:nvSpPr>
        <p:spPr>
          <a:xfrm rot="16200000">
            <a:off x="6148278" y="2627960"/>
            <a:ext cx="700570" cy="523220"/>
          </a:xfrm>
          <a:prstGeom prst="rect">
            <a:avLst/>
          </a:prstGeom>
          <a:noFill/>
        </p:spPr>
        <p:txBody>
          <a:bodyPr wrap="none" rtlCol="0">
            <a:spAutoFit/>
          </a:bodyPr>
          <a:lstStyle/>
          <a:p>
            <a:r>
              <a:rPr lang="en-US" sz="1400" dirty="0" smtClean="0"/>
              <a:t>NOAA</a:t>
            </a:r>
          </a:p>
          <a:p>
            <a:r>
              <a:rPr lang="en-US" sz="1400" dirty="0" smtClean="0"/>
              <a:t>SHOUT</a:t>
            </a:r>
            <a:endParaRPr lang="en-US" sz="1400" dirty="0"/>
          </a:p>
        </p:txBody>
      </p:sp>
      <p:pic>
        <p:nvPicPr>
          <p:cNvPr id="4" name="Picture 3" descr="seasons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4631" y="4135060"/>
            <a:ext cx="5811520" cy="2011680"/>
          </a:xfrm>
          <a:prstGeom prst="rect">
            <a:avLst/>
          </a:prstGeom>
        </p:spPr>
      </p:pic>
      <p:sp>
        <p:nvSpPr>
          <p:cNvPr id="7" name="TextBox 6"/>
          <p:cNvSpPr txBox="1"/>
          <p:nvPr/>
        </p:nvSpPr>
        <p:spPr>
          <a:xfrm>
            <a:off x="0" y="-16093"/>
            <a:ext cx="9128765" cy="1015663"/>
          </a:xfrm>
          <a:prstGeom prst="rect">
            <a:avLst/>
          </a:prstGeom>
          <a:noFill/>
        </p:spPr>
        <p:txBody>
          <a:bodyPr wrap="square" rtlCol="0">
            <a:spAutoFit/>
          </a:bodyPr>
          <a:lstStyle/>
          <a:p>
            <a:pPr algn="ctr"/>
            <a:r>
              <a:rPr lang="en-US" sz="3600" dirty="0"/>
              <a:t>Number of Tropical Cyclones per 100 </a:t>
            </a:r>
            <a:r>
              <a:rPr lang="en-US" sz="3600" dirty="0" smtClean="0"/>
              <a:t>Years</a:t>
            </a:r>
          </a:p>
          <a:p>
            <a:pPr algn="ctr"/>
            <a:r>
              <a:rPr lang="en-US" sz="2400" dirty="0" smtClean="0"/>
              <a:t>NOAA SHOUT Science Operations: 25 Aug – 27 Sep 2015  </a:t>
            </a:r>
            <a:endParaRPr lang="en-US" sz="2400" dirty="0"/>
          </a:p>
        </p:txBody>
      </p:sp>
      <p:sp>
        <p:nvSpPr>
          <p:cNvPr id="14" name="TextBox 13"/>
          <p:cNvSpPr txBox="1"/>
          <p:nvPr/>
        </p:nvSpPr>
        <p:spPr>
          <a:xfrm>
            <a:off x="770476" y="1704506"/>
            <a:ext cx="1660822" cy="1077218"/>
          </a:xfrm>
          <a:prstGeom prst="rect">
            <a:avLst/>
          </a:prstGeom>
          <a:noFill/>
        </p:spPr>
        <p:txBody>
          <a:bodyPr wrap="square" rtlCol="0">
            <a:spAutoFit/>
          </a:bodyPr>
          <a:lstStyle/>
          <a:p>
            <a:pPr algn="ctr"/>
            <a:r>
              <a:rPr lang="en-US" sz="3200" dirty="0" smtClean="0"/>
              <a:t>North </a:t>
            </a:r>
          </a:p>
          <a:p>
            <a:pPr algn="ctr"/>
            <a:r>
              <a:rPr lang="en-US" sz="3200" dirty="0" smtClean="0"/>
              <a:t>Atlantic</a:t>
            </a:r>
            <a:endParaRPr lang="en-US" sz="3200" dirty="0"/>
          </a:p>
        </p:txBody>
      </p:sp>
      <p:sp>
        <p:nvSpPr>
          <p:cNvPr id="15" name="TextBox 14"/>
          <p:cNvSpPr txBox="1"/>
          <p:nvPr/>
        </p:nvSpPr>
        <p:spPr>
          <a:xfrm>
            <a:off x="372533" y="4602609"/>
            <a:ext cx="2387598" cy="1077218"/>
          </a:xfrm>
          <a:prstGeom prst="rect">
            <a:avLst/>
          </a:prstGeom>
          <a:noFill/>
        </p:spPr>
        <p:txBody>
          <a:bodyPr wrap="square" rtlCol="0">
            <a:spAutoFit/>
          </a:bodyPr>
          <a:lstStyle/>
          <a:p>
            <a:pPr algn="ctr"/>
            <a:r>
              <a:rPr lang="en-US" sz="3200" dirty="0" smtClean="0"/>
              <a:t>Eastern</a:t>
            </a:r>
          </a:p>
          <a:p>
            <a:pPr algn="ctr"/>
            <a:r>
              <a:rPr lang="en-US" sz="3200" dirty="0" smtClean="0"/>
              <a:t>North Pacific</a:t>
            </a:r>
            <a:endParaRPr lang="en-US" sz="3200" dirty="0"/>
          </a:p>
        </p:txBody>
      </p:sp>
      <p:cxnSp>
        <p:nvCxnSpPr>
          <p:cNvPr id="22" name="Straight Connector 21"/>
          <p:cNvCxnSpPr/>
          <p:nvPr/>
        </p:nvCxnSpPr>
        <p:spPr>
          <a:xfrm flipV="1">
            <a:off x="6261100" y="2383318"/>
            <a:ext cx="0" cy="841293"/>
          </a:xfrm>
          <a:prstGeom prst="line">
            <a:avLst/>
          </a:prstGeom>
          <a:ln w="28575" cmpd="sng">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718301" y="2201280"/>
            <a:ext cx="0" cy="1024170"/>
          </a:xfrm>
          <a:prstGeom prst="line">
            <a:avLst/>
          </a:prstGeom>
          <a:ln w="28575" cmpd="sng">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261100" y="4648189"/>
            <a:ext cx="0" cy="1325921"/>
          </a:xfrm>
          <a:prstGeom prst="line">
            <a:avLst/>
          </a:prstGeom>
          <a:ln w="28575" cmpd="sng">
            <a:solidFill>
              <a:srgbClr val="000000"/>
            </a:solidFill>
            <a:prstDash val="sysDot"/>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6718301" y="5151899"/>
            <a:ext cx="0" cy="823000"/>
          </a:xfrm>
          <a:prstGeom prst="line">
            <a:avLst/>
          </a:prstGeom>
          <a:ln w="28575" cmpd="sng">
            <a:solidFill>
              <a:srgbClr val="000000"/>
            </a:solidFill>
            <a:prstDash val="sysDot"/>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16200000">
            <a:off x="6146887" y="5351979"/>
            <a:ext cx="700570" cy="523220"/>
          </a:xfrm>
          <a:prstGeom prst="rect">
            <a:avLst/>
          </a:prstGeom>
          <a:noFill/>
        </p:spPr>
        <p:txBody>
          <a:bodyPr wrap="none" rtlCol="0">
            <a:spAutoFit/>
          </a:bodyPr>
          <a:lstStyle/>
          <a:p>
            <a:r>
              <a:rPr lang="en-US" sz="1400" dirty="0" smtClean="0"/>
              <a:t>NOAA</a:t>
            </a:r>
          </a:p>
          <a:p>
            <a:r>
              <a:rPr lang="en-US" sz="1400" dirty="0" smtClean="0"/>
              <a:t>SHOUT</a:t>
            </a:r>
            <a:endParaRPr lang="en-US" sz="1400" dirty="0"/>
          </a:p>
        </p:txBody>
      </p:sp>
      <p:sp>
        <p:nvSpPr>
          <p:cNvPr id="13" name="Rectangle 12"/>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35505915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heeeh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7555"/>
            <a:ext cx="4526280" cy="3284161"/>
          </a:xfrm>
          <a:prstGeom prst="rect">
            <a:avLst/>
          </a:prstGeom>
        </p:spPr>
      </p:pic>
      <p:sp>
        <p:nvSpPr>
          <p:cNvPr id="10" name="TextBox 9"/>
          <p:cNvSpPr txBox="1"/>
          <p:nvPr/>
        </p:nvSpPr>
        <p:spPr>
          <a:xfrm>
            <a:off x="1159934" y="0"/>
            <a:ext cx="6697133" cy="1508105"/>
          </a:xfrm>
          <a:prstGeom prst="rect">
            <a:avLst/>
          </a:prstGeom>
          <a:noFill/>
        </p:spPr>
        <p:txBody>
          <a:bodyPr wrap="square" rtlCol="0">
            <a:spAutoFit/>
          </a:bodyPr>
          <a:lstStyle/>
          <a:p>
            <a:pPr algn="ctr"/>
            <a:r>
              <a:rPr lang="en-US" sz="4400" dirty="0" smtClean="0"/>
              <a:t>2015 Tropical </a:t>
            </a:r>
            <a:r>
              <a:rPr lang="en-US" sz="4400" dirty="0"/>
              <a:t>Outlook</a:t>
            </a:r>
            <a:r>
              <a:rPr lang="en-US" dirty="0"/>
              <a:t/>
            </a:r>
            <a:br>
              <a:rPr lang="en-US" dirty="0"/>
            </a:br>
            <a:r>
              <a:rPr lang="en-US" sz="2400" dirty="0" smtClean="0"/>
              <a:t>Tropical cyclone Accumulated </a:t>
            </a:r>
            <a:r>
              <a:rPr lang="en-US" sz="2400" dirty="0"/>
              <a:t>Cyclone Energy (ACE) </a:t>
            </a:r>
            <a:endParaRPr lang="en-US" sz="2400" dirty="0" smtClean="0"/>
          </a:p>
          <a:p>
            <a:pPr algn="ctr"/>
            <a:r>
              <a:rPr lang="en-US" sz="2400" dirty="0" smtClean="0"/>
              <a:t>&amp; occurrence of hurricanes after August 1</a:t>
            </a:r>
            <a:r>
              <a:rPr lang="en-US" sz="2400" baseline="30000" dirty="0" smtClean="0"/>
              <a:t>st</a:t>
            </a:r>
            <a:r>
              <a:rPr lang="en-US" sz="2400" dirty="0" smtClean="0"/>
              <a:t>  </a:t>
            </a:r>
            <a:endParaRPr lang="en-US" sz="2400" dirty="0"/>
          </a:p>
        </p:txBody>
      </p:sp>
      <p:sp>
        <p:nvSpPr>
          <p:cNvPr id="11" name="TextBox 10"/>
          <p:cNvSpPr txBox="1"/>
          <p:nvPr/>
        </p:nvSpPr>
        <p:spPr>
          <a:xfrm>
            <a:off x="1" y="5377075"/>
            <a:ext cx="9143999" cy="1384995"/>
          </a:xfrm>
          <a:prstGeom prst="rect">
            <a:avLst/>
          </a:prstGeom>
          <a:noFill/>
        </p:spPr>
        <p:txBody>
          <a:bodyPr wrap="square" rtlCol="0">
            <a:spAutoFit/>
          </a:bodyPr>
          <a:lstStyle/>
          <a:p>
            <a:r>
              <a:rPr lang="en-US" sz="2400" u="sng" dirty="0" smtClean="0"/>
              <a:t>El Nino Years</a:t>
            </a:r>
          </a:p>
          <a:p>
            <a:pPr marL="285750" indent="-285750">
              <a:buFont typeface="Arial"/>
              <a:buChar char="•"/>
            </a:pPr>
            <a:r>
              <a:rPr lang="en-US" sz="2000" i="1" dirty="0" smtClean="0"/>
              <a:t>The eastern North Pacific </a:t>
            </a:r>
            <a:r>
              <a:rPr lang="en-US" sz="2000" i="1" dirty="0"/>
              <a:t>hurricane season is significantly </a:t>
            </a:r>
            <a:r>
              <a:rPr lang="en-US" sz="2000" i="1" dirty="0" smtClean="0"/>
              <a:t>more active </a:t>
            </a:r>
            <a:r>
              <a:rPr lang="en-US" sz="2000" i="1" dirty="0"/>
              <a:t>overall </a:t>
            </a:r>
            <a:r>
              <a:rPr lang="en-US" sz="2000" i="1" dirty="0" smtClean="0"/>
              <a:t> </a:t>
            </a:r>
          </a:p>
          <a:p>
            <a:pPr marL="285750" indent="-285750">
              <a:buFont typeface="Arial"/>
              <a:buChar char="•"/>
            </a:pPr>
            <a:r>
              <a:rPr lang="en-US" sz="2000" i="1" dirty="0" smtClean="0"/>
              <a:t>The North Atlantic hurricane season is significantly less active overall </a:t>
            </a:r>
          </a:p>
          <a:p>
            <a:pPr marL="285750" indent="-285750">
              <a:buFont typeface="Arial"/>
              <a:buChar char="•"/>
            </a:pPr>
            <a:r>
              <a:rPr lang="en-US" sz="2000" i="1" dirty="0" smtClean="0"/>
              <a:t>North Atlantic tropical cyclone activity drops significantly after September</a:t>
            </a:r>
            <a:endParaRPr lang="en-US" i="1" dirty="0"/>
          </a:p>
        </p:txBody>
      </p:sp>
      <p:pic>
        <p:nvPicPr>
          <p:cNvPr id="12" name="Picture 11" descr="jfhfcc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47555"/>
            <a:ext cx="4572000" cy="3284161"/>
          </a:xfrm>
          <a:prstGeom prst="rect">
            <a:avLst/>
          </a:prstGeom>
        </p:spPr>
      </p:pic>
      <p:sp>
        <p:nvSpPr>
          <p:cNvPr id="6" name="Rectangle 5"/>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33797625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SHOUT Science Team Readiness</a:t>
            </a:r>
            <a:br>
              <a:rPr lang="en-US" dirty="0" smtClean="0"/>
            </a:br>
            <a:r>
              <a:rPr lang="en-US" sz="3600" dirty="0">
                <a:solidFill>
                  <a:srgbClr val="FF0000"/>
                </a:solidFill>
              </a:rPr>
              <a:t>Gary Wick/ Jason Dunion</a:t>
            </a:r>
            <a:endParaRPr lang="en-US" sz="3600" dirty="0"/>
          </a:p>
        </p:txBody>
      </p:sp>
      <p:sp>
        <p:nvSpPr>
          <p:cNvPr id="3" name="Content Placeholder 2"/>
          <p:cNvSpPr>
            <a:spLocks noGrp="1"/>
          </p:cNvSpPr>
          <p:nvPr>
            <p:ph idx="1"/>
          </p:nvPr>
        </p:nvSpPr>
        <p:spPr/>
        <p:txBody>
          <a:bodyPr>
            <a:normAutofit fontScale="92500" lnSpcReduction="10000"/>
          </a:bodyPr>
          <a:lstStyle/>
          <a:p>
            <a:r>
              <a:rPr lang="en-US" sz="2400" dirty="0" smtClean="0"/>
              <a:t>Mission Scientist’s (MS) roles &amp; responsibilities document prepared (Section 5 SHOUT MOP)</a:t>
            </a:r>
          </a:p>
          <a:p>
            <a:r>
              <a:rPr lang="en-US" sz="2400" dirty="0" smtClean="0"/>
              <a:t>Familiarization/clarification </a:t>
            </a:r>
            <a:r>
              <a:rPr lang="en-US" sz="2400" dirty="0"/>
              <a:t>of flight rules, flight scheduling, flight </a:t>
            </a:r>
            <a:r>
              <a:rPr lang="en-US" sz="2400" dirty="0" smtClean="0"/>
              <a:t>restrictions  (Section 3 SHOUT MOP)</a:t>
            </a:r>
          </a:p>
          <a:p>
            <a:r>
              <a:rPr lang="en-US" sz="2400" dirty="0" smtClean="0"/>
              <a:t>GH flight modules compiled and documented (Section 3 SHOUT MOP)</a:t>
            </a:r>
          </a:p>
          <a:p>
            <a:r>
              <a:rPr lang="en-US" sz="2400" dirty="0" smtClean="0"/>
              <a:t>2015 Shout Dry Run</a:t>
            </a:r>
          </a:p>
          <a:p>
            <a:pPr lvl="1"/>
            <a:r>
              <a:rPr lang="en-US" sz="2000" dirty="0" smtClean="0"/>
              <a:t>Aug 10-19, 2015</a:t>
            </a:r>
          </a:p>
          <a:p>
            <a:pPr lvl="1"/>
            <a:r>
              <a:rPr lang="en-US" sz="2000" dirty="0" smtClean="0"/>
              <a:t>Exercise 2015 </a:t>
            </a:r>
            <a:r>
              <a:rPr lang="en-US" sz="2000" dirty="0" err="1" smtClean="0"/>
              <a:t>Wx</a:t>
            </a:r>
            <a:r>
              <a:rPr lang="en-US" sz="2000" dirty="0" smtClean="0"/>
              <a:t> brief schedule</a:t>
            </a:r>
          </a:p>
          <a:p>
            <a:pPr lvl="1"/>
            <a:r>
              <a:rPr lang="en-US" sz="2000" dirty="0" smtClean="0"/>
              <a:t>Exercising real-time use of adaptive sampling software for targeting GH </a:t>
            </a:r>
            <a:r>
              <a:rPr lang="en-US" sz="2000" dirty="0" err="1" smtClean="0"/>
              <a:t>dropsonde</a:t>
            </a:r>
            <a:r>
              <a:rPr lang="en-US" sz="2000" dirty="0" smtClean="0"/>
              <a:t> observations</a:t>
            </a:r>
          </a:p>
          <a:p>
            <a:pPr lvl="1"/>
            <a:r>
              <a:rPr lang="en-US" sz="2000" dirty="0" smtClean="0">
                <a:cs typeface="Adobe Garamond Pro"/>
              </a:rPr>
              <a:t>Exercising of flight planning software, Mission Tools Suite</a:t>
            </a:r>
          </a:p>
          <a:p>
            <a:r>
              <a:rPr lang="en-US" sz="2400" dirty="0" smtClean="0">
                <a:cs typeface="Adobe Garamond Pro"/>
              </a:rPr>
              <a:t>Data </a:t>
            </a:r>
            <a:r>
              <a:rPr lang="en-US" sz="2400" dirty="0" smtClean="0">
                <a:cs typeface="Adobe Garamond Pro"/>
              </a:rPr>
              <a:t>Management Plan submitted</a:t>
            </a:r>
          </a:p>
          <a:p>
            <a:endParaRPr lang="en-US" sz="2400" dirty="0" smtClean="0"/>
          </a:p>
          <a:p>
            <a:pPr lvl="1"/>
            <a:endParaRPr lang="en-US" sz="2000" dirty="0" smtClean="0"/>
          </a:p>
          <a:p>
            <a:pPr marL="914400" lvl="2" indent="0">
              <a:buNone/>
            </a:pPr>
            <a:endParaRPr lang="en-US" sz="1200" dirty="0"/>
          </a:p>
        </p:txBody>
      </p:sp>
      <p:sp>
        <p:nvSpPr>
          <p:cNvPr id="4" name="Rectangle 3"/>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102066137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4367"/>
            <a:ext cx="9144000" cy="1569660"/>
          </a:xfrm>
          <a:prstGeom prst="rect">
            <a:avLst/>
          </a:prstGeom>
          <a:noFill/>
        </p:spPr>
        <p:txBody>
          <a:bodyPr wrap="square" rtlCol="0">
            <a:spAutoFit/>
          </a:bodyPr>
          <a:lstStyle/>
          <a:p>
            <a:pPr algn="ctr" defTabSz="457200"/>
            <a:r>
              <a:rPr lang="en-US" sz="4000" dirty="0" smtClean="0">
                <a:solidFill>
                  <a:prstClr val="black"/>
                </a:solidFill>
              </a:rPr>
              <a:t>2015 NOAA SHOUT</a:t>
            </a:r>
          </a:p>
          <a:p>
            <a:pPr algn="ctr" defTabSz="457200"/>
            <a:r>
              <a:rPr lang="en-US" sz="2800" i="1" dirty="0" smtClean="0">
                <a:solidFill>
                  <a:prstClr val="black"/>
                </a:solidFill>
              </a:rPr>
              <a:t>Mission Science Schedule</a:t>
            </a:r>
          </a:p>
          <a:p>
            <a:pPr algn="ctr" defTabSz="457200"/>
            <a:r>
              <a:rPr lang="en-US" sz="2800" i="1" dirty="0" smtClean="0">
                <a:solidFill>
                  <a:prstClr val="black"/>
                </a:solidFill>
              </a:rPr>
              <a:t>Dry Run: 10-19 August</a:t>
            </a:r>
          </a:p>
        </p:txBody>
      </p:sp>
      <p:sp>
        <p:nvSpPr>
          <p:cNvPr id="8" name="TextBox 7"/>
          <p:cNvSpPr txBox="1"/>
          <p:nvPr/>
        </p:nvSpPr>
        <p:spPr>
          <a:xfrm>
            <a:off x="0" y="1664208"/>
            <a:ext cx="9144000" cy="4031873"/>
          </a:xfrm>
          <a:prstGeom prst="rect">
            <a:avLst/>
          </a:prstGeom>
          <a:noFill/>
        </p:spPr>
        <p:txBody>
          <a:bodyPr wrap="square" rtlCol="0">
            <a:spAutoFit/>
          </a:bodyPr>
          <a:lstStyle/>
          <a:p>
            <a:pPr marL="231775" defTabSz="457200"/>
            <a:r>
              <a:rPr lang="en-US" sz="3200" b="1" dirty="0" smtClean="0">
                <a:solidFill>
                  <a:prstClr val="black"/>
                </a:solidFill>
              </a:rPr>
              <a:t>Dry Run:</a:t>
            </a:r>
          </a:p>
          <a:p>
            <a:pPr marL="460375" defTabSz="457200"/>
            <a:endParaRPr lang="en-US" sz="800" dirty="0" smtClean="0">
              <a:solidFill>
                <a:prstClr val="black"/>
              </a:solidFill>
            </a:endParaRPr>
          </a:p>
          <a:p>
            <a:pPr marL="746125" indent="-285750" defTabSz="457200">
              <a:buFont typeface="Arial"/>
              <a:buChar char="•"/>
            </a:pPr>
            <a:r>
              <a:rPr lang="en-US" sz="2800" dirty="0">
                <a:solidFill>
                  <a:prstClr val="black"/>
                </a:solidFill>
              </a:rPr>
              <a:t>1 SHOUT </a:t>
            </a:r>
            <a:r>
              <a:rPr lang="en-US" sz="2800" dirty="0" smtClean="0">
                <a:solidFill>
                  <a:prstClr val="black"/>
                </a:solidFill>
              </a:rPr>
              <a:t>mission scientist assigned </a:t>
            </a:r>
            <a:r>
              <a:rPr lang="en-US" sz="2800" dirty="0">
                <a:solidFill>
                  <a:prstClr val="black"/>
                </a:solidFill>
              </a:rPr>
              <a:t>each </a:t>
            </a:r>
            <a:r>
              <a:rPr lang="en-US" sz="2800" dirty="0" smtClean="0">
                <a:solidFill>
                  <a:prstClr val="black"/>
                </a:solidFill>
              </a:rPr>
              <a:t>day</a:t>
            </a:r>
          </a:p>
          <a:p>
            <a:pPr marL="460375" defTabSz="457200"/>
            <a:endParaRPr lang="en-US" sz="800" dirty="0" smtClean="0">
              <a:solidFill>
                <a:prstClr val="black"/>
              </a:solidFill>
            </a:endParaRPr>
          </a:p>
          <a:p>
            <a:pPr marL="746125" indent="-285750" defTabSz="457200">
              <a:buFont typeface="Arial"/>
              <a:buChar char="•"/>
            </a:pPr>
            <a:r>
              <a:rPr lang="en-US" sz="2800" dirty="0" smtClean="0">
                <a:solidFill>
                  <a:prstClr val="black"/>
                </a:solidFill>
              </a:rPr>
              <a:t>1200 EDT HRD map discussion (weekdays</a:t>
            </a:r>
            <a:r>
              <a:rPr lang="en-US" sz="2800" dirty="0" smtClean="0">
                <a:solidFill>
                  <a:prstClr val="black"/>
                </a:solidFill>
              </a:rPr>
              <a:t>)</a:t>
            </a:r>
          </a:p>
          <a:p>
            <a:pPr marL="746125" indent="-285750" defTabSz="457200">
              <a:buFont typeface="Arial"/>
              <a:buChar char="•"/>
            </a:pPr>
            <a:endParaRPr lang="en-US" sz="800" dirty="0" smtClean="0">
              <a:solidFill>
                <a:prstClr val="black"/>
              </a:solidFill>
            </a:endParaRPr>
          </a:p>
          <a:p>
            <a:pPr marL="746125" indent="-285750">
              <a:buFont typeface="Arial"/>
              <a:buChar char="•"/>
            </a:pPr>
            <a:r>
              <a:rPr lang="en-US" sz="2800" dirty="0">
                <a:solidFill>
                  <a:prstClr val="black"/>
                </a:solidFill>
              </a:rPr>
              <a:t>TCI 1530 EDT map discussions (weekend</a:t>
            </a:r>
            <a:r>
              <a:rPr lang="en-US" sz="2800" dirty="0" smtClean="0">
                <a:solidFill>
                  <a:prstClr val="black"/>
                </a:solidFill>
              </a:rPr>
              <a:t>)</a:t>
            </a:r>
            <a:endParaRPr lang="en-US" sz="2800" dirty="0" smtClean="0">
              <a:solidFill>
                <a:prstClr val="black"/>
              </a:solidFill>
            </a:endParaRPr>
          </a:p>
          <a:p>
            <a:pPr marL="746125" indent="-285750" defTabSz="457200">
              <a:buFont typeface="Arial"/>
              <a:buChar char="•"/>
            </a:pPr>
            <a:endParaRPr lang="en-US" sz="800" dirty="0" smtClean="0">
              <a:solidFill>
                <a:prstClr val="black"/>
              </a:solidFill>
            </a:endParaRPr>
          </a:p>
          <a:p>
            <a:pPr marL="746125" indent="-285750" defTabSz="457200">
              <a:buFont typeface="Arial"/>
              <a:buChar char="•"/>
            </a:pPr>
            <a:r>
              <a:rPr lang="en-US" sz="2800" dirty="0" smtClean="0">
                <a:solidFill>
                  <a:prstClr val="black"/>
                </a:solidFill>
              </a:rPr>
              <a:t>Run GH targeting software in real-time</a:t>
            </a:r>
          </a:p>
          <a:p>
            <a:pPr marL="746125" indent="-285750" defTabSz="457200">
              <a:buFont typeface="Arial"/>
              <a:buChar char="•"/>
            </a:pPr>
            <a:endParaRPr lang="en-US" sz="800" dirty="0" smtClean="0">
              <a:solidFill>
                <a:prstClr val="black"/>
              </a:solidFill>
            </a:endParaRPr>
          </a:p>
          <a:p>
            <a:pPr marL="746125" indent="-285750" defTabSz="457200">
              <a:buFont typeface="Arial"/>
              <a:buChar char="•"/>
            </a:pPr>
            <a:r>
              <a:rPr lang="en-US" sz="2800" dirty="0" smtClean="0">
                <a:solidFill>
                  <a:prstClr val="black"/>
                </a:solidFill>
              </a:rPr>
              <a:t>Prepare </a:t>
            </a:r>
            <a:r>
              <a:rPr lang="en-US" sz="2800" dirty="0" smtClean="0">
                <a:solidFill>
                  <a:prstClr val="black"/>
                </a:solidFill>
              </a:rPr>
              <a:t>Global Hawk boxes </a:t>
            </a:r>
            <a:r>
              <a:rPr lang="en-US" sz="2800" dirty="0" smtClean="0">
                <a:solidFill>
                  <a:prstClr val="black"/>
                </a:solidFill>
              </a:rPr>
              <a:t>(day+2) &amp; tracks (day+1)</a:t>
            </a:r>
          </a:p>
          <a:p>
            <a:pPr marL="746125" indent="-285750" defTabSz="457200">
              <a:buFont typeface="Arial"/>
              <a:buChar char="•"/>
            </a:pPr>
            <a:endParaRPr lang="en-US" sz="800" dirty="0" smtClean="0">
              <a:solidFill>
                <a:prstClr val="black"/>
              </a:solidFill>
            </a:endParaRPr>
          </a:p>
          <a:p>
            <a:pPr marL="746125" indent="-285750" defTabSz="457200">
              <a:buFont typeface="Arial"/>
              <a:buChar char="•"/>
            </a:pPr>
            <a:r>
              <a:rPr lang="en-US" sz="2800" dirty="0" smtClean="0">
                <a:solidFill>
                  <a:prstClr val="black"/>
                </a:solidFill>
              </a:rPr>
              <a:t>Daily 1100 EDT coordination with pilots</a:t>
            </a:r>
          </a:p>
          <a:p>
            <a:pPr marL="460375" defTabSz="457200"/>
            <a:endParaRPr lang="en-US" sz="800" dirty="0" smtClean="0">
              <a:solidFill>
                <a:prstClr val="black"/>
              </a:solidFill>
            </a:endParaRPr>
          </a:p>
        </p:txBody>
      </p:sp>
      <p:sp>
        <p:nvSpPr>
          <p:cNvPr id="6" name="Slide Number Placeholder 5"/>
          <p:cNvSpPr>
            <a:spLocks noGrp="1"/>
          </p:cNvSpPr>
          <p:nvPr>
            <p:ph type="sldNum" sz="quarter" idx="12"/>
          </p:nvPr>
        </p:nvSpPr>
        <p:spPr/>
        <p:txBody>
          <a:bodyPr/>
          <a:lstStyle/>
          <a:p>
            <a:fld id="{064F12B9-58E5-D647-9765-DF531A50D812}" type="slidenum">
              <a:rPr lang="en-US" smtClean="0">
                <a:solidFill>
                  <a:prstClr val="black">
                    <a:tint val="75000"/>
                  </a:prstClr>
                </a:solidFill>
              </a:rPr>
              <a:pPr/>
              <a:t>27</a:t>
            </a:fld>
            <a:endParaRPr lang="en-US">
              <a:solidFill>
                <a:prstClr val="black">
                  <a:tint val="75000"/>
                </a:prstClr>
              </a:solidFill>
            </a:endParaRPr>
          </a:p>
        </p:txBody>
      </p:sp>
      <p:pic>
        <p:nvPicPr>
          <p:cNvPr id="7" name="Picture 6" descr="C:\Users\Philip.Kenul\AppData\Local\Temp\SHOUT_logo_caution_tri_ver4a-1.gif"/>
          <p:cNvPicPr>
            <a:picLocks noChangeAspect="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7858125" y="47625"/>
            <a:ext cx="1265237" cy="1099310"/>
          </a:xfrm>
          <a:prstGeom prst="rect">
            <a:avLst/>
          </a:prstGeom>
          <a:noFill/>
          <a:ln>
            <a:noFill/>
          </a:ln>
        </p:spPr>
      </p:pic>
      <p:sp>
        <p:nvSpPr>
          <p:cNvPr id="2" name="Rectangle 1"/>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1128297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4367"/>
            <a:ext cx="9144000" cy="1569660"/>
          </a:xfrm>
          <a:prstGeom prst="rect">
            <a:avLst/>
          </a:prstGeom>
          <a:noFill/>
        </p:spPr>
        <p:txBody>
          <a:bodyPr wrap="square" rtlCol="0">
            <a:spAutoFit/>
          </a:bodyPr>
          <a:lstStyle/>
          <a:p>
            <a:pPr algn="ctr" defTabSz="457200"/>
            <a:r>
              <a:rPr lang="en-US" sz="4000" dirty="0" smtClean="0">
                <a:solidFill>
                  <a:prstClr val="black"/>
                </a:solidFill>
              </a:rPr>
              <a:t>2015 NOAA SHOUT</a:t>
            </a:r>
          </a:p>
          <a:p>
            <a:pPr algn="ctr" defTabSz="457200"/>
            <a:r>
              <a:rPr lang="en-US" sz="2800" i="1" dirty="0" smtClean="0">
                <a:solidFill>
                  <a:prstClr val="black"/>
                </a:solidFill>
              </a:rPr>
              <a:t>Mission Science Schedule</a:t>
            </a:r>
          </a:p>
          <a:p>
            <a:pPr algn="ctr" defTabSz="457200"/>
            <a:r>
              <a:rPr lang="en-US" sz="2800" i="1" dirty="0" smtClean="0">
                <a:solidFill>
                  <a:prstClr val="black"/>
                </a:solidFill>
              </a:rPr>
              <a:t>Science Operations: 25 Aug – 27 Sep</a:t>
            </a:r>
          </a:p>
        </p:txBody>
      </p:sp>
      <p:sp>
        <p:nvSpPr>
          <p:cNvPr id="6" name="Slide Number Placeholder 5"/>
          <p:cNvSpPr>
            <a:spLocks noGrp="1"/>
          </p:cNvSpPr>
          <p:nvPr>
            <p:ph type="sldNum" sz="quarter" idx="12"/>
          </p:nvPr>
        </p:nvSpPr>
        <p:spPr/>
        <p:txBody>
          <a:bodyPr/>
          <a:lstStyle/>
          <a:p>
            <a:fld id="{064F12B9-58E5-D647-9765-DF531A50D812}" type="slidenum">
              <a:rPr lang="en-US" smtClean="0">
                <a:solidFill>
                  <a:prstClr val="black">
                    <a:tint val="75000"/>
                  </a:prstClr>
                </a:solidFill>
              </a:rPr>
              <a:pPr/>
              <a:t>28</a:t>
            </a:fld>
            <a:endParaRPr lang="en-US">
              <a:solidFill>
                <a:prstClr val="black">
                  <a:tint val="75000"/>
                </a:prstClr>
              </a:solidFill>
            </a:endParaRPr>
          </a:p>
        </p:txBody>
      </p:sp>
      <p:pic>
        <p:nvPicPr>
          <p:cNvPr id="7" name="Picture 6" descr="C:\Users\Philip.Kenul\AppData\Local\Temp\SHOUT_logo_caution_tri_ver4a-1.gif"/>
          <p:cNvPicPr>
            <a:picLocks noChangeAspect="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7858125" y="47625"/>
            <a:ext cx="1265237" cy="1099310"/>
          </a:xfrm>
          <a:prstGeom prst="rect">
            <a:avLst/>
          </a:prstGeom>
          <a:noFill/>
          <a:ln>
            <a:noFill/>
          </a:ln>
        </p:spPr>
      </p:pic>
      <p:sp>
        <p:nvSpPr>
          <p:cNvPr id="9" name="TextBox 8"/>
          <p:cNvSpPr txBox="1"/>
          <p:nvPr/>
        </p:nvSpPr>
        <p:spPr>
          <a:xfrm>
            <a:off x="0" y="1665393"/>
            <a:ext cx="9144000" cy="4585871"/>
          </a:xfrm>
          <a:prstGeom prst="rect">
            <a:avLst/>
          </a:prstGeom>
          <a:noFill/>
        </p:spPr>
        <p:txBody>
          <a:bodyPr wrap="square" rtlCol="0">
            <a:spAutoFit/>
          </a:bodyPr>
          <a:lstStyle/>
          <a:p>
            <a:pPr marL="231775" defTabSz="457200"/>
            <a:r>
              <a:rPr lang="en-US" sz="3200" b="1" dirty="0" smtClean="0">
                <a:solidFill>
                  <a:prstClr val="black"/>
                </a:solidFill>
              </a:rPr>
              <a:t>Science Operations:</a:t>
            </a:r>
          </a:p>
          <a:p>
            <a:pPr marL="460375" defTabSz="457200"/>
            <a:endParaRPr lang="en-US" sz="800" dirty="0" smtClean="0">
              <a:solidFill>
                <a:prstClr val="black"/>
              </a:solidFill>
            </a:endParaRPr>
          </a:p>
          <a:p>
            <a:pPr marL="746125" indent="-285750" defTabSz="457200">
              <a:buFont typeface="Arial"/>
              <a:buChar char="•"/>
            </a:pPr>
            <a:r>
              <a:rPr lang="en-US" sz="2400" dirty="0" smtClean="0">
                <a:solidFill>
                  <a:prstClr val="black"/>
                </a:solidFill>
              </a:rPr>
              <a:t>0730 </a:t>
            </a:r>
            <a:r>
              <a:rPr lang="en-US" sz="2400" dirty="0" smtClean="0">
                <a:solidFill>
                  <a:prstClr val="black"/>
                </a:solidFill>
              </a:rPr>
              <a:t>EDT: </a:t>
            </a:r>
            <a:r>
              <a:rPr lang="en-US" sz="2400" dirty="0" smtClean="0">
                <a:solidFill>
                  <a:prstClr val="black"/>
                </a:solidFill>
              </a:rPr>
              <a:t>daily </a:t>
            </a:r>
            <a:r>
              <a:rPr lang="en-US" sz="2400" dirty="0" smtClean="0">
                <a:solidFill>
                  <a:prstClr val="black"/>
                </a:solidFill>
              </a:rPr>
              <a:t>cage meeting (shift-1 mission scientists &amp; </a:t>
            </a:r>
            <a:r>
              <a:rPr lang="en-US" sz="2400" dirty="0" smtClean="0">
                <a:solidFill>
                  <a:prstClr val="black"/>
                </a:solidFill>
              </a:rPr>
              <a:t>pilots)</a:t>
            </a:r>
          </a:p>
          <a:p>
            <a:pPr marL="746125" indent="-285750" defTabSz="457200">
              <a:buFont typeface="Arial"/>
              <a:buChar char="•"/>
            </a:pPr>
            <a:endParaRPr lang="en-US" sz="800" dirty="0">
              <a:solidFill>
                <a:prstClr val="black"/>
              </a:solidFill>
            </a:endParaRPr>
          </a:p>
          <a:p>
            <a:pPr marL="746125" indent="-285750" defTabSz="457200">
              <a:buFont typeface="Arial"/>
              <a:buChar char="•"/>
            </a:pPr>
            <a:r>
              <a:rPr lang="en-US" sz="2400" dirty="0" smtClean="0">
                <a:solidFill>
                  <a:prstClr val="black"/>
                </a:solidFill>
              </a:rPr>
              <a:t>0830 </a:t>
            </a:r>
            <a:r>
              <a:rPr lang="en-US" sz="2400" dirty="0" smtClean="0">
                <a:solidFill>
                  <a:prstClr val="black"/>
                </a:solidFill>
              </a:rPr>
              <a:t>EDT: </a:t>
            </a:r>
            <a:r>
              <a:rPr lang="en-US" sz="2400" dirty="0" smtClean="0">
                <a:solidFill>
                  <a:prstClr val="black"/>
                </a:solidFill>
              </a:rPr>
              <a:t>daily SHOUT coordination call</a:t>
            </a:r>
          </a:p>
          <a:p>
            <a:pPr marL="1263650" indent="-342900" defTabSz="457200">
              <a:buFont typeface="Wingdings" charset="2"/>
              <a:buChar char="Ø"/>
            </a:pPr>
            <a:r>
              <a:rPr lang="en-US" sz="2000" dirty="0" smtClean="0">
                <a:solidFill>
                  <a:prstClr val="black"/>
                </a:solidFill>
              </a:rPr>
              <a:t>Wallops local weather (NASA Wallops-led)</a:t>
            </a:r>
          </a:p>
          <a:p>
            <a:pPr marL="1263650" indent="-342900" defTabSz="457200">
              <a:buFont typeface="Wingdings" charset="2"/>
              <a:buChar char="Ø"/>
            </a:pPr>
            <a:r>
              <a:rPr lang="en-US" sz="2000" dirty="0" smtClean="0">
                <a:solidFill>
                  <a:prstClr val="black"/>
                </a:solidFill>
              </a:rPr>
              <a:t>MS shift-1</a:t>
            </a:r>
            <a:r>
              <a:rPr lang="en-US" sz="2000" dirty="0" smtClean="0">
                <a:solidFill>
                  <a:prstClr val="black"/>
                </a:solidFill>
              </a:rPr>
              <a:t>: lead with a 5-10 min weather update</a:t>
            </a:r>
            <a:r>
              <a:rPr lang="en-US" sz="2000" dirty="0" smtClean="0">
                <a:solidFill>
                  <a:prstClr val="black"/>
                </a:solidFill>
              </a:rPr>
              <a:t>)</a:t>
            </a:r>
          </a:p>
          <a:p>
            <a:pPr marL="1263650" indent="-342900" defTabSz="457200">
              <a:buFont typeface="Wingdings" charset="2"/>
              <a:buChar char="Ø"/>
            </a:pPr>
            <a:r>
              <a:rPr lang="en-US" sz="2000" dirty="0" smtClean="0">
                <a:solidFill>
                  <a:prstClr val="black"/>
                </a:solidFill>
              </a:rPr>
              <a:t>Discussion of flight plans and strategies </a:t>
            </a:r>
            <a:endParaRPr lang="en-US" sz="2000" dirty="0" smtClean="0">
              <a:solidFill>
                <a:prstClr val="black"/>
              </a:solidFill>
            </a:endParaRPr>
          </a:p>
          <a:p>
            <a:pPr marL="920750" defTabSz="457200"/>
            <a:endParaRPr lang="en-US" sz="800" dirty="0" smtClean="0">
              <a:solidFill>
                <a:prstClr val="black"/>
              </a:solidFill>
            </a:endParaRPr>
          </a:p>
          <a:p>
            <a:pPr marL="746125" indent="-285750" defTabSz="457200">
              <a:buFont typeface="Arial"/>
              <a:buChar char="•"/>
            </a:pPr>
            <a:r>
              <a:rPr lang="en-US" sz="2400" dirty="0" smtClean="0">
                <a:solidFill>
                  <a:prstClr val="black"/>
                </a:solidFill>
              </a:rPr>
              <a:t>1000 EDT: Coordination call with NOAA IFEX &amp; ONR TCI</a:t>
            </a:r>
          </a:p>
          <a:p>
            <a:pPr marL="460375" defTabSz="457200"/>
            <a:endParaRPr lang="en-US" sz="800" dirty="0" smtClean="0">
              <a:solidFill>
                <a:prstClr val="black"/>
              </a:solidFill>
            </a:endParaRPr>
          </a:p>
          <a:p>
            <a:pPr marL="746125" indent="-285750">
              <a:buFont typeface="Arial"/>
              <a:buChar char="•"/>
            </a:pPr>
            <a:r>
              <a:rPr lang="en-US" sz="2400" dirty="0" smtClean="0">
                <a:solidFill>
                  <a:prstClr val="black"/>
                </a:solidFill>
              </a:rPr>
              <a:t>1100 EDT: Coordination </a:t>
            </a:r>
            <a:r>
              <a:rPr lang="en-US" sz="2400" dirty="0">
                <a:solidFill>
                  <a:prstClr val="black"/>
                </a:solidFill>
              </a:rPr>
              <a:t>with </a:t>
            </a:r>
            <a:r>
              <a:rPr lang="en-US" sz="2400" dirty="0" smtClean="0">
                <a:solidFill>
                  <a:prstClr val="black"/>
                </a:solidFill>
              </a:rPr>
              <a:t>pilots</a:t>
            </a:r>
            <a:endParaRPr lang="en-US" sz="2400" dirty="0" smtClean="0">
              <a:solidFill>
                <a:prstClr val="black"/>
              </a:solidFill>
            </a:endParaRPr>
          </a:p>
          <a:p>
            <a:pPr marL="460375" defTabSz="457200"/>
            <a:endParaRPr lang="en-US" sz="800" dirty="0" smtClean="0">
              <a:solidFill>
                <a:prstClr val="black"/>
              </a:solidFill>
            </a:endParaRPr>
          </a:p>
          <a:p>
            <a:pPr marL="746125" indent="-285750" defTabSz="457200">
              <a:buFont typeface="Arial"/>
              <a:buChar char="•"/>
            </a:pPr>
            <a:r>
              <a:rPr lang="en-US" sz="2400" dirty="0" smtClean="0">
                <a:solidFill>
                  <a:prstClr val="black"/>
                </a:solidFill>
              </a:rPr>
              <a:t>1200 EDT: </a:t>
            </a:r>
            <a:r>
              <a:rPr lang="en-US" sz="2400" dirty="0" smtClean="0">
                <a:solidFill>
                  <a:prstClr val="black"/>
                </a:solidFill>
              </a:rPr>
              <a:t>HRD map discussion (</a:t>
            </a:r>
            <a:r>
              <a:rPr lang="en-US" sz="2400" dirty="0" smtClean="0">
                <a:solidFill>
                  <a:prstClr val="black"/>
                </a:solidFill>
              </a:rPr>
              <a:t>weekdays only) </a:t>
            </a:r>
          </a:p>
          <a:p>
            <a:pPr marL="460375" defTabSz="457200"/>
            <a:endParaRPr lang="en-US" sz="800" dirty="0" smtClean="0">
              <a:solidFill>
                <a:prstClr val="black"/>
              </a:solidFill>
            </a:endParaRPr>
          </a:p>
          <a:p>
            <a:pPr marL="746125" indent="-285750">
              <a:buFont typeface="Arial"/>
              <a:buChar char="•"/>
            </a:pPr>
            <a:r>
              <a:rPr lang="en-US" sz="2400" dirty="0" smtClean="0">
                <a:solidFill>
                  <a:prstClr val="black"/>
                </a:solidFill>
              </a:rPr>
              <a:t>1530 EDT: ONR TCI map </a:t>
            </a:r>
            <a:r>
              <a:rPr lang="en-US" sz="2400" dirty="0">
                <a:solidFill>
                  <a:prstClr val="black"/>
                </a:solidFill>
              </a:rPr>
              <a:t>discussion (</a:t>
            </a:r>
            <a:r>
              <a:rPr lang="en-US" sz="2400" dirty="0" smtClean="0">
                <a:solidFill>
                  <a:prstClr val="black"/>
                </a:solidFill>
              </a:rPr>
              <a:t>weekends </a:t>
            </a:r>
            <a:r>
              <a:rPr lang="en-US" sz="2400" dirty="0">
                <a:solidFill>
                  <a:prstClr val="black"/>
                </a:solidFill>
              </a:rPr>
              <a:t>only</a:t>
            </a:r>
            <a:r>
              <a:rPr lang="en-US" sz="2400" dirty="0" smtClean="0">
                <a:solidFill>
                  <a:prstClr val="black"/>
                </a:solidFill>
              </a:rPr>
              <a:t>)</a:t>
            </a:r>
            <a:endParaRPr lang="en-US" sz="2400" dirty="0" smtClean="0">
              <a:solidFill>
                <a:prstClr val="black"/>
              </a:solidFill>
            </a:endParaRPr>
          </a:p>
        </p:txBody>
      </p:sp>
      <p:sp>
        <p:nvSpPr>
          <p:cNvPr id="8" name="Rectangle 7"/>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4197045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4367"/>
            <a:ext cx="9144000" cy="1569660"/>
          </a:xfrm>
          <a:prstGeom prst="rect">
            <a:avLst/>
          </a:prstGeom>
          <a:noFill/>
        </p:spPr>
        <p:txBody>
          <a:bodyPr wrap="square" rtlCol="0">
            <a:spAutoFit/>
          </a:bodyPr>
          <a:lstStyle/>
          <a:p>
            <a:pPr algn="ctr" defTabSz="457200"/>
            <a:r>
              <a:rPr lang="en-US" sz="4000" dirty="0" smtClean="0">
                <a:solidFill>
                  <a:prstClr val="black"/>
                </a:solidFill>
              </a:rPr>
              <a:t>2015 NOAA SHOUT</a:t>
            </a:r>
          </a:p>
          <a:p>
            <a:pPr algn="ctr" defTabSz="457200"/>
            <a:r>
              <a:rPr lang="en-US" sz="2800" i="1" dirty="0" smtClean="0">
                <a:solidFill>
                  <a:prstClr val="black"/>
                </a:solidFill>
              </a:rPr>
              <a:t>Mission Science Schedule</a:t>
            </a:r>
          </a:p>
          <a:p>
            <a:pPr algn="ctr" defTabSz="457200"/>
            <a:r>
              <a:rPr lang="en-US" sz="2800" i="1" dirty="0" smtClean="0">
                <a:solidFill>
                  <a:prstClr val="black"/>
                </a:solidFill>
              </a:rPr>
              <a:t>Science Operations: 25 Aug – 27 Sep</a:t>
            </a:r>
          </a:p>
        </p:txBody>
      </p:sp>
      <p:sp>
        <p:nvSpPr>
          <p:cNvPr id="6" name="Slide Number Placeholder 5"/>
          <p:cNvSpPr>
            <a:spLocks noGrp="1"/>
          </p:cNvSpPr>
          <p:nvPr>
            <p:ph type="sldNum" sz="quarter" idx="12"/>
          </p:nvPr>
        </p:nvSpPr>
        <p:spPr/>
        <p:txBody>
          <a:bodyPr/>
          <a:lstStyle/>
          <a:p>
            <a:fld id="{064F12B9-58E5-D647-9765-DF531A50D812}" type="slidenum">
              <a:rPr lang="en-US" smtClean="0">
                <a:solidFill>
                  <a:prstClr val="black">
                    <a:tint val="75000"/>
                  </a:prstClr>
                </a:solidFill>
              </a:rPr>
              <a:pPr/>
              <a:t>29</a:t>
            </a:fld>
            <a:endParaRPr lang="en-US">
              <a:solidFill>
                <a:prstClr val="black">
                  <a:tint val="75000"/>
                </a:prstClr>
              </a:solidFill>
            </a:endParaRPr>
          </a:p>
        </p:txBody>
      </p:sp>
      <p:pic>
        <p:nvPicPr>
          <p:cNvPr id="7" name="Picture 6" descr="C:\Users\Philip.Kenul\AppData\Local\Temp\SHOUT_logo_caution_tri_ver4a-1.gif"/>
          <p:cNvPicPr>
            <a:picLocks noChangeAspect="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7858125" y="47625"/>
            <a:ext cx="1265237" cy="1099310"/>
          </a:xfrm>
          <a:prstGeom prst="rect">
            <a:avLst/>
          </a:prstGeom>
          <a:noFill/>
          <a:ln>
            <a:noFill/>
          </a:ln>
        </p:spPr>
      </p:pic>
      <p:sp>
        <p:nvSpPr>
          <p:cNvPr id="9" name="TextBox 8"/>
          <p:cNvSpPr txBox="1"/>
          <p:nvPr/>
        </p:nvSpPr>
        <p:spPr>
          <a:xfrm>
            <a:off x="0" y="1664208"/>
            <a:ext cx="9144000" cy="2985433"/>
          </a:xfrm>
          <a:prstGeom prst="rect">
            <a:avLst/>
          </a:prstGeom>
          <a:noFill/>
        </p:spPr>
        <p:txBody>
          <a:bodyPr wrap="square" rtlCol="0">
            <a:spAutoFit/>
          </a:bodyPr>
          <a:lstStyle/>
          <a:p>
            <a:pPr marL="231775" defTabSz="457200"/>
            <a:r>
              <a:rPr lang="en-US" sz="3200" b="1" dirty="0" smtClean="0">
                <a:solidFill>
                  <a:prstClr val="black"/>
                </a:solidFill>
              </a:rPr>
              <a:t>Science Operations</a:t>
            </a:r>
            <a:r>
              <a:rPr lang="en-US" sz="3200" b="1" dirty="0" smtClean="0">
                <a:solidFill>
                  <a:prstClr val="black"/>
                </a:solidFill>
              </a:rPr>
              <a:t>:</a:t>
            </a:r>
          </a:p>
          <a:p>
            <a:pPr marL="231775" defTabSz="457200"/>
            <a:endParaRPr lang="en-US" sz="800" b="1" dirty="0" smtClean="0">
              <a:solidFill>
                <a:prstClr val="black"/>
              </a:solidFill>
            </a:endParaRPr>
          </a:p>
          <a:p>
            <a:pPr marL="746125" indent="-285750" defTabSz="457200">
              <a:buFont typeface="Arial"/>
              <a:buChar char="•"/>
            </a:pPr>
            <a:r>
              <a:rPr lang="en-US" sz="2400" dirty="0" smtClean="0">
                <a:solidFill>
                  <a:prstClr val="black"/>
                </a:solidFill>
              </a:rPr>
              <a:t>Run </a:t>
            </a:r>
            <a:r>
              <a:rPr lang="en-US" sz="2400" dirty="0" smtClean="0">
                <a:solidFill>
                  <a:prstClr val="black"/>
                </a:solidFill>
              </a:rPr>
              <a:t>HWRF ensemble targeting </a:t>
            </a:r>
            <a:r>
              <a:rPr lang="en-US" sz="2400" dirty="0">
                <a:solidFill>
                  <a:prstClr val="black"/>
                </a:solidFill>
              </a:rPr>
              <a:t>software in real-</a:t>
            </a:r>
            <a:r>
              <a:rPr lang="en-US" sz="2400" dirty="0" smtClean="0">
                <a:solidFill>
                  <a:prstClr val="black"/>
                </a:solidFill>
              </a:rPr>
              <a:t>time</a:t>
            </a:r>
          </a:p>
          <a:p>
            <a:pPr marL="746125" indent="-285750" defTabSz="457200">
              <a:buFont typeface="Arial"/>
              <a:buChar char="•"/>
            </a:pPr>
            <a:endParaRPr lang="en-US" sz="800" dirty="0">
              <a:solidFill>
                <a:prstClr val="black"/>
              </a:solidFill>
            </a:endParaRPr>
          </a:p>
          <a:p>
            <a:pPr marL="746125" indent="-285750" defTabSz="457200">
              <a:buFont typeface="Arial"/>
              <a:buChar char="•"/>
            </a:pPr>
            <a:r>
              <a:rPr lang="en-US" sz="2400" dirty="0">
                <a:solidFill>
                  <a:prstClr val="black"/>
                </a:solidFill>
              </a:rPr>
              <a:t>Prepare </a:t>
            </a:r>
            <a:r>
              <a:rPr lang="en-US" sz="2400" dirty="0" smtClean="0">
                <a:solidFill>
                  <a:prstClr val="black"/>
                </a:solidFill>
              </a:rPr>
              <a:t>Global Hawk flight boxes </a:t>
            </a:r>
            <a:r>
              <a:rPr lang="en-US" sz="2400" dirty="0">
                <a:solidFill>
                  <a:prstClr val="black"/>
                </a:solidFill>
              </a:rPr>
              <a:t>(day+2) &amp; tracks (day+1</a:t>
            </a:r>
            <a:r>
              <a:rPr lang="en-US" sz="2400" dirty="0" smtClean="0">
                <a:solidFill>
                  <a:prstClr val="black"/>
                </a:solidFill>
              </a:rPr>
              <a:t>)</a:t>
            </a:r>
          </a:p>
          <a:p>
            <a:pPr marL="460375" defTabSz="457200"/>
            <a:endParaRPr lang="en-US" sz="800" dirty="0" smtClean="0">
              <a:solidFill>
                <a:prstClr val="black"/>
              </a:solidFill>
            </a:endParaRPr>
          </a:p>
          <a:p>
            <a:pPr marL="746125" indent="-285750">
              <a:buFont typeface="Arial"/>
              <a:buChar char="•"/>
            </a:pPr>
            <a:r>
              <a:rPr lang="en-US" sz="2400" dirty="0" smtClean="0">
                <a:solidFill>
                  <a:prstClr val="black"/>
                </a:solidFill>
              </a:rPr>
              <a:t>Mission </a:t>
            </a:r>
            <a:r>
              <a:rPr lang="en-US" sz="2400" dirty="0">
                <a:solidFill>
                  <a:prstClr val="black"/>
                </a:solidFill>
              </a:rPr>
              <a:t>Science Shifts</a:t>
            </a:r>
          </a:p>
          <a:p>
            <a:pPr marL="1200150" indent="-342900">
              <a:buFont typeface="Wingdings" charset="2"/>
              <a:buChar char="Ø"/>
            </a:pPr>
            <a:r>
              <a:rPr lang="en-US" sz="2000" i="1" dirty="0">
                <a:solidFill>
                  <a:prstClr val="black"/>
                </a:solidFill>
              </a:rPr>
              <a:t>MS shift 1: 0400-1300 EDT (2-3 SHOUT)</a:t>
            </a:r>
          </a:p>
          <a:p>
            <a:pPr marL="1200150" indent="-342900">
              <a:buFont typeface="Wingdings" charset="2"/>
              <a:buChar char="Ø"/>
            </a:pPr>
            <a:r>
              <a:rPr lang="en-US" sz="2000" i="1" dirty="0">
                <a:solidFill>
                  <a:prstClr val="black"/>
                </a:solidFill>
              </a:rPr>
              <a:t>MS shift 2: 1200-2100 EDT  (2 SHOUT + 1 TCI) </a:t>
            </a:r>
          </a:p>
          <a:p>
            <a:pPr marL="1200150" indent="-342900">
              <a:buFont typeface="Wingdings" charset="2"/>
              <a:buChar char="Ø"/>
            </a:pPr>
            <a:r>
              <a:rPr lang="en-US" sz="2000" i="1" dirty="0">
                <a:solidFill>
                  <a:prstClr val="black"/>
                </a:solidFill>
              </a:rPr>
              <a:t>MS shift 3: 2000-0500 EDT (2-3 SHOUT</a:t>
            </a:r>
            <a:r>
              <a:rPr lang="en-US" sz="2000" i="1" dirty="0" smtClean="0">
                <a:solidFill>
                  <a:prstClr val="black"/>
                </a:solidFill>
              </a:rPr>
              <a:t>)</a:t>
            </a:r>
            <a:endParaRPr lang="en-US" sz="2000" i="1" dirty="0">
              <a:solidFill>
                <a:prstClr val="black"/>
              </a:solidFill>
            </a:endParaRPr>
          </a:p>
        </p:txBody>
      </p:sp>
      <p:sp>
        <p:nvSpPr>
          <p:cNvPr id="8" name="Rectangle 7"/>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995174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a:t>
            </a:r>
            <a:br>
              <a:rPr lang="en-US" dirty="0" smtClean="0"/>
            </a:br>
            <a:r>
              <a:rPr lang="en-US" dirty="0" smtClean="0"/>
              <a:t> </a:t>
            </a:r>
            <a:endParaRPr lang="en-US" dirty="0"/>
          </a:p>
        </p:txBody>
      </p:sp>
      <p:sp>
        <p:nvSpPr>
          <p:cNvPr id="3" name="Content Placeholder 2"/>
          <p:cNvSpPr>
            <a:spLocks noGrp="1"/>
          </p:cNvSpPr>
          <p:nvPr>
            <p:ph idx="1"/>
          </p:nvPr>
        </p:nvSpPr>
        <p:spPr/>
        <p:txBody>
          <a:bodyPr>
            <a:normAutofit/>
          </a:bodyPr>
          <a:lstStyle/>
          <a:p>
            <a:r>
              <a:rPr lang="en-US" b="1" dirty="0"/>
              <a:t>Name : </a:t>
            </a:r>
            <a:r>
              <a:rPr lang="en-US" dirty="0"/>
              <a:t>SHOUT (Sensing Hazards with Operational Unmanned Technology) </a:t>
            </a:r>
          </a:p>
          <a:p>
            <a:r>
              <a:rPr lang="en-US" b="1" dirty="0"/>
              <a:t>When: </a:t>
            </a:r>
            <a:r>
              <a:rPr lang="en-US" dirty="0"/>
              <a:t> </a:t>
            </a:r>
            <a:r>
              <a:rPr lang="en-US" dirty="0" smtClean="0"/>
              <a:t>16 </a:t>
            </a:r>
            <a:r>
              <a:rPr lang="en-US" dirty="0"/>
              <a:t>August – 30 </a:t>
            </a:r>
            <a:r>
              <a:rPr lang="en-US" dirty="0" err="1"/>
              <a:t>Sepember</a:t>
            </a:r>
            <a:r>
              <a:rPr lang="en-US" dirty="0"/>
              <a:t> 2015 (with up to a 2 week </a:t>
            </a:r>
            <a:r>
              <a:rPr lang="en-US" dirty="0" smtClean="0"/>
              <a:t>extension-Flight ops nominally 25 August-27 September) </a:t>
            </a:r>
          </a:p>
          <a:p>
            <a:r>
              <a:rPr lang="en-US" b="1" dirty="0" smtClean="0"/>
              <a:t>Where</a:t>
            </a:r>
            <a:r>
              <a:rPr lang="en-US" b="1" dirty="0"/>
              <a:t>: </a:t>
            </a:r>
            <a:r>
              <a:rPr lang="en-US" dirty="0"/>
              <a:t>NASA Wallops Island Flight Facility, Virginia </a:t>
            </a:r>
            <a:endParaRPr lang="en-US" dirty="0" smtClean="0"/>
          </a:p>
          <a:p>
            <a:pPr lvl="1"/>
            <a:r>
              <a:rPr lang="en-US" sz="1500" i="1" dirty="0" smtClean="0"/>
              <a:t>Demonstrate </a:t>
            </a:r>
            <a:r>
              <a:rPr lang="en-US" sz="1500" i="1" dirty="0"/>
              <a:t>and test UAS concept of operations that could be used to mitigate the risk of diminished high impact weather forecasts and warnings in the case of polar-orbiting satellite</a:t>
            </a:r>
          </a:p>
          <a:p>
            <a:endParaRPr lang="en-US" dirty="0"/>
          </a:p>
        </p:txBody>
      </p:sp>
    </p:spTree>
    <p:extLst>
      <p:ext uri="{BB962C8B-B14F-4D97-AF65-F5344CB8AC3E}">
        <p14:creationId xmlns:p14="http://schemas.microsoft.com/office/powerpoint/2010/main" val="3318980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4367"/>
            <a:ext cx="9144000" cy="1569660"/>
          </a:xfrm>
          <a:prstGeom prst="rect">
            <a:avLst/>
          </a:prstGeom>
          <a:noFill/>
        </p:spPr>
        <p:txBody>
          <a:bodyPr wrap="square" rtlCol="0">
            <a:spAutoFit/>
          </a:bodyPr>
          <a:lstStyle/>
          <a:p>
            <a:pPr algn="ctr" defTabSz="457200"/>
            <a:r>
              <a:rPr lang="en-US" sz="4000" dirty="0" smtClean="0">
                <a:solidFill>
                  <a:prstClr val="black"/>
                </a:solidFill>
              </a:rPr>
              <a:t>2015 NOAA SHOUT</a:t>
            </a:r>
          </a:p>
          <a:p>
            <a:pPr algn="ctr" defTabSz="457200"/>
            <a:r>
              <a:rPr lang="en-US" sz="2800" i="1" dirty="0" smtClean="0">
                <a:solidFill>
                  <a:prstClr val="black"/>
                </a:solidFill>
              </a:rPr>
              <a:t>Mission Science Schedule</a:t>
            </a:r>
          </a:p>
          <a:p>
            <a:pPr algn="ctr" defTabSz="457200"/>
            <a:r>
              <a:rPr lang="en-US" sz="2800" i="1" dirty="0" smtClean="0">
                <a:solidFill>
                  <a:prstClr val="black"/>
                </a:solidFill>
              </a:rPr>
              <a:t>Extended Science Operations: 28 Sep – 14 Oct</a:t>
            </a:r>
          </a:p>
        </p:txBody>
      </p:sp>
      <p:sp>
        <p:nvSpPr>
          <p:cNvPr id="6" name="Slide Number Placeholder 5"/>
          <p:cNvSpPr>
            <a:spLocks noGrp="1"/>
          </p:cNvSpPr>
          <p:nvPr>
            <p:ph type="sldNum" sz="quarter" idx="12"/>
          </p:nvPr>
        </p:nvSpPr>
        <p:spPr/>
        <p:txBody>
          <a:bodyPr/>
          <a:lstStyle/>
          <a:p>
            <a:fld id="{064F12B9-58E5-D647-9765-DF531A50D812}" type="slidenum">
              <a:rPr lang="en-US" smtClean="0">
                <a:solidFill>
                  <a:prstClr val="black">
                    <a:tint val="75000"/>
                  </a:prstClr>
                </a:solidFill>
              </a:rPr>
              <a:pPr/>
              <a:t>30</a:t>
            </a:fld>
            <a:endParaRPr lang="en-US">
              <a:solidFill>
                <a:prstClr val="black">
                  <a:tint val="75000"/>
                </a:prstClr>
              </a:solidFill>
            </a:endParaRPr>
          </a:p>
        </p:txBody>
      </p:sp>
      <p:pic>
        <p:nvPicPr>
          <p:cNvPr id="7" name="Picture 6" descr="C:\Users\Philip.Kenul\AppData\Local\Temp\SHOUT_logo_caution_tri_ver4a-1.gif"/>
          <p:cNvPicPr>
            <a:picLocks noChangeAspect="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7858125" y="47625"/>
            <a:ext cx="1265237" cy="1099310"/>
          </a:xfrm>
          <a:prstGeom prst="rect">
            <a:avLst/>
          </a:prstGeom>
          <a:noFill/>
          <a:ln>
            <a:noFill/>
          </a:ln>
        </p:spPr>
      </p:pic>
      <p:sp>
        <p:nvSpPr>
          <p:cNvPr id="9" name="TextBox 8"/>
          <p:cNvSpPr txBox="1"/>
          <p:nvPr/>
        </p:nvSpPr>
        <p:spPr>
          <a:xfrm>
            <a:off x="0" y="1664208"/>
            <a:ext cx="9144000" cy="1938992"/>
          </a:xfrm>
          <a:prstGeom prst="rect">
            <a:avLst/>
          </a:prstGeom>
          <a:noFill/>
        </p:spPr>
        <p:txBody>
          <a:bodyPr wrap="square" rtlCol="0">
            <a:spAutoFit/>
          </a:bodyPr>
          <a:lstStyle/>
          <a:p>
            <a:pPr marL="231775" defTabSz="457200"/>
            <a:r>
              <a:rPr lang="en-US" sz="3200" b="1" dirty="0" smtClean="0">
                <a:solidFill>
                  <a:prstClr val="black"/>
                </a:solidFill>
              </a:rPr>
              <a:t>Extended Science Operations</a:t>
            </a:r>
            <a:r>
              <a:rPr lang="en-US" sz="3200" b="1" dirty="0" smtClean="0">
                <a:solidFill>
                  <a:prstClr val="black"/>
                </a:solidFill>
              </a:rPr>
              <a:t>:</a:t>
            </a:r>
          </a:p>
          <a:p>
            <a:pPr marL="231775" defTabSz="457200"/>
            <a:endParaRPr lang="en-US" sz="800" b="1" dirty="0" smtClean="0">
              <a:solidFill>
                <a:prstClr val="black"/>
              </a:solidFill>
            </a:endParaRPr>
          </a:p>
          <a:p>
            <a:pPr marL="746125" indent="-285750" defTabSz="457200">
              <a:buFont typeface="Arial"/>
              <a:buChar char="•"/>
            </a:pPr>
            <a:r>
              <a:rPr lang="en-US" sz="2400" dirty="0" smtClean="0">
                <a:solidFill>
                  <a:prstClr val="black"/>
                </a:solidFill>
              </a:rPr>
              <a:t>Same schedule as Science Operations Period</a:t>
            </a:r>
          </a:p>
          <a:p>
            <a:pPr marL="460375" defTabSz="457200"/>
            <a:endParaRPr lang="en-US" sz="800" dirty="0">
              <a:solidFill>
                <a:prstClr val="black"/>
              </a:solidFill>
            </a:endParaRPr>
          </a:p>
          <a:p>
            <a:pPr marL="746125" indent="-285750" defTabSz="457200">
              <a:buFont typeface="Arial"/>
              <a:buChar char="•"/>
            </a:pPr>
            <a:r>
              <a:rPr lang="en-US" sz="2400" dirty="0" smtClean="0">
                <a:solidFill>
                  <a:prstClr val="black"/>
                </a:solidFill>
              </a:rPr>
              <a:t>Activated if a potentially high-impact tropical cyclone is imminent and resources are available to support operations</a:t>
            </a:r>
            <a:endParaRPr lang="en-US" sz="2400" dirty="0" smtClean="0">
              <a:solidFill>
                <a:prstClr val="black"/>
              </a:solidFill>
            </a:endParaRPr>
          </a:p>
        </p:txBody>
      </p:sp>
      <p:sp>
        <p:nvSpPr>
          <p:cNvPr id="8" name="Rectangle 7"/>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618141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24367"/>
            <a:ext cx="9144000" cy="1138773"/>
          </a:xfrm>
          <a:prstGeom prst="rect">
            <a:avLst/>
          </a:prstGeom>
          <a:noFill/>
        </p:spPr>
        <p:txBody>
          <a:bodyPr wrap="square" rtlCol="0">
            <a:spAutoFit/>
          </a:bodyPr>
          <a:lstStyle/>
          <a:p>
            <a:pPr algn="ctr" defTabSz="457200"/>
            <a:r>
              <a:rPr lang="en-US" sz="4000" dirty="0" smtClean="0">
                <a:solidFill>
                  <a:prstClr val="black"/>
                </a:solidFill>
              </a:rPr>
              <a:t>2015 NOAA SHOUT</a:t>
            </a:r>
          </a:p>
          <a:p>
            <a:pPr algn="ctr" defTabSz="457200"/>
            <a:r>
              <a:rPr lang="en-US" sz="2800" i="1" dirty="0" smtClean="0">
                <a:solidFill>
                  <a:prstClr val="black"/>
                </a:solidFill>
              </a:rPr>
              <a:t>Mission Science Scheduling</a:t>
            </a:r>
          </a:p>
        </p:txBody>
      </p:sp>
      <p:pic>
        <p:nvPicPr>
          <p:cNvPr id="7" name="Picture 6" descr="C:\Users\Philip.Kenul\AppData\Local\Temp\SHOUT_logo_caution_tri_ver4a-1.gif"/>
          <p:cNvPicPr>
            <a:picLocks noChangeAspect="1"/>
          </p:cNvPicPr>
          <p:nvPr/>
        </p:nvPicPr>
        <p:blipFill>
          <a:blip r:embed="rId2" cstate="print">
            <a:alphaModFix/>
            <a:extLst>
              <a:ext uri="{28A0092B-C50C-407E-A947-70E740481C1C}">
                <a14:useLocalDpi xmlns:a14="http://schemas.microsoft.com/office/drawing/2010/main" val="0"/>
              </a:ext>
            </a:extLst>
          </a:blip>
          <a:srcRect/>
          <a:stretch>
            <a:fillRect/>
          </a:stretch>
        </p:blipFill>
        <p:spPr bwMode="auto">
          <a:xfrm>
            <a:off x="7858125" y="47625"/>
            <a:ext cx="1265237" cy="1099310"/>
          </a:xfrm>
          <a:prstGeom prst="rect">
            <a:avLst/>
          </a:prstGeom>
          <a:noFill/>
          <a:ln>
            <a:noFill/>
          </a:ln>
        </p:spPr>
      </p:pic>
      <p:sp>
        <p:nvSpPr>
          <p:cNvPr id="9" name="TextBox 8"/>
          <p:cNvSpPr txBox="1"/>
          <p:nvPr/>
        </p:nvSpPr>
        <p:spPr>
          <a:xfrm>
            <a:off x="0" y="1508760"/>
            <a:ext cx="9144000" cy="4955203"/>
          </a:xfrm>
          <a:prstGeom prst="rect">
            <a:avLst/>
          </a:prstGeom>
          <a:noFill/>
        </p:spPr>
        <p:txBody>
          <a:bodyPr wrap="square" rtlCol="0">
            <a:spAutoFit/>
          </a:bodyPr>
          <a:lstStyle/>
          <a:p>
            <a:pPr marL="231775" defTabSz="457200"/>
            <a:r>
              <a:rPr lang="en-US" sz="3200" b="1" dirty="0" smtClean="0">
                <a:solidFill>
                  <a:prstClr val="black"/>
                </a:solidFill>
              </a:rPr>
              <a:t>Mission Science:</a:t>
            </a:r>
          </a:p>
          <a:p>
            <a:pPr marL="746125" indent="-285750" defTabSz="457200">
              <a:buFont typeface="Arial"/>
              <a:buChar char="•"/>
            </a:pPr>
            <a:r>
              <a:rPr lang="en-US" sz="2800" dirty="0" smtClean="0">
                <a:solidFill>
                  <a:prstClr val="black"/>
                </a:solidFill>
              </a:rPr>
              <a:t>Mission Science Shifts</a:t>
            </a:r>
          </a:p>
          <a:p>
            <a:pPr marL="1200150" indent="-342900" defTabSz="457200">
              <a:buFont typeface="Wingdings" charset="2"/>
              <a:buChar char="Ø"/>
            </a:pPr>
            <a:r>
              <a:rPr lang="en-US" sz="2400" i="1" dirty="0" smtClean="0">
                <a:solidFill>
                  <a:prstClr val="black"/>
                </a:solidFill>
              </a:rPr>
              <a:t>MS shift 1: 0400-1300 EDT (2 SHOUT)</a:t>
            </a:r>
          </a:p>
          <a:p>
            <a:pPr marL="1200150" indent="-342900" defTabSz="457200">
              <a:buFont typeface="Wingdings" charset="2"/>
              <a:buChar char="Ø"/>
            </a:pPr>
            <a:r>
              <a:rPr lang="en-US" sz="2400" i="1" dirty="0" smtClean="0">
                <a:solidFill>
                  <a:prstClr val="black"/>
                </a:solidFill>
              </a:rPr>
              <a:t>MS </a:t>
            </a:r>
            <a:r>
              <a:rPr lang="en-US" sz="2400" i="1" dirty="0">
                <a:solidFill>
                  <a:prstClr val="black"/>
                </a:solidFill>
              </a:rPr>
              <a:t>shift </a:t>
            </a:r>
            <a:r>
              <a:rPr lang="en-US" sz="2400" i="1" dirty="0" smtClean="0">
                <a:solidFill>
                  <a:prstClr val="black"/>
                </a:solidFill>
              </a:rPr>
              <a:t>2: 1200-2100 </a:t>
            </a:r>
            <a:r>
              <a:rPr lang="en-US" sz="2400" i="1" dirty="0">
                <a:solidFill>
                  <a:prstClr val="black"/>
                </a:solidFill>
              </a:rPr>
              <a:t>EDT </a:t>
            </a:r>
            <a:r>
              <a:rPr lang="en-US" sz="2400" i="1" dirty="0" smtClean="0">
                <a:solidFill>
                  <a:prstClr val="black"/>
                </a:solidFill>
              </a:rPr>
              <a:t> (2 SHOUT + 1 TCI) </a:t>
            </a:r>
          </a:p>
          <a:p>
            <a:pPr marL="1200150" indent="-342900" defTabSz="457200">
              <a:buFont typeface="Wingdings" charset="2"/>
              <a:buChar char="Ø"/>
            </a:pPr>
            <a:r>
              <a:rPr lang="en-US" sz="2400" i="1" dirty="0" smtClean="0">
                <a:solidFill>
                  <a:prstClr val="black"/>
                </a:solidFill>
              </a:rPr>
              <a:t>MS </a:t>
            </a:r>
            <a:r>
              <a:rPr lang="en-US" sz="2400" i="1" dirty="0">
                <a:solidFill>
                  <a:prstClr val="black"/>
                </a:solidFill>
              </a:rPr>
              <a:t>shift </a:t>
            </a:r>
            <a:r>
              <a:rPr lang="en-US" sz="2400" i="1" dirty="0" smtClean="0">
                <a:solidFill>
                  <a:prstClr val="black"/>
                </a:solidFill>
              </a:rPr>
              <a:t>3: 2000-0500 </a:t>
            </a:r>
            <a:r>
              <a:rPr lang="en-US" sz="2400" i="1" dirty="0">
                <a:solidFill>
                  <a:prstClr val="black"/>
                </a:solidFill>
              </a:rPr>
              <a:t>EDT (2 SHOUT</a:t>
            </a:r>
            <a:r>
              <a:rPr lang="en-US" sz="2400" i="1" dirty="0" smtClean="0">
                <a:solidFill>
                  <a:prstClr val="black"/>
                </a:solidFill>
              </a:rPr>
              <a:t>) </a:t>
            </a:r>
          </a:p>
          <a:p>
            <a:pPr marL="857250" defTabSz="457200"/>
            <a:endParaRPr lang="en-US" sz="800" i="1" dirty="0">
              <a:solidFill>
                <a:prstClr val="black"/>
              </a:solidFill>
            </a:endParaRPr>
          </a:p>
          <a:p>
            <a:pPr marL="746125" indent="-285750" defTabSz="457200">
              <a:buFont typeface="Arial"/>
              <a:buChar char="•"/>
            </a:pPr>
            <a:r>
              <a:rPr lang="en-US" sz="2800" dirty="0" smtClean="0">
                <a:solidFill>
                  <a:prstClr val="black"/>
                </a:solidFill>
              </a:rPr>
              <a:t>TCI will have a presence at Wallops and provide 1 mission scientist during shift 2 (Science Ops period)</a:t>
            </a:r>
          </a:p>
          <a:p>
            <a:pPr marL="460375" defTabSz="457200"/>
            <a:endParaRPr lang="en-US" sz="800" dirty="0" smtClean="0">
              <a:solidFill>
                <a:prstClr val="black"/>
              </a:solidFill>
            </a:endParaRPr>
          </a:p>
          <a:p>
            <a:pPr marL="746125" indent="-285750" defTabSz="457200">
              <a:buFont typeface="Arial"/>
              <a:buChar char="•"/>
            </a:pPr>
            <a:r>
              <a:rPr lang="en-US" sz="2800" dirty="0">
                <a:solidFill>
                  <a:prstClr val="black"/>
                </a:solidFill>
              </a:rPr>
              <a:t>Please reply to Doodle poll email send by J. </a:t>
            </a:r>
            <a:r>
              <a:rPr lang="en-US" sz="2800" dirty="0" smtClean="0">
                <a:solidFill>
                  <a:prstClr val="black"/>
                </a:solidFill>
              </a:rPr>
              <a:t>Dunion</a:t>
            </a:r>
          </a:p>
          <a:p>
            <a:pPr marL="1317625" indent="-349250" defTabSz="457200">
              <a:buFont typeface="Wingdings" charset="2"/>
              <a:buChar char="Ø"/>
            </a:pPr>
            <a:r>
              <a:rPr lang="en-US" sz="2400" dirty="0" smtClean="0">
                <a:solidFill>
                  <a:prstClr val="black"/>
                </a:solidFill>
              </a:rPr>
              <a:t>Provide your total window of availability</a:t>
            </a:r>
          </a:p>
          <a:p>
            <a:pPr marL="1317625" indent="-349250" defTabSz="457200">
              <a:buFont typeface="Wingdings" charset="2"/>
              <a:buChar char="Ø"/>
            </a:pPr>
            <a:r>
              <a:rPr lang="en-US" sz="2400" dirty="0" smtClean="0">
                <a:solidFill>
                  <a:prstClr val="black"/>
                </a:solidFill>
              </a:rPr>
              <a:t>Jason will coordinate your actual time commitment</a:t>
            </a:r>
          </a:p>
          <a:p>
            <a:pPr marL="968375" defTabSz="457200"/>
            <a:endParaRPr lang="en-US" sz="800" dirty="0" smtClean="0">
              <a:solidFill>
                <a:prstClr val="black"/>
              </a:solidFill>
            </a:endParaRPr>
          </a:p>
          <a:p>
            <a:pPr marL="746125" indent="-285750" defTabSz="457200">
              <a:buFont typeface="Arial"/>
              <a:buChar char="•"/>
            </a:pPr>
            <a:r>
              <a:rPr lang="en-US" sz="2800" dirty="0" smtClean="0">
                <a:solidFill>
                  <a:prstClr val="black"/>
                </a:solidFill>
              </a:rPr>
              <a:t>Detailed MS schedule &gt;&gt; 1-2 weeks</a:t>
            </a:r>
            <a:endParaRPr lang="en-US" sz="2800" dirty="0">
              <a:solidFill>
                <a:prstClr val="black"/>
              </a:solidFill>
            </a:endParaRPr>
          </a:p>
        </p:txBody>
      </p:sp>
      <p:sp>
        <p:nvSpPr>
          <p:cNvPr id="2" name="Summing Junction 1"/>
          <p:cNvSpPr/>
          <p:nvPr/>
        </p:nvSpPr>
        <p:spPr>
          <a:xfrm>
            <a:off x="2023534" y="1434801"/>
            <a:ext cx="4732867" cy="4732867"/>
          </a:xfrm>
          <a:prstGeom prst="flowChartSummingJunction">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solidFill>
                  <a:srgbClr val="000000"/>
                </a:solidFill>
              </a:rPr>
              <a:t>DELETE SLIDE</a:t>
            </a:r>
            <a:endParaRPr lang="en-US" sz="4400" dirty="0">
              <a:solidFill>
                <a:srgbClr val="000000"/>
              </a:solidFill>
            </a:endParaRPr>
          </a:p>
        </p:txBody>
      </p:sp>
    </p:spTree>
    <p:extLst>
      <p:ext uri="{BB962C8B-B14F-4D97-AF65-F5344CB8AC3E}">
        <p14:creationId xmlns:p14="http://schemas.microsoft.com/office/powerpoint/2010/main" val="4073062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0000"/>
                </a:solidFill>
              </a:rPr>
              <a:t>DAILY MEETING SCHEDULE</a:t>
            </a:r>
            <a:br>
              <a:rPr lang="en-US" b="1" dirty="0">
                <a:solidFill>
                  <a:srgbClr val="000000"/>
                </a:solidFill>
              </a:rPr>
            </a:b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3350471"/>
              </p:ext>
            </p:extLst>
          </p:nvPr>
        </p:nvGraphicFramePr>
        <p:xfrm>
          <a:off x="77373" y="98476"/>
          <a:ext cx="8869677" cy="6494527"/>
        </p:xfrm>
        <a:graphic>
          <a:graphicData uri="http://schemas.openxmlformats.org/drawingml/2006/table">
            <a:tbl>
              <a:tblPr/>
              <a:tblGrid>
                <a:gridCol w="2352815"/>
                <a:gridCol w="541582"/>
                <a:gridCol w="490489"/>
                <a:gridCol w="298891"/>
                <a:gridCol w="286119"/>
                <a:gridCol w="286119"/>
                <a:gridCol w="286119"/>
                <a:gridCol w="306555"/>
                <a:gridCol w="306555"/>
                <a:gridCol w="306555"/>
                <a:gridCol w="316774"/>
                <a:gridCol w="329548"/>
                <a:gridCol w="298891"/>
                <a:gridCol w="286119"/>
                <a:gridCol w="286119"/>
                <a:gridCol w="296337"/>
                <a:gridCol w="316774"/>
                <a:gridCol w="296337"/>
                <a:gridCol w="326993"/>
                <a:gridCol w="326993"/>
                <a:gridCol w="326993"/>
              </a:tblGrid>
              <a:tr h="305027">
                <a:tc>
                  <a:txBody>
                    <a:bodyPr/>
                    <a:lstStyle/>
                    <a:p>
                      <a:pPr algn="ctr" fontAlgn="b"/>
                      <a:endParaRPr lang="en-US" sz="800" b="1"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7119" marR="7119" marT="7119" marB="0" anchor="b">
                    <a:lnL>
                      <a:noFill/>
                    </a:lnL>
                    <a:lnR>
                      <a:noFill/>
                    </a:lnR>
                    <a:lnT>
                      <a:noFill/>
                    </a:lnT>
                    <a:lnB>
                      <a:noFill/>
                    </a:lnB>
                  </a:tcPr>
                </a:tc>
                <a:tc>
                  <a:txBody>
                    <a:bodyPr/>
                    <a:lstStyle/>
                    <a:p>
                      <a:pPr algn="ctr" fontAlgn="b"/>
                      <a:endParaRPr lang="en-US" sz="800" b="0" i="0" u="none" strike="noStrike">
                        <a:solidFill>
                          <a:srgbClr val="000000"/>
                        </a:solidFill>
                        <a:effectLst/>
                        <a:latin typeface="Calibri"/>
                      </a:endParaRPr>
                    </a:p>
                  </a:txBody>
                  <a:tcPr marL="7119" marR="7119" marT="7119" marB="0" anchor="b">
                    <a:lnL>
                      <a:noFill/>
                    </a:lnL>
                    <a:lnR>
                      <a:noFill/>
                    </a:lnR>
                    <a:lnT>
                      <a:noFill/>
                    </a:lnT>
                    <a:lnB>
                      <a:noFill/>
                    </a:lnB>
                  </a:tcPr>
                </a:tc>
              </a:tr>
              <a:tr h="311447">
                <a:tc>
                  <a:txBody>
                    <a:bodyPr/>
                    <a:lstStyle/>
                    <a:p>
                      <a:pPr algn="l" fontAlgn="b"/>
                      <a:endParaRPr lang="en-US" sz="800" b="0" i="0" u="none" strike="noStrike" dirty="0">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a:endParaRPr>
                    </a:p>
                  </a:txBody>
                  <a:tcPr marL="7119" marR="7119" marT="7119" marB="0" anchor="b">
                    <a:lnL>
                      <a:noFill/>
                    </a:lnL>
                    <a:lnR>
                      <a:noFill/>
                    </a:lnR>
                    <a:lnT>
                      <a:noFill/>
                    </a:lnT>
                    <a:lnB w="6350" cap="flat" cmpd="sng" algn="ctr">
                      <a:solidFill>
                        <a:srgbClr val="000000"/>
                      </a:solidFill>
                      <a:prstDash val="solid"/>
                      <a:round/>
                      <a:headEnd type="none" w="med" len="med"/>
                      <a:tailEnd type="none" w="med" len="med"/>
                    </a:lnB>
                  </a:tcPr>
                </a:tc>
              </a:tr>
              <a:tr h="613555">
                <a:tc>
                  <a:txBody>
                    <a:bodyPr/>
                    <a:lstStyle/>
                    <a:p>
                      <a:pPr algn="ctr" fontAlgn="b"/>
                      <a:r>
                        <a:rPr lang="en-US" sz="900" b="1" i="0" u="none" strike="noStrike" dirty="0">
                          <a:solidFill>
                            <a:srgbClr val="000000"/>
                          </a:solidFill>
                          <a:effectLst/>
                          <a:latin typeface="Aharoni"/>
                        </a:rPr>
                        <a:t>TIME EDT</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FFFFFF"/>
                          </a:solidFill>
                          <a:effectLst/>
                          <a:latin typeface="Calibri"/>
                        </a:rPr>
                        <a:t>0600 EDT</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1" i="0" u="none" strike="noStrike">
                          <a:solidFill>
                            <a:srgbClr val="000000"/>
                          </a:solidFill>
                          <a:effectLst/>
                          <a:latin typeface="Calibri"/>
                        </a:rPr>
                        <a:t>0700 EDT</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730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800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830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900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930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1000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1030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1100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1130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1200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1230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1300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1330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1400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1430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1500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1530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1600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5628">
                <a:tc>
                  <a:txBody>
                    <a:bodyPr/>
                    <a:lstStyle/>
                    <a:p>
                      <a:pPr algn="ctr" fontAlgn="b"/>
                      <a:r>
                        <a:rPr lang="en-US" sz="900" b="1" i="0" u="none" strike="noStrike" dirty="0">
                          <a:solidFill>
                            <a:srgbClr val="000000"/>
                          </a:solidFill>
                          <a:effectLst/>
                          <a:latin typeface="Aharoni"/>
                        </a:rPr>
                        <a:t>TIME PDT</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FFFFFF"/>
                          </a:solidFill>
                          <a:effectLst/>
                          <a:latin typeface="Calibri"/>
                        </a:rPr>
                        <a:t>0300 PDT</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1" i="0" u="none" strike="noStrike">
                          <a:solidFill>
                            <a:srgbClr val="000000"/>
                          </a:solidFill>
                          <a:effectLst/>
                          <a:latin typeface="Calibri"/>
                        </a:rPr>
                        <a:t>0400 PDT</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430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500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530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Calibri"/>
                        </a:rPr>
                        <a:t>600</a:t>
                      </a:r>
                      <a:endParaRPr lang="en-US" sz="900" b="1" i="0" u="none" strike="noStrike" dirty="0">
                        <a:solidFill>
                          <a:srgbClr val="000000"/>
                        </a:solidFill>
                        <a:effectLst/>
                        <a:latin typeface="Calibri"/>
                      </a:endParaRP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630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700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730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800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830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900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930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1000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1030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1100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1130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1200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1230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1300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5628">
                <a:tc>
                  <a:txBody>
                    <a:bodyPr/>
                    <a:lstStyle/>
                    <a:p>
                      <a:pPr algn="ctr" fontAlgn="b"/>
                      <a:r>
                        <a:rPr lang="en-US" sz="900" b="1" i="0" u="none" strike="noStrike" dirty="0">
                          <a:solidFill>
                            <a:srgbClr val="000000"/>
                          </a:solidFill>
                          <a:effectLst/>
                          <a:latin typeface="Aharoni"/>
                        </a:rPr>
                        <a:t>TIME GMT</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FFFFFF"/>
                          </a:solidFill>
                          <a:effectLst/>
                          <a:latin typeface="Calibri"/>
                        </a:rPr>
                        <a:t>1000 GMT</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1" i="0" u="none" strike="noStrike">
                          <a:solidFill>
                            <a:srgbClr val="000000"/>
                          </a:solidFill>
                          <a:effectLst/>
                          <a:latin typeface="Calibri"/>
                        </a:rPr>
                        <a:t>1100 GMT</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1130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1200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1230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1300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1330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1400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1430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1500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1530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1600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1630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1700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1730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1800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1830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1900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1930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Calibri"/>
                        </a:rPr>
                        <a:t>2000</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1447">
                <a:tc>
                  <a:txBody>
                    <a:bodyPr/>
                    <a:lstStyle/>
                    <a:p>
                      <a:pPr algn="ctr" fontAlgn="b"/>
                      <a:r>
                        <a:rPr lang="en-US" sz="800" b="1" i="0" u="none" strike="noStrike" dirty="0">
                          <a:solidFill>
                            <a:srgbClr val="000000"/>
                          </a:solidFill>
                          <a:effectLst/>
                          <a:latin typeface="Aharoni"/>
                        </a:rPr>
                        <a:t>FORECAST PREPARATION</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1447">
                <a:tc>
                  <a:txBody>
                    <a:bodyPr/>
                    <a:lstStyle/>
                    <a:p>
                      <a:pPr algn="ctr" fontAlgn="b"/>
                      <a:r>
                        <a:rPr lang="en-US" sz="800" b="1" i="0" u="none" strike="noStrike">
                          <a:solidFill>
                            <a:srgbClr val="000000"/>
                          </a:solidFill>
                          <a:effectLst/>
                          <a:latin typeface="Aharoni"/>
                        </a:rPr>
                        <a:t>GLOBALHAWK STATUS (Cage MTG)</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5878">
                <a:tc>
                  <a:txBody>
                    <a:bodyPr/>
                    <a:lstStyle/>
                    <a:p>
                      <a:pPr algn="ctr" fontAlgn="b"/>
                      <a:r>
                        <a:rPr lang="en-US" sz="800" b="1" i="0" u="none" strike="noStrike">
                          <a:solidFill>
                            <a:srgbClr val="000000"/>
                          </a:solidFill>
                          <a:effectLst/>
                          <a:latin typeface="Aharoni"/>
                        </a:rPr>
                        <a:t>GLOBALHAWK INSTRUMENT STATUS</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11447">
                <a:tc>
                  <a:txBody>
                    <a:bodyPr/>
                    <a:lstStyle/>
                    <a:p>
                      <a:pPr algn="ctr" fontAlgn="b"/>
                      <a:r>
                        <a:rPr lang="en-US" sz="800" b="1" i="0" u="none" strike="noStrike" dirty="0">
                          <a:solidFill>
                            <a:srgbClr val="000000"/>
                          </a:solidFill>
                          <a:effectLst/>
                          <a:latin typeface="Aharoni"/>
                        </a:rPr>
                        <a:t>GLOBALHAWK FLIGHT PLAN/DROP PREP</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11447">
                <a:tc>
                  <a:txBody>
                    <a:bodyPr/>
                    <a:lstStyle/>
                    <a:p>
                      <a:pPr algn="ctr" fontAlgn="b"/>
                      <a:r>
                        <a:rPr lang="en-US" sz="800" b="1" i="0" u="none" strike="noStrike">
                          <a:solidFill>
                            <a:srgbClr val="000000"/>
                          </a:solidFill>
                          <a:effectLst/>
                          <a:latin typeface="Aharoni"/>
                        </a:rPr>
                        <a:t>WEATHER AND PLANNING DISCUSSION</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1447">
                <a:tc>
                  <a:txBody>
                    <a:bodyPr/>
                    <a:lstStyle/>
                    <a:p>
                      <a:pPr algn="ctr" fontAlgn="b"/>
                      <a:r>
                        <a:rPr lang="en-US" sz="800" b="1" i="0" u="none" strike="noStrike" dirty="0">
                          <a:solidFill>
                            <a:srgbClr val="000000"/>
                          </a:solidFill>
                          <a:effectLst/>
                          <a:latin typeface="Aharoni"/>
                        </a:rPr>
                        <a:t>POD PREP/SUBMIT  TO AOC/CARCAH</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1447">
                <a:tc>
                  <a:txBody>
                    <a:bodyPr/>
                    <a:lstStyle/>
                    <a:p>
                      <a:pPr algn="ctr" fontAlgn="b"/>
                      <a:r>
                        <a:rPr lang="pl-PL" sz="800" b="1" i="0" u="none" strike="noStrike">
                          <a:solidFill>
                            <a:srgbClr val="000000"/>
                          </a:solidFill>
                          <a:effectLst/>
                          <a:latin typeface="Aharoni"/>
                        </a:rPr>
                        <a:t>NOAA HRD GO/NO GO TELECON</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1447">
                <a:tc>
                  <a:txBody>
                    <a:bodyPr/>
                    <a:lstStyle/>
                    <a:p>
                      <a:pPr algn="ctr" fontAlgn="b"/>
                      <a:r>
                        <a:rPr lang="en-US" sz="800" b="1" i="0" u="none" strike="noStrike">
                          <a:solidFill>
                            <a:srgbClr val="000000"/>
                          </a:solidFill>
                          <a:effectLst/>
                          <a:latin typeface="Aharoni"/>
                        </a:rPr>
                        <a:t>INTERAGENCY TELECON</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1447">
                <a:tc>
                  <a:txBody>
                    <a:bodyPr/>
                    <a:lstStyle/>
                    <a:p>
                      <a:pPr algn="ctr" fontAlgn="b"/>
                      <a:r>
                        <a:rPr lang="en-US" sz="800" b="1" i="0" u="none" strike="noStrike" dirty="0">
                          <a:solidFill>
                            <a:srgbClr val="000000"/>
                          </a:solidFill>
                          <a:effectLst/>
                          <a:latin typeface="Aharoni"/>
                        </a:rPr>
                        <a:t>FLIGHT CREW ALERT /FLIGHT PLAN SUBMIT</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1447">
                <a:tc>
                  <a:txBody>
                    <a:bodyPr/>
                    <a:lstStyle/>
                    <a:p>
                      <a:pPr algn="ctr" fontAlgn="b"/>
                      <a:r>
                        <a:rPr lang="en-US" sz="800" b="1" i="0" u="none" strike="noStrike">
                          <a:solidFill>
                            <a:srgbClr val="000000"/>
                          </a:solidFill>
                          <a:effectLst/>
                          <a:latin typeface="Aharoni"/>
                        </a:rPr>
                        <a:t>NOAA HRD WX BRIEF (WEEKDAY)</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1447">
                <a:tc>
                  <a:txBody>
                    <a:bodyPr/>
                    <a:lstStyle/>
                    <a:p>
                      <a:pPr algn="ctr" fontAlgn="b"/>
                      <a:r>
                        <a:rPr lang="en-US" sz="800" b="1" i="0" u="none" strike="noStrike" dirty="0">
                          <a:solidFill>
                            <a:srgbClr val="000000"/>
                          </a:solidFill>
                          <a:effectLst/>
                          <a:latin typeface="Aharoni"/>
                        </a:rPr>
                        <a:t>NOAA/TCI WX BRIEF (WKENDS/HOLIDAYS)</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1447">
                <a:tc>
                  <a:txBody>
                    <a:bodyPr/>
                    <a:lstStyle/>
                    <a:p>
                      <a:pPr algn="ctr" fontAlgn="b"/>
                      <a:r>
                        <a:rPr lang="en-US" sz="800" b="1" i="0" u="none" strike="noStrike">
                          <a:solidFill>
                            <a:srgbClr val="000000"/>
                          </a:solidFill>
                          <a:effectLst/>
                          <a:latin typeface="Aharoni"/>
                        </a:rPr>
                        <a:t>SHOUT POD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1447">
                <a:tc>
                  <a:txBody>
                    <a:bodyPr/>
                    <a:lstStyle/>
                    <a:p>
                      <a:pPr algn="ctr"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a:rPr>
                        <a:t> </a:t>
                      </a:r>
                    </a:p>
                  </a:txBody>
                  <a:tcPr marL="7119" marR="7119" marT="71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AAE274A9-2A05-9D49-938F-3EDB8C37A972}"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19179770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Pilot /Mission Science</a:t>
            </a:r>
            <a:br>
              <a:rPr lang="en-US" sz="2800" dirty="0" smtClean="0"/>
            </a:br>
            <a:r>
              <a:rPr lang="en-US" sz="2800" dirty="0" smtClean="0"/>
              <a:t>Communications</a:t>
            </a:r>
            <a:endParaRPr lang="en-US" sz="2800" dirty="0"/>
          </a:p>
        </p:txBody>
      </p:sp>
      <p:sp>
        <p:nvSpPr>
          <p:cNvPr id="3" name="Content Placeholder 2"/>
          <p:cNvSpPr>
            <a:spLocks noGrp="1"/>
          </p:cNvSpPr>
          <p:nvPr>
            <p:ph idx="1"/>
          </p:nvPr>
        </p:nvSpPr>
        <p:spPr/>
        <p:txBody>
          <a:bodyPr/>
          <a:lstStyle/>
          <a:p>
            <a:pPr marL="457200" indent="-457200">
              <a:spcAft>
                <a:spcPts val="600"/>
              </a:spcAft>
              <a:buFont typeface="Arial" panose="020B0604020202020204" pitchFamily="34" charset="0"/>
              <a:buChar char="•"/>
            </a:pPr>
            <a:r>
              <a:rPr lang="en-US" dirty="0" smtClean="0"/>
              <a:t>One shift to be flown from AFRC</a:t>
            </a:r>
          </a:p>
          <a:p>
            <a:pPr marL="457200" indent="-457200">
              <a:spcAft>
                <a:spcPts val="600"/>
              </a:spcAft>
              <a:buFont typeface="Arial" panose="020B0604020202020204" pitchFamily="34" charset="0"/>
              <a:buChar char="•"/>
            </a:pPr>
            <a:r>
              <a:rPr lang="en-US" dirty="0" smtClean="0"/>
              <a:t>Flight plan changes anticipated</a:t>
            </a:r>
          </a:p>
          <a:p>
            <a:pPr marL="457200" indent="-457200">
              <a:spcAft>
                <a:spcPts val="600"/>
              </a:spcAft>
              <a:buFont typeface="Arial" panose="020B0604020202020204" pitchFamily="34" charset="0"/>
              <a:buChar char="•"/>
            </a:pPr>
            <a:r>
              <a:rPr lang="en-US" dirty="0" smtClean="0"/>
              <a:t>Initial contact through Mission Director</a:t>
            </a:r>
          </a:p>
          <a:p>
            <a:pPr marL="457200" indent="-457200">
              <a:spcAft>
                <a:spcPts val="600"/>
              </a:spcAft>
              <a:buFont typeface="Arial" panose="020B0604020202020204" pitchFamily="34" charset="0"/>
              <a:buChar char="•"/>
            </a:pPr>
            <a:r>
              <a:rPr lang="en-US" dirty="0" smtClean="0"/>
              <a:t>Sufficient advance notice needed</a:t>
            </a:r>
          </a:p>
          <a:p>
            <a:pPr marL="754063" lvl="1" indent="-457200">
              <a:spcAft>
                <a:spcPts val="600"/>
              </a:spcAft>
              <a:buFont typeface="Arial" panose="020B0604020202020204" pitchFamily="34" charset="0"/>
              <a:buChar char="•"/>
            </a:pPr>
            <a:r>
              <a:rPr lang="en-US" dirty="0" smtClean="0"/>
              <a:t>Half hour notice required to refile flight plans</a:t>
            </a:r>
          </a:p>
          <a:p>
            <a:pPr marL="754063" lvl="1" indent="-457200">
              <a:spcAft>
                <a:spcPts val="600"/>
              </a:spcAft>
              <a:buFont typeface="Arial" panose="020B0604020202020204" pitchFamily="34" charset="0"/>
              <a:buChar char="•"/>
            </a:pPr>
            <a:r>
              <a:rPr lang="en-US" dirty="0" smtClean="0"/>
              <a:t>Coordinates for waypoints and </a:t>
            </a:r>
            <a:r>
              <a:rPr lang="en-US" dirty="0" err="1" smtClean="0"/>
              <a:t>dropsonde</a:t>
            </a:r>
            <a:r>
              <a:rPr lang="en-US" dirty="0" smtClean="0"/>
              <a:t> locations</a:t>
            </a:r>
          </a:p>
          <a:p>
            <a:pPr marL="754063" lvl="1" indent="-457200">
              <a:spcAft>
                <a:spcPts val="600"/>
              </a:spcAft>
              <a:buFont typeface="Arial" panose="020B0604020202020204" pitchFamily="34" charset="0"/>
              <a:buChar char="•"/>
            </a:pPr>
            <a:r>
              <a:rPr lang="en-US" dirty="0" smtClean="0"/>
              <a:t>Formatting important</a:t>
            </a:r>
          </a:p>
        </p:txBody>
      </p:sp>
      <p:sp>
        <p:nvSpPr>
          <p:cNvPr id="4" name="Slide Number Placeholder 3"/>
          <p:cNvSpPr>
            <a:spLocks noGrp="1"/>
          </p:cNvSpPr>
          <p:nvPr>
            <p:ph type="sldNum" sz="quarter" idx="12"/>
          </p:nvPr>
        </p:nvSpPr>
        <p:spPr/>
        <p:txBody>
          <a:bodyPr/>
          <a:lstStyle/>
          <a:p>
            <a:pPr>
              <a:defRPr/>
            </a:pPr>
            <a:fld id="{3A0FC1FB-4482-471A-A09B-D9D47C296491}" type="slidenum">
              <a:rPr lang="en-US" smtClean="0">
                <a:solidFill>
                  <a:srgbClr val="04617B">
                    <a:shade val="90000"/>
                  </a:srgbClr>
                </a:solidFill>
              </a:rPr>
              <a:pPr>
                <a:defRPr/>
              </a:pPr>
              <a:t>33</a:t>
            </a:fld>
            <a:endParaRPr lang="en-US">
              <a:solidFill>
                <a:srgbClr val="04617B">
                  <a:shade val="90000"/>
                </a:srgbClr>
              </a:solidFill>
            </a:endParaRPr>
          </a:p>
        </p:txBody>
      </p:sp>
    </p:spTree>
    <p:extLst>
      <p:ext uri="{BB962C8B-B14F-4D97-AF65-F5344CB8AC3E}">
        <p14:creationId xmlns:p14="http://schemas.microsoft.com/office/powerpoint/2010/main" val="609539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40916 Edouard eye 2.jpg"/>
          <p:cNvPicPr>
            <a:picLocks/>
          </p:cNvPicPr>
          <p:nvPr/>
        </p:nvPicPr>
        <p:blipFill>
          <a:blip r:embed="rId2">
            <a:alphaModFix/>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tretch>
            <a:fillRect/>
          </a:stretch>
        </p:blipFill>
        <p:spPr>
          <a:xfrm>
            <a:off x="0" y="-1032"/>
            <a:ext cx="9144000" cy="6858000"/>
          </a:xfrm>
          <a:prstGeom prst="rect">
            <a:avLst/>
          </a:prstGeom>
        </p:spPr>
      </p:pic>
      <p:sp>
        <p:nvSpPr>
          <p:cNvPr id="5" name="TextBox 4"/>
          <p:cNvSpPr txBox="1"/>
          <p:nvPr/>
        </p:nvSpPr>
        <p:spPr>
          <a:xfrm>
            <a:off x="0" y="1564696"/>
            <a:ext cx="9144000" cy="2677656"/>
          </a:xfrm>
          <a:prstGeom prst="rect">
            <a:avLst/>
          </a:prstGeom>
          <a:noFill/>
        </p:spPr>
        <p:txBody>
          <a:bodyPr wrap="square" rtlCol="0">
            <a:spAutoFit/>
          </a:bodyPr>
          <a:lstStyle/>
          <a:p>
            <a:pPr algn="ctr" defTabSz="457200"/>
            <a:r>
              <a:rPr lang="en-US" sz="4800" dirty="0" smtClean="0">
                <a:solidFill>
                  <a:prstClr val="black"/>
                </a:solidFill>
              </a:rPr>
              <a:t>2015 SHOUT</a:t>
            </a:r>
          </a:p>
          <a:p>
            <a:pPr algn="ctr" defTabSz="457200"/>
            <a:r>
              <a:rPr lang="en-US" sz="4000" dirty="0" smtClean="0">
                <a:solidFill>
                  <a:prstClr val="black"/>
                </a:solidFill>
              </a:rPr>
              <a:t>Flight Patterns &amp; Modules</a:t>
            </a:r>
          </a:p>
          <a:p>
            <a:pPr algn="ctr"/>
            <a:r>
              <a:rPr lang="en-US" sz="4000" dirty="0">
                <a:solidFill>
                  <a:srgbClr val="FF0000"/>
                </a:solidFill>
              </a:rPr>
              <a:t>Jason </a:t>
            </a:r>
            <a:r>
              <a:rPr lang="en-US" sz="4000" dirty="0" err="1">
                <a:solidFill>
                  <a:srgbClr val="FF0000"/>
                </a:solidFill>
              </a:rPr>
              <a:t>Dunion</a:t>
            </a:r>
            <a:endParaRPr lang="en-US" sz="4000" dirty="0">
              <a:solidFill>
                <a:srgbClr val="FF0000"/>
              </a:solidFill>
            </a:endParaRPr>
          </a:p>
          <a:p>
            <a:pPr algn="ctr" defTabSz="457200"/>
            <a:endParaRPr lang="en-US" sz="4000" dirty="0" smtClean="0">
              <a:solidFill>
                <a:prstClr val="black"/>
              </a:solidFill>
            </a:endParaRPr>
          </a:p>
        </p:txBody>
      </p:sp>
      <p:pic>
        <p:nvPicPr>
          <p:cNvPr id="6" name="Picture 5" descr="C:\Users\Philip.Kenul\AppData\Local\Temp\SHOUT_logo_caution_tri_ver4a-1.gif"/>
          <p:cNvPicPr>
            <a:picLocks noChangeAspect="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0" y="0"/>
            <a:ext cx="2302164" cy="2000250"/>
          </a:xfrm>
          <a:prstGeom prst="rect">
            <a:avLst/>
          </a:prstGeom>
          <a:noFill/>
          <a:ln>
            <a:noFill/>
          </a:ln>
        </p:spPr>
      </p:pic>
    </p:spTree>
    <p:extLst>
      <p:ext uri="{BB962C8B-B14F-4D97-AF65-F5344CB8AC3E}">
        <p14:creationId xmlns:p14="http://schemas.microsoft.com/office/powerpoint/2010/main" val="26964363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h_lawn_mow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488" y="1783080"/>
            <a:ext cx="4864608" cy="4864608"/>
          </a:xfrm>
          <a:prstGeom prst="rect">
            <a:avLst/>
          </a:prstGeom>
        </p:spPr>
      </p:pic>
      <p:sp>
        <p:nvSpPr>
          <p:cNvPr id="5" name="TextBox 4"/>
          <p:cNvSpPr txBox="1"/>
          <p:nvPr/>
        </p:nvSpPr>
        <p:spPr>
          <a:xfrm>
            <a:off x="0" y="0"/>
            <a:ext cx="9144000" cy="984885"/>
          </a:xfrm>
          <a:prstGeom prst="rect">
            <a:avLst/>
          </a:prstGeom>
          <a:noFill/>
        </p:spPr>
        <p:txBody>
          <a:bodyPr wrap="square" rtlCol="0">
            <a:spAutoFit/>
          </a:bodyPr>
          <a:lstStyle/>
          <a:p>
            <a:pPr algn="ctr" defTabSz="457200"/>
            <a:r>
              <a:rPr lang="en-US" sz="4000" dirty="0">
                <a:solidFill>
                  <a:prstClr val="black"/>
                </a:solidFill>
              </a:rPr>
              <a:t>Global Hawk </a:t>
            </a:r>
            <a:r>
              <a:rPr lang="en-US" sz="4000" dirty="0" smtClean="0">
                <a:solidFill>
                  <a:prstClr val="black"/>
                </a:solidFill>
              </a:rPr>
              <a:t>Sample Flight </a:t>
            </a:r>
            <a:r>
              <a:rPr lang="en-US" sz="4000" dirty="0" smtClean="0">
                <a:solidFill>
                  <a:prstClr val="black"/>
                </a:solidFill>
              </a:rPr>
              <a:t>Modules</a:t>
            </a:r>
            <a:endParaRPr lang="en-US" sz="4000" dirty="0">
              <a:solidFill>
                <a:prstClr val="black"/>
              </a:solidFill>
            </a:endParaRPr>
          </a:p>
          <a:p>
            <a:pPr defTabSz="457200"/>
            <a:endParaRPr lang="en-US" dirty="0">
              <a:solidFill>
                <a:prstClr val="black"/>
              </a:solidFill>
            </a:endParaRPr>
          </a:p>
        </p:txBody>
      </p:sp>
      <p:sp>
        <p:nvSpPr>
          <p:cNvPr id="7" name="TextBox 6"/>
          <p:cNvSpPr txBox="1"/>
          <p:nvPr/>
        </p:nvSpPr>
        <p:spPr>
          <a:xfrm>
            <a:off x="0" y="3311679"/>
            <a:ext cx="4042488" cy="1184940"/>
          </a:xfrm>
          <a:prstGeom prst="rect">
            <a:avLst/>
          </a:prstGeom>
          <a:noFill/>
        </p:spPr>
        <p:txBody>
          <a:bodyPr wrap="square" rtlCol="0">
            <a:spAutoFit/>
          </a:bodyPr>
          <a:lstStyle/>
          <a:p>
            <a:pPr defTabSz="457200"/>
            <a:r>
              <a:rPr lang="en-US" sz="2800" dirty="0" smtClean="0">
                <a:solidFill>
                  <a:prstClr val="black"/>
                </a:solidFill>
              </a:rPr>
              <a:t>Advantages</a:t>
            </a:r>
          </a:p>
          <a:p>
            <a:pPr defTabSz="457200"/>
            <a:endParaRPr lang="en-US" sz="300" dirty="0" smtClean="0">
              <a:solidFill>
                <a:prstClr val="black"/>
              </a:solidFill>
            </a:endParaRPr>
          </a:p>
          <a:p>
            <a:pPr marL="285750" indent="-285750" defTabSz="457200">
              <a:buFont typeface="Arial"/>
              <a:buChar char="•"/>
            </a:pPr>
            <a:r>
              <a:rPr lang="en-US" sz="2000" dirty="0" smtClean="0">
                <a:solidFill>
                  <a:prstClr val="black"/>
                </a:solidFill>
              </a:rPr>
              <a:t>Far Field sampling</a:t>
            </a:r>
            <a:endParaRPr lang="en-US" sz="2000" dirty="0">
              <a:solidFill>
                <a:prstClr val="black"/>
              </a:solidFill>
            </a:endParaRPr>
          </a:p>
          <a:p>
            <a:pPr marL="285750" indent="-285750" defTabSz="457200">
              <a:buFont typeface="Arial"/>
              <a:buChar char="•"/>
            </a:pPr>
            <a:r>
              <a:rPr lang="en-US" sz="2000" dirty="0" smtClean="0">
                <a:solidFill>
                  <a:prstClr val="black"/>
                </a:solidFill>
              </a:rPr>
              <a:t>Simpler navigation</a:t>
            </a:r>
            <a:endParaRPr lang="en-US" sz="2000" dirty="0">
              <a:solidFill>
                <a:prstClr val="black"/>
              </a:solidFill>
            </a:endParaRPr>
          </a:p>
        </p:txBody>
      </p:sp>
      <p:sp>
        <p:nvSpPr>
          <p:cNvPr id="8" name="TextBox 7"/>
          <p:cNvSpPr txBox="1"/>
          <p:nvPr/>
        </p:nvSpPr>
        <p:spPr>
          <a:xfrm>
            <a:off x="-4773" y="4784831"/>
            <a:ext cx="4042488" cy="2046714"/>
          </a:xfrm>
          <a:prstGeom prst="rect">
            <a:avLst/>
          </a:prstGeom>
          <a:noFill/>
        </p:spPr>
        <p:txBody>
          <a:bodyPr wrap="square" rtlCol="0">
            <a:spAutoFit/>
          </a:bodyPr>
          <a:lstStyle/>
          <a:p>
            <a:pPr defTabSz="457200"/>
            <a:r>
              <a:rPr lang="en-US" sz="2400" dirty="0" smtClean="0">
                <a:solidFill>
                  <a:prstClr val="black"/>
                </a:solidFill>
              </a:rPr>
              <a:t>Disadvantages</a:t>
            </a:r>
          </a:p>
          <a:p>
            <a:pPr defTabSz="457200"/>
            <a:endParaRPr lang="en-US" sz="300" dirty="0" smtClean="0">
              <a:solidFill>
                <a:prstClr val="black"/>
              </a:solidFill>
            </a:endParaRPr>
          </a:p>
          <a:p>
            <a:pPr marL="285750" indent="-285750" defTabSz="457200">
              <a:buFont typeface="Arial"/>
              <a:buChar char="•"/>
            </a:pPr>
            <a:r>
              <a:rPr lang="en-US" sz="2000" dirty="0">
                <a:solidFill>
                  <a:prstClr val="black"/>
                </a:solidFill>
              </a:rPr>
              <a:t>Radial/Azimuthal </a:t>
            </a:r>
            <a:r>
              <a:rPr lang="en-US" sz="2000" dirty="0" smtClean="0">
                <a:solidFill>
                  <a:prstClr val="black"/>
                </a:solidFill>
              </a:rPr>
              <a:t>sampling</a:t>
            </a:r>
          </a:p>
          <a:p>
            <a:pPr marL="285750" indent="-285750" defTabSz="457200">
              <a:buFont typeface="Arial"/>
              <a:buChar char="•"/>
            </a:pPr>
            <a:r>
              <a:rPr lang="en-US" sz="2000" dirty="0" smtClean="0">
                <a:solidFill>
                  <a:prstClr val="black"/>
                </a:solidFill>
              </a:rPr>
              <a:t>Long pattern</a:t>
            </a:r>
            <a:endParaRPr lang="en-US" sz="2000" dirty="0">
              <a:solidFill>
                <a:prstClr val="black"/>
              </a:solidFill>
            </a:endParaRPr>
          </a:p>
          <a:p>
            <a:pPr marL="285750" indent="-285750" defTabSz="457200">
              <a:buFont typeface="Arial"/>
              <a:buChar char="•"/>
            </a:pPr>
            <a:r>
              <a:rPr lang="en-US" sz="2000" dirty="0" smtClean="0">
                <a:solidFill>
                  <a:prstClr val="black"/>
                </a:solidFill>
              </a:rPr>
              <a:t>Limited Inner </a:t>
            </a:r>
            <a:r>
              <a:rPr lang="en-US" sz="2000" dirty="0">
                <a:solidFill>
                  <a:prstClr val="black"/>
                </a:solidFill>
              </a:rPr>
              <a:t>core </a:t>
            </a:r>
            <a:r>
              <a:rPr lang="en-US" sz="2000" dirty="0" smtClean="0">
                <a:solidFill>
                  <a:prstClr val="black"/>
                </a:solidFill>
              </a:rPr>
              <a:t>snapshots</a:t>
            </a:r>
          </a:p>
          <a:p>
            <a:pPr marL="285750" indent="-285750" defTabSz="457200">
              <a:buFont typeface="Arial"/>
              <a:buChar char="•"/>
            </a:pPr>
            <a:r>
              <a:rPr lang="en-US" sz="2000" dirty="0">
                <a:solidFill>
                  <a:prstClr val="black"/>
                </a:solidFill>
              </a:rPr>
              <a:t>Radial gradients</a:t>
            </a:r>
          </a:p>
          <a:p>
            <a:pPr marL="285750" indent="-285750" defTabSz="457200">
              <a:buFont typeface="Arial"/>
              <a:buChar char="•"/>
            </a:pPr>
            <a:r>
              <a:rPr lang="en-US" sz="2000" dirty="0">
                <a:solidFill>
                  <a:prstClr val="black"/>
                </a:solidFill>
              </a:rPr>
              <a:t>HAMSR &amp; HIWRAP &gt;&gt; inner </a:t>
            </a:r>
            <a:r>
              <a:rPr lang="en-US" sz="2000" dirty="0" smtClean="0">
                <a:solidFill>
                  <a:prstClr val="black"/>
                </a:solidFill>
              </a:rPr>
              <a:t>core</a:t>
            </a:r>
          </a:p>
        </p:txBody>
      </p:sp>
      <p:sp>
        <p:nvSpPr>
          <p:cNvPr id="9" name="TextBox 8"/>
          <p:cNvSpPr txBox="1"/>
          <p:nvPr/>
        </p:nvSpPr>
        <p:spPr>
          <a:xfrm>
            <a:off x="0" y="1558003"/>
            <a:ext cx="4042488" cy="1492716"/>
          </a:xfrm>
          <a:prstGeom prst="rect">
            <a:avLst/>
          </a:prstGeom>
          <a:noFill/>
        </p:spPr>
        <p:txBody>
          <a:bodyPr wrap="square" rtlCol="0">
            <a:spAutoFit/>
          </a:bodyPr>
          <a:lstStyle/>
          <a:p>
            <a:pPr defTabSz="457200"/>
            <a:r>
              <a:rPr lang="en-US" sz="2800" dirty="0" smtClean="0">
                <a:solidFill>
                  <a:prstClr val="black"/>
                </a:solidFill>
              </a:rPr>
              <a:t>On-Station Time</a:t>
            </a:r>
          </a:p>
          <a:p>
            <a:pPr defTabSz="457200"/>
            <a:endParaRPr lang="en-US" sz="300" dirty="0" smtClean="0">
              <a:solidFill>
                <a:prstClr val="black"/>
              </a:solidFill>
            </a:endParaRPr>
          </a:p>
          <a:p>
            <a:pPr marL="285750" indent="-285750" defTabSz="457200">
              <a:buFont typeface="Arial"/>
              <a:buChar char="•"/>
            </a:pPr>
            <a:r>
              <a:rPr lang="en-US" sz="2000" dirty="0" smtClean="0">
                <a:solidFill>
                  <a:prstClr val="black"/>
                </a:solidFill>
              </a:rPr>
              <a:t>~19.75 </a:t>
            </a:r>
            <a:r>
              <a:rPr lang="en-US" sz="2000" dirty="0" err="1" smtClean="0">
                <a:solidFill>
                  <a:prstClr val="black"/>
                </a:solidFill>
              </a:rPr>
              <a:t>hr</a:t>
            </a:r>
            <a:endParaRPr lang="en-US" sz="2000" dirty="0" smtClean="0">
              <a:solidFill>
                <a:prstClr val="black"/>
              </a:solidFill>
            </a:endParaRPr>
          </a:p>
          <a:p>
            <a:pPr marL="285750" indent="-285750" defTabSz="457200">
              <a:buFont typeface="Arial"/>
              <a:buChar char="•"/>
            </a:pPr>
            <a:r>
              <a:rPr lang="en-US" sz="2000" dirty="0" smtClean="0">
                <a:solidFill>
                  <a:prstClr val="black"/>
                </a:solidFill>
              </a:rPr>
              <a:t>R=0 to R=~665 km</a:t>
            </a:r>
          </a:p>
          <a:p>
            <a:pPr marL="285750" indent="-285750" defTabSz="457200">
              <a:buFont typeface="Arial"/>
              <a:buChar char="•"/>
            </a:pPr>
            <a:r>
              <a:rPr lang="en-US" sz="2000" dirty="0" smtClean="0">
                <a:solidFill>
                  <a:prstClr val="black"/>
                </a:solidFill>
              </a:rPr>
              <a:t>12x12 degree box</a:t>
            </a:r>
          </a:p>
        </p:txBody>
      </p:sp>
      <p:sp>
        <p:nvSpPr>
          <p:cNvPr id="10" name="TextBox 9"/>
          <p:cNvSpPr txBox="1"/>
          <p:nvPr/>
        </p:nvSpPr>
        <p:spPr>
          <a:xfrm>
            <a:off x="4042488" y="1321415"/>
            <a:ext cx="4859835" cy="461665"/>
          </a:xfrm>
          <a:prstGeom prst="rect">
            <a:avLst/>
          </a:prstGeom>
          <a:noFill/>
        </p:spPr>
        <p:txBody>
          <a:bodyPr wrap="square" rtlCol="0">
            <a:spAutoFit/>
          </a:bodyPr>
          <a:lstStyle/>
          <a:p>
            <a:pPr algn="ctr" defTabSz="457200"/>
            <a:r>
              <a:rPr lang="en-US" sz="2400" i="1" dirty="0" smtClean="0">
                <a:solidFill>
                  <a:prstClr val="black"/>
                </a:solidFill>
              </a:rPr>
              <a:t>Lawn Mower (~2 </a:t>
            </a:r>
            <a:r>
              <a:rPr lang="en-US" sz="2400" i="1" dirty="0" err="1" smtClean="0">
                <a:solidFill>
                  <a:prstClr val="black"/>
                </a:solidFill>
              </a:rPr>
              <a:t>deg</a:t>
            </a:r>
            <a:r>
              <a:rPr lang="en-US" sz="2400" i="1" dirty="0" smtClean="0">
                <a:solidFill>
                  <a:prstClr val="black"/>
                </a:solidFill>
              </a:rPr>
              <a:t> spacing)</a:t>
            </a:r>
            <a:endParaRPr lang="en-US" sz="2400" i="1" dirty="0">
              <a:solidFill>
                <a:prstClr val="black"/>
              </a:solidFill>
            </a:endParaRPr>
          </a:p>
        </p:txBody>
      </p:sp>
      <p:sp>
        <p:nvSpPr>
          <p:cNvPr id="11" name="Rectangle 10"/>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15538908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_butterfly_30deg_ro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488" y="1783080"/>
            <a:ext cx="4859835" cy="4859835"/>
          </a:xfrm>
          <a:prstGeom prst="rect">
            <a:avLst/>
          </a:prstGeom>
        </p:spPr>
      </p:pic>
      <p:sp>
        <p:nvSpPr>
          <p:cNvPr id="5" name="TextBox 4"/>
          <p:cNvSpPr txBox="1"/>
          <p:nvPr/>
        </p:nvSpPr>
        <p:spPr>
          <a:xfrm>
            <a:off x="0" y="0"/>
            <a:ext cx="9144000" cy="984885"/>
          </a:xfrm>
          <a:prstGeom prst="rect">
            <a:avLst/>
          </a:prstGeom>
          <a:noFill/>
        </p:spPr>
        <p:txBody>
          <a:bodyPr wrap="square" rtlCol="0">
            <a:spAutoFit/>
          </a:bodyPr>
          <a:lstStyle/>
          <a:p>
            <a:pPr algn="ctr"/>
            <a:r>
              <a:rPr lang="en-US" sz="4000" dirty="0">
                <a:solidFill>
                  <a:prstClr val="black"/>
                </a:solidFill>
              </a:rPr>
              <a:t>Global Hawk </a:t>
            </a:r>
            <a:r>
              <a:rPr lang="en-US" sz="4000" dirty="0">
                <a:solidFill>
                  <a:prstClr val="black"/>
                </a:solidFill>
              </a:rPr>
              <a:t>Sample </a:t>
            </a:r>
            <a:r>
              <a:rPr lang="en-US" sz="4000" dirty="0" smtClean="0">
                <a:solidFill>
                  <a:prstClr val="black"/>
                </a:solidFill>
              </a:rPr>
              <a:t>Flight </a:t>
            </a:r>
            <a:r>
              <a:rPr lang="en-US" sz="4000" dirty="0" smtClean="0">
                <a:solidFill>
                  <a:prstClr val="black"/>
                </a:solidFill>
              </a:rPr>
              <a:t>Modules</a:t>
            </a:r>
            <a:endParaRPr lang="en-US" sz="4000" dirty="0">
              <a:solidFill>
                <a:prstClr val="black"/>
              </a:solidFill>
            </a:endParaRPr>
          </a:p>
          <a:p>
            <a:pPr defTabSz="457200"/>
            <a:endParaRPr lang="en-US" dirty="0">
              <a:solidFill>
                <a:prstClr val="black"/>
              </a:solidFill>
            </a:endParaRPr>
          </a:p>
        </p:txBody>
      </p:sp>
      <p:sp>
        <p:nvSpPr>
          <p:cNvPr id="6" name="TextBox 5"/>
          <p:cNvSpPr txBox="1"/>
          <p:nvPr/>
        </p:nvSpPr>
        <p:spPr>
          <a:xfrm>
            <a:off x="4042488" y="1321415"/>
            <a:ext cx="4859835" cy="461665"/>
          </a:xfrm>
          <a:prstGeom prst="rect">
            <a:avLst/>
          </a:prstGeom>
          <a:noFill/>
        </p:spPr>
        <p:txBody>
          <a:bodyPr wrap="square" rtlCol="0">
            <a:spAutoFit/>
          </a:bodyPr>
          <a:lstStyle/>
          <a:p>
            <a:pPr algn="ctr" defTabSz="457200"/>
            <a:r>
              <a:rPr lang="en-US" sz="2400" i="1" dirty="0" smtClean="0">
                <a:solidFill>
                  <a:prstClr val="black"/>
                </a:solidFill>
              </a:rPr>
              <a:t>Rotated Butterfly (30 </a:t>
            </a:r>
            <a:r>
              <a:rPr lang="en-US" sz="2400" i="1" dirty="0" err="1" smtClean="0">
                <a:solidFill>
                  <a:prstClr val="black"/>
                </a:solidFill>
              </a:rPr>
              <a:t>deg</a:t>
            </a:r>
            <a:r>
              <a:rPr lang="en-US" sz="2400" i="1" dirty="0" smtClean="0">
                <a:solidFill>
                  <a:prstClr val="black"/>
                </a:solidFill>
              </a:rPr>
              <a:t>)</a:t>
            </a:r>
            <a:endParaRPr lang="en-US" sz="2400" i="1" dirty="0">
              <a:solidFill>
                <a:prstClr val="black"/>
              </a:solidFill>
            </a:endParaRPr>
          </a:p>
        </p:txBody>
      </p:sp>
      <p:sp>
        <p:nvSpPr>
          <p:cNvPr id="7" name="TextBox 6"/>
          <p:cNvSpPr txBox="1"/>
          <p:nvPr/>
        </p:nvSpPr>
        <p:spPr>
          <a:xfrm>
            <a:off x="0" y="2986767"/>
            <a:ext cx="4042488" cy="2108269"/>
          </a:xfrm>
          <a:prstGeom prst="rect">
            <a:avLst/>
          </a:prstGeom>
          <a:noFill/>
        </p:spPr>
        <p:txBody>
          <a:bodyPr wrap="square" rtlCol="0">
            <a:spAutoFit/>
          </a:bodyPr>
          <a:lstStyle/>
          <a:p>
            <a:pPr defTabSz="457200"/>
            <a:r>
              <a:rPr lang="en-US" sz="2800" dirty="0" smtClean="0">
                <a:solidFill>
                  <a:prstClr val="black"/>
                </a:solidFill>
              </a:rPr>
              <a:t>Advantages</a:t>
            </a:r>
          </a:p>
          <a:p>
            <a:pPr defTabSz="457200"/>
            <a:endParaRPr lang="en-US" sz="300" dirty="0" smtClean="0">
              <a:solidFill>
                <a:prstClr val="black"/>
              </a:solidFill>
            </a:endParaRPr>
          </a:p>
          <a:p>
            <a:pPr marL="285750" indent="-285750" defTabSz="457200">
              <a:buFont typeface="Arial"/>
              <a:buChar char="•"/>
            </a:pPr>
            <a:r>
              <a:rPr lang="en-US" sz="2000" dirty="0" smtClean="0">
                <a:solidFill>
                  <a:prstClr val="black"/>
                </a:solidFill>
              </a:rPr>
              <a:t>Radial/Azimuthal sampling</a:t>
            </a:r>
          </a:p>
          <a:p>
            <a:pPr marL="285750" indent="-285750" defTabSz="457200">
              <a:buFont typeface="Arial"/>
              <a:buChar char="•"/>
            </a:pPr>
            <a:r>
              <a:rPr lang="en-US" sz="2000" dirty="0" smtClean="0">
                <a:solidFill>
                  <a:prstClr val="black"/>
                </a:solidFill>
              </a:rPr>
              <a:t>Radial gradients</a:t>
            </a:r>
          </a:p>
          <a:p>
            <a:pPr marL="285750" indent="-285750" defTabSz="457200">
              <a:buFont typeface="Arial"/>
              <a:buChar char="•"/>
            </a:pPr>
            <a:r>
              <a:rPr lang="en-US" sz="2000" dirty="0" smtClean="0">
                <a:solidFill>
                  <a:prstClr val="black"/>
                </a:solidFill>
              </a:rPr>
              <a:t>~ 8 center crossings</a:t>
            </a:r>
          </a:p>
          <a:p>
            <a:pPr marL="285750" indent="-285750" defTabSz="457200">
              <a:buFont typeface="Arial"/>
              <a:buChar char="•"/>
            </a:pPr>
            <a:r>
              <a:rPr lang="en-US" sz="2000" dirty="0" smtClean="0">
                <a:solidFill>
                  <a:prstClr val="black"/>
                </a:solidFill>
              </a:rPr>
              <a:t>Inner core &amp; </a:t>
            </a:r>
            <a:r>
              <a:rPr lang="en-US" sz="2000" dirty="0" err="1" smtClean="0">
                <a:solidFill>
                  <a:prstClr val="black"/>
                </a:solidFill>
              </a:rPr>
              <a:t>envir</a:t>
            </a:r>
            <a:r>
              <a:rPr lang="en-US" sz="2000" dirty="0" smtClean="0">
                <a:solidFill>
                  <a:prstClr val="black"/>
                </a:solidFill>
              </a:rPr>
              <a:t> sampling</a:t>
            </a:r>
          </a:p>
          <a:p>
            <a:pPr marL="285750" indent="-285750" defTabSz="457200">
              <a:buFont typeface="Arial"/>
              <a:buChar char="•"/>
            </a:pPr>
            <a:r>
              <a:rPr lang="en-US" sz="2000" dirty="0" smtClean="0">
                <a:solidFill>
                  <a:prstClr val="black"/>
                </a:solidFill>
              </a:rPr>
              <a:t>HAMSR &amp; HIWRAP &gt;&gt; inner core</a:t>
            </a:r>
            <a:endParaRPr lang="en-US" sz="2000" dirty="0">
              <a:solidFill>
                <a:prstClr val="black"/>
              </a:solidFill>
            </a:endParaRPr>
          </a:p>
        </p:txBody>
      </p:sp>
      <p:sp>
        <p:nvSpPr>
          <p:cNvPr id="8" name="TextBox 7"/>
          <p:cNvSpPr txBox="1"/>
          <p:nvPr/>
        </p:nvSpPr>
        <p:spPr>
          <a:xfrm>
            <a:off x="0" y="5311014"/>
            <a:ext cx="4042488" cy="1431161"/>
          </a:xfrm>
          <a:prstGeom prst="rect">
            <a:avLst/>
          </a:prstGeom>
          <a:noFill/>
        </p:spPr>
        <p:txBody>
          <a:bodyPr wrap="square" rtlCol="0">
            <a:spAutoFit/>
          </a:bodyPr>
          <a:lstStyle/>
          <a:p>
            <a:pPr defTabSz="457200"/>
            <a:r>
              <a:rPr lang="en-US" sz="2400" dirty="0" smtClean="0">
                <a:solidFill>
                  <a:prstClr val="black"/>
                </a:solidFill>
              </a:rPr>
              <a:t>Disadvantages</a:t>
            </a:r>
          </a:p>
          <a:p>
            <a:pPr defTabSz="457200"/>
            <a:endParaRPr lang="en-US" sz="300" dirty="0" smtClean="0">
              <a:solidFill>
                <a:prstClr val="black"/>
              </a:solidFill>
            </a:endParaRPr>
          </a:p>
          <a:p>
            <a:pPr marL="285750" indent="-285750" defTabSz="457200">
              <a:buFont typeface="Arial"/>
              <a:buChar char="•"/>
            </a:pPr>
            <a:r>
              <a:rPr lang="en-US" sz="2000" dirty="0" smtClean="0">
                <a:solidFill>
                  <a:prstClr val="black"/>
                </a:solidFill>
              </a:rPr>
              <a:t>Not ideal for inner core snapshots</a:t>
            </a:r>
          </a:p>
          <a:p>
            <a:pPr marL="285750" indent="-285750" defTabSz="457200">
              <a:buFont typeface="Arial"/>
              <a:buChar char="•"/>
            </a:pPr>
            <a:r>
              <a:rPr lang="en-US" sz="2000" dirty="0" smtClean="0">
                <a:solidFill>
                  <a:prstClr val="black"/>
                </a:solidFill>
              </a:rPr>
              <a:t>Far field sampling limited</a:t>
            </a:r>
          </a:p>
          <a:p>
            <a:pPr marL="285750" indent="-285750" defTabSz="457200">
              <a:buFont typeface="Arial"/>
              <a:buChar char="•"/>
            </a:pPr>
            <a:r>
              <a:rPr lang="en-US" sz="2000" dirty="0" smtClean="0">
                <a:solidFill>
                  <a:prstClr val="black"/>
                </a:solidFill>
              </a:rPr>
              <a:t>Navigating center crossings</a:t>
            </a:r>
          </a:p>
        </p:txBody>
      </p:sp>
      <p:sp>
        <p:nvSpPr>
          <p:cNvPr id="9" name="TextBox 8"/>
          <p:cNvSpPr txBox="1"/>
          <p:nvPr/>
        </p:nvSpPr>
        <p:spPr>
          <a:xfrm>
            <a:off x="0" y="1558003"/>
            <a:ext cx="4042488" cy="1184940"/>
          </a:xfrm>
          <a:prstGeom prst="rect">
            <a:avLst/>
          </a:prstGeom>
          <a:noFill/>
        </p:spPr>
        <p:txBody>
          <a:bodyPr wrap="square" rtlCol="0">
            <a:spAutoFit/>
          </a:bodyPr>
          <a:lstStyle/>
          <a:p>
            <a:pPr defTabSz="457200"/>
            <a:r>
              <a:rPr lang="en-US" sz="2800" dirty="0" smtClean="0">
                <a:solidFill>
                  <a:prstClr val="black"/>
                </a:solidFill>
              </a:rPr>
              <a:t>On-Station Time</a:t>
            </a:r>
          </a:p>
          <a:p>
            <a:pPr defTabSz="457200"/>
            <a:endParaRPr lang="en-US" sz="300" dirty="0" smtClean="0">
              <a:solidFill>
                <a:prstClr val="black"/>
              </a:solidFill>
            </a:endParaRPr>
          </a:p>
          <a:p>
            <a:pPr marL="285750" indent="-285750" defTabSz="457200">
              <a:buFont typeface="Arial"/>
              <a:buChar char="•"/>
            </a:pPr>
            <a:r>
              <a:rPr lang="en-US" sz="2000" dirty="0" smtClean="0">
                <a:solidFill>
                  <a:prstClr val="black"/>
                </a:solidFill>
              </a:rPr>
              <a:t>~12.5 </a:t>
            </a:r>
            <a:r>
              <a:rPr lang="en-US" sz="2000" dirty="0" err="1" smtClean="0">
                <a:solidFill>
                  <a:prstClr val="black"/>
                </a:solidFill>
              </a:rPr>
              <a:t>hr</a:t>
            </a:r>
            <a:endParaRPr lang="en-US" sz="2000" dirty="0" smtClean="0">
              <a:solidFill>
                <a:prstClr val="black"/>
              </a:solidFill>
            </a:endParaRPr>
          </a:p>
          <a:p>
            <a:pPr marL="285750" indent="-285750" defTabSz="457200">
              <a:buFont typeface="Arial"/>
              <a:buChar char="•"/>
            </a:pPr>
            <a:r>
              <a:rPr lang="en-US" sz="2000" dirty="0" smtClean="0">
                <a:solidFill>
                  <a:prstClr val="black"/>
                </a:solidFill>
              </a:rPr>
              <a:t>R=0 to R=~450 km</a:t>
            </a:r>
          </a:p>
        </p:txBody>
      </p:sp>
      <p:sp>
        <p:nvSpPr>
          <p:cNvPr id="10" name="Rectangle 9"/>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6387077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_butterfly_sm_lg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715" y="1783080"/>
            <a:ext cx="4864608" cy="4864608"/>
          </a:xfrm>
          <a:prstGeom prst="rect">
            <a:avLst/>
          </a:prstGeom>
        </p:spPr>
      </p:pic>
      <p:sp>
        <p:nvSpPr>
          <p:cNvPr id="5" name="TextBox 4"/>
          <p:cNvSpPr txBox="1"/>
          <p:nvPr/>
        </p:nvSpPr>
        <p:spPr>
          <a:xfrm>
            <a:off x="0" y="0"/>
            <a:ext cx="9144000" cy="984885"/>
          </a:xfrm>
          <a:prstGeom prst="rect">
            <a:avLst/>
          </a:prstGeom>
          <a:noFill/>
        </p:spPr>
        <p:txBody>
          <a:bodyPr wrap="square" rtlCol="0">
            <a:spAutoFit/>
          </a:bodyPr>
          <a:lstStyle/>
          <a:p>
            <a:pPr algn="ctr"/>
            <a:r>
              <a:rPr lang="en-US" sz="4000" dirty="0">
                <a:solidFill>
                  <a:prstClr val="black"/>
                </a:solidFill>
              </a:rPr>
              <a:t>Global Hawk </a:t>
            </a:r>
            <a:r>
              <a:rPr lang="en-US" sz="4000" dirty="0">
                <a:solidFill>
                  <a:prstClr val="black"/>
                </a:solidFill>
              </a:rPr>
              <a:t>Sample Flight </a:t>
            </a:r>
            <a:r>
              <a:rPr lang="en-US" sz="4000" dirty="0" smtClean="0">
                <a:solidFill>
                  <a:prstClr val="black"/>
                </a:solidFill>
              </a:rPr>
              <a:t>Modules</a:t>
            </a:r>
            <a:endParaRPr lang="en-US" sz="4000" dirty="0">
              <a:solidFill>
                <a:prstClr val="black"/>
              </a:solidFill>
            </a:endParaRPr>
          </a:p>
          <a:p>
            <a:pPr defTabSz="457200"/>
            <a:endParaRPr lang="en-US" dirty="0">
              <a:solidFill>
                <a:prstClr val="black"/>
              </a:solidFill>
            </a:endParaRPr>
          </a:p>
        </p:txBody>
      </p:sp>
      <p:sp>
        <p:nvSpPr>
          <p:cNvPr id="7" name="TextBox 6"/>
          <p:cNvSpPr txBox="1"/>
          <p:nvPr/>
        </p:nvSpPr>
        <p:spPr>
          <a:xfrm>
            <a:off x="0" y="2971277"/>
            <a:ext cx="4042488" cy="2416046"/>
          </a:xfrm>
          <a:prstGeom prst="rect">
            <a:avLst/>
          </a:prstGeom>
          <a:noFill/>
        </p:spPr>
        <p:txBody>
          <a:bodyPr wrap="square" rtlCol="0">
            <a:spAutoFit/>
          </a:bodyPr>
          <a:lstStyle/>
          <a:p>
            <a:pPr defTabSz="457200"/>
            <a:r>
              <a:rPr lang="en-US" sz="2800" dirty="0" smtClean="0">
                <a:solidFill>
                  <a:prstClr val="black"/>
                </a:solidFill>
              </a:rPr>
              <a:t>Advantages</a:t>
            </a:r>
          </a:p>
          <a:p>
            <a:pPr defTabSz="457200"/>
            <a:endParaRPr lang="en-US" sz="300" dirty="0" smtClean="0">
              <a:solidFill>
                <a:prstClr val="black"/>
              </a:solidFill>
            </a:endParaRPr>
          </a:p>
          <a:p>
            <a:pPr marL="285750" indent="-285750" defTabSz="457200">
              <a:buFont typeface="Arial"/>
              <a:buChar char="•"/>
            </a:pPr>
            <a:r>
              <a:rPr lang="en-US" sz="2000" dirty="0">
                <a:solidFill>
                  <a:prstClr val="black"/>
                </a:solidFill>
              </a:rPr>
              <a:t>Radial/Azimuthal </a:t>
            </a:r>
            <a:r>
              <a:rPr lang="en-US" sz="2000" dirty="0" smtClean="0">
                <a:solidFill>
                  <a:prstClr val="black"/>
                </a:solidFill>
              </a:rPr>
              <a:t>sampling</a:t>
            </a:r>
          </a:p>
          <a:p>
            <a:pPr marL="285750" indent="-285750" defTabSz="457200">
              <a:buFont typeface="Arial"/>
              <a:buChar char="•"/>
            </a:pPr>
            <a:r>
              <a:rPr lang="en-US" sz="2000" dirty="0" smtClean="0">
                <a:solidFill>
                  <a:prstClr val="black"/>
                </a:solidFill>
              </a:rPr>
              <a:t>2 Inner </a:t>
            </a:r>
            <a:r>
              <a:rPr lang="en-US" sz="2000" dirty="0">
                <a:solidFill>
                  <a:prstClr val="black"/>
                </a:solidFill>
              </a:rPr>
              <a:t>core snapshots</a:t>
            </a:r>
          </a:p>
          <a:p>
            <a:pPr marL="285750" indent="-285750" defTabSz="457200">
              <a:buFont typeface="Arial"/>
              <a:buChar char="•"/>
            </a:pPr>
            <a:r>
              <a:rPr lang="en-US" sz="2000" dirty="0">
                <a:solidFill>
                  <a:prstClr val="black"/>
                </a:solidFill>
              </a:rPr>
              <a:t>Radial gradients</a:t>
            </a:r>
          </a:p>
          <a:p>
            <a:pPr marL="285750" indent="-285750" defTabSz="457200">
              <a:buFont typeface="Arial"/>
              <a:buChar char="•"/>
            </a:pPr>
            <a:r>
              <a:rPr lang="en-US" sz="2000" dirty="0">
                <a:solidFill>
                  <a:prstClr val="black"/>
                </a:solidFill>
              </a:rPr>
              <a:t>9</a:t>
            </a:r>
            <a:r>
              <a:rPr lang="en-US" sz="2000" dirty="0" smtClean="0">
                <a:solidFill>
                  <a:prstClr val="black"/>
                </a:solidFill>
              </a:rPr>
              <a:t> </a:t>
            </a:r>
            <a:r>
              <a:rPr lang="en-US" sz="2000" dirty="0">
                <a:solidFill>
                  <a:prstClr val="black"/>
                </a:solidFill>
              </a:rPr>
              <a:t>center crossings</a:t>
            </a:r>
          </a:p>
          <a:p>
            <a:pPr marL="285750" indent="-285750" defTabSz="457200">
              <a:buFont typeface="Arial"/>
              <a:buChar char="•"/>
            </a:pPr>
            <a:r>
              <a:rPr lang="en-US" sz="2000" dirty="0">
                <a:solidFill>
                  <a:prstClr val="black"/>
                </a:solidFill>
              </a:rPr>
              <a:t>Inner core &amp; </a:t>
            </a:r>
            <a:r>
              <a:rPr lang="en-US" sz="2000" dirty="0" smtClean="0">
                <a:solidFill>
                  <a:prstClr val="black"/>
                </a:solidFill>
              </a:rPr>
              <a:t>environ </a:t>
            </a:r>
            <a:r>
              <a:rPr lang="en-US" sz="2000" dirty="0">
                <a:solidFill>
                  <a:prstClr val="black"/>
                </a:solidFill>
              </a:rPr>
              <a:t>sampling</a:t>
            </a:r>
          </a:p>
          <a:p>
            <a:pPr marL="285750" indent="-285750" defTabSz="457200">
              <a:buFont typeface="Arial"/>
              <a:buChar char="•"/>
            </a:pPr>
            <a:r>
              <a:rPr lang="en-US" sz="2000" dirty="0" smtClean="0">
                <a:solidFill>
                  <a:prstClr val="black"/>
                </a:solidFill>
              </a:rPr>
              <a:t>HAMSR &amp; HIWRAP &gt;&gt; inner core</a:t>
            </a:r>
            <a:endParaRPr lang="en-US" sz="2000" dirty="0">
              <a:solidFill>
                <a:prstClr val="black"/>
              </a:solidFill>
            </a:endParaRPr>
          </a:p>
        </p:txBody>
      </p:sp>
      <p:sp>
        <p:nvSpPr>
          <p:cNvPr id="8" name="TextBox 7"/>
          <p:cNvSpPr txBox="1"/>
          <p:nvPr/>
        </p:nvSpPr>
        <p:spPr>
          <a:xfrm>
            <a:off x="0" y="5619744"/>
            <a:ext cx="4042488" cy="1123384"/>
          </a:xfrm>
          <a:prstGeom prst="rect">
            <a:avLst/>
          </a:prstGeom>
          <a:noFill/>
        </p:spPr>
        <p:txBody>
          <a:bodyPr wrap="square" rtlCol="0">
            <a:spAutoFit/>
          </a:bodyPr>
          <a:lstStyle/>
          <a:p>
            <a:pPr defTabSz="457200"/>
            <a:r>
              <a:rPr lang="en-US" sz="2400" dirty="0" smtClean="0">
                <a:solidFill>
                  <a:prstClr val="black"/>
                </a:solidFill>
              </a:rPr>
              <a:t>Disadvantages</a:t>
            </a:r>
          </a:p>
          <a:p>
            <a:pPr defTabSz="457200"/>
            <a:endParaRPr lang="en-US" sz="300" dirty="0" smtClean="0">
              <a:solidFill>
                <a:prstClr val="black"/>
              </a:solidFill>
            </a:endParaRPr>
          </a:p>
          <a:p>
            <a:pPr marL="285750" indent="-285750" defTabSz="457200">
              <a:buFont typeface="Arial"/>
              <a:buChar char="•"/>
            </a:pPr>
            <a:r>
              <a:rPr lang="en-US" sz="2000" dirty="0" smtClean="0">
                <a:solidFill>
                  <a:prstClr val="black"/>
                </a:solidFill>
              </a:rPr>
              <a:t>Far field sampling limited</a:t>
            </a:r>
          </a:p>
          <a:p>
            <a:pPr marL="285750" indent="-285750" defTabSz="457200">
              <a:buFont typeface="Arial"/>
              <a:buChar char="•"/>
            </a:pPr>
            <a:r>
              <a:rPr lang="en-US" sz="2000" dirty="0" smtClean="0">
                <a:solidFill>
                  <a:prstClr val="black"/>
                </a:solidFill>
              </a:rPr>
              <a:t>Navigating center crossings</a:t>
            </a:r>
          </a:p>
        </p:txBody>
      </p:sp>
      <p:sp>
        <p:nvSpPr>
          <p:cNvPr id="9" name="TextBox 8"/>
          <p:cNvSpPr txBox="1"/>
          <p:nvPr/>
        </p:nvSpPr>
        <p:spPr>
          <a:xfrm>
            <a:off x="0" y="1558003"/>
            <a:ext cx="4042488" cy="1184940"/>
          </a:xfrm>
          <a:prstGeom prst="rect">
            <a:avLst/>
          </a:prstGeom>
          <a:noFill/>
        </p:spPr>
        <p:txBody>
          <a:bodyPr wrap="square" rtlCol="0">
            <a:spAutoFit/>
          </a:bodyPr>
          <a:lstStyle/>
          <a:p>
            <a:pPr defTabSz="457200"/>
            <a:r>
              <a:rPr lang="en-US" sz="2800" dirty="0" smtClean="0">
                <a:solidFill>
                  <a:prstClr val="black"/>
                </a:solidFill>
              </a:rPr>
              <a:t>On-Station Time</a:t>
            </a:r>
          </a:p>
          <a:p>
            <a:pPr defTabSz="457200"/>
            <a:endParaRPr lang="en-US" sz="300" dirty="0" smtClean="0">
              <a:solidFill>
                <a:prstClr val="black"/>
              </a:solidFill>
            </a:endParaRPr>
          </a:p>
          <a:p>
            <a:pPr marL="285750" indent="-285750" defTabSz="457200">
              <a:buFont typeface="Arial"/>
              <a:buChar char="•"/>
            </a:pPr>
            <a:r>
              <a:rPr lang="en-US" sz="2000" dirty="0" smtClean="0">
                <a:solidFill>
                  <a:prstClr val="black"/>
                </a:solidFill>
              </a:rPr>
              <a:t>~14.0 </a:t>
            </a:r>
            <a:r>
              <a:rPr lang="en-US" sz="2000" dirty="0" err="1" smtClean="0">
                <a:solidFill>
                  <a:prstClr val="black"/>
                </a:solidFill>
              </a:rPr>
              <a:t>hr</a:t>
            </a:r>
            <a:r>
              <a:rPr lang="en-US" sz="2000" dirty="0" smtClean="0">
                <a:solidFill>
                  <a:prstClr val="black"/>
                </a:solidFill>
              </a:rPr>
              <a:t> (3.25 </a:t>
            </a:r>
            <a:r>
              <a:rPr lang="en-US" sz="2000" dirty="0" err="1" smtClean="0">
                <a:solidFill>
                  <a:prstClr val="black"/>
                </a:solidFill>
              </a:rPr>
              <a:t>hr</a:t>
            </a:r>
            <a:r>
              <a:rPr lang="en-US" sz="2000" dirty="0" smtClean="0">
                <a:solidFill>
                  <a:prstClr val="black"/>
                </a:solidFill>
              </a:rPr>
              <a:t>/6.5/3.0 </a:t>
            </a:r>
            <a:r>
              <a:rPr lang="en-US" sz="2000" dirty="0" err="1" smtClean="0">
                <a:solidFill>
                  <a:prstClr val="black"/>
                </a:solidFill>
              </a:rPr>
              <a:t>hr</a:t>
            </a:r>
            <a:r>
              <a:rPr lang="en-US" sz="2000" dirty="0" smtClean="0">
                <a:solidFill>
                  <a:prstClr val="black"/>
                </a:solidFill>
              </a:rPr>
              <a:t>)</a:t>
            </a:r>
          </a:p>
          <a:p>
            <a:pPr marL="285750" indent="-285750" defTabSz="457200">
              <a:buFont typeface="Arial"/>
              <a:buChar char="•"/>
            </a:pPr>
            <a:r>
              <a:rPr lang="en-US" sz="2000" dirty="0" smtClean="0">
                <a:solidFill>
                  <a:prstClr val="black"/>
                </a:solidFill>
              </a:rPr>
              <a:t>R=0 to R=~450 km</a:t>
            </a:r>
          </a:p>
        </p:txBody>
      </p:sp>
      <p:sp>
        <p:nvSpPr>
          <p:cNvPr id="10" name="TextBox 9"/>
          <p:cNvSpPr txBox="1"/>
          <p:nvPr/>
        </p:nvSpPr>
        <p:spPr>
          <a:xfrm>
            <a:off x="4042488" y="1321415"/>
            <a:ext cx="4859835" cy="461665"/>
          </a:xfrm>
          <a:prstGeom prst="rect">
            <a:avLst/>
          </a:prstGeom>
          <a:noFill/>
        </p:spPr>
        <p:txBody>
          <a:bodyPr wrap="square" rtlCol="0">
            <a:spAutoFit/>
          </a:bodyPr>
          <a:lstStyle/>
          <a:p>
            <a:pPr algn="ctr" defTabSz="457200"/>
            <a:r>
              <a:rPr lang="en-US" sz="2400" i="1" dirty="0" smtClean="0">
                <a:solidFill>
                  <a:prstClr val="black"/>
                </a:solidFill>
              </a:rPr>
              <a:t>Butterfly (small-large-small)</a:t>
            </a:r>
            <a:endParaRPr lang="en-US" sz="2400" i="1" dirty="0">
              <a:solidFill>
                <a:prstClr val="black"/>
              </a:solidFill>
            </a:endParaRPr>
          </a:p>
        </p:txBody>
      </p:sp>
      <p:sp>
        <p:nvSpPr>
          <p:cNvPr id="13" name="Rectangle 12"/>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34926355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415772"/>
          </a:xfrm>
          <a:prstGeom prst="rect">
            <a:avLst/>
          </a:prstGeom>
          <a:noFill/>
        </p:spPr>
        <p:txBody>
          <a:bodyPr wrap="square" rtlCol="0">
            <a:spAutoFit/>
          </a:bodyPr>
          <a:lstStyle/>
          <a:p>
            <a:pPr algn="ctr" defTabSz="457200"/>
            <a:r>
              <a:rPr lang="en-US" sz="4000" dirty="0">
                <a:solidFill>
                  <a:prstClr val="black"/>
                </a:solidFill>
              </a:rPr>
              <a:t>Global Hawk Flight </a:t>
            </a:r>
            <a:r>
              <a:rPr lang="en-US" sz="4000" dirty="0" smtClean="0">
                <a:solidFill>
                  <a:prstClr val="black"/>
                </a:solidFill>
              </a:rPr>
              <a:t>Modules</a:t>
            </a:r>
          </a:p>
          <a:p>
            <a:pPr algn="ctr" defTabSz="457200"/>
            <a:r>
              <a:rPr lang="en-US" sz="2800" dirty="0" smtClean="0">
                <a:solidFill>
                  <a:prstClr val="black"/>
                </a:solidFill>
              </a:rPr>
              <a:t>Adaptive </a:t>
            </a:r>
            <a:r>
              <a:rPr lang="en-US" sz="2800" dirty="0" smtClean="0">
                <a:solidFill>
                  <a:prstClr val="black"/>
                </a:solidFill>
              </a:rPr>
              <a:t>GPS </a:t>
            </a:r>
            <a:r>
              <a:rPr lang="en-US" sz="2800" dirty="0" err="1" smtClean="0">
                <a:solidFill>
                  <a:prstClr val="black"/>
                </a:solidFill>
              </a:rPr>
              <a:t>Dropsonde</a:t>
            </a:r>
            <a:r>
              <a:rPr lang="en-US" sz="2800" dirty="0" smtClean="0">
                <a:solidFill>
                  <a:prstClr val="black"/>
                </a:solidFill>
              </a:rPr>
              <a:t> </a:t>
            </a:r>
            <a:r>
              <a:rPr lang="en-US" sz="2800" dirty="0" smtClean="0">
                <a:solidFill>
                  <a:prstClr val="black"/>
                </a:solidFill>
              </a:rPr>
              <a:t>Sampling</a:t>
            </a:r>
            <a:endParaRPr lang="en-US" sz="2800" dirty="0">
              <a:solidFill>
                <a:prstClr val="black"/>
              </a:solidFill>
            </a:endParaRPr>
          </a:p>
          <a:p>
            <a:pPr defTabSz="457200"/>
            <a:endParaRPr lang="en-US" dirty="0">
              <a:solidFill>
                <a:prstClr val="black"/>
              </a:solidFill>
            </a:endParaRPr>
          </a:p>
        </p:txBody>
      </p:sp>
      <p:grpSp>
        <p:nvGrpSpPr>
          <p:cNvPr id="9" name="Group 8"/>
          <p:cNvGrpSpPr/>
          <p:nvPr/>
        </p:nvGrpSpPr>
        <p:grpSpPr>
          <a:xfrm>
            <a:off x="4340393" y="1401329"/>
            <a:ext cx="4724400" cy="5301509"/>
            <a:chOff x="2209800" y="1401329"/>
            <a:chExt cx="4724400" cy="5301509"/>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401329"/>
              <a:ext cx="4724400" cy="530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r 6"/>
            <p:cNvSpPr/>
            <p:nvPr/>
          </p:nvSpPr>
          <p:spPr>
            <a:xfrm>
              <a:off x="4445187" y="3585828"/>
              <a:ext cx="573114" cy="573114"/>
            </a:xfrm>
            <a:prstGeom prst="flowChartOr">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1" name="TextBox 10"/>
          <p:cNvSpPr txBox="1"/>
          <p:nvPr/>
        </p:nvSpPr>
        <p:spPr>
          <a:xfrm>
            <a:off x="0" y="1631288"/>
            <a:ext cx="4340393" cy="4770536"/>
          </a:xfrm>
          <a:prstGeom prst="rect">
            <a:avLst/>
          </a:prstGeom>
          <a:noFill/>
        </p:spPr>
        <p:txBody>
          <a:bodyPr wrap="square" rtlCol="0">
            <a:spAutoFit/>
          </a:bodyPr>
          <a:lstStyle/>
          <a:p>
            <a:pPr marL="231775" indent="-231775" defTabSz="457200">
              <a:buFont typeface="Arial"/>
              <a:buChar char="•"/>
            </a:pPr>
            <a:r>
              <a:rPr lang="en-US" sz="2400" dirty="0" smtClean="0">
                <a:solidFill>
                  <a:prstClr val="black"/>
                </a:solidFill>
              </a:rPr>
              <a:t>Real-time targeting products (based on 80 member HWRF ensemble</a:t>
            </a:r>
            <a:r>
              <a:rPr lang="en-US" sz="2400" dirty="0" smtClean="0">
                <a:solidFill>
                  <a:prstClr val="black"/>
                </a:solidFill>
              </a:rPr>
              <a:t>);</a:t>
            </a:r>
            <a:endParaRPr lang="en-US" sz="2400" dirty="0" smtClean="0">
              <a:solidFill>
                <a:prstClr val="black"/>
              </a:solidFill>
            </a:endParaRPr>
          </a:p>
          <a:p>
            <a:pPr defTabSz="457200"/>
            <a:endParaRPr lang="en-US" sz="2000" dirty="0" smtClean="0">
              <a:solidFill>
                <a:prstClr val="black"/>
              </a:solidFill>
            </a:endParaRPr>
          </a:p>
          <a:p>
            <a:pPr marL="231775" indent="-231775" defTabSz="457200">
              <a:buFont typeface="Arial"/>
              <a:buChar char="•"/>
            </a:pPr>
            <a:r>
              <a:rPr lang="en-US" sz="2400" dirty="0" smtClean="0">
                <a:solidFill>
                  <a:prstClr val="black"/>
                </a:solidFill>
              </a:rPr>
              <a:t>Valid for a Global Hawk mission on 04 August 12 UTC (designed to optimize the </a:t>
            </a:r>
            <a:r>
              <a:rPr lang="en-US" sz="2400" dirty="0" smtClean="0">
                <a:solidFill>
                  <a:prstClr val="black"/>
                </a:solidFill>
              </a:rPr>
              <a:t>06 August 12 UTC track </a:t>
            </a:r>
            <a:r>
              <a:rPr lang="en-US" sz="2400" dirty="0" smtClean="0">
                <a:solidFill>
                  <a:prstClr val="black"/>
                </a:solidFill>
              </a:rPr>
              <a:t>forecast);</a:t>
            </a:r>
          </a:p>
          <a:p>
            <a:pPr defTabSz="457200"/>
            <a:endParaRPr lang="en-US" sz="2000" dirty="0" smtClean="0">
              <a:solidFill>
                <a:prstClr val="black"/>
              </a:solidFill>
            </a:endParaRPr>
          </a:p>
          <a:p>
            <a:pPr marL="231775" indent="-231775" defTabSz="457200">
              <a:buFont typeface="Arial"/>
              <a:buChar char="•"/>
            </a:pPr>
            <a:r>
              <a:rPr lang="en-US" sz="2400" dirty="0" smtClean="0">
                <a:solidFill>
                  <a:prstClr val="black"/>
                </a:solidFill>
              </a:rPr>
              <a:t>Warmer </a:t>
            </a:r>
            <a:r>
              <a:rPr lang="en-US" sz="2400" dirty="0" smtClean="0">
                <a:solidFill>
                  <a:prstClr val="black"/>
                </a:solidFill>
              </a:rPr>
              <a:t>colors: denote </a:t>
            </a:r>
            <a:r>
              <a:rPr lang="en-US" sz="2400" dirty="0" smtClean="0">
                <a:solidFill>
                  <a:prstClr val="black"/>
                </a:solidFill>
              </a:rPr>
              <a:t>target </a:t>
            </a:r>
            <a:r>
              <a:rPr lang="en-US" sz="2400" dirty="0" smtClean="0">
                <a:solidFill>
                  <a:prstClr val="black"/>
                </a:solidFill>
              </a:rPr>
              <a:t>regions where GPS </a:t>
            </a:r>
            <a:r>
              <a:rPr lang="en-US" sz="2400" dirty="0" err="1" smtClean="0">
                <a:solidFill>
                  <a:prstClr val="black"/>
                </a:solidFill>
              </a:rPr>
              <a:t>dropsonde</a:t>
            </a:r>
            <a:r>
              <a:rPr lang="en-US" sz="2400" dirty="0" smtClean="0">
                <a:solidFill>
                  <a:prstClr val="black"/>
                </a:solidFill>
              </a:rPr>
              <a:t> observations could help reduce HWRF track uncertainty;</a:t>
            </a:r>
            <a:endParaRPr lang="en-US" sz="2400" dirty="0" smtClean="0">
              <a:solidFill>
                <a:prstClr val="black"/>
              </a:solidFill>
            </a:endParaRPr>
          </a:p>
        </p:txBody>
      </p:sp>
      <p:sp>
        <p:nvSpPr>
          <p:cNvPr id="2" name="TextBox 1"/>
          <p:cNvSpPr txBox="1"/>
          <p:nvPr/>
        </p:nvSpPr>
        <p:spPr>
          <a:xfrm>
            <a:off x="6288507" y="1611614"/>
            <a:ext cx="2776285" cy="400110"/>
          </a:xfrm>
          <a:prstGeom prst="rect">
            <a:avLst/>
          </a:prstGeom>
          <a:noFill/>
        </p:spPr>
        <p:txBody>
          <a:bodyPr wrap="square" rtlCol="0">
            <a:spAutoFit/>
          </a:bodyPr>
          <a:lstStyle/>
          <a:p>
            <a:pPr algn="r" defTabSz="457200"/>
            <a:r>
              <a:rPr lang="en-US" sz="2000" dirty="0" smtClean="0">
                <a:solidFill>
                  <a:prstClr val="black"/>
                </a:solidFill>
              </a:rPr>
              <a:t>2014 Hurricane Bertha</a:t>
            </a:r>
            <a:endParaRPr lang="en-US" sz="2000" dirty="0">
              <a:solidFill>
                <a:prstClr val="black"/>
              </a:solidFill>
            </a:endParaRPr>
          </a:p>
        </p:txBody>
      </p:sp>
      <p:sp>
        <p:nvSpPr>
          <p:cNvPr id="8" name="Rectangle 7"/>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9087647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1477328"/>
          </a:xfrm>
          <a:prstGeom prst="rect">
            <a:avLst/>
          </a:prstGeom>
          <a:noFill/>
        </p:spPr>
        <p:txBody>
          <a:bodyPr wrap="square" rtlCol="0">
            <a:spAutoFit/>
          </a:bodyPr>
          <a:lstStyle/>
          <a:p>
            <a:pPr algn="ctr" defTabSz="457200"/>
            <a:r>
              <a:rPr lang="en-US" sz="4000" dirty="0">
                <a:solidFill>
                  <a:prstClr val="black"/>
                </a:solidFill>
              </a:rPr>
              <a:t>Global Hawk </a:t>
            </a:r>
            <a:r>
              <a:rPr lang="en-US" sz="4000" dirty="0" smtClean="0">
                <a:solidFill>
                  <a:prstClr val="black"/>
                </a:solidFill>
              </a:rPr>
              <a:t>Sample Flight </a:t>
            </a:r>
            <a:r>
              <a:rPr lang="en-US" sz="4000" dirty="0" smtClean="0">
                <a:solidFill>
                  <a:prstClr val="black"/>
                </a:solidFill>
              </a:rPr>
              <a:t>Modules</a:t>
            </a:r>
          </a:p>
          <a:p>
            <a:pPr algn="ctr" defTabSz="457200"/>
            <a:r>
              <a:rPr lang="en-US" sz="3200" dirty="0" smtClean="0">
                <a:solidFill>
                  <a:prstClr val="black"/>
                </a:solidFill>
              </a:rPr>
              <a:t>Convective Module</a:t>
            </a:r>
            <a:endParaRPr lang="en-US" sz="3200" dirty="0">
              <a:solidFill>
                <a:prstClr val="black"/>
              </a:solidFill>
            </a:endParaRPr>
          </a:p>
          <a:p>
            <a:pPr defTabSz="457200"/>
            <a:endParaRPr lang="en-US" dirty="0">
              <a:solidFill>
                <a:prstClr val="black"/>
              </a:solidFill>
            </a:endParaRPr>
          </a:p>
        </p:txBody>
      </p:sp>
      <p:pic>
        <p:nvPicPr>
          <p:cNvPr id="10" name="Picture 9" descr="gh_convective_m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098" y="1845728"/>
            <a:ext cx="4751658" cy="4751658"/>
          </a:xfrm>
          <a:prstGeom prst="rect">
            <a:avLst/>
          </a:prstGeom>
        </p:spPr>
      </p:pic>
      <p:sp>
        <p:nvSpPr>
          <p:cNvPr id="12" name="TextBox 11"/>
          <p:cNvSpPr txBox="1"/>
          <p:nvPr/>
        </p:nvSpPr>
        <p:spPr>
          <a:xfrm>
            <a:off x="1" y="1631288"/>
            <a:ext cx="4165600" cy="5139868"/>
          </a:xfrm>
          <a:prstGeom prst="rect">
            <a:avLst/>
          </a:prstGeom>
          <a:noFill/>
        </p:spPr>
        <p:txBody>
          <a:bodyPr wrap="square" rtlCol="0">
            <a:spAutoFit/>
          </a:bodyPr>
          <a:lstStyle/>
          <a:p>
            <a:pPr marL="231775" indent="-231775" defTabSz="457200">
              <a:buFont typeface="Arial"/>
              <a:buChar char="•"/>
            </a:pPr>
            <a:r>
              <a:rPr lang="en-US" sz="2400" dirty="0" smtClean="0">
                <a:solidFill>
                  <a:prstClr val="black"/>
                </a:solidFill>
              </a:rPr>
              <a:t>~45-60 minute deviation </a:t>
            </a:r>
            <a:r>
              <a:rPr lang="en-US" sz="2400" dirty="0" smtClean="0">
                <a:solidFill>
                  <a:prstClr val="black"/>
                </a:solidFill>
              </a:rPr>
              <a:t>from the main flight pattern: sample convective targets in the tropical cyclone inner core and spiral bands;</a:t>
            </a:r>
            <a:endParaRPr lang="en-US" sz="2400" dirty="0" smtClean="0">
              <a:solidFill>
                <a:prstClr val="black"/>
              </a:solidFill>
            </a:endParaRPr>
          </a:p>
          <a:p>
            <a:pPr defTabSz="457200"/>
            <a:endParaRPr lang="en-US" sz="2000" dirty="0" smtClean="0">
              <a:solidFill>
                <a:prstClr val="black"/>
              </a:solidFill>
            </a:endParaRPr>
          </a:p>
          <a:p>
            <a:pPr marL="231775" indent="-231775" defTabSz="457200">
              <a:buFont typeface="Arial"/>
              <a:buChar char="•"/>
            </a:pPr>
            <a:r>
              <a:rPr lang="en-US" sz="2400" dirty="0" smtClean="0">
                <a:solidFill>
                  <a:prstClr val="black"/>
                </a:solidFill>
              </a:rPr>
              <a:t>Sampling by GPS </a:t>
            </a:r>
            <a:r>
              <a:rPr lang="en-US" sz="2400" dirty="0" err="1" smtClean="0">
                <a:solidFill>
                  <a:prstClr val="black"/>
                </a:solidFill>
              </a:rPr>
              <a:t>dropsondes</a:t>
            </a:r>
            <a:r>
              <a:rPr lang="en-US" sz="2400" dirty="0" smtClean="0">
                <a:solidFill>
                  <a:prstClr val="black"/>
                </a:solidFill>
              </a:rPr>
              <a:t>, HAMSR microwave sounder, and HIWRAP dual frequency Doppler radar</a:t>
            </a:r>
            <a:r>
              <a:rPr lang="en-US" sz="2400" dirty="0" smtClean="0">
                <a:solidFill>
                  <a:prstClr val="black"/>
                </a:solidFill>
              </a:rPr>
              <a:t>;</a:t>
            </a:r>
          </a:p>
          <a:p>
            <a:pPr defTabSz="457200"/>
            <a:endParaRPr lang="en-US" sz="2000" dirty="0" smtClean="0">
              <a:solidFill>
                <a:prstClr val="black"/>
              </a:solidFill>
            </a:endParaRPr>
          </a:p>
          <a:p>
            <a:pPr marL="231775" indent="-231775">
              <a:buFont typeface="Arial"/>
              <a:buChar char="•"/>
            </a:pPr>
            <a:r>
              <a:rPr lang="en-US" sz="2400" dirty="0">
                <a:solidFill>
                  <a:prstClr val="black"/>
                </a:solidFill>
              </a:rPr>
              <a:t>Requires close coordination </a:t>
            </a:r>
            <a:r>
              <a:rPr lang="en-US" sz="2400" dirty="0" smtClean="0">
                <a:solidFill>
                  <a:prstClr val="black"/>
                </a:solidFill>
              </a:rPr>
              <a:t>between mission </a:t>
            </a:r>
            <a:r>
              <a:rPr lang="en-US" sz="2400" dirty="0">
                <a:solidFill>
                  <a:prstClr val="black"/>
                </a:solidFill>
              </a:rPr>
              <a:t>scientists and Global Hawk pilots;</a:t>
            </a:r>
          </a:p>
        </p:txBody>
      </p:sp>
      <p:sp>
        <p:nvSpPr>
          <p:cNvPr id="13" name="Rectangle 12"/>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Added</a:t>
            </a:r>
            <a:endParaRPr lang="en-US" sz="4800" dirty="0">
              <a:solidFill>
                <a:srgbClr val="000000"/>
              </a:solidFill>
            </a:endParaRPr>
          </a:p>
        </p:txBody>
      </p:sp>
    </p:spTree>
    <p:extLst>
      <p:ext uri="{BB962C8B-B14F-4D97-AF65-F5344CB8AC3E}">
        <p14:creationId xmlns:p14="http://schemas.microsoft.com/office/powerpoint/2010/main" val="8188423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dirty="0" smtClean="0"/>
              <a:t>Overview: SHOUT Science Objectives</a:t>
            </a:r>
            <a:endParaRPr lang="en-US" sz="3200" dirty="0"/>
          </a:p>
        </p:txBody>
      </p:sp>
      <p:sp>
        <p:nvSpPr>
          <p:cNvPr id="3" name="Content Placeholder 2"/>
          <p:cNvSpPr>
            <a:spLocks noGrp="1"/>
          </p:cNvSpPr>
          <p:nvPr>
            <p:ph idx="1"/>
          </p:nvPr>
        </p:nvSpPr>
        <p:spPr>
          <a:xfrm>
            <a:off x="457200" y="1054100"/>
            <a:ext cx="8229600" cy="5092700"/>
          </a:xfrm>
        </p:spPr>
        <p:txBody>
          <a:bodyPr>
            <a:normAutofit fontScale="85000" lnSpcReduction="20000"/>
          </a:bodyPr>
          <a:lstStyle/>
          <a:p>
            <a:endParaRPr lang="en-US" b="1" dirty="0" smtClean="0"/>
          </a:p>
          <a:p>
            <a:r>
              <a:rPr lang="en-US" b="1" dirty="0" smtClean="0"/>
              <a:t>Objective </a:t>
            </a:r>
            <a:r>
              <a:rPr lang="en-US" b="1" dirty="0"/>
              <a:t>1 -</a:t>
            </a:r>
            <a:r>
              <a:rPr lang="en-US" dirty="0"/>
              <a:t> Quantify the significance of unmanned observations to high impact weather prediction through data impact studies using Observing System Experiments (OSE) based on unmanned observations collected during prototype operational field missions and Observing System Simulation Experiments (OSSE) based on expected unmanned observing capabilities. </a:t>
            </a:r>
          </a:p>
          <a:p>
            <a:pPr marL="0" indent="0">
              <a:buNone/>
            </a:pPr>
            <a:r>
              <a:rPr lang="en-US" dirty="0"/>
              <a:t> </a:t>
            </a:r>
          </a:p>
          <a:p>
            <a:r>
              <a:rPr lang="en-US" b="1" dirty="0"/>
              <a:t>Objective 2 -</a:t>
            </a:r>
            <a:r>
              <a:rPr lang="en-US" dirty="0"/>
              <a:t> Quantify the cost and operational benefit of unmanned observing technology for high impact weather prediction through detailed analysis of life-cycle operational costs and constraints versus scientific benefit. </a:t>
            </a:r>
          </a:p>
          <a:p>
            <a:pPr marL="0" indent="0">
              <a:spcAft>
                <a:spcPts val="1800"/>
              </a:spcAft>
              <a:buNone/>
            </a:pPr>
            <a:endParaRPr lang="en-US" dirty="0"/>
          </a:p>
        </p:txBody>
      </p:sp>
    </p:spTree>
    <p:extLst>
      <p:ext uri="{BB962C8B-B14F-4D97-AF65-F5344CB8AC3E}">
        <p14:creationId xmlns:p14="http://schemas.microsoft.com/office/powerpoint/2010/main" val="32564135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40916 Edouard eye 2.jpg"/>
          <p:cNvPicPr>
            <a:picLocks/>
          </p:cNvPicPr>
          <p:nvPr/>
        </p:nvPicPr>
        <p:blipFill>
          <a:blip r:embed="rId2">
            <a:alphaModFix/>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tretch>
            <a:fillRect/>
          </a:stretch>
        </p:blipFill>
        <p:spPr>
          <a:xfrm>
            <a:off x="0" y="-1032"/>
            <a:ext cx="9144000" cy="6858000"/>
          </a:xfrm>
          <a:prstGeom prst="rect">
            <a:avLst/>
          </a:prstGeom>
        </p:spPr>
      </p:pic>
      <p:sp>
        <p:nvSpPr>
          <p:cNvPr id="5" name="TextBox 4"/>
          <p:cNvSpPr txBox="1"/>
          <p:nvPr/>
        </p:nvSpPr>
        <p:spPr>
          <a:xfrm>
            <a:off x="0" y="1564696"/>
            <a:ext cx="9144000" cy="1938992"/>
          </a:xfrm>
          <a:prstGeom prst="rect">
            <a:avLst/>
          </a:prstGeom>
          <a:noFill/>
        </p:spPr>
        <p:txBody>
          <a:bodyPr wrap="square" rtlCol="0">
            <a:spAutoFit/>
          </a:bodyPr>
          <a:lstStyle/>
          <a:p>
            <a:pPr algn="ctr" defTabSz="457200"/>
            <a:r>
              <a:rPr lang="en-US" sz="4800" dirty="0" smtClean="0">
                <a:solidFill>
                  <a:prstClr val="black"/>
                </a:solidFill>
              </a:rPr>
              <a:t>2015 SHOUT</a:t>
            </a:r>
          </a:p>
          <a:p>
            <a:pPr algn="ctr" defTabSz="457200"/>
            <a:r>
              <a:rPr lang="en-US" sz="4000" dirty="0" smtClean="0">
                <a:solidFill>
                  <a:prstClr val="black"/>
                </a:solidFill>
              </a:rPr>
              <a:t>Flight Planning Tool: HRD </a:t>
            </a:r>
            <a:r>
              <a:rPr lang="en-US" sz="4000" dirty="0" err="1" smtClean="0">
                <a:solidFill>
                  <a:prstClr val="black"/>
                </a:solidFill>
              </a:rPr>
              <a:t>tkmap</a:t>
            </a:r>
            <a:endParaRPr lang="en-US" sz="3200" dirty="0">
              <a:solidFill>
                <a:srgbClr val="FF0000"/>
              </a:solidFill>
            </a:endParaRPr>
          </a:p>
          <a:p>
            <a:pPr algn="ctr" defTabSz="457200"/>
            <a:r>
              <a:rPr lang="en-US" sz="3200" dirty="0" smtClean="0">
                <a:solidFill>
                  <a:srgbClr val="FF0000"/>
                </a:solidFill>
              </a:rPr>
              <a:t>Jason </a:t>
            </a:r>
            <a:r>
              <a:rPr lang="en-US" sz="3200" dirty="0" err="1" smtClean="0">
                <a:solidFill>
                  <a:srgbClr val="FF0000"/>
                </a:solidFill>
              </a:rPr>
              <a:t>Dunion</a:t>
            </a:r>
            <a:endParaRPr lang="en-US" sz="4000" dirty="0" smtClean="0">
              <a:solidFill>
                <a:srgbClr val="FF0000"/>
              </a:solidFill>
            </a:endParaRPr>
          </a:p>
        </p:txBody>
      </p:sp>
      <p:pic>
        <p:nvPicPr>
          <p:cNvPr id="6" name="Picture 5" descr="C:\Users\Philip.Kenul\AppData\Local\Temp\SHOUT_logo_caution_tri_ver4a-1.gif"/>
          <p:cNvPicPr>
            <a:picLocks noChangeAspect="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0" y="0"/>
            <a:ext cx="2302164" cy="2000250"/>
          </a:xfrm>
          <a:prstGeom prst="rect">
            <a:avLst/>
          </a:prstGeom>
          <a:noFill/>
          <a:ln>
            <a:noFill/>
          </a:ln>
        </p:spPr>
      </p:pic>
    </p:spTree>
    <p:extLst>
      <p:ext uri="{BB962C8B-B14F-4D97-AF65-F5344CB8AC3E}">
        <p14:creationId xmlns:p14="http://schemas.microsoft.com/office/powerpoint/2010/main" val="39596361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4367"/>
            <a:ext cx="9144000" cy="1138773"/>
          </a:xfrm>
          <a:prstGeom prst="rect">
            <a:avLst/>
          </a:prstGeom>
          <a:noFill/>
        </p:spPr>
        <p:txBody>
          <a:bodyPr wrap="square" rtlCol="0">
            <a:spAutoFit/>
          </a:bodyPr>
          <a:lstStyle/>
          <a:p>
            <a:pPr algn="ctr" defTabSz="457200"/>
            <a:r>
              <a:rPr lang="en-US" sz="4000" dirty="0" smtClean="0">
                <a:solidFill>
                  <a:prstClr val="black"/>
                </a:solidFill>
              </a:rPr>
              <a:t>2015 NOAA SHOUT</a:t>
            </a:r>
          </a:p>
          <a:p>
            <a:pPr algn="ctr" defTabSz="457200"/>
            <a:r>
              <a:rPr lang="en-US" sz="2800" i="1" dirty="0" smtClean="0">
                <a:solidFill>
                  <a:prstClr val="black"/>
                </a:solidFill>
              </a:rPr>
              <a:t>HRD </a:t>
            </a:r>
            <a:r>
              <a:rPr lang="en-US" sz="2800" i="1" dirty="0" err="1" smtClean="0">
                <a:solidFill>
                  <a:prstClr val="black"/>
                </a:solidFill>
              </a:rPr>
              <a:t>tkmap</a:t>
            </a:r>
            <a:r>
              <a:rPr lang="en-US" sz="2800" i="1" dirty="0" smtClean="0">
                <a:solidFill>
                  <a:prstClr val="black"/>
                </a:solidFill>
              </a:rPr>
              <a:t> track software</a:t>
            </a:r>
          </a:p>
        </p:txBody>
      </p:sp>
      <p:sp>
        <p:nvSpPr>
          <p:cNvPr id="11" name="TextBox 10"/>
          <p:cNvSpPr txBox="1"/>
          <p:nvPr/>
        </p:nvSpPr>
        <p:spPr>
          <a:xfrm>
            <a:off x="0" y="1336491"/>
            <a:ext cx="9144000" cy="3046988"/>
          </a:xfrm>
          <a:prstGeom prst="rect">
            <a:avLst/>
          </a:prstGeom>
          <a:noFill/>
        </p:spPr>
        <p:txBody>
          <a:bodyPr wrap="square" rtlCol="0">
            <a:spAutoFit/>
          </a:bodyPr>
          <a:lstStyle/>
          <a:p>
            <a:pPr marL="403225" indent="-171450" defTabSz="457200">
              <a:buFont typeface="Arial"/>
              <a:buChar char="•"/>
            </a:pPr>
            <a:r>
              <a:rPr lang="en-US" sz="2400" dirty="0" smtClean="0">
                <a:solidFill>
                  <a:prstClr val="black"/>
                </a:solidFill>
              </a:rPr>
              <a:t>Used by NOAA HRD for P-3 and G-IV aircraft flight planning for 15+ years; </a:t>
            </a:r>
          </a:p>
          <a:p>
            <a:pPr marL="231775" defTabSz="457200"/>
            <a:endParaRPr lang="en-US" sz="800" dirty="0" smtClean="0">
              <a:solidFill>
                <a:prstClr val="black"/>
              </a:solidFill>
            </a:endParaRPr>
          </a:p>
          <a:p>
            <a:pPr marL="403225" indent="-171450" defTabSz="457200">
              <a:buFont typeface="Arial"/>
              <a:buChar char="•"/>
            </a:pPr>
            <a:r>
              <a:rPr lang="en-US" sz="2400" dirty="0" smtClean="0">
                <a:solidFill>
                  <a:prstClr val="black"/>
                </a:solidFill>
              </a:rPr>
              <a:t>Runs quickly (few seconds);</a:t>
            </a:r>
          </a:p>
          <a:p>
            <a:pPr marL="231775" defTabSz="457200"/>
            <a:endParaRPr lang="en-US" sz="800" dirty="0" smtClean="0">
              <a:solidFill>
                <a:prstClr val="black"/>
              </a:solidFill>
            </a:endParaRPr>
          </a:p>
          <a:p>
            <a:pPr marL="403225" indent="-171450" defTabSz="457200">
              <a:buFont typeface="Arial"/>
              <a:buChar char="•"/>
            </a:pPr>
            <a:r>
              <a:rPr lang="en-US" sz="2400" dirty="0" smtClean="0">
                <a:solidFill>
                  <a:prstClr val="black"/>
                </a:solidFill>
              </a:rPr>
              <a:t>Generates aircraft track and GPS </a:t>
            </a:r>
            <a:r>
              <a:rPr lang="en-US" sz="2400" dirty="0" err="1" smtClean="0">
                <a:solidFill>
                  <a:prstClr val="black"/>
                </a:solidFill>
              </a:rPr>
              <a:t>dropsonde</a:t>
            </a:r>
            <a:r>
              <a:rPr lang="en-US" sz="2400" dirty="0" smtClean="0">
                <a:solidFill>
                  <a:prstClr val="black"/>
                </a:solidFill>
              </a:rPr>
              <a:t> coordinate files and track graphics;</a:t>
            </a:r>
            <a:endParaRPr lang="en-US" sz="2400" dirty="0" smtClean="0">
              <a:solidFill>
                <a:prstClr val="black"/>
              </a:solidFill>
            </a:endParaRPr>
          </a:p>
          <a:p>
            <a:pPr marL="403225" indent="-171450" defTabSz="457200">
              <a:buFont typeface="Arial"/>
              <a:buChar char="•"/>
            </a:pPr>
            <a:endParaRPr lang="en-US" sz="800" dirty="0" smtClean="0">
              <a:solidFill>
                <a:prstClr val="black"/>
              </a:solidFill>
            </a:endParaRPr>
          </a:p>
          <a:p>
            <a:pPr marL="403225" indent="-171450">
              <a:buFont typeface="Arial"/>
              <a:buChar char="•"/>
            </a:pPr>
            <a:r>
              <a:rPr lang="en-US" sz="2400" dirty="0">
                <a:solidFill>
                  <a:prstClr val="black"/>
                </a:solidFill>
              </a:rPr>
              <a:t>O</a:t>
            </a:r>
            <a:r>
              <a:rPr lang="en-US" sz="2400" dirty="0" smtClean="0">
                <a:solidFill>
                  <a:prstClr val="black"/>
                </a:solidFill>
              </a:rPr>
              <a:t>utput can be quickly uploaded to NASA’s </a:t>
            </a:r>
            <a:r>
              <a:rPr lang="en-US" sz="2400" dirty="0">
                <a:solidFill>
                  <a:prstClr val="black"/>
                </a:solidFill>
              </a:rPr>
              <a:t>Airborne Science Mission Tools Suite (MTS</a:t>
            </a:r>
            <a:r>
              <a:rPr lang="en-US" sz="2400" dirty="0" smtClean="0">
                <a:solidFill>
                  <a:prstClr val="black"/>
                </a:solidFill>
              </a:rPr>
              <a:t>) &gt;&gt; flight planning and situational awareness;</a:t>
            </a:r>
          </a:p>
        </p:txBody>
      </p:sp>
      <p:pic>
        <p:nvPicPr>
          <p:cNvPr id="2" name="Picture 1" descr="ftk_140915n1.png"/>
          <p:cNvPicPr>
            <a:picLocks noChangeAspect="1"/>
          </p:cNvPicPr>
          <p:nvPr/>
        </p:nvPicPr>
        <p:blipFill rotWithShape="1">
          <a:blip r:embed="rId2">
            <a:extLst>
              <a:ext uri="{28A0092B-C50C-407E-A947-70E740481C1C}">
                <a14:useLocalDpi xmlns:a14="http://schemas.microsoft.com/office/drawing/2010/main" val="0"/>
              </a:ext>
            </a:extLst>
          </a:blip>
          <a:srcRect l="21770" t="7778" r="24536" b="4938"/>
          <a:stretch/>
        </p:blipFill>
        <p:spPr>
          <a:xfrm>
            <a:off x="6646336" y="4657384"/>
            <a:ext cx="1930066" cy="2057400"/>
          </a:xfrm>
          <a:prstGeom prst="rect">
            <a:avLst/>
          </a:prstGeom>
        </p:spPr>
      </p:pic>
      <p:pic>
        <p:nvPicPr>
          <p:cNvPr id="3" name="Picture 2" descr="110906n.gif"/>
          <p:cNvPicPr>
            <a:picLocks noChangeAspect="1"/>
          </p:cNvPicPr>
          <p:nvPr/>
        </p:nvPicPr>
        <p:blipFill rotWithShape="1">
          <a:blip r:embed="rId3">
            <a:extLst>
              <a:ext uri="{28A0092B-C50C-407E-A947-70E740481C1C}">
                <a14:useLocalDpi xmlns:a14="http://schemas.microsoft.com/office/drawing/2010/main" val="0"/>
              </a:ext>
            </a:extLst>
          </a:blip>
          <a:srcRect t="10203" r="2994" b="6220"/>
          <a:stretch/>
        </p:blipFill>
        <p:spPr>
          <a:xfrm>
            <a:off x="541870" y="4657384"/>
            <a:ext cx="3090333" cy="2057400"/>
          </a:xfrm>
          <a:prstGeom prst="rect">
            <a:avLst/>
          </a:prstGeom>
        </p:spPr>
      </p:pic>
      <p:pic>
        <p:nvPicPr>
          <p:cNvPr id="4" name="Picture 3" descr="090819N1-I1.gif"/>
          <p:cNvPicPr>
            <a:picLocks noChangeAspect="1"/>
          </p:cNvPicPr>
          <p:nvPr/>
        </p:nvPicPr>
        <p:blipFill rotWithShape="1">
          <a:blip r:embed="rId4">
            <a:extLst>
              <a:ext uri="{28A0092B-C50C-407E-A947-70E740481C1C}">
                <a14:useLocalDpi xmlns:a14="http://schemas.microsoft.com/office/drawing/2010/main" val="0"/>
              </a:ext>
            </a:extLst>
          </a:blip>
          <a:srcRect l="13592" t="7344" r="15975" b="4478"/>
          <a:stretch/>
        </p:blipFill>
        <p:spPr>
          <a:xfrm>
            <a:off x="4064000" y="4657384"/>
            <a:ext cx="2126690" cy="2057400"/>
          </a:xfrm>
          <a:prstGeom prst="rect">
            <a:avLst/>
          </a:prstGeom>
        </p:spPr>
      </p:pic>
      <p:sp>
        <p:nvSpPr>
          <p:cNvPr id="7" name="Rectangle 6"/>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46704957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65643" y="1348623"/>
            <a:ext cx="8732686" cy="5421782"/>
            <a:chOff x="265643" y="1348623"/>
            <a:chExt cx="8732686" cy="5421782"/>
          </a:xfrm>
        </p:grpSpPr>
        <p:pic>
          <p:nvPicPr>
            <p:cNvPr id="3" name="Picture 2" descr="mdr_tk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3" y="1348623"/>
              <a:ext cx="2140825" cy="5421782"/>
            </a:xfrm>
            <a:prstGeom prst="rect">
              <a:avLst/>
            </a:prstGeom>
          </p:spPr>
        </p:pic>
        <p:pic>
          <p:nvPicPr>
            <p:cNvPr id="6" name="Picture 5" descr="ft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904" y="1836327"/>
              <a:ext cx="5847425" cy="4517136"/>
            </a:xfrm>
            <a:prstGeom prst="rect">
              <a:avLst/>
            </a:prstGeom>
          </p:spPr>
        </p:pic>
      </p:grpSp>
      <p:sp>
        <p:nvSpPr>
          <p:cNvPr id="8" name="TextBox 7"/>
          <p:cNvSpPr txBox="1"/>
          <p:nvPr/>
        </p:nvSpPr>
        <p:spPr>
          <a:xfrm>
            <a:off x="0" y="-124367"/>
            <a:ext cx="9144000" cy="1138773"/>
          </a:xfrm>
          <a:prstGeom prst="rect">
            <a:avLst/>
          </a:prstGeom>
          <a:noFill/>
        </p:spPr>
        <p:txBody>
          <a:bodyPr wrap="square" rtlCol="0">
            <a:spAutoFit/>
          </a:bodyPr>
          <a:lstStyle/>
          <a:p>
            <a:pPr algn="ctr" defTabSz="457200"/>
            <a:r>
              <a:rPr lang="en-US" sz="4000" dirty="0" smtClean="0">
                <a:solidFill>
                  <a:prstClr val="black"/>
                </a:solidFill>
              </a:rPr>
              <a:t>2015 NOAA SHOUT</a:t>
            </a:r>
          </a:p>
          <a:p>
            <a:pPr algn="ctr" defTabSz="457200"/>
            <a:r>
              <a:rPr lang="en-US" sz="2800" i="1" dirty="0" smtClean="0">
                <a:solidFill>
                  <a:prstClr val="black"/>
                </a:solidFill>
              </a:rPr>
              <a:t>HRD </a:t>
            </a:r>
            <a:r>
              <a:rPr lang="en-US" sz="2800" i="1" dirty="0" err="1" smtClean="0">
                <a:solidFill>
                  <a:prstClr val="black"/>
                </a:solidFill>
              </a:rPr>
              <a:t>tkmap</a:t>
            </a:r>
            <a:r>
              <a:rPr lang="en-US" sz="2800" i="1" dirty="0" smtClean="0">
                <a:solidFill>
                  <a:prstClr val="black"/>
                </a:solidFill>
              </a:rPr>
              <a:t> track software</a:t>
            </a:r>
          </a:p>
        </p:txBody>
      </p:sp>
      <p:cxnSp>
        <p:nvCxnSpPr>
          <p:cNvPr id="4" name="Straight Arrow Connector 3"/>
          <p:cNvCxnSpPr/>
          <p:nvPr/>
        </p:nvCxnSpPr>
        <p:spPr>
          <a:xfrm>
            <a:off x="2598495" y="2759257"/>
            <a:ext cx="496240"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598495" y="4089242"/>
            <a:ext cx="496240"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598495" y="5393531"/>
            <a:ext cx="496240"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162583" y="1434055"/>
            <a:ext cx="5835746" cy="400110"/>
          </a:xfrm>
          <a:prstGeom prst="rect">
            <a:avLst/>
          </a:prstGeom>
          <a:noFill/>
          <a:ln>
            <a:noFill/>
          </a:ln>
        </p:spPr>
        <p:txBody>
          <a:bodyPr wrap="square" rtlCol="0">
            <a:spAutoFit/>
          </a:bodyPr>
          <a:lstStyle/>
          <a:p>
            <a:pPr algn="ctr" defTabSz="457200"/>
            <a:r>
              <a:rPr lang="en-US" sz="2000" dirty="0" smtClean="0">
                <a:solidFill>
                  <a:prstClr val="black"/>
                </a:solidFill>
              </a:rPr>
              <a:t>Track &amp; </a:t>
            </a:r>
            <a:r>
              <a:rPr lang="en-US" sz="2000" dirty="0" err="1">
                <a:solidFill>
                  <a:prstClr val="black"/>
                </a:solidFill>
              </a:rPr>
              <a:t>d</a:t>
            </a:r>
            <a:r>
              <a:rPr lang="en-US" sz="2000" dirty="0" err="1" smtClean="0">
                <a:solidFill>
                  <a:prstClr val="black"/>
                </a:solidFill>
              </a:rPr>
              <a:t>ropsonde</a:t>
            </a:r>
            <a:r>
              <a:rPr lang="en-US" sz="2000" dirty="0" smtClean="0">
                <a:solidFill>
                  <a:prstClr val="black"/>
                </a:solidFill>
              </a:rPr>
              <a:t> image (</a:t>
            </a:r>
            <a:r>
              <a:rPr lang="en-US" sz="2000" dirty="0" err="1" smtClean="0">
                <a:solidFill>
                  <a:prstClr val="black"/>
                </a:solidFill>
              </a:rPr>
              <a:t>png</a:t>
            </a:r>
            <a:r>
              <a:rPr lang="en-US" sz="2000" dirty="0" smtClean="0">
                <a:solidFill>
                  <a:prstClr val="black"/>
                </a:solidFill>
              </a:rPr>
              <a:t>)</a:t>
            </a:r>
            <a:endParaRPr lang="en-US" sz="2000" dirty="0">
              <a:solidFill>
                <a:prstClr val="black"/>
              </a:solidFill>
            </a:endParaRPr>
          </a:p>
        </p:txBody>
      </p:sp>
      <p:sp>
        <p:nvSpPr>
          <p:cNvPr id="29" name="TextBox 28"/>
          <p:cNvSpPr txBox="1"/>
          <p:nvPr/>
        </p:nvSpPr>
        <p:spPr>
          <a:xfrm>
            <a:off x="265643" y="640737"/>
            <a:ext cx="2140825" cy="707886"/>
          </a:xfrm>
          <a:prstGeom prst="rect">
            <a:avLst/>
          </a:prstGeom>
          <a:noFill/>
        </p:spPr>
        <p:txBody>
          <a:bodyPr wrap="square" rtlCol="0">
            <a:spAutoFit/>
          </a:bodyPr>
          <a:lstStyle/>
          <a:p>
            <a:pPr algn="ctr" defTabSz="457200"/>
            <a:r>
              <a:rPr lang="en-US" sz="2000" dirty="0" smtClean="0">
                <a:solidFill>
                  <a:prstClr val="black"/>
                </a:solidFill>
              </a:rPr>
              <a:t>Input File (text)</a:t>
            </a:r>
          </a:p>
          <a:p>
            <a:pPr algn="ctr" defTabSz="457200"/>
            <a:r>
              <a:rPr lang="en-US" sz="2000" dirty="0" err="1" smtClean="0">
                <a:solidFill>
                  <a:prstClr val="black"/>
                </a:solidFill>
              </a:rPr>
              <a:t>Lat</a:t>
            </a:r>
            <a:r>
              <a:rPr lang="en-US" sz="2000" dirty="0" smtClean="0">
                <a:solidFill>
                  <a:prstClr val="black"/>
                </a:solidFill>
              </a:rPr>
              <a:t>-Lon Points</a:t>
            </a:r>
            <a:endParaRPr lang="en-US" sz="2000" dirty="0">
              <a:solidFill>
                <a:prstClr val="black"/>
              </a:solidFill>
            </a:endParaRPr>
          </a:p>
        </p:txBody>
      </p:sp>
      <p:sp>
        <p:nvSpPr>
          <p:cNvPr id="11" name="Rectangle 10"/>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31661193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68952" y="1434055"/>
            <a:ext cx="2356553" cy="4582160"/>
            <a:chOff x="168952" y="1434055"/>
            <a:chExt cx="2356553" cy="4582160"/>
          </a:xfrm>
        </p:grpSpPr>
        <p:pic>
          <p:nvPicPr>
            <p:cNvPr id="9" name="Picture 8" descr="tkmap_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52" y="2162269"/>
              <a:ext cx="2356553" cy="3853946"/>
            </a:xfrm>
            <a:prstGeom prst="rect">
              <a:avLst/>
            </a:prstGeom>
          </p:spPr>
        </p:pic>
        <p:sp>
          <p:nvSpPr>
            <p:cNvPr id="2" name="TextBox 1"/>
            <p:cNvSpPr txBox="1"/>
            <p:nvPr/>
          </p:nvSpPr>
          <p:spPr>
            <a:xfrm>
              <a:off x="168952" y="1434055"/>
              <a:ext cx="2356553" cy="707886"/>
            </a:xfrm>
            <a:prstGeom prst="rect">
              <a:avLst/>
            </a:prstGeom>
            <a:noFill/>
          </p:spPr>
          <p:txBody>
            <a:bodyPr wrap="square" rtlCol="0">
              <a:spAutoFit/>
            </a:bodyPr>
            <a:lstStyle/>
            <a:p>
              <a:pPr algn="ctr" defTabSz="457200"/>
              <a:r>
                <a:rPr lang="en-US" sz="2000" dirty="0" smtClean="0">
                  <a:solidFill>
                    <a:prstClr val="black"/>
                  </a:solidFill>
                </a:rPr>
                <a:t>Input File (text)</a:t>
              </a:r>
            </a:p>
            <a:p>
              <a:pPr algn="ctr" defTabSz="457200"/>
              <a:r>
                <a:rPr lang="en-US" sz="2000" dirty="0">
                  <a:solidFill>
                    <a:prstClr val="black"/>
                  </a:solidFill>
                </a:rPr>
                <a:t>(</a:t>
              </a:r>
              <a:r>
                <a:rPr lang="en-US" sz="2000" dirty="0" smtClean="0">
                  <a:solidFill>
                    <a:prstClr val="black"/>
                  </a:solidFill>
                </a:rPr>
                <a:t>no motion)</a:t>
              </a:r>
              <a:endParaRPr lang="en-US" sz="2000" dirty="0">
                <a:solidFill>
                  <a:prstClr val="black"/>
                </a:solidFill>
              </a:endParaRPr>
            </a:p>
          </p:txBody>
        </p:sp>
      </p:grpSp>
      <p:grpSp>
        <p:nvGrpSpPr>
          <p:cNvPr id="20" name="Group 19"/>
          <p:cNvGrpSpPr/>
          <p:nvPr/>
        </p:nvGrpSpPr>
        <p:grpSpPr>
          <a:xfrm>
            <a:off x="3162583" y="1436217"/>
            <a:ext cx="5835746" cy="4905940"/>
            <a:chOff x="3162583" y="1436217"/>
            <a:chExt cx="5835746" cy="4905940"/>
          </a:xfrm>
        </p:grpSpPr>
        <p:pic>
          <p:nvPicPr>
            <p:cNvPr id="12" name="Picture 11" descr="track.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583" y="1836327"/>
              <a:ext cx="5835746" cy="4505830"/>
            </a:xfrm>
            <a:prstGeom prst="rect">
              <a:avLst/>
            </a:prstGeom>
          </p:spPr>
        </p:pic>
        <p:sp>
          <p:nvSpPr>
            <p:cNvPr id="16" name="TextBox 15"/>
            <p:cNvSpPr txBox="1"/>
            <p:nvPr/>
          </p:nvSpPr>
          <p:spPr>
            <a:xfrm>
              <a:off x="3162583" y="1436217"/>
              <a:ext cx="5835746" cy="400110"/>
            </a:xfrm>
            <a:prstGeom prst="rect">
              <a:avLst/>
            </a:prstGeom>
            <a:noFill/>
          </p:spPr>
          <p:txBody>
            <a:bodyPr wrap="square" rtlCol="0">
              <a:spAutoFit/>
            </a:bodyPr>
            <a:lstStyle/>
            <a:p>
              <a:pPr algn="ctr" defTabSz="457200"/>
              <a:r>
                <a:rPr lang="en-US" sz="2000" dirty="0" smtClean="0">
                  <a:solidFill>
                    <a:prstClr val="black"/>
                  </a:solidFill>
                </a:rPr>
                <a:t>Waypoints File (text)</a:t>
              </a:r>
              <a:endParaRPr lang="en-US" sz="2000" dirty="0">
                <a:solidFill>
                  <a:prstClr val="black"/>
                </a:solidFill>
              </a:endParaRPr>
            </a:p>
          </p:txBody>
        </p:sp>
      </p:grpSp>
      <p:grpSp>
        <p:nvGrpSpPr>
          <p:cNvPr id="7" name="Group 6"/>
          <p:cNvGrpSpPr/>
          <p:nvPr/>
        </p:nvGrpSpPr>
        <p:grpSpPr>
          <a:xfrm>
            <a:off x="3155313" y="1434055"/>
            <a:ext cx="5843016" cy="4908102"/>
            <a:chOff x="3155313" y="1434055"/>
            <a:chExt cx="5843016" cy="4908102"/>
          </a:xfrm>
        </p:grpSpPr>
        <p:pic>
          <p:nvPicPr>
            <p:cNvPr id="13" name="Picture 12" descr="drops.tiff"/>
            <p:cNvPicPr>
              <a:picLocks/>
            </p:cNvPicPr>
            <p:nvPr/>
          </p:nvPicPr>
          <p:blipFill>
            <a:blip r:embed="rId4">
              <a:extLst>
                <a:ext uri="{28A0092B-C50C-407E-A947-70E740481C1C}">
                  <a14:useLocalDpi xmlns:a14="http://schemas.microsoft.com/office/drawing/2010/main" val="0"/>
                </a:ext>
              </a:extLst>
            </a:blip>
            <a:stretch>
              <a:fillRect/>
            </a:stretch>
          </p:blipFill>
          <p:spPr>
            <a:xfrm>
              <a:off x="3155313" y="1834165"/>
              <a:ext cx="5843016" cy="4507992"/>
            </a:xfrm>
            <a:prstGeom prst="rect">
              <a:avLst/>
            </a:prstGeom>
          </p:spPr>
        </p:pic>
        <p:sp>
          <p:nvSpPr>
            <p:cNvPr id="17" name="TextBox 16"/>
            <p:cNvSpPr txBox="1"/>
            <p:nvPr/>
          </p:nvSpPr>
          <p:spPr>
            <a:xfrm>
              <a:off x="3162583" y="1434055"/>
              <a:ext cx="5835746" cy="400110"/>
            </a:xfrm>
            <a:prstGeom prst="rect">
              <a:avLst/>
            </a:prstGeom>
            <a:noFill/>
            <a:ln>
              <a:noFill/>
            </a:ln>
          </p:spPr>
          <p:txBody>
            <a:bodyPr wrap="square" rtlCol="0">
              <a:spAutoFit/>
            </a:bodyPr>
            <a:lstStyle/>
            <a:p>
              <a:pPr algn="ctr" defTabSz="457200"/>
              <a:r>
                <a:rPr lang="en-US" sz="2000" dirty="0" err="1" smtClean="0">
                  <a:solidFill>
                    <a:prstClr val="black"/>
                  </a:solidFill>
                </a:rPr>
                <a:t>Dropsonde</a:t>
              </a:r>
              <a:r>
                <a:rPr lang="en-US" sz="2000" dirty="0" smtClean="0">
                  <a:solidFill>
                    <a:prstClr val="black"/>
                  </a:solidFill>
                </a:rPr>
                <a:t> File (text) </a:t>
              </a:r>
              <a:endParaRPr lang="en-US" sz="2000" dirty="0">
                <a:solidFill>
                  <a:prstClr val="black"/>
                </a:solidFill>
              </a:endParaRPr>
            </a:p>
          </p:txBody>
        </p:sp>
      </p:grpSp>
      <p:grpSp>
        <p:nvGrpSpPr>
          <p:cNvPr id="19" name="Group 18"/>
          <p:cNvGrpSpPr/>
          <p:nvPr/>
        </p:nvGrpSpPr>
        <p:grpSpPr>
          <a:xfrm>
            <a:off x="3162740" y="1231661"/>
            <a:ext cx="5835746" cy="5110495"/>
            <a:chOff x="3162740" y="1436217"/>
            <a:chExt cx="5835746" cy="4905940"/>
          </a:xfrm>
        </p:grpSpPr>
        <p:pic>
          <p:nvPicPr>
            <p:cNvPr id="5" name="Picture 4" descr="ftk_140916gh_nomo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740" y="1834165"/>
              <a:ext cx="5835589" cy="4507992"/>
            </a:xfrm>
            <a:prstGeom prst="rect">
              <a:avLst/>
            </a:prstGeom>
          </p:spPr>
        </p:pic>
        <p:sp>
          <p:nvSpPr>
            <p:cNvPr id="18" name="TextBox 17"/>
            <p:cNvSpPr txBox="1"/>
            <p:nvPr/>
          </p:nvSpPr>
          <p:spPr>
            <a:xfrm>
              <a:off x="3162740" y="1436217"/>
              <a:ext cx="5835746" cy="400110"/>
            </a:xfrm>
            <a:prstGeom prst="rect">
              <a:avLst/>
            </a:prstGeom>
            <a:noFill/>
            <a:ln>
              <a:noFill/>
            </a:ln>
          </p:spPr>
          <p:txBody>
            <a:bodyPr wrap="square" rtlCol="0">
              <a:spAutoFit/>
            </a:bodyPr>
            <a:lstStyle/>
            <a:p>
              <a:pPr algn="ctr" defTabSz="457200"/>
              <a:r>
                <a:rPr lang="en-US" sz="2000" dirty="0" smtClean="0">
                  <a:solidFill>
                    <a:prstClr val="black"/>
                  </a:solidFill>
                </a:rPr>
                <a:t>Track &amp; </a:t>
              </a:r>
              <a:r>
                <a:rPr lang="en-US" sz="2000" dirty="0" err="1">
                  <a:solidFill>
                    <a:prstClr val="black"/>
                  </a:solidFill>
                </a:rPr>
                <a:t>d</a:t>
              </a:r>
              <a:r>
                <a:rPr lang="en-US" sz="2000" dirty="0" err="1" smtClean="0">
                  <a:solidFill>
                    <a:prstClr val="black"/>
                  </a:solidFill>
                </a:rPr>
                <a:t>ropsonde</a:t>
              </a:r>
              <a:r>
                <a:rPr lang="en-US" sz="2000" dirty="0" smtClean="0">
                  <a:solidFill>
                    <a:prstClr val="black"/>
                  </a:solidFill>
                </a:rPr>
                <a:t> image (</a:t>
              </a:r>
              <a:r>
                <a:rPr lang="en-US" sz="2000" dirty="0" err="1" smtClean="0">
                  <a:solidFill>
                    <a:prstClr val="black"/>
                  </a:solidFill>
                </a:rPr>
                <a:t>png</a:t>
              </a:r>
              <a:r>
                <a:rPr lang="en-US" sz="2000" dirty="0" smtClean="0">
                  <a:solidFill>
                    <a:prstClr val="black"/>
                  </a:solidFill>
                </a:rPr>
                <a:t>)</a:t>
              </a:r>
              <a:endParaRPr lang="en-US" sz="2000" dirty="0">
                <a:solidFill>
                  <a:prstClr val="black"/>
                </a:solidFill>
              </a:endParaRPr>
            </a:p>
          </p:txBody>
        </p:sp>
      </p:grpSp>
      <p:sp>
        <p:nvSpPr>
          <p:cNvPr id="8" name="TextBox 7"/>
          <p:cNvSpPr txBox="1"/>
          <p:nvPr/>
        </p:nvSpPr>
        <p:spPr>
          <a:xfrm>
            <a:off x="0" y="-124367"/>
            <a:ext cx="9144000" cy="1138773"/>
          </a:xfrm>
          <a:prstGeom prst="rect">
            <a:avLst/>
          </a:prstGeom>
          <a:noFill/>
        </p:spPr>
        <p:txBody>
          <a:bodyPr wrap="square" rtlCol="0">
            <a:spAutoFit/>
          </a:bodyPr>
          <a:lstStyle/>
          <a:p>
            <a:pPr algn="ctr" defTabSz="457200"/>
            <a:r>
              <a:rPr lang="en-US" sz="4000" dirty="0" smtClean="0">
                <a:solidFill>
                  <a:prstClr val="black"/>
                </a:solidFill>
              </a:rPr>
              <a:t>2015 NOAA SHOUT</a:t>
            </a:r>
          </a:p>
          <a:p>
            <a:pPr algn="ctr" defTabSz="457200"/>
            <a:r>
              <a:rPr lang="en-US" sz="2800" i="1" dirty="0" smtClean="0">
                <a:solidFill>
                  <a:prstClr val="black"/>
                </a:solidFill>
              </a:rPr>
              <a:t>HRD </a:t>
            </a:r>
            <a:r>
              <a:rPr lang="en-US" sz="2800" i="1" dirty="0" err="1" smtClean="0">
                <a:solidFill>
                  <a:prstClr val="black"/>
                </a:solidFill>
              </a:rPr>
              <a:t>tkmap</a:t>
            </a:r>
            <a:r>
              <a:rPr lang="en-US" sz="2800" i="1" dirty="0" smtClean="0">
                <a:solidFill>
                  <a:prstClr val="black"/>
                </a:solidFill>
              </a:rPr>
              <a:t> track software</a:t>
            </a:r>
          </a:p>
        </p:txBody>
      </p:sp>
      <p:cxnSp>
        <p:nvCxnSpPr>
          <p:cNvPr id="4" name="Straight Arrow Connector 3"/>
          <p:cNvCxnSpPr/>
          <p:nvPr/>
        </p:nvCxnSpPr>
        <p:spPr>
          <a:xfrm>
            <a:off x="2598495" y="2759257"/>
            <a:ext cx="496240"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598495" y="4089242"/>
            <a:ext cx="496240"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598495" y="5393531"/>
            <a:ext cx="496240"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49220" y="1425185"/>
            <a:ext cx="8949266" cy="4924992"/>
            <a:chOff x="49220" y="1425185"/>
            <a:chExt cx="8949266" cy="4924992"/>
          </a:xfrm>
        </p:grpSpPr>
        <p:grpSp>
          <p:nvGrpSpPr>
            <p:cNvPr id="25" name="Group 24"/>
            <p:cNvGrpSpPr/>
            <p:nvPr/>
          </p:nvGrpSpPr>
          <p:grpSpPr>
            <a:xfrm>
              <a:off x="49220" y="1425185"/>
              <a:ext cx="2590315" cy="4595851"/>
              <a:chOff x="49220" y="1425185"/>
              <a:chExt cx="2590315" cy="4595851"/>
            </a:xfrm>
          </p:grpSpPr>
          <p:pic>
            <p:nvPicPr>
              <p:cNvPr id="21" name="Picture 20" descr="tkmap_sr.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004" y="2162269"/>
                <a:ext cx="2359501" cy="3858767"/>
              </a:xfrm>
              <a:prstGeom prst="rect">
                <a:avLst/>
              </a:prstGeom>
            </p:spPr>
          </p:pic>
          <p:sp>
            <p:nvSpPr>
              <p:cNvPr id="22" name="TextBox 21"/>
              <p:cNvSpPr txBox="1"/>
              <p:nvPr/>
            </p:nvSpPr>
            <p:spPr>
              <a:xfrm>
                <a:off x="49220" y="1425185"/>
                <a:ext cx="2590315" cy="707886"/>
              </a:xfrm>
              <a:prstGeom prst="rect">
                <a:avLst/>
              </a:prstGeom>
              <a:noFill/>
            </p:spPr>
            <p:txBody>
              <a:bodyPr wrap="square" rtlCol="0">
                <a:spAutoFit/>
              </a:bodyPr>
              <a:lstStyle/>
              <a:p>
                <a:pPr algn="ctr" defTabSz="457200"/>
                <a:r>
                  <a:rPr lang="en-US" sz="2000" dirty="0" smtClean="0">
                    <a:solidFill>
                      <a:prstClr val="black"/>
                    </a:solidFill>
                  </a:rPr>
                  <a:t>Input File (text)</a:t>
                </a:r>
              </a:p>
              <a:p>
                <a:pPr algn="ctr" defTabSz="457200"/>
                <a:r>
                  <a:rPr lang="en-US" sz="2000" dirty="0" smtClean="0">
                    <a:solidFill>
                      <a:prstClr val="black"/>
                    </a:solidFill>
                  </a:rPr>
                  <a:t>(motion: 10kt@10deg)</a:t>
                </a:r>
                <a:endParaRPr lang="en-US" sz="2000" dirty="0">
                  <a:solidFill>
                    <a:prstClr val="black"/>
                  </a:solidFill>
                </a:endParaRPr>
              </a:p>
            </p:txBody>
          </p:sp>
        </p:grpSp>
        <p:pic>
          <p:nvPicPr>
            <p:cNvPr id="26" name="Picture 25" descr="ftk140916gh_moti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5313" y="1836326"/>
              <a:ext cx="5843173" cy="4513851"/>
            </a:xfrm>
            <a:prstGeom prst="rect">
              <a:avLst/>
            </a:prstGeom>
          </p:spPr>
        </p:pic>
      </p:grpSp>
      <p:sp>
        <p:nvSpPr>
          <p:cNvPr id="23" name="Rectangle 22"/>
          <p:cNvSpPr/>
          <p:nvPr/>
        </p:nvSpPr>
        <p:spPr>
          <a:xfrm>
            <a:off x="6327191" y="4550583"/>
            <a:ext cx="2816809" cy="23074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rgbClr val="000000"/>
                </a:solidFill>
              </a:rPr>
              <a:t>Jason D. Modified</a:t>
            </a:r>
            <a:endParaRPr lang="en-US" sz="4800" dirty="0">
              <a:solidFill>
                <a:srgbClr val="000000"/>
              </a:solidFill>
            </a:endParaRPr>
          </a:p>
        </p:txBody>
      </p:sp>
    </p:spTree>
    <p:extLst>
      <p:ext uri="{BB962C8B-B14F-4D97-AF65-F5344CB8AC3E}">
        <p14:creationId xmlns:p14="http://schemas.microsoft.com/office/powerpoint/2010/main" val="2291663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Data Analysis and Management</a:t>
            </a:r>
            <a:endParaRPr lang="en-US" sz="4000" dirty="0"/>
          </a:p>
        </p:txBody>
      </p:sp>
      <p:sp>
        <p:nvSpPr>
          <p:cNvPr id="3" name="Text Placeholder 2"/>
          <p:cNvSpPr>
            <a:spLocks noGrp="1"/>
          </p:cNvSpPr>
          <p:nvPr>
            <p:ph type="body" idx="1"/>
          </p:nvPr>
        </p:nvSpPr>
        <p:spPr/>
        <p:txBody>
          <a:bodyPr/>
          <a:lstStyle/>
          <a:p>
            <a:r>
              <a:rPr lang="en-US" dirty="0" smtClean="0"/>
              <a:t>STATUS</a:t>
            </a:r>
          </a:p>
          <a:p>
            <a:pPr algn="ctr"/>
            <a:r>
              <a:rPr lang="en-US" dirty="0" smtClean="0">
                <a:solidFill>
                  <a:srgbClr val="FF0000"/>
                </a:solidFill>
              </a:rPr>
              <a:t>JC </a:t>
            </a:r>
            <a:r>
              <a:rPr lang="en-US" dirty="0">
                <a:solidFill>
                  <a:srgbClr val="FF0000"/>
                </a:solidFill>
              </a:rPr>
              <a:t>COFFEY </a:t>
            </a:r>
          </a:p>
          <a:p>
            <a:endParaRPr lang="en-US" dirty="0"/>
          </a:p>
        </p:txBody>
      </p:sp>
      <p:sp>
        <p:nvSpPr>
          <p:cNvPr id="4" name="Footer Placeholder 3"/>
          <p:cNvSpPr>
            <a:spLocks noGrp="1"/>
          </p:cNvSpPr>
          <p:nvPr>
            <p:ph type="ftr" sz="quarter" idx="11"/>
          </p:nvPr>
        </p:nvSpPr>
        <p:spPr/>
        <p:txBody>
          <a:bodyPr/>
          <a:lstStyle/>
          <a:p>
            <a:pPr>
              <a:defRPr/>
            </a:pPr>
            <a:endParaRPr lang="en-US">
              <a:solidFill>
                <a:srgbClr val="DBF5F9">
                  <a:shade val="90000"/>
                </a:srgbClr>
              </a:solidFill>
            </a:endParaRPr>
          </a:p>
        </p:txBody>
      </p:sp>
      <p:sp>
        <p:nvSpPr>
          <p:cNvPr id="5" name="Slide Number Placeholder 4"/>
          <p:cNvSpPr>
            <a:spLocks noGrp="1"/>
          </p:cNvSpPr>
          <p:nvPr>
            <p:ph type="sldNum" sz="quarter" idx="12"/>
          </p:nvPr>
        </p:nvSpPr>
        <p:spPr/>
        <p:txBody>
          <a:bodyPr/>
          <a:lstStyle/>
          <a:p>
            <a:pPr>
              <a:defRPr/>
            </a:pPr>
            <a:fld id="{9ECC3660-58D6-437D-A7BB-1FCE09C2B467}" type="slidenum">
              <a:rPr lang="en-US" smtClean="0">
                <a:solidFill>
                  <a:srgbClr val="DBF5F9">
                    <a:shade val="90000"/>
                  </a:srgbClr>
                </a:solidFill>
              </a:rPr>
              <a:pPr>
                <a:defRPr/>
              </a:pPr>
              <a:t>44</a:t>
            </a:fld>
            <a:endParaRPr lang="en-US">
              <a:solidFill>
                <a:srgbClr val="DBF5F9">
                  <a:shade val="90000"/>
                </a:srgbClr>
              </a:solidFill>
            </a:endParaRPr>
          </a:p>
        </p:txBody>
      </p:sp>
    </p:spTree>
    <p:extLst>
      <p:ext uri="{BB962C8B-B14F-4D97-AF65-F5344CB8AC3E}">
        <p14:creationId xmlns:p14="http://schemas.microsoft.com/office/powerpoint/2010/main" val="33670523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Management and Archival</a:t>
            </a:r>
            <a:endParaRPr lang="en-US" dirty="0"/>
          </a:p>
        </p:txBody>
      </p:sp>
      <p:sp>
        <p:nvSpPr>
          <p:cNvPr id="3" name="Content Placeholder 2"/>
          <p:cNvSpPr>
            <a:spLocks noGrp="1"/>
          </p:cNvSpPr>
          <p:nvPr>
            <p:ph idx="1"/>
          </p:nvPr>
        </p:nvSpPr>
        <p:spPr/>
        <p:txBody>
          <a:bodyPr/>
          <a:lstStyle/>
          <a:p>
            <a:pPr marL="457200" indent="-457200">
              <a:spcAft>
                <a:spcPts val="600"/>
              </a:spcAft>
              <a:buFont typeface="Arial" panose="020B0604020202020204" pitchFamily="34" charset="0"/>
              <a:buChar char="•"/>
            </a:pPr>
            <a:r>
              <a:rPr lang="en-US" dirty="0" smtClean="0"/>
              <a:t>Formal SHOUT data management plan exists</a:t>
            </a:r>
          </a:p>
          <a:p>
            <a:pPr marL="457200" indent="-457200">
              <a:spcAft>
                <a:spcPts val="600"/>
              </a:spcAft>
              <a:buFont typeface="Arial" panose="020B0604020202020204" pitchFamily="34" charset="0"/>
              <a:buChar char="•"/>
            </a:pPr>
            <a:r>
              <a:rPr lang="en-US" dirty="0" smtClean="0"/>
              <a:t>Team at NOAA ESRL/GSD leading data management</a:t>
            </a:r>
          </a:p>
          <a:p>
            <a:pPr marL="754063" lvl="1" indent="-457200">
              <a:spcAft>
                <a:spcPts val="600"/>
              </a:spcAft>
              <a:buFont typeface="Arial" panose="020B0604020202020204" pitchFamily="34" charset="0"/>
              <a:buChar char="•"/>
            </a:pPr>
            <a:r>
              <a:rPr lang="en-US" dirty="0" smtClean="0"/>
              <a:t>Integration with NOAA Meteorological Assimilation Data Ingest System (MADIS)</a:t>
            </a:r>
          </a:p>
          <a:p>
            <a:pPr marL="457200" indent="-457200">
              <a:spcAft>
                <a:spcPts val="600"/>
              </a:spcAft>
              <a:buFont typeface="Arial" panose="020B0604020202020204" pitchFamily="34" charset="0"/>
              <a:buChar char="•"/>
            </a:pPr>
            <a:r>
              <a:rPr lang="en-US" dirty="0" smtClean="0"/>
              <a:t>Official NOAA data center to be final archive</a:t>
            </a:r>
          </a:p>
          <a:p>
            <a:pPr marL="754063" lvl="1" indent="-457200">
              <a:spcAft>
                <a:spcPts val="600"/>
              </a:spcAft>
              <a:buFont typeface="Arial" panose="020B0604020202020204" pitchFamily="34" charset="0"/>
              <a:buChar char="•"/>
            </a:pPr>
            <a:r>
              <a:rPr lang="en-US" dirty="0" smtClean="0"/>
              <a:t>National Centers for Environmental Information</a:t>
            </a:r>
          </a:p>
          <a:p>
            <a:pPr marL="754063" lvl="1" indent="-457200">
              <a:spcAft>
                <a:spcPts val="600"/>
              </a:spcAft>
              <a:buFont typeface="Arial" panose="020B0604020202020204" pitchFamily="34" charset="0"/>
              <a:buChar char="•"/>
            </a:pPr>
            <a:r>
              <a:rPr lang="en-US" dirty="0" smtClean="0"/>
              <a:t>Products to archive?</a:t>
            </a:r>
          </a:p>
          <a:p>
            <a:pPr marL="754063" lvl="1" indent="-457200">
              <a:spcAft>
                <a:spcPts val="600"/>
              </a:spcAft>
              <a:buFont typeface="Arial" panose="020B0604020202020204" pitchFamily="34" charset="0"/>
              <a:buChar char="•"/>
            </a:pPr>
            <a:r>
              <a:rPr lang="en-US" dirty="0" smtClean="0"/>
              <a:t>Data to enable model evaluation and validation</a:t>
            </a:r>
          </a:p>
          <a:p>
            <a:pPr marL="457200" indent="-457200">
              <a:spcAft>
                <a:spcPts val="600"/>
              </a:spcAft>
              <a:buFont typeface="Arial" panose="020B0604020202020204" pitchFamily="34" charset="0"/>
              <a:buChar char="•"/>
            </a:pPr>
            <a:r>
              <a:rPr lang="en-US" dirty="0" smtClean="0"/>
              <a:t>Collaboration planned with ONR TCI field catalog from EOL</a:t>
            </a:r>
          </a:p>
        </p:txBody>
      </p:sp>
      <p:sp>
        <p:nvSpPr>
          <p:cNvPr id="4" name="Slide Number Placeholder 3"/>
          <p:cNvSpPr>
            <a:spLocks noGrp="1"/>
          </p:cNvSpPr>
          <p:nvPr>
            <p:ph type="sldNum" sz="quarter" idx="12"/>
          </p:nvPr>
        </p:nvSpPr>
        <p:spPr/>
        <p:txBody>
          <a:bodyPr/>
          <a:lstStyle/>
          <a:p>
            <a:pPr>
              <a:defRPr/>
            </a:pPr>
            <a:fld id="{3A0FC1FB-4482-471A-A09B-D9D47C296491}" type="slidenum">
              <a:rPr lang="en-US" smtClean="0">
                <a:solidFill>
                  <a:srgbClr val="04617B">
                    <a:shade val="90000"/>
                  </a:srgbClr>
                </a:solidFill>
              </a:rPr>
              <a:pPr>
                <a:defRPr/>
              </a:pPr>
              <a:t>45</a:t>
            </a:fld>
            <a:endParaRPr lang="en-US">
              <a:solidFill>
                <a:srgbClr val="04617B">
                  <a:shade val="90000"/>
                </a:srgbClr>
              </a:solidFill>
            </a:endParaRPr>
          </a:p>
        </p:txBody>
      </p:sp>
    </p:spTree>
    <p:extLst>
      <p:ext uri="{BB962C8B-B14F-4D97-AF65-F5344CB8AC3E}">
        <p14:creationId xmlns:p14="http://schemas.microsoft.com/office/powerpoint/2010/main" val="41303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87079" y="932394"/>
            <a:ext cx="7062463"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600" dirty="0" smtClean="0">
                <a:solidFill>
                  <a:prstClr val="white"/>
                </a:solidFill>
              </a:rPr>
              <a:t>ARC</a:t>
            </a:r>
            <a:endParaRPr lang="en-US" sz="1600" dirty="0">
              <a:solidFill>
                <a:prstClr val="white"/>
              </a:solidFill>
            </a:endParaRPr>
          </a:p>
        </p:txBody>
      </p:sp>
      <p:sp>
        <p:nvSpPr>
          <p:cNvPr id="11" name="TextBox 10"/>
          <p:cNvSpPr txBox="1"/>
          <p:nvPr/>
        </p:nvSpPr>
        <p:spPr>
          <a:xfrm>
            <a:off x="584582" y="3395571"/>
            <a:ext cx="7062461"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smtClean="0">
                <a:solidFill>
                  <a:prstClr val="white"/>
                </a:solidFill>
              </a:rPr>
              <a:t>ESPO HS3 Website</a:t>
            </a:r>
            <a:endParaRPr lang="en-US" dirty="0">
              <a:solidFill>
                <a:prstClr val="white"/>
              </a:solidFill>
            </a:endParaRPr>
          </a:p>
        </p:txBody>
      </p:sp>
      <p:sp>
        <p:nvSpPr>
          <p:cNvPr id="12" name="TextBox 11"/>
          <p:cNvSpPr txBox="1"/>
          <p:nvPr/>
        </p:nvSpPr>
        <p:spPr>
          <a:xfrm>
            <a:off x="587082" y="4152278"/>
            <a:ext cx="7062462"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600" dirty="0" smtClean="0">
                <a:solidFill>
                  <a:prstClr val="white"/>
                </a:solidFill>
              </a:rPr>
              <a:t>Mission Tools Suite</a:t>
            </a:r>
            <a:endParaRPr lang="en-US" sz="1600" dirty="0">
              <a:solidFill>
                <a:prstClr val="white"/>
              </a:solidFill>
            </a:endParaRPr>
          </a:p>
        </p:txBody>
      </p:sp>
      <p:sp>
        <p:nvSpPr>
          <p:cNvPr id="25" name="Title 1"/>
          <p:cNvSpPr txBox="1">
            <a:spLocks/>
          </p:cNvSpPr>
          <p:nvPr/>
        </p:nvSpPr>
        <p:spPr>
          <a:xfrm>
            <a:off x="0" y="-41329"/>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chemeClr val="tx1"/>
                </a:solidFill>
                <a:latin typeface="+mj-lt"/>
                <a:ea typeface="+mj-ea"/>
                <a:cs typeface="+mj-cs"/>
              </a:defRPr>
            </a:lvl1pPr>
          </a:lstStyle>
          <a:p>
            <a:r>
              <a:rPr lang="en-US" dirty="0" smtClean="0">
                <a:solidFill>
                  <a:prstClr val="black"/>
                </a:solidFill>
              </a:rPr>
              <a:t>Data</a:t>
            </a:r>
            <a:endParaRPr lang="en-US" dirty="0">
              <a:solidFill>
                <a:prstClr val="black"/>
              </a:solidFill>
            </a:endParaRPr>
          </a:p>
        </p:txBody>
      </p:sp>
      <p:sp>
        <p:nvSpPr>
          <p:cNvPr id="23" name="Content Placeholder 2"/>
          <p:cNvSpPr txBox="1">
            <a:spLocks/>
          </p:cNvSpPr>
          <p:nvPr/>
        </p:nvSpPr>
        <p:spPr>
          <a:xfrm>
            <a:off x="587082" y="4546994"/>
            <a:ext cx="7569565" cy="168577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1600" dirty="0" smtClean="0">
                <a:solidFill>
                  <a:prstClr val="black"/>
                </a:solidFill>
              </a:rPr>
              <a:t>Displaying Navigation and Video</a:t>
            </a:r>
          </a:p>
          <a:p>
            <a:pPr>
              <a:lnSpc>
                <a:spcPct val="90000"/>
              </a:lnSpc>
            </a:pPr>
            <a:r>
              <a:rPr lang="en-US" sz="1600" dirty="0" smtClean="0">
                <a:solidFill>
                  <a:prstClr val="black"/>
                </a:solidFill>
              </a:rPr>
              <a:t>Displaying  Instrument data for strip chart plotting</a:t>
            </a:r>
          </a:p>
          <a:p>
            <a:pPr>
              <a:lnSpc>
                <a:spcPct val="90000"/>
              </a:lnSpc>
            </a:pPr>
            <a:r>
              <a:rPr lang="en-US" sz="1600" dirty="0" smtClean="0">
                <a:solidFill>
                  <a:prstClr val="black"/>
                </a:solidFill>
              </a:rPr>
              <a:t>Displaying some Real-time data and Quick Looks on Map</a:t>
            </a:r>
          </a:p>
          <a:p>
            <a:pPr>
              <a:lnSpc>
                <a:spcPct val="90000"/>
              </a:lnSpc>
            </a:pPr>
            <a:r>
              <a:rPr lang="en-US" sz="1600" dirty="0" smtClean="0">
                <a:solidFill>
                  <a:prstClr val="black"/>
                </a:solidFill>
              </a:rPr>
              <a:t>Bookmarks to Real-time data and Quick Looks</a:t>
            </a:r>
          </a:p>
          <a:p>
            <a:pPr>
              <a:lnSpc>
                <a:spcPct val="90000"/>
              </a:lnSpc>
            </a:pPr>
            <a:r>
              <a:rPr lang="en-US" sz="1600" dirty="0" smtClean="0">
                <a:solidFill>
                  <a:prstClr val="black"/>
                </a:solidFill>
              </a:rPr>
              <a:t>Bookmark to Catalog</a:t>
            </a:r>
            <a:endParaRPr lang="en-US" sz="1600" dirty="0">
              <a:solidFill>
                <a:prstClr val="black"/>
              </a:solidFill>
            </a:endParaRPr>
          </a:p>
          <a:p>
            <a:pPr marL="0" indent="0">
              <a:lnSpc>
                <a:spcPct val="90000"/>
              </a:lnSpc>
              <a:buFont typeface="Arial"/>
              <a:buNone/>
            </a:pPr>
            <a:endParaRPr lang="en-US" sz="1600" dirty="0" smtClean="0">
              <a:solidFill>
                <a:prstClr val="black"/>
              </a:solidFill>
            </a:endParaRPr>
          </a:p>
        </p:txBody>
      </p:sp>
      <p:sp>
        <p:nvSpPr>
          <p:cNvPr id="24" name="Content Placeholder 2"/>
          <p:cNvSpPr txBox="1">
            <a:spLocks/>
          </p:cNvSpPr>
          <p:nvPr/>
        </p:nvSpPr>
        <p:spPr>
          <a:xfrm>
            <a:off x="587082" y="3789018"/>
            <a:ext cx="5989643" cy="55376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1600" dirty="0" smtClean="0">
                <a:solidFill>
                  <a:prstClr val="black"/>
                </a:solidFill>
              </a:rPr>
              <a:t>Catalog (Satellite data during the period of deployment)</a:t>
            </a:r>
          </a:p>
          <a:p>
            <a:pPr>
              <a:lnSpc>
                <a:spcPct val="90000"/>
              </a:lnSpc>
            </a:pPr>
            <a:endParaRPr lang="en-US" sz="1600" dirty="0" smtClean="0">
              <a:solidFill>
                <a:prstClr val="black"/>
              </a:solidFill>
            </a:endParaRPr>
          </a:p>
          <a:p>
            <a:pPr>
              <a:lnSpc>
                <a:spcPct val="90000"/>
              </a:lnSpc>
            </a:pPr>
            <a:endParaRPr lang="en-US" sz="1600" dirty="0">
              <a:solidFill>
                <a:prstClr val="black"/>
              </a:solidFill>
            </a:endParaRPr>
          </a:p>
          <a:p>
            <a:pPr marL="0" indent="0">
              <a:lnSpc>
                <a:spcPct val="90000"/>
              </a:lnSpc>
              <a:buFont typeface="Arial"/>
              <a:buNone/>
            </a:pPr>
            <a:endParaRPr lang="en-US" sz="1600" dirty="0" smtClean="0">
              <a:solidFill>
                <a:prstClr val="black"/>
              </a:solidFill>
            </a:endParaRPr>
          </a:p>
          <a:p>
            <a:pPr>
              <a:lnSpc>
                <a:spcPct val="90000"/>
              </a:lnSpc>
            </a:pPr>
            <a:endParaRPr lang="en-US" sz="1600" dirty="0" smtClean="0">
              <a:solidFill>
                <a:prstClr val="black"/>
              </a:solidFill>
            </a:endParaRPr>
          </a:p>
          <a:p>
            <a:pPr>
              <a:lnSpc>
                <a:spcPct val="90000"/>
              </a:lnSpc>
            </a:pPr>
            <a:endParaRPr lang="en-US" sz="1600" dirty="0">
              <a:solidFill>
                <a:prstClr val="black"/>
              </a:solidFill>
            </a:endParaRPr>
          </a:p>
        </p:txBody>
      </p:sp>
      <p:sp>
        <p:nvSpPr>
          <p:cNvPr id="26" name="Content Placeholder 2"/>
          <p:cNvSpPr txBox="1">
            <a:spLocks/>
          </p:cNvSpPr>
          <p:nvPr/>
        </p:nvSpPr>
        <p:spPr>
          <a:xfrm>
            <a:off x="587080" y="1301726"/>
            <a:ext cx="5697543" cy="11412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1600" dirty="0" smtClean="0">
                <a:solidFill>
                  <a:prstClr val="black"/>
                </a:solidFill>
              </a:rPr>
              <a:t>Navigation Data</a:t>
            </a:r>
          </a:p>
          <a:p>
            <a:pPr>
              <a:lnSpc>
                <a:spcPct val="90000"/>
              </a:lnSpc>
            </a:pPr>
            <a:r>
              <a:rPr lang="en-US" sz="1600" dirty="0" smtClean="0">
                <a:solidFill>
                  <a:prstClr val="black"/>
                </a:solidFill>
              </a:rPr>
              <a:t>Instrument Status</a:t>
            </a:r>
          </a:p>
          <a:p>
            <a:pPr>
              <a:lnSpc>
                <a:spcPct val="90000"/>
              </a:lnSpc>
            </a:pPr>
            <a:r>
              <a:rPr lang="en-US" sz="1600" dirty="0" smtClean="0">
                <a:solidFill>
                  <a:prstClr val="black"/>
                </a:solidFill>
              </a:rPr>
              <a:t>Video</a:t>
            </a:r>
          </a:p>
          <a:p>
            <a:pPr marL="457200" lvl="1" indent="0">
              <a:lnSpc>
                <a:spcPct val="90000"/>
              </a:lnSpc>
              <a:buFont typeface="Arial"/>
              <a:buNone/>
            </a:pPr>
            <a:endParaRPr lang="en-US" sz="1600" dirty="0">
              <a:solidFill>
                <a:prstClr val="black"/>
              </a:solidFill>
            </a:endParaRPr>
          </a:p>
          <a:p>
            <a:pPr>
              <a:lnSpc>
                <a:spcPct val="90000"/>
              </a:lnSpc>
            </a:pPr>
            <a:endParaRPr lang="en-US" sz="1600" dirty="0" smtClean="0">
              <a:solidFill>
                <a:prstClr val="black"/>
              </a:solidFill>
            </a:endParaRPr>
          </a:p>
          <a:p>
            <a:pPr>
              <a:lnSpc>
                <a:spcPct val="90000"/>
              </a:lnSpc>
            </a:pPr>
            <a:endParaRPr lang="en-US" sz="1600" dirty="0" smtClean="0">
              <a:solidFill>
                <a:prstClr val="black"/>
              </a:solidFill>
            </a:endParaRPr>
          </a:p>
          <a:p>
            <a:pPr>
              <a:lnSpc>
                <a:spcPct val="90000"/>
              </a:lnSpc>
            </a:pPr>
            <a:endParaRPr lang="en-US" sz="1600" dirty="0" smtClean="0">
              <a:solidFill>
                <a:prstClr val="black"/>
              </a:solidFill>
            </a:endParaRPr>
          </a:p>
          <a:p>
            <a:pPr>
              <a:lnSpc>
                <a:spcPct val="90000"/>
              </a:lnSpc>
            </a:pPr>
            <a:endParaRPr lang="en-US" sz="1600" dirty="0">
              <a:solidFill>
                <a:prstClr val="black"/>
              </a:solidFill>
            </a:endParaRPr>
          </a:p>
        </p:txBody>
      </p:sp>
      <p:sp>
        <p:nvSpPr>
          <p:cNvPr id="27" name="TextBox 26"/>
          <p:cNvSpPr txBox="1"/>
          <p:nvPr/>
        </p:nvSpPr>
        <p:spPr>
          <a:xfrm>
            <a:off x="587080" y="2210904"/>
            <a:ext cx="7062462"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600" dirty="0" smtClean="0">
                <a:solidFill>
                  <a:prstClr val="white"/>
                </a:solidFill>
              </a:rPr>
              <a:t>PI</a:t>
            </a:r>
            <a:endParaRPr lang="en-US" sz="1600" dirty="0">
              <a:solidFill>
                <a:prstClr val="white"/>
              </a:solidFill>
            </a:endParaRPr>
          </a:p>
        </p:txBody>
      </p:sp>
      <p:sp>
        <p:nvSpPr>
          <p:cNvPr id="28" name="Content Placeholder 2"/>
          <p:cNvSpPr txBox="1">
            <a:spLocks/>
          </p:cNvSpPr>
          <p:nvPr/>
        </p:nvSpPr>
        <p:spPr>
          <a:xfrm>
            <a:off x="584582" y="2549458"/>
            <a:ext cx="8129882" cy="104435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1600" dirty="0" smtClean="0">
                <a:solidFill>
                  <a:prstClr val="black"/>
                </a:solidFill>
              </a:rPr>
              <a:t>Science Instrument </a:t>
            </a:r>
            <a:r>
              <a:rPr lang="en-US" sz="1600" dirty="0">
                <a:solidFill>
                  <a:prstClr val="black"/>
                </a:solidFill>
              </a:rPr>
              <a:t>d</a:t>
            </a:r>
            <a:r>
              <a:rPr lang="en-US" sz="1600" dirty="0" smtClean="0">
                <a:solidFill>
                  <a:prstClr val="black"/>
                </a:solidFill>
              </a:rPr>
              <a:t>ata</a:t>
            </a:r>
          </a:p>
          <a:p>
            <a:pPr>
              <a:lnSpc>
                <a:spcPct val="90000"/>
              </a:lnSpc>
            </a:pPr>
            <a:r>
              <a:rPr lang="en-US" sz="1600" dirty="0">
                <a:solidFill>
                  <a:prstClr val="black"/>
                </a:solidFill>
              </a:rPr>
              <a:t>Real-time (during flight)</a:t>
            </a:r>
          </a:p>
          <a:p>
            <a:pPr>
              <a:lnSpc>
                <a:spcPct val="90000"/>
              </a:lnSpc>
            </a:pPr>
            <a:r>
              <a:rPr lang="en-US" sz="1600" dirty="0">
                <a:solidFill>
                  <a:prstClr val="black"/>
                </a:solidFill>
              </a:rPr>
              <a:t>Quick Looks/derived products (after flight)</a:t>
            </a:r>
          </a:p>
          <a:p>
            <a:pPr>
              <a:lnSpc>
                <a:spcPct val="90000"/>
              </a:lnSpc>
            </a:pPr>
            <a:endParaRPr lang="en-US" sz="1600" dirty="0" smtClean="0">
              <a:solidFill>
                <a:prstClr val="black"/>
              </a:solidFill>
            </a:endParaRPr>
          </a:p>
          <a:p>
            <a:pPr>
              <a:lnSpc>
                <a:spcPct val="90000"/>
              </a:lnSpc>
            </a:pPr>
            <a:endParaRPr lang="en-US" sz="1400" dirty="0" smtClean="0">
              <a:solidFill>
                <a:prstClr val="black"/>
              </a:solidFill>
            </a:endParaRPr>
          </a:p>
          <a:p>
            <a:pPr>
              <a:lnSpc>
                <a:spcPct val="90000"/>
              </a:lnSpc>
            </a:pPr>
            <a:endParaRPr lang="en-US" sz="1600" dirty="0" smtClean="0">
              <a:solidFill>
                <a:prstClr val="black"/>
              </a:solidFill>
            </a:endParaRPr>
          </a:p>
          <a:p>
            <a:pPr>
              <a:lnSpc>
                <a:spcPct val="90000"/>
              </a:lnSpc>
            </a:pPr>
            <a:endParaRPr lang="en-US" sz="1600" dirty="0" smtClean="0">
              <a:solidFill>
                <a:prstClr val="black"/>
              </a:solidFill>
            </a:endParaRPr>
          </a:p>
          <a:p>
            <a:pPr>
              <a:lnSpc>
                <a:spcPct val="90000"/>
              </a:lnSpc>
            </a:pPr>
            <a:endParaRPr lang="en-US" sz="1600" dirty="0">
              <a:solidFill>
                <a:prstClr val="black"/>
              </a:solidFill>
            </a:endParaRPr>
          </a:p>
        </p:txBody>
      </p:sp>
    </p:spTree>
    <p:extLst>
      <p:ext uri="{BB962C8B-B14F-4D97-AF65-F5344CB8AC3E}">
        <p14:creationId xmlns:p14="http://schemas.microsoft.com/office/powerpoint/2010/main" val="274237041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1"/>
          <p:cNvSpPr>
            <a:spLocks noGrp="1"/>
          </p:cNvSpPr>
          <p:nvPr>
            <p:ph type="sldNum" sz="quarter" idx="10"/>
          </p:nvPr>
        </p:nvSpPr>
        <p:spPr>
          <a:xfrm>
            <a:off x="72390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400">
                <a:solidFill>
                  <a:schemeClr val="tx1"/>
                </a:solidFill>
                <a:latin typeface="Arial" panose="020B0604020202020204" pitchFamily="34" charset="0"/>
                <a:ea typeface="MS PGothic" panose="020B0600070205080204" pitchFamily="34" charset="-128"/>
              </a:defRPr>
            </a:lvl1pPr>
            <a:lvl2pPr marL="742950" indent="-285750" algn="ctr">
              <a:defRPr sz="1400">
                <a:solidFill>
                  <a:schemeClr val="tx1"/>
                </a:solidFill>
                <a:latin typeface="Arial" panose="020B0604020202020204" pitchFamily="34" charset="0"/>
                <a:ea typeface="MS PGothic" panose="020B0600070205080204" pitchFamily="34" charset="-128"/>
              </a:defRPr>
            </a:lvl2pPr>
            <a:lvl3pPr marL="1143000" indent="-228600" algn="ctr">
              <a:defRPr sz="1400">
                <a:solidFill>
                  <a:schemeClr val="tx1"/>
                </a:solidFill>
                <a:latin typeface="Arial" panose="020B0604020202020204" pitchFamily="34" charset="0"/>
                <a:ea typeface="MS PGothic" panose="020B0600070205080204" pitchFamily="34" charset="-128"/>
              </a:defRPr>
            </a:lvl3pPr>
            <a:lvl4pPr marL="1600200" indent="-228600" algn="ctr">
              <a:defRPr sz="1400">
                <a:solidFill>
                  <a:schemeClr val="tx1"/>
                </a:solidFill>
                <a:latin typeface="Arial" panose="020B0604020202020204" pitchFamily="34" charset="0"/>
                <a:ea typeface="MS PGothic" panose="020B0600070205080204" pitchFamily="34" charset="-128"/>
              </a:defRPr>
            </a:lvl4pPr>
            <a:lvl5pPr marL="2057400" indent="-228600" algn="ctr">
              <a:defRPr sz="1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r"/>
            <a:fld id="{A497AE0E-F181-4579-9C06-58FCFD803A78}" type="slidenum">
              <a:rPr lang="en-US" altLang="en-US" sz="1000">
                <a:solidFill>
                  <a:prstClr val="black"/>
                </a:solidFill>
                <a:latin typeface="Helvetica" pitchFamily="34" charset="0"/>
              </a:rPr>
              <a:pPr algn="r"/>
              <a:t>47</a:t>
            </a:fld>
            <a:endParaRPr lang="en-US" altLang="en-US" sz="1000">
              <a:solidFill>
                <a:prstClr val="black"/>
              </a:solidFill>
              <a:latin typeface="Helvetica" pitchFamily="34" charset="0"/>
            </a:endParaRPr>
          </a:p>
        </p:txBody>
      </p:sp>
      <p:pic>
        <p:nvPicPr>
          <p:cNvPr id="14342" name="Picture 11" descr="1898032_661103543936218_1781431758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16438"/>
            <a:ext cx="3684588"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 descr="1896940_664642743582298_604004693_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062" y="4481512"/>
            <a:ext cx="35639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Users\Philip.Kenul\AppData\Local\Temp\SHOUT_logo_caution_tri_ver4a-1.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2486" y="110527"/>
            <a:ext cx="2377440" cy="2065655"/>
          </a:xfrm>
          <a:prstGeom prst="rect">
            <a:avLst/>
          </a:prstGeom>
          <a:noFill/>
          <a:ln>
            <a:noFill/>
          </a:ln>
        </p:spPr>
      </p:pic>
      <p:sp>
        <p:nvSpPr>
          <p:cNvPr id="2" name="Rectangle 1"/>
          <p:cNvSpPr/>
          <p:nvPr/>
        </p:nvSpPr>
        <p:spPr>
          <a:xfrm>
            <a:off x="2286000" y="3013502"/>
            <a:ext cx="4572000" cy="830997"/>
          </a:xfrm>
          <a:prstGeom prst="rect">
            <a:avLst/>
          </a:prstGeom>
        </p:spPr>
        <p:txBody>
          <a:bodyPr>
            <a:spAutoFit/>
          </a:bodyPr>
          <a:lstStyle/>
          <a:p>
            <a:pPr lvl="0" algn="ctr"/>
            <a:r>
              <a:rPr lang="en-US" sz="2800" dirty="0">
                <a:solidFill>
                  <a:prstClr val="black"/>
                </a:solidFill>
              </a:rPr>
              <a:t>Global Hawk Flight Operation</a:t>
            </a:r>
          </a:p>
          <a:p>
            <a:pPr lvl="0" algn="ctr"/>
            <a:r>
              <a:rPr lang="en-US" sz="2000" dirty="0">
                <a:solidFill>
                  <a:srgbClr val="FF0000"/>
                </a:solidFill>
              </a:rPr>
              <a:t>Jon </a:t>
            </a:r>
            <a:r>
              <a:rPr lang="en-US" sz="2000" dirty="0" err="1">
                <a:solidFill>
                  <a:srgbClr val="FF0000"/>
                </a:solidFill>
              </a:rPr>
              <a:t>Neuhaus</a:t>
            </a:r>
            <a:endParaRPr lang="en-US" sz="2000" dirty="0">
              <a:solidFill>
                <a:srgbClr val="FF0000"/>
              </a:solidFill>
            </a:endParaRPr>
          </a:p>
        </p:txBody>
      </p:sp>
    </p:spTree>
    <p:extLst>
      <p:ext uri="{BB962C8B-B14F-4D97-AF65-F5344CB8AC3E}">
        <p14:creationId xmlns:p14="http://schemas.microsoft.com/office/powerpoint/2010/main" val="8683719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6"/>
          <p:cNvSpPr>
            <a:spLocks noGrp="1" noChangeArrowheads="1"/>
          </p:cNvSpPr>
          <p:nvPr>
            <p:ph type="sldNum" sz="quarter" idx="10"/>
          </p:nvPr>
        </p:nvSpPr>
        <p:spPr>
          <a:xfrm>
            <a:off x="7280275"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400">
                <a:solidFill>
                  <a:schemeClr val="tx1"/>
                </a:solidFill>
                <a:latin typeface="Arial" panose="020B0604020202020204" pitchFamily="34" charset="0"/>
                <a:ea typeface="MS PGothic" panose="020B0600070205080204" pitchFamily="34" charset="-128"/>
              </a:defRPr>
            </a:lvl1pPr>
            <a:lvl2pPr marL="742950" indent="-285750" algn="ctr">
              <a:defRPr sz="1400">
                <a:solidFill>
                  <a:schemeClr val="tx1"/>
                </a:solidFill>
                <a:latin typeface="Arial" panose="020B0604020202020204" pitchFamily="34" charset="0"/>
                <a:ea typeface="MS PGothic" panose="020B0600070205080204" pitchFamily="34" charset="-128"/>
              </a:defRPr>
            </a:lvl2pPr>
            <a:lvl3pPr marL="1143000" indent="-228600" algn="ctr">
              <a:defRPr sz="1400">
                <a:solidFill>
                  <a:schemeClr val="tx1"/>
                </a:solidFill>
                <a:latin typeface="Arial" panose="020B0604020202020204" pitchFamily="34" charset="0"/>
                <a:ea typeface="MS PGothic" panose="020B0600070205080204" pitchFamily="34" charset="-128"/>
              </a:defRPr>
            </a:lvl3pPr>
            <a:lvl4pPr marL="1600200" indent="-228600" algn="ctr">
              <a:defRPr sz="1400">
                <a:solidFill>
                  <a:schemeClr val="tx1"/>
                </a:solidFill>
                <a:latin typeface="Arial" panose="020B0604020202020204" pitchFamily="34" charset="0"/>
                <a:ea typeface="MS PGothic" panose="020B0600070205080204" pitchFamily="34" charset="-128"/>
              </a:defRPr>
            </a:lvl4pPr>
            <a:lvl5pPr marL="2057400" indent="-228600" algn="ctr">
              <a:defRPr sz="1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r"/>
            <a:fld id="{483771FA-7C64-4AB5-9EAA-7A46470677BA}" type="slidenum">
              <a:rPr lang="en-US" altLang="en-US" sz="1000">
                <a:solidFill>
                  <a:prstClr val="black"/>
                </a:solidFill>
              </a:rPr>
              <a:pPr algn="r"/>
              <a:t>48</a:t>
            </a:fld>
            <a:endParaRPr lang="en-US" altLang="en-US">
              <a:solidFill>
                <a:prstClr val="black"/>
              </a:solidFill>
            </a:endParaRPr>
          </a:p>
        </p:txBody>
      </p:sp>
      <p:sp>
        <p:nvSpPr>
          <p:cNvPr id="117763" name="Text Box 3"/>
          <p:cNvSpPr txBox="1">
            <a:spLocks noChangeArrowheads="1"/>
          </p:cNvSpPr>
          <p:nvPr/>
        </p:nvSpPr>
        <p:spPr bwMode="auto">
          <a:xfrm>
            <a:off x="1163638" y="-122238"/>
            <a:ext cx="68278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400">
                <a:solidFill>
                  <a:schemeClr val="tx1"/>
                </a:solidFill>
                <a:latin typeface="Arial" panose="020B0604020202020204" pitchFamily="34" charset="0"/>
                <a:ea typeface="MS PGothic" panose="020B0600070205080204" pitchFamily="34" charset="-128"/>
              </a:defRPr>
            </a:lvl1pPr>
            <a:lvl2pPr marL="742950" indent="-285750" algn="ctr">
              <a:defRPr sz="1400">
                <a:solidFill>
                  <a:schemeClr val="tx1"/>
                </a:solidFill>
                <a:latin typeface="Arial" panose="020B0604020202020204" pitchFamily="34" charset="0"/>
                <a:ea typeface="MS PGothic" panose="020B0600070205080204" pitchFamily="34" charset="-128"/>
              </a:defRPr>
            </a:lvl2pPr>
            <a:lvl3pPr marL="1143000" indent="-228600" algn="ctr">
              <a:defRPr sz="1400">
                <a:solidFill>
                  <a:schemeClr val="tx1"/>
                </a:solidFill>
                <a:latin typeface="Arial" panose="020B0604020202020204" pitchFamily="34" charset="0"/>
                <a:ea typeface="MS PGothic" panose="020B0600070205080204" pitchFamily="34" charset="-128"/>
              </a:defRPr>
            </a:lvl3pPr>
            <a:lvl4pPr marL="1600200" indent="-228600" algn="ctr">
              <a:defRPr sz="1400">
                <a:solidFill>
                  <a:schemeClr val="tx1"/>
                </a:solidFill>
                <a:latin typeface="Arial" panose="020B0604020202020204" pitchFamily="34" charset="0"/>
                <a:ea typeface="MS PGothic" panose="020B0600070205080204" pitchFamily="34" charset="-128"/>
              </a:defRPr>
            </a:lvl4pPr>
            <a:lvl5pPr marL="2057400" indent="-228600" algn="ctr">
              <a:defRPr sz="1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b="1" dirty="0">
                <a:solidFill>
                  <a:srgbClr val="000099"/>
                </a:solidFill>
              </a:rPr>
              <a:t>GHOC East at Wallops Flight Facility, </a:t>
            </a:r>
            <a:r>
              <a:rPr lang="en-US" altLang="en-US" sz="3200" b="1" dirty="0" smtClean="0">
                <a:solidFill>
                  <a:srgbClr val="000099"/>
                </a:solidFill>
              </a:rPr>
              <a:t>Virginia-Readiness</a:t>
            </a:r>
            <a:endParaRPr lang="en-US" altLang="en-US" sz="3200" b="1" dirty="0">
              <a:solidFill>
                <a:srgbClr val="000099"/>
              </a:solidFill>
            </a:endParaRPr>
          </a:p>
        </p:txBody>
      </p:sp>
      <p:pic>
        <p:nvPicPr>
          <p:cNvPr id="117764" name="Picture 1" descr="P105058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163" y="965200"/>
            <a:ext cx="8302625"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99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1"/>
          <p:cNvSpPr>
            <a:spLocks noGrp="1"/>
          </p:cNvSpPr>
          <p:nvPr>
            <p:ph type="sldNum" sz="quarter" idx="10"/>
          </p:nvPr>
        </p:nvSpPr>
        <p:spPr>
          <a:xfrm>
            <a:off x="72390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400">
                <a:solidFill>
                  <a:schemeClr val="tx1"/>
                </a:solidFill>
                <a:latin typeface="Arial" panose="020B0604020202020204" pitchFamily="34" charset="0"/>
                <a:ea typeface="MS PGothic" panose="020B0600070205080204" pitchFamily="34" charset="-128"/>
              </a:defRPr>
            </a:lvl1pPr>
            <a:lvl2pPr marL="742950" indent="-285750" algn="ctr">
              <a:defRPr sz="1400">
                <a:solidFill>
                  <a:schemeClr val="tx1"/>
                </a:solidFill>
                <a:latin typeface="Arial" panose="020B0604020202020204" pitchFamily="34" charset="0"/>
                <a:ea typeface="MS PGothic" panose="020B0600070205080204" pitchFamily="34" charset="-128"/>
              </a:defRPr>
            </a:lvl2pPr>
            <a:lvl3pPr marL="1143000" indent="-228600" algn="ctr">
              <a:defRPr sz="1400">
                <a:solidFill>
                  <a:schemeClr val="tx1"/>
                </a:solidFill>
                <a:latin typeface="Arial" panose="020B0604020202020204" pitchFamily="34" charset="0"/>
                <a:ea typeface="MS PGothic" panose="020B0600070205080204" pitchFamily="34" charset="-128"/>
              </a:defRPr>
            </a:lvl3pPr>
            <a:lvl4pPr marL="1600200" indent="-228600" algn="ctr">
              <a:defRPr sz="1400">
                <a:solidFill>
                  <a:schemeClr val="tx1"/>
                </a:solidFill>
                <a:latin typeface="Arial" panose="020B0604020202020204" pitchFamily="34" charset="0"/>
                <a:ea typeface="MS PGothic" panose="020B0600070205080204" pitchFamily="34" charset="-128"/>
              </a:defRPr>
            </a:lvl4pPr>
            <a:lvl5pPr marL="2057400" indent="-228600" algn="ctr">
              <a:defRPr sz="1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r"/>
            <a:fld id="{C7A60598-7315-40F5-ADD9-F935F71A705A}" type="slidenum">
              <a:rPr lang="en-US" altLang="en-US" sz="1000">
                <a:solidFill>
                  <a:prstClr val="black"/>
                </a:solidFill>
                <a:latin typeface="Helvetica" pitchFamily="34" charset="0"/>
              </a:rPr>
              <a:pPr algn="r"/>
              <a:t>49</a:t>
            </a:fld>
            <a:endParaRPr lang="en-US" altLang="en-US" sz="1000">
              <a:solidFill>
                <a:prstClr val="black"/>
              </a:solidFill>
              <a:latin typeface="Helvetica" pitchFamily="34" charset="0"/>
            </a:endParaRPr>
          </a:p>
        </p:txBody>
      </p:sp>
      <p:sp>
        <p:nvSpPr>
          <p:cNvPr id="123907" name="Rectangle 2"/>
          <p:cNvSpPr>
            <a:spLocks noChangeArrowheads="1"/>
          </p:cNvSpPr>
          <p:nvPr/>
        </p:nvSpPr>
        <p:spPr bwMode="auto">
          <a:xfrm>
            <a:off x="1130300" y="-28575"/>
            <a:ext cx="68580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400">
                <a:solidFill>
                  <a:schemeClr val="tx1"/>
                </a:solidFill>
                <a:latin typeface="Arial" panose="020B0604020202020204" pitchFamily="34" charset="0"/>
                <a:ea typeface="MS PGothic" panose="020B0600070205080204" pitchFamily="34" charset="-128"/>
              </a:defRPr>
            </a:lvl1pPr>
            <a:lvl2pPr marL="742950" indent="-285750" algn="ctr">
              <a:defRPr sz="1400">
                <a:solidFill>
                  <a:schemeClr val="tx1"/>
                </a:solidFill>
                <a:latin typeface="Arial" panose="020B0604020202020204" pitchFamily="34" charset="0"/>
                <a:ea typeface="MS PGothic" panose="020B0600070205080204" pitchFamily="34" charset="-128"/>
              </a:defRPr>
            </a:lvl2pPr>
            <a:lvl3pPr marL="1143000" indent="-228600" algn="ctr">
              <a:defRPr sz="1400">
                <a:solidFill>
                  <a:schemeClr val="tx1"/>
                </a:solidFill>
                <a:latin typeface="Arial" panose="020B0604020202020204" pitchFamily="34" charset="0"/>
                <a:ea typeface="MS PGothic" panose="020B0600070205080204" pitchFamily="34" charset="-128"/>
              </a:defRPr>
            </a:lvl3pPr>
            <a:lvl4pPr marL="1600200" indent="-228600" algn="ctr">
              <a:defRPr sz="1400">
                <a:solidFill>
                  <a:schemeClr val="tx1"/>
                </a:solidFill>
                <a:latin typeface="Arial" panose="020B0604020202020204" pitchFamily="34" charset="0"/>
                <a:ea typeface="MS PGothic" panose="020B0600070205080204" pitchFamily="34" charset="-128"/>
              </a:defRPr>
            </a:lvl4pPr>
            <a:lvl5pPr marL="2057400" indent="-228600" algn="ctr">
              <a:defRPr sz="1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r>
              <a:rPr lang="en-US" altLang="en-US" sz="2800" b="1">
                <a:solidFill>
                  <a:srgbClr val="000099"/>
                </a:solidFill>
              </a:rPr>
              <a:t>Aircraft Flight Control and Air Traffic Control Communications Architecture</a:t>
            </a:r>
          </a:p>
        </p:txBody>
      </p:sp>
      <p:pic>
        <p:nvPicPr>
          <p:cNvPr id="123908" name="Picture 4" descr="GH C2 &amp; ATC Comms (no DGPS) - V16 25Aug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300" y="1168400"/>
            <a:ext cx="7531100" cy="5511800"/>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23909" name="TextBox 1"/>
          <p:cNvSpPr txBox="1">
            <a:spLocks noChangeArrowheads="1"/>
          </p:cNvSpPr>
          <p:nvPr/>
        </p:nvSpPr>
        <p:spPr bwMode="auto">
          <a:xfrm>
            <a:off x="1074738" y="1360488"/>
            <a:ext cx="1441450" cy="9540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a:defRPr sz="1400">
                <a:solidFill>
                  <a:schemeClr val="tx1"/>
                </a:solidFill>
                <a:latin typeface="Arial" panose="020B0604020202020204" pitchFamily="34" charset="0"/>
                <a:ea typeface="MS PGothic" panose="020B0600070205080204" pitchFamily="34" charset="-128"/>
              </a:defRPr>
            </a:lvl1pPr>
            <a:lvl2pPr marL="742950" indent="-285750" algn="ctr">
              <a:defRPr sz="1400">
                <a:solidFill>
                  <a:schemeClr val="tx1"/>
                </a:solidFill>
                <a:latin typeface="Arial" panose="020B0604020202020204" pitchFamily="34" charset="0"/>
                <a:ea typeface="MS PGothic" panose="020B0600070205080204" pitchFamily="34" charset="-128"/>
              </a:defRPr>
            </a:lvl2pPr>
            <a:lvl3pPr marL="1143000" indent="-228600" algn="ctr">
              <a:defRPr sz="1400">
                <a:solidFill>
                  <a:schemeClr val="tx1"/>
                </a:solidFill>
                <a:latin typeface="Arial" panose="020B0604020202020204" pitchFamily="34" charset="0"/>
                <a:ea typeface="MS PGothic" panose="020B0600070205080204" pitchFamily="34" charset="-128"/>
              </a:defRPr>
            </a:lvl3pPr>
            <a:lvl4pPr marL="1600200" indent="-228600" algn="ctr">
              <a:defRPr sz="1400">
                <a:solidFill>
                  <a:schemeClr val="tx1"/>
                </a:solidFill>
                <a:latin typeface="Arial" panose="020B0604020202020204" pitchFamily="34" charset="0"/>
                <a:ea typeface="MS PGothic" panose="020B0600070205080204" pitchFamily="34" charset="-128"/>
              </a:defRPr>
            </a:lvl4pPr>
            <a:lvl5pPr marL="2057400" indent="-228600" algn="ctr">
              <a:defRPr sz="1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r>
              <a:rPr lang="en-US" altLang="en-US" b="1">
                <a:solidFill>
                  <a:prstClr val="black"/>
                </a:solidFill>
              </a:rPr>
              <a:t>Iridium Provides Global Coverage</a:t>
            </a:r>
          </a:p>
        </p:txBody>
      </p:sp>
      <p:sp>
        <p:nvSpPr>
          <p:cNvPr id="123910" name="TextBox 1"/>
          <p:cNvSpPr txBox="1">
            <a:spLocks noChangeArrowheads="1"/>
          </p:cNvSpPr>
          <p:nvPr/>
        </p:nvSpPr>
        <p:spPr bwMode="auto">
          <a:xfrm>
            <a:off x="6570663" y="1336675"/>
            <a:ext cx="1639887" cy="11699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a:defRPr sz="1400">
                <a:solidFill>
                  <a:schemeClr val="tx1"/>
                </a:solidFill>
                <a:latin typeface="Arial" panose="020B0604020202020204" pitchFamily="34" charset="0"/>
                <a:ea typeface="MS PGothic" panose="020B0600070205080204" pitchFamily="34" charset="-128"/>
              </a:defRPr>
            </a:lvl1pPr>
            <a:lvl2pPr marL="742950" indent="-285750" algn="ctr">
              <a:defRPr sz="1400">
                <a:solidFill>
                  <a:schemeClr val="tx1"/>
                </a:solidFill>
                <a:latin typeface="Arial" panose="020B0604020202020204" pitchFamily="34" charset="0"/>
                <a:ea typeface="MS PGothic" panose="020B0600070205080204" pitchFamily="34" charset="-128"/>
              </a:defRPr>
            </a:lvl2pPr>
            <a:lvl3pPr marL="1143000" indent="-228600" algn="ctr">
              <a:defRPr sz="1400">
                <a:solidFill>
                  <a:schemeClr val="tx1"/>
                </a:solidFill>
                <a:latin typeface="Arial" panose="020B0604020202020204" pitchFamily="34" charset="0"/>
                <a:ea typeface="MS PGothic" panose="020B0600070205080204" pitchFamily="34" charset="-128"/>
              </a:defRPr>
            </a:lvl3pPr>
            <a:lvl4pPr marL="1600200" indent="-228600" algn="ctr">
              <a:defRPr sz="1400">
                <a:solidFill>
                  <a:schemeClr val="tx1"/>
                </a:solidFill>
                <a:latin typeface="Arial" panose="020B0604020202020204" pitchFamily="34" charset="0"/>
                <a:ea typeface="MS PGothic" panose="020B0600070205080204" pitchFamily="34" charset="-128"/>
              </a:defRPr>
            </a:lvl4pPr>
            <a:lvl5pPr marL="2057400" indent="-228600" algn="ctr">
              <a:defRPr sz="1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r>
              <a:rPr lang="en-US" altLang="en-US" b="1">
                <a:solidFill>
                  <a:prstClr val="black"/>
                </a:solidFill>
              </a:rPr>
              <a:t>Encrypted Links are Used for Aircraft Command and Control</a:t>
            </a:r>
          </a:p>
        </p:txBody>
      </p:sp>
    </p:spTree>
    <p:extLst>
      <p:ext uri="{BB962C8B-B14F-4D97-AF65-F5344CB8AC3E}">
        <p14:creationId xmlns:p14="http://schemas.microsoft.com/office/powerpoint/2010/main" val="21887440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65437"/>
            <a:ext cx="7772400" cy="1470025"/>
          </a:xfrm>
        </p:spPr>
        <p:txBody>
          <a:bodyPr>
            <a:normAutofit/>
          </a:bodyPr>
          <a:lstStyle/>
          <a:p>
            <a:r>
              <a:rPr lang="en-US" sz="4000" dirty="0" smtClean="0"/>
              <a:t>SHOUT</a:t>
            </a:r>
            <a:br>
              <a:rPr lang="en-US" sz="4000" dirty="0" smtClean="0"/>
            </a:br>
            <a:endParaRPr lang="en-US" sz="4000" dirty="0"/>
          </a:p>
        </p:txBody>
      </p:sp>
      <p:sp>
        <p:nvSpPr>
          <p:cNvPr id="3" name="Subtitle 2"/>
          <p:cNvSpPr>
            <a:spLocks noGrp="1"/>
          </p:cNvSpPr>
          <p:nvPr>
            <p:ph type="subTitle" idx="1"/>
          </p:nvPr>
        </p:nvSpPr>
        <p:spPr>
          <a:xfrm>
            <a:off x="1371600" y="4361104"/>
            <a:ext cx="6400800" cy="1752600"/>
          </a:xfrm>
        </p:spPr>
        <p:txBody>
          <a:bodyPr/>
          <a:lstStyle/>
          <a:p>
            <a:r>
              <a:rPr lang="en-US" dirty="0" smtClean="0">
                <a:solidFill>
                  <a:srgbClr val="000000"/>
                </a:solidFill>
              </a:rPr>
              <a:t>Project Management &amp; Logistics</a:t>
            </a:r>
          </a:p>
          <a:p>
            <a:r>
              <a:rPr lang="en-US" dirty="0" smtClean="0">
                <a:solidFill>
                  <a:srgbClr val="000000"/>
                </a:solidFill>
              </a:rPr>
              <a:t>Philip </a:t>
            </a:r>
            <a:r>
              <a:rPr lang="en-US" dirty="0" err="1" smtClean="0">
                <a:solidFill>
                  <a:srgbClr val="000000"/>
                </a:solidFill>
              </a:rPr>
              <a:t>Kenul</a:t>
            </a:r>
            <a:endParaRPr lang="en-US" dirty="0" smtClean="0">
              <a:solidFill>
                <a:srgbClr val="000000"/>
              </a:solidFill>
            </a:endParaRPr>
          </a:p>
          <a:p>
            <a:r>
              <a:rPr lang="en-US" dirty="0" smtClean="0">
                <a:solidFill>
                  <a:srgbClr val="000000"/>
                </a:solidFill>
              </a:rPr>
              <a:t>Project Manager</a:t>
            </a:r>
            <a:endParaRPr lang="en-US" dirty="0">
              <a:solidFill>
                <a:srgbClr val="000000"/>
              </a:solidFill>
            </a:endParaRPr>
          </a:p>
        </p:txBody>
      </p:sp>
      <p:cxnSp>
        <p:nvCxnSpPr>
          <p:cNvPr id="9" name="Straight Connector 8"/>
          <p:cNvCxnSpPr/>
          <p:nvPr/>
        </p:nvCxnSpPr>
        <p:spPr>
          <a:xfrm>
            <a:off x="-1100380" y="5067946"/>
            <a:ext cx="0" cy="0"/>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Picture 17" descr="C:\Users\Philip.Kenul\AppData\Local\Temp\SHOUT_logo_caution_tri_ver4a-1.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1287" y="330517"/>
            <a:ext cx="2377440" cy="2065655"/>
          </a:xfrm>
          <a:prstGeom prst="rect">
            <a:avLst/>
          </a:prstGeom>
          <a:noFill/>
          <a:ln>
            <a:noFill/>
          </a:ln>
        </p:spPr>
      </p:pic>
    </p:spTree>
    <p:extLst>
      <p:ext uri="{BB962C8B-B14F-4D97-AF65-F5344CB8AC3E}">
        <p14:creationId xmlns:p14="http://schemas.microsoft.com/office/powerpoint/2010/main" val="374251900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1522413" y="28575"/>
            <a:ext cx="60864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400">
                <a:solidFill>
                  <a:schemeClr val="tx1"/>
                </a:solidFill>
                <a:latin typeface="Arial" panose="020B0604020202020204" pitchFamily="34" charset="0"/>
                <a:ea typeface="MS PGothic" panose="020B0600070205080204" pitchFamily="34" charset="-128"/>
              </a:defRPr>
            </a:lvl1pPr>
            <a:lvl2pPr marL="742950" indent="-285750" algn="ctr">
              <a:defRPr sz="1400">
                <a:solidFill>
                  <a:schemeClr val="tx1"/>
                </a:solidFill>
                <a:latin typeface="Arial" panose="020B0604020202020204" pitchFamily="34" charset="0"/>
                <a:ea typeface="MS PGothic" panose="020B0600070205080204" pitchFamily="34" charset="-128"/>
              </a:defRPr>
            </a:lvl2pPr>
            <a:lvl3pPr marL="1143000" indent="-228600" algn="ctr">
              <a:defRPr sz="1400">
                <a:solidFill>
                  <a:schemeClr val="tx1"/>
                </a:solidFill>
                <a:latin typeface="Arial" panose="020B0604020202020204" pitchFamily="34" charset="0"/>
                <a:ea typeface="MS PGothic" panose="020B0600070205080204" pitchFamily="34" charset="-128"/>
              </a:defRPr>
            </a:lvl3pPr>
            <a:lvl4pPr marL="1600200" indent="-228600" algn="ctr">
              <a:defRPr sz="1400">
                <a:solidFill>
                  <a:schemeClr val="tx1"/>
                </a:solidFill>
                <a:latin typeface="Arial" panose="020B0604020202020204" pitchFamily="34" charset="0"/>
                <a:ea typeface="MS PGothic" panose="020B0600070205080204" pitchFamily="34" charset="-128"/>
              </a:defRPr>
            </a:lvl4pPr>
            <a:lvl5pPr marL="2057400" indent="-228600" algn="ctr">
              <a:defRPr sz="1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r>
              <a:rPr lang="en-US" altLang="en-US" sz="2800" b="1">
                <a:solidFill>
                  <a:srgbClr val="000099"/>
                </a:solidFill>
              </a:rPr>
              <a:t>Payload Communications Architecture</a:t>
            </a:r>
          </a:p>
        </p:txBody>
      </p:sp>
      <p:pic>
        <p:nvPicPr>
          <p:cNvPr id="125955" name="Picture 469" descr="tempj.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38" y="1157288"/>
            <a:ext cx="7475537" cy="5592762"/>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25956" name="Slide Number Placeholder 4"/>
          <p:cNvSpPr txBox="1">
            <a:spLocks noGrp="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sz="1400">
                <a:solidFill>
                  <a:schemeClr val="tx1"/>
                </a:solidFill>
                <a:latin typeface="Arial" panose="020B0604020202020204" pitchFamily="34" charset="0"/>
                <a:ea typeface="MS PGothic" panose="020B0600070205080204" pitchFamily="34" charset="-128"/>
              </a:defRPr>
            </a:lvl1pPr>
            <a:lvl2pPr marL="742950" indent="-285750" algn="ctr">
              <a:defRPr sz="1400">
                <a:solidFill>
                  <a:schemeClr val="tx1"/>
                </a:solidFill>
                <a:latin typeface="Arial" panose="020B0604020202020204" pitchFamily="34" charset="0"/>
                <a:ea typeface="MS PGothic" panose="020B0600070205080204" pitchFamily="34" charset="-128"/>
              </a:defRPr>
            </a:lvl2pPr>
            <a:lvl3pPr marL="1143000" indent="-228600" algn="ctr">
              <a:defRPr sz="1400">
                <a:solidFill>
                  <a:schemeClr val="tx1"/>
                </a:solidFill>
                <a:latin typeface="Arial" panose="020B0604020202020204" pitchFamily="34" charset="0"/>
                <a:ea typeface="MS PGothic" panose="020B0600070205080204" pitchFamily="34" charset="-128"/>
              </a:defRPr>
            </a:lvl3pPr>
            <a:lvl4pPr marL="1600200" indent="-228600" algn="ctr">
              <a:defRPr sz="1400">
                <a:solidFill>
                  <a:schemeClr val="tx1"/>
                </a:solidFill>
                <a:latin typeface="Arial" panose="020B0604020202020204" pitchFamily="34" charset="0"/>
                <a:ea typeface="MS PGothic" panose="020B0600070205080204" pitchFamily="34" charset="-128"/>
              </a:defRPr>
            </a:lvl4pPr>
            <a:lvl5pPr marL="2057400" indent="-228600" algn="ctr">
              <a:defRPr sz="1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r"/>
            <a:fld id="{9BC60BBC-28A1-4654-AC92-A03884C90811}" type="slidenum">
              <a:rPr lang="en-US" altLang="en-US" sz="1000">
                <a:solidFill>
                  <a:prstClr val="black"/>
                </a:solidFill>
                <a:latin typeface="Helvetica" pitchFamily="34" charset="0"/>
              </a:rPr>
              <a:pPr algn="r"/>
              <a:t>50</a:t>
            </a:fld>
            <a:endParaRPr lang="en-US" altLang="en-US" sz="1000">
              <a:solidFill>
                <a:prstClr val="black"/>
              </a:solidFill>
              <a:latin typeface="Helvetica" pitchFamily="34" charset="0"/>
            </a:endParaRPr>
          </a:p>
        </p:txBody>
      </p:sp>
      <p:sp>
        <p:nvSpPr>
          <p:cNvPr id="125957" name="TextBox 1"/>
          <p:cNvSpPr txBox="1">
            <a:spLocks noChangeArrowheads="1"/>
          </p:cNvSpPr>
          <p:nvPr/>
        </p:nvSpPr>
        <p:spPr bwMode="auto">
          <a:xfrm>
            <a:off x="1252538" y="1243013"/>
            <a:ext cx="1441450" cy="9540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a:defRPr sz="1400">
                <a:solidFill>
                  <a:schemeClr val="tx1"/>
                </a:solidFill>
                <a:latin typeface="Arial" panose="020B0604020202020204" pitchFamily="34" charset="0"/>
                <a:ea typeface="MS PGothic" panose="020B0600070205080204" pitchFamily="34" charset="-128"/>
              </a:defRPr>
            </a:lvl1pPr>
            <a:lvl2pPr marL="742950" indent="-285750" algn="ctr">
              <a:defRPr sz="1400">
                <a:solidFill>
                  <a:schemeClr val="tx1"/>
                </a:solidFill>
                <a:latin typeface="Arial" panose="020B0604020202020204" pitchFamily="34" charset="0"/>
                <a:ea typeface="MS PGothic" panose="020B0600070205080204" pitchFamily="34" charset="-128"/>
              </a:defRPr>
            </a:lvl2pPr>
            <a:lvl3pPr marL="1143000" indent="-228600" algn="ctr">
              <a:defRPr sz="1400">
                <a:solidFill>
                  <a:schemeClr val="tx1"/>
                </a:solidFill>
                <a:latin typeface="Arial" panose="020B0604020202020204" pitchFamily="34" charset="0"/>
                <a:ea typeface="MS PGothic" panose="020B0600070205080204" pitchFamily="34" charset="-128"/>
              </a:defRPr>
            </a:lvl3pPr>
            <a:lvl4pPr marL="1600200" indent="-228600" algn="ctr">
              <a:defRPr sz="1400">
                <a:solidFill>
                  <a:schemeClr val="tx1"/>
                </a:solidFill>
                <a:latin typeface="Arial" panose="020B0604020202020204" pitchFamily="34" charset="0"/>
                <a:ea typeface="MS PGothic" panose="020B0600070205080204" pitchFamily="34" charset="-128"/>
              </a:defRPr>
            </a:lvl4pPr>
            <a:lvl5pPr marL="2057400" indent="-228600" algn="ctr">
              <a:defRPr sz="1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r>
              <a:rPr lang="en-US" altLang="en-US" b="1">
                <a:solidFill>
                  <a:prstClr val="black"/>
                </a:solidFill>
              </a:rPr>
              <a:t>Iridium Provides Global Coverage</a:t>
            </a:r>
          </a:p>
        </p:txBody>
      </p:sp>
    </p:spTree>
    <p:extLst>
      <p:ext uri="{BB962C8B-B14F-4D97-AF65-F5344CB8AC3E}">
        <p14:creationId xmlns:p14="http://schemas.microsoft.com/office/powerpoint/2010/main" val="8711223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54232"/>
            <a:ext cx="8508380" cy="1170442"/>
          </a:xfrm>
        </p:spPr>
        <p:txBody>
          <a:bodyPr>
            <a:normAutofit/>
          </a:bodyPr>
          <a:lstStyle/>
          <a:p>
            <a:pPr lvl="0">
              <a:spcAft>
                <a:spcPts val="600"/>
              </a:spcAft>
            </a:pPr>
            <a:r>
              <a:rPr lang="en-US" i="1" dirty="0" smtClean="0"/>
              <a:t>Airborne Payload C</a:t>
            </a:r>
            <a:r>
              <a:rPr lang="en-US" i="1" baseline="30000" dirty="0" smtClean="0"/>
              <a:t>3</a:t>
            </a:r>
            <a:r>
              <a:rPr lang="en-US" i="1" dirty="0" smtClean="0"/>
              <a:t> System (APCS)</a:t>
            </a:r>
            <a:br>
              <a:rPr lang="en-US" i="1" dirty="0" smtClean="0"/>
            </a:br>
            <a:r>
              <a:rPr lang="en-US" i="1" dirty="0" smtClean="0"/>
              <a:t>Components and Antenna Locations</a:t>
            </a:r>
          </a:p>
        </p:txBody>
      </p:sp>
      <p:sp>
        <p:nvSpPr>
          <p:cNvPr id="5" name="Slide Number Placeholder 4"/>
          <p:cNvSpPr>
            <a:spLocks noGrp="1"/>
          </p:cNvSpPr>
          <p:nvPr>
            <p:ph type="sldNum" sz="quarter" idx="12"/>
          </p:nvPr>
        </p:nvSpPr>
        <p:spPr/>
        <p:txBody>
          <a:bodyPr/>
          <a:lstStyle/>
          <a:p>
            <a:fld id="{479E4225-A10F-9A4C-9AB4-A62044F3F9E6}" type="slidenum">
              <a:rPr lang="en-US" smtClean="0">
                <a:solidFill>
                  <a:prstClr val="black">
                    <a:tint val="75000"/>
                  </a:prstClr>
                </a:solidFill>
              </a:rPr>
              <a:pPr/>
              <a:t>51</a:t>
            </a:fld>
            <a:endParaRPr lang="en-US">
              <a:solidFill>
                <a:prstClr val="black">
                  <a:tint val="75000"/>
                </a:prstClr>
              </a:solidFill>
            </a:endParaRPr>
          </a:p>
        </p:txBody>
      </p:sp>
      <p:grpSp>
        <p:nvGrpSpPr>
          <p:cNvPr id="7" name="Group 6"/>
          <p:cNvGrpSpPr/>
          <p:nvPr/>
        </p:nvGrpSpPr>
        <p:grpSpPr>
          <a:xfrm>
            <a:off x="152400" y="2477594"/>
            <a:ext cx="8763000" cy="2888547"/>
            <a:chOff x="152400" y="1981200"/>
            <a:chExt cx="8763000" cy="2888547"/>
          </a:xfrm>
        </p:grpSpPr>
        <p:pic>
          <p:nvPicPr>
            <p:cNvPr id="8" name="Picture 301" descr="GH Payload Zones - Strbrd - no labels.jpg"/>
            <p:cNvPicPr>
              <a:picLocks noChangeAspect="1"/>
            </p:cNvPicPr>
            <p:nvPr/>
          </p:nvPicPr>
          <p:blipFill>
            <a:blip r:embed="rId2"/>
            <a:srcRect/>
            <a:stretch>
              <a:fillRect/>
            </a:stretch>
          </p:blipFill>
          <p:spPr bwMode="auto">
            <a:xfrm>
              <a:off x="152400" y="1981200"/>
              <a:ext cx="8763000" cy="2819400"/>
            </a:xfrm>
            <a:prstGeom prst="rect">
              <a:avLst/>
            </a:prstGeom>
            <a:noFill/>
            <a:ln w="9525">
              <a:noFill/>
              <a:miter lim="800000"/>
              <a:headEnd/>
              <a:tailEnd/>
            </a:ln>
          </p:spPr>
        </p:pic>
        <p:sp>
          <p:nvSpPr>
            <p:cNvPr id="9" name="Rectangle 3262"/>
            <p:cNvSpPr>
              <a:spLocks noChangeArrowheads="1"/>
            </p:cNvSpPr>
            <p:nvPr/>
          </p:nvSpPr>
          <p:spPr bwMode="auto">
            <a:xfrm>
              <a:off x="8012113" y="3911600"/>
              <a:ext cx="50800" cy="122238"/>
            </a:xfrm>
            <a:prstGeom prst="rect">
              <a:avLst/>
            </a:prstGeom>
            <a:noFill/>
            <a:ln w="6350">
              <a:noFill/>
              <a:miter lim="800000"/>
              <a:headEnd/>
              <a:tailEnd/>
            </a:ln>
          </p:spPr>
          <p:txBody>
            <a:bodyPr wrap="none" lIns="0" tIns="0" rIns="0" bIns="0">
              <a:spAutoFit/>
            </a:bodyPr>
            <a:lstStyle/>
            <a:p>
              <a:r>
                <a:rPr lang="en-US" sz="800" b="1">
                  <a:solidFill>
                    <a:srgbClr val="000000"/>
                  </a:solidFill>
                  <a:cs typeface="Arial" pitchFamily="34" charset="0"/>
                </a:rPr>
                <a:t>3</a:t>
              </a:r>
              <a:endParaRPr lang="en-US" sz="800">
                <a:solidFill>
                  <a:prstClr val="black"/>
                </a:solidFill>
                <a:cs typeface="Arial" pitchFamily="34" charset="0"/>
              </a:endParaRPr>
            </a:p>
          </p:txBody>
        </p:sp>
        <p:sp>
          <p:nvSpPr>
            <p:cNvPr id="10" name="Rectangle 3256"/>
            <p:cNvSpPr>
              <a:spLocks noChangeArrowheads="1"/>
            </p:cNvSpPr>
            <p:nvPr/>
          </p:nvSpPr>
          <p:spPr bwMode="auto">
            <a:xfrm>
              <a:off x="8202613" y="3448050"/>
              <a:ext cx="296862" cy="122238"/>
            </a:xfrm>
            <a:prstGeom prst="rect">
              <a:avLst/>
            </a:prstGeom>
            <a:noFill/>
            <a:ln w="6350">
              <a:noFill/>
              <a:miter lim="800000"/>
              <a:headEnd/>
              <a:tailEnd/>
            </a:ln>
          </p:spPr>
          <p:txBody>
            <a:bodyPr wrap="none" lIns="0" tIns="0" rIns="0" bIns="0">
              <a:spAutoFit/>
            </a:bodyPr>
            <a:lstStyle/>
            <a:p>
              <a:r>
                <a:rPr lang="en-US" sz="800" b="1">
                  <a:solidFill>
                    <a:srgbClr val="000000"/>
                  </a:solidFill>
                  <a:cs typeface="Arial" pitchFamily="34" charset="0"/>
                </a:rPr>
                <a:t>Zone 7</a:t>
              </a:r>
              <a:endParaRPr lang="en-US" sz="800">
                <a:solidFill>
                  <a:prstClr val="black"/>
                </a:solidFill>
                <a:cs typeface="Arial" pitchFamily="34" charset="0"/>
              </a:endParaRPr>
            </a:p>
          </p:txBody>
        </p:sp>
        <p:sp>
          <p:nvSpPr>
            <p:cNvPr id="11" name="Rectangle 3492"/>
            <p:cNvSpPr>
              <a:spLocks noChangeArrowheads="1"/>
            </p:cNvSpPr>
            <p:nvPr/>
          </p:nvSpPr>
          <p:spPr bwMode="auto">
            <a:xfrm>
              <a:off x="6518275" y="3787775"/>
              <a:ext cx="138113" cy="122238"/>
            </a:xfrm>
            <a:prstGeom prst="rect">
              <a:avLst/>
            </a:prstGeom>
            <a:noFill/>
            <a:ln w="6350">
              <a:noFill/>
              <a:miter lim="800000"/>
              <a:headEnd/>
              <a:tailEnd/>
            </a:ln>
          </p:spPr>
          <p:txBody>
            <a:bodyPr lIns="0" tIns="0" rIns="0" bIns="0">
              <a:spAutoFit/>
            </a:bodyPr>
            <a:lstStyle/>
            <a:p>
              <a:pPr algn="ctr"/>
              <a:r>
                <a:rPr lang="en-US" sz="800" b="1">
                  <a:solidFill>
                    <a:srgbClr val="000000"/>
                  </a:solidFill>
                  <a:cs typeface="Arial" pitchFamily="34" charset="0"/>
                </a:rPr>
                <a:t>14</a:t>
              </a:r>
              <a:endParaRPr lang="en-US" sz="800">
                <a:solidFill>
                  <a:prstClr val="black"/>
                </a:solidFill>
                <a:cs typeface="Arial" pitchFamily="34" charset="0"/>
              </a:endParaRPr>
            </a:p>
          </p:txBody>
        </p:sp>
        <p:sp>
          <p:nvSpPr>
            <p:cNvPr id="12" name="Rectangle 3493"/>
            <p:cNvSpPr>
              <a:spLocks noChangeArrowheads="1"/>
            </p:cNvSpPr>
            <p:nvPr/>
          </p:nvSpPr>
          <p:spPr bwMode="auto">
            <a:xfrm>
              <a:off x="6869113" y="3814763"/>
              <a:ext cx="182562" cy="122237"/>
            </a:xfrm>
            <a:prstGeom prst="rect">
              <a:avLst/>
            </a:prstGeom>
            <a:noFill/>
            <a:ln w="6350">
              <a:noFill/>
              <a:miter lim="800000"/>
              <a:headEnd/>
              <a:tailEnd/>
            </a:ln>
          </p:spPr>
          <p:txBody>
            <a:bodyPr lIns="0" tIns="0" rIns="0" bIns="0">
              <a:spAutoFit/>
            </a:bodyPr>
            <a:lstStyle/>
            <a:p>
              <a:pPr algn="ctr"/>
              <a:r>
                <a:rPr lang="en-US" sz="800" b="1">
                  <a:solidFill>
                    <a:srgbClr val="000000"/>
                  </a:solidFill>
                  <a:cs typeface="Arial" pitchFamily="34" charset="0"/>
                </a:rPr>
                <a:t>12</a:t>
              </a:r>
            </a:p>
          </p:txBody>
        </p:sp>
        <p:sp>
          <p:nvSpPr>
            <p:cNvPr id="13" name="Rectangle 3526"/>
            <p:cNvSpPr>
              <a:spLocks noChangeArrowheads="1"/>
            </p:cNvSpPr>
            <p:nvPr/>
          </p:nvSpPr>
          <p:spPr bwMode="auto">
            <a:xfrm>
              <a:off x="1335088" y="3889375"/>
              <a:ext cx="347662" cy="122238"/>
            </a:xfrm>
            <a:prstGeom prst="rect">
              <a:avLst/>
            </a:prstGeom>
            <a:noFill/>
            <a:ln w="6350">
              <a:noFill/>
              <a:miter lim="800000"/>
              <a:headEnd/>
              <a:tailEnd/>
            </a:ln>
          </p:spPr>
          <p:txBody>
            <a:bodyPr wrap="none" lIns="0" tIns="0" rIns="0" bIns="0">
              <a:spAutoFit/>
            </a:bodyPr>
            <a:lstStyle/>
            <a:p>
              <a:r>
                <a:rPr lang="en-US" sz="800" b="1">
                  <a:solidFill>
                    <a:srgbClr val="000000"/>
                  </a:solidFill>
                  <a:cs typeface="Arial" pitchFamily="34" charset="0"/>
                </a:rPr>
                <a:t>Zone 61</a:t>
              </a:r>
              <a:endParaRPr lang="en-US" sz="800">
                <a:solidFill>
                  <a:prstClr val="black"/>
                </a:solidFill>
                <a:cs typeface="Arial" pitchFamily="34" charset="0"/>
              </a:endParaRPr>
            </a:p>
          </p:txBody>
        </p:sp>
        <p:sp>
          <p:nvSpPr>
            <p:cNvPr id="14" name="Rectangle 3262"/>
            <p:cNvSpPr>
              <a:spLocks noChangeArrowheads="1"/>
            </p:cNvSpPr>
            <p:nvPr/>
          </p:nvSpPr>
          <p:spPr bwMode="auto">
            <a:xfrm>
              <a:off x="8556625" y="3911600"/>
              <a:ext cx="50800" cy="122238"/>
            </a:xfrm>
            <a:prstGeom prst="rect">
              <a:avLst/>
            </a:prstGeom>
            <a:noFill/>
            <a:ln w="6350">
              <a:noFill/>
              <a:miter lim="800000"/>
              <a:headEnd/>
              <a:tailEnd/>
            </a:ln>
          </p:spPr>
          <p:txBody>
            <a:bodyPr wrap="none" lIns="0" tIns="0" rIns="0" bIns="0">
              <a:spAutoFit/>
            </a:bodyPr>
            <a:lstStyle/>
            <a:p>
              <a:r>
                <a:rPr lang="en-US" sz="800" b="1">
                  <a:solidFill>
                    <a:srgbClr val="000000"/>
                  </a:solidFill>
                  <a:cs typeface="Arial" pitchFamily="34" charset="0"/>
                </a:rPr>
                <a:t>1</a:t>
              </a:r>
              <a:endParaRPr lang="en-US" sz="800">
                <a:solidFill>
                  <a:prstClr val="black"/>
                </a:solidFill>
                <a:cs typeface="Arial" pitchFamily="34" charset="0"/>
              </a:endParaRPr>
            </a:p>
          </p:txBody>
        </p:sp>
        <p:sp>
          <p:nvSpPr>
            <p:cNvPr id="15" name="Rectangle 3493"/>
            <p:cNvSpPr>
              <a:spLocks noChangeArrowheads="1"/>
            </p:cNvSpPr>
            <p:nvPr/>
          </p:nvSpPr>
          <p:spPr bwMode="auto">
            <a:xfrm>
              <a:off x="6148388" y="3765550"/>
              <a:ext cx="193675" cy="122238"/>
            </a:xfrm>
            <a:prstGeom prst="rect">
              <a:avLst/>
            </a:prstGeom>
            <a:noFill/>
            <a:ln w="6350">
              <a:noFill/>
              <a:miter lim="800000"/>
              <a:headEnd/>
              <a:tailEnd/>
            </a:ln>
          </p:spPr>
          <p:txBody>
            <a:bodyPr lIns="0" tIns="0" rIns="0" bIns="0">
              <a:spAutoFit/>
            </a:bodyPr>
            <a:lstStyle/>
            <a:p>
              <a:pPr algn="ctr"/>
              <a:r>
                <a:rPr lang="en-US" sz="800" b="1">
                  <a:solidFill>
                    <a:srgbClr val="000000"/>
                  </a:solidFill>
                  <a:cs typeface="Arial" pitchFamily="34" charset="0"/>
                </a:rPr>
                <a:t>16</a:t>
              </a:r>
            </a:p>
          </p:txBody>
        </p:sp>
        <p:sp>
          <p:nvSpPr>
            <p:cNvPr id="16" name="Rectangle 3526"/>
            <p:cNvSpPr>
              <a:spLocks noChangeArrowheads="1"/>
            </p:cNvSpPr>
            <p:nvPr/>
          </p:nvSpPr>
          <p:spPr bwMode="auto">
            <a:xfrm>
              <a:off x="2106613" y="3814763"/>
              <a:ext cx="101600" cy="122237"/>
            </a:xfrm>
            <a:prstGeom prst="rect">
              <a:avLst/>
            </a:prstGeom>
            <a:noFill/>
            <a:ln w="6350">
              <a:noFill/>
              <a:miter lim="800000"/>
              <a:headEnd/>
              <a:tailEnd/>
            </a:ln>
          </p:spPr>
          <p:txBody>
            <a:bodyPr wrap="none" lIns="0" tIns="0" rIns="0" bIns="0">
              <a:spAutoFit/>
            </a:bodyPr>
            <a:lstStyle/>
            <a:p>
              <a:r>
                <a:rPr lang="en-US" sz="800" b="1">
                  <a:solidFill>
                    <a:srgbClr val="000000"/>
                  </a:solidFill>
                  <a:cs typeface="Arial" pitchFamily="34" charset="0"/>
                </a:rPr>
                <a:t>46</a:t>
              </a:r>
            </a:p>
          </p:txBody>
        </p:sp>
        <p:sp>
          <p:nvSpPr>
            <p:cNvPr id="17" name="Rectangle 3371"/>
            <p:cNvSpPr>
              <a:spLocks noChangeArrowheads="1"/>
            </p:cNvSpPr>
            <p:nvPr/>
          </p:nvSpPr>
          <p:spPr bwMode="auto">
            <a:xfrm>
              <a:off x="5703888" y="4214813"/>
              <a:ext cx="347662" cy="122237"/>
            </a:xfrm>
            <a:prstGeom prst="rect">
              <a:avLst/>
            </a:prstGeom>
            <a:noFill/>
            <a:ln w="6350">
              <a:noFill/>
              <a:miter lim="800000"/>
              <a:headEnd/>
              <a:tailEnd/>
            </a:ln>
          </p:spPr>
          <p:txBody>
            <a:bodyPr wrap="none" lIns="0" tIns="0" rIns="0" bIns="0">
              <a:spAutoFit/>
            </a:bodyPr>
            <a:lstStyle/>
            <a:p>
              <a:r>
                <a:rPr lang="en-US" sz="800" b="1">
                  <a:solidFill>
                    <a:srgbClr val="000000"/>
                  </a:solidFill>
                  <a:cs typeface="Arial" pitchFamily="34" charset="0"/>
                </a:rPr>
                <a:t>Zone 25</a:t>
              </a:r>
              <a:endParaRPr lang="en-US" sz="800">
                <a:solidFill>
                  <a:prstClr val="black"/>
                </a:solidFill>
                <a:cs typeface="Arial" pitchFamily="34" charset="0"/>
              </a:endParaRPr>
            </a:p>
          </p:txBody>
        </p:sp>
        <p:sp>
          <p:nvSpPr>
            <p:cNvPr id="18" name="Rectangle 3493"/>
            <p:cNvSpPr>
              <a:spLocks noChangeArrowheads="1"/>
            </p:cNvSpPr>
            <p:nvPr/>
          </p:nvSpPr>
          <p:spPr bwMode="auto">
            <a:xfrm>
              <a:off x="5462588" y="3917950"/>
              <a:ext cx="195262" cy="122238"/>
            </a:xfrm>
            <a:prstGeom prst="rect">
              <a:avLst/>
            </a:prstGeom>
            <a:noFill/>
            <a:ln w="6350">
              <a:noFill/>
              <a:miter lim="800000"/>
              <a:headEnd/>
              <a:tailEnd/>
            </a:ln>
          </p:spPr>
          <p:txBody>
            <a:bodyPr lIns="0" tIns="0" rIns="0" bIns="0">
              <a:spAutoFit/>
            </a:bodyPr>
            <a:lstStyle/>
            <a:p>
              <a:pPr algn="ctr"/>
              <a:r>
                <a:rPr lang="en-US" sz="800" b="1">
                  <a:solidFill>
                    <a:srgbClr val="000000"/>
                  </a:solidFill>
                  <a:cs typeface="Arial" pitchFamily="34" charset="0"/>
                </a:rPr>
                <a:t>22</a:t>
              </a:r>
            </a:p>
          </p:txBody>
        </p:sp>
        <p:sp>
          <p:nvSpPr>
            <p:cNvPr id="19" name="Rectangle 3493"/>
            <p:cNvSpPr>
              <a:spLocks noChangeArrowheads="1"/>
            </p:cNvSpPr>
            <p:nvPr/>
          </p:nvSpPr>
          <p:spPr bwMode="auto">
            <a:xfrm>
              <a:off x="2281238" y="4149725"/>
              <a:ext cx="193675" cy="122238"/>
            </a:xfrm>
            <a:prstGeom prst="rect">
              <a:avLst/>
            </a:prstGeom>
            <a:noFill/>
            <a:ln w="6350">
              <a:noFill/>
              <a:miter lim="800000"/>
              <a:headEnd/>
              <a:tailEnd/>
            </a:ln>
          </p:spPr>
          <p:txBody>
            <a:bodyPr lIns="0" tIns="0" rIns="0" bIns="0">
              <a:spAutoFit/>
            </a:bodyPr>
            <a:lstStyle/>
            <a:p>
              <a:r>
                <a:rPr lang="en-US" sz="800" b="1">
                  <a:solidFill>
                    <a:srgbClr val="000000"/>
                  </a:solidFill>
                  <a:cs typeface="Arial" pitchFamily="34" charset="0"/>
                </a:rPr>
                <a:t>51</a:t>
              </a:r>
            </a:p>
          </p:txBody>
        </p:sp>
        <p:sp>
          <p:nvSpPr>
            <p:cNvPr id="20" name="Oval 43"/>
            <p:cNvSpPr>
              <a:spLocks noChangeArrowheads="1"/>
            </p:cNvSpPr>
            <p:nvPr/>
          </p:nvSpPr>
          <p:spPr bwMode="auto">
            <a:xfrm flipV="1">
              <a:off x="3159125" y="2625725"/>
              <a:ext cx="152400" cy="46038"/>
            </a:xfrm>
            <a:prstGeom prst="ellipse">
              <a:avLst/>
            </a:prstGeom>
            <a:solidFill>
              <a:schemeClr val="tx1"/>
            </a:solidFill>
            <a:ln w="9525">
              <a:noFill/>
              <a:round/>
              <a:headEnd/>
              <a:tailEnd/>
            </a:ln>
          </p:spPr>
          <p:txBody>
            <a:bodyPr rot="10800000"/>
            <a:lstStyle/>
            <a:p>
              <a:endParaRPr lang="en-US">
                <a:solidFill>
                  <a:prstClr val="black"/>
                </a:solidFill>
              </a:endParaRPr>
            </a:p>
          </p:txBody>
        </p:sp>
        <p:grpSp>
          <p:nvGrpSpPr>
            <p:cNvPr id="21" name="Group 45"/>
            <p:cNvGrpSpPr>
              <a:grpSpLocks/>
            </p:cNvGrpSpPr>
            <p:nvPr/>
          </p:nvGrpSpPr>
          <p:grpSpPr bwMode="auto">
            <a:xfrm>
              <a:off x="7302505" y="3022609"/>
              <a:ext cx="419102" cy="685801"/>
              <a:chOff x="688" y="3368"/>
              <a:chExt cx="264" cy="432"/>
            </a:xfrm>
          </p:grpSpPr>
          <p:sp>
            <p:nvSpPr>
              <p:cNvPr id="47" name="AutoShape 39"/>
              <p:cNvSpPr>
                <a:spLocks noChangeArrowheads="1"/>
              </p:cNvSpPr>
              <p:nvPr/>
            </p:nvSpPr>
            <p:spPr bwMode="auto">
              <a:xfrm flipH="1">
                <a:off x="688" y="3599"/>
                <a:ext cx="89" cy="201"/>
              </a:xfrm>
              <a:prstGeom prst="rtTriangle">
                <a:avLst/>
              </a:prstGeom>
              <a:noFill/>
              <a:ln w="9525">
                <a:solidFill>
                  <a:schemeClr val="tx1"/>
                </a:solidFill>
                <a:miter lim="800000"/>
                <a:headEnd/>
                <a:tailEnd/>
              </a:ln>
            </p:spPr>
            <p:txBody>
              <a:bodyPr wrap="none" anchor="ctr"/>
              <a:lstStyle/>
              <a:p>
                <a:endParaRPr lang="en-US">
                  <a:solidFill>
                    <a:prstClr val="black"/>
                  </a:solidFill>
                </a:endParaRPr>
              </a:p>
            </p:txBody>
          </p:sp>
          <p:sp>
            <p:nvSpPr>
              <p:cNvPr id="48" name="Oval 40"/>
              <p:cNvSpPr>
                <a:spLocks noChangeArrowheads="1"/>
              </p:cNvSpPr>
              <p:nvPr/>
            </p:nvSpPr>
            <p:spPr bwMode="auto">
              <a:xfrm>
                <a:off x="770" y="3567"/>
                <a:ext cx="52" cy="45"/>
              </a:xfrm>
              <a:prstGeom prst="ellipse">
                <a:avLst/>
              </a:prstGeom>
              <a:solidFill>
                <a:schemeClr val="tx1"/>
              </a:solidFill>
              <a:ln w="9525">
                <a:solidFill>
                  <a:schemeClr val="tx1"/>
                </a:solidFill>
                <a:round/>
                <a:headEnd/>
                <a:tailEnd/>
              </a:ln>
            </p:spPr>
            <p:txBody>
              <a:bodyPr wrap="none" anchor="ctr"/>
              <a:lstStyle/>
              <a:p>
                <a:endParaRPr lang="en-US">
                  <a:solidFill>
                    <a:prstClr val="black"/>
                  </a:solidFill>
                </a:endParaRPr>
              </a:p>
            </p:txBody>
          </p:sp>
          <p:sp>
            <p:nvSpPr>
              <p:cNvPr id="49" name="AutoShape 43"/>
              <p:cNvSpPr>
                <a:spLocks noChangeArrowheads="1"/>
              </p:cNvSpPr>
              <p:nvPr/>
            </p:nvSpPr>
            <p:spPr bwMode="auto">
              <a:xfrm>
                <a:off x="792" y="3368"/>
                <a:ext cx="160" cy="408"/>
              </a:xfrm>
              <a:prstGeom prst="moon">
                <a:avLst>
                  <a:gd name="adj" fmla="val 30000"/>
                </a:avLst>
              </a:prstGeom>
              <a:solidFill>
                <a:schemeClr val="bg1"/>
              </a:solidFill>
              <a:ln w="9525">
                <a:solidFill>
                  <a:schemeClr val="tx1"/>
                </a:solidFill>
                <a:miter lim="800000"/>
                <a:headEnd/>
                <a:tailEnd/>
              </a:ln>
            </p:spPr>
            <p:txBody>
              <a:bodyPr wrap="none" anchor="ctr"/>
              <a:lstStyle/>
              <a:p>
                <a:endParaRPr lang="en-US">
                  <a:solidFill>
                    <a:prstClr val="black"/>
                  </a:solidFill>
                </a:endParaRPr>
              </a:p>
            </p:txBody>
          </p:sp>
        </p:grpSp>
        <p:sp>
          <p:nvSpPr>
            <p:cNvPr id="22" name="TextBox 40"/>
            <p:cNvSpPr txBox="1">
              <a:spLocks noChangeArrowheads="1"/>
            </p:cNvSpPr>
            <p:nvPr/>
          </p:nvSpPr>
          <p:spPr bwMode="auto">
            <a:xfrm>
              <a:off x="2298700" y="2184763"/>
              <a:ext cx="1003300" cy="246063"/>
            </a:xfrm>
            <a:prstGeom prst="rect">
              <a:avLst/>
            </a:prstGeom>
            <a:noFill/>
            <a:ln w="9525">
              <a:noFill/>
              <a:miter lim="800000"/>
              <a:headEnd/>
              <a:tailEnd/>
            </a:ln>
          </p:spPr>
          <p:txBody>
            <a:bodyPr wrap="none">
              <a:spAutoFit/>
            </a:bodyPr>
            <a:lstStyle/>
            <a:p>
              <a:pPr algn="ctr"/>
              <a:r>
                <a:rPr lang="en-US" sz="1000" dirty="0">
                  <a:solidFill>
                    <a:prstClr val="black"/>
                  </a:solidFill>
                </a:rPr>
                <a:t>GPS Antenna</a:t>
              </a:r>
            </a:p>
          </p:txBody>
        </p:sp>
        <p:cxnSp>
          <p:nvCxnSpPr>
            <p:cNvPr id="23" name="Straight Arrow Connector 52"/>
            <p:cNvCxnSpPr>
              <a:cxnSpLocks noChangeShapeType="1"/>
            </p:cNvCxnSpPr>
            <p:nvPr/>
          </p:nvCxnSpPr>
          <p:spPr bwMode="auto">
            <a:xfrm>
              <a:off x="2947988" y="2438400"/>
              <a:ext cx="236537" cy="173038"/>
            </a:xfrm>
            <a:prstGeom prst="straightConnector1">
              <a:avLst/>
            </a:prstGeom>
            <a:noFill/>
            <a:ln w="9525">
              <a:solidFill>
                <a:schemeClr val="tx1"/>
              </a:solidFill>
              <a:round/>
              <a:headEnd/>
              <a:tailEnd type="stealth" w="med" len="lg"/>
            </a:ln>
          </p:spPr>
        </p:cxnSp>
        <p:cxnSp>
          <p:nvCxnSpPr>
            <p:cNvPr id="24" name="Straight Arrow Connector 54"/>
            <p:cNvCxnSpPr>
              <a:cxnSpLocks noChangeShapeType="1"/>
              <a:stCxn id="25" idx="4"/>
            </p:cNvCxnSpPr>
            <p:nvPr/>
          </p:nvCxnSpPr>
          <p:spPr bwMode="auto">
            <a:xfrm rot="5400000">
              <a:off x="6187281" y="3129757"/>
              <a:ext cx="365125" cy="49212"/>
            </a:xfrm>
            <a:prstGeom prst="straightConnector1">
              <a:avLst/>
            </a:prstGeom>
            <a:noFill/>
            <a:ln w="9525">
              <a:solidFill>
                <a:schemeClr val="tx1"/>
              </a:solidFill>
              <a:round/>
              <a:headEnd/>
              <a:tailEnd type="stealth" w="med" len="lg"/>
            </a:ln>
          </p:spPr>
        </p:cxnSp>
        <p:sp>
          <p:nvSpPr>
            <p:cNvPr id="25" name="Oval 59"/>
            <p:cNvSpPr>
              <a:spLocks noChangeArrowheads="1"/>
            </p:cNvSpPr>
            <p:nvPr/>
          </p:nvSpPr>
          <p:spPr bwMode="auto">
            <a:xfrm>
              <a:off x="5632450" y="2641600"/>
              <a:ext cx="1524000" cy="330200"/>
            </a:xfrm>
            <a:prstGeom prst="ellipse">
              <a:avLst/>
            </a:prstGeom>
            <a:noFill/>
            <a:ln w="6350">
              <a:solidFill>
                <a:srgbClr val="FF0000"/>
              </a:solidFill>
              <a:round/>
              <a:headEnd/>
              <a:tailEnd/>
            </a:ln>
          </p:spPr>
          <p:txBody>
            <a:bodyPr/>
            <a:lstStyle/>
            <a:p>
              <a:endParaRPr lang="en-US">
                <a:solidFill>
                  <a:prstClr val="black"/>
                </a:solidFill>
              </a:endParaRPr>
            </a:p>
          </p:txBody>
        </p:sp>
        <p:sp>
          <p:nvSpPr>
            <p:cNvPr id="26" name="Oval 62"/>
            <p:cNvSpPr>
              <a:spLocks noChangeArrowheads="1"/>
            </p:cNvSpPr>
            <p:nvPr/>
          </p:nvSpPr>
          <p:spPr bwMode="auto">
            <a:xfrm>
              <a:off x="6896100" y="2438400"/>
              <a:ext cx="1104900" cy="304800"/>
            </a:xfrm>
            <a:prstGeom prst="ellipse">
              <a:avLst/>
            </a:prstGeom>
            <a:noFill/>
            <a:ln w="6350">
              <a:solidFill>
                <a:srgbClr val="FF0000"/>
              </a:solidFill>
              <a:round/>
              <a:headEnd/>
              <a:tailEnd/>
            </a:ln>
          </p:spPr>
          <p:txBody>
            <a:bodyPr/>
            <a:lstStyle/>
            <a:p>
              <a:endParaRPr lang="en-US">
                <a:solidFill>
                  <a:prstClr val="black"/>
                </a:solidFill>
              </a:endParaRPr>
            </a:p>
          </p:txBody>
        </p:sp>
        <p:cxnSp>
          <p:nvCxnSpPr>
            <p:cNvPr id="27" name="Straight Arrow Connector 54"/>
            <p:cNvCxnSpPr>
              <a:cxnSpLocks noChangeShapeType="1"/>
              <a:stCxn id="26" idx="4"/>
            </p:cNvCxnSpPr>
            <p:nvPr/>
          </p:nvCxnSpPr>
          <p:spPr bwMode="auto">
            <a:xfrm rot="16200000" flipH="1">
              <a:off x="7381875" y="2809875"/>
              <a:ext cx="304800" cy="171450"/>
            </a:xfrm>
            <a:prstGeom prst="straightConnector1">
              <a:avLst/>
            </a:prstGeom>
            <a:noFill/>
            <a:ln w="9525">
              <a:solidFill>
                <a:schemeClr val="tx1"/>
              </a:solidFill>
              <a:round/>
              <a:headEnd/>
              <a:tailEnd type="stealth" w="med" len="lg"/>
            </a:ln>
          </p:spPr>
        </p:cxnSp>
        <p:cxnSp>
          <p:nvCxnSpPr>
            <p:cNvPr id="28" name="Straight Arrow Connector 52"/>
            <p:cNvCxnSpPr>
              <a:cxnSpLocks noChangeShapeType="1"/>
            </p:cNvCxnSpPr>
            <p:nvPr/>
          </p:nvCxnSpPr>
          <p:spPr bwMode="auto">
            <a:xfrm rot="5400000" flipH="1" flipV="1">
              <a:off x="6028531" y="4353719"/>
              <a:ext cx="458788" cy="0"/>
            </a:xfrm>
            <a:prstGeom prst="straightConnector1">
              <a:avLst/>
            </a:prstGeom>
            <a:noFill/>
            <a:ln w="9525">
              <a:solidFill>
                <a:schemeClr val="tx1"/>
              </a:solidFill>
              <a:round/>
              <a:headEnd/>
              <a:tailEnd type="stealth" w="med" len="lg"/>
            </a:ln>
          </p:spPr>
        </p:cxnSp>
        <p:sp>
          <p:nvSpPr>
            <p:cNvPr id="29" name="Oval 58"/>
            <p:cNvSpPr>
              <a:spLocks noChangeArrowheads="1"/>
            </p:cNvSpPr>
            <p:nvPr/>
          </p:nvSpPr>
          <p:spPr bwMode="auto">
            <a:xfrm>
              <a:off x="4486275" y="3060700"/>
              <a:ext cx="685800" cy="292100"/>
            </a:xfrm>
            <a:prstGeom prst="ellipse">
              <a:avLst/>
            </a:prstGeom>
            <a:noFill/>
            <a:ln w="6350">
              <a:solidFill>
                <a:srgbClr val="FF0000"/>
              </a:solidFill>
              <a:round/>
              <a:headEnd/>
              <a:tailEnd/>
            </a:ln>
          </p:spPr>
          <p:txBody>
            <a:bodyPr/>
            <a:lstStyle/>
            <a:p>
              <a:endParaRPr lang="en-US">
                <a:solidFill>
                  <a:prstClr val="black"/>
                </a:solidFill>
              </a:endParaRPr>
            </a:p>
          </p:txBody>
        </p:sp>
        <p:sp>
          <p:nvSpPr>
            <p:cNvPr id="30" name="Oval 58"/>
            <p:cNvSpPr>
              <a:spLocks noChangeArrowheads="1"/>
            </p:cNvSpPr>
            <p:nvPr/>
          </p:nvSpPr>
          <p:spPr bwMode="auto">
            <a:xfrm>
              <a:off x="5867400" y="4572000"/>
              <a:ext cx="685800" cy="292100"/>
            </a:xfrm>
            <a:prstGeom prst="ellipse">
              <a:avLst/>
            </a:prstGeom>
            <a:noFill/>
            <a:ln w="6350">
              <a:solidFill>
                <a:srgbClr val="FF0000"/>
              </a:solidFill>
              <a:round/>
              <a:headEnd/>
              <a:tailEnd/>
            </a:ln>
          </p:spPr>
          <p:txBody>
            <a:bodyPr/>
            <a:lstStyle/>
            <a:p>
              <a:endParaRPr lang="en-US">
                <a:solidFill>
                  <a:prstClr val="black"/>
                </a:solidFill>
              </a:endParaRPr>
            </a:p>
          </p:txBody>
        </p:sp>
        <p:sp>
          <p:nvSpPr>
            <p:cNvPr id="31" name="Oval 58"/>
            <p:cNvSpPr>
              <a:spLocks noChangeArrowheads="1"/>
            </p:cNvSpPr>
            <p:nvPr/>
          </p:nvSpPr>
          <p:spPr bwMode="auto">
            <a:xfrm>
              <a:off x="5080000" y="2895600"/>
              <a:ext cx="863600" cy="292100"/>
            </a:xfrm>
            <a:prstGeom prst="ellipse">
              <a:avLst/>
            </a:prstGeom>
            <a:noFill/>
            <a:ln w="6350">
              <a:solidFill>
                <a:srgbClr val="FF0000"/>
              </a:solidFill>
              <a:round/>
              <a:headEnd/>
              <a:tailEnd/>
            </a:ln>
          </p:spPr>
          <p:txBody>
            <a:bodyPr/>
            <a:lstStyle/>
            <a:p>
              <a:endParaRPr lang="en-US">
                <a:solidFill>
                  <a:prstClr val="black"/>
                </a:solidFill>
              </a:endParaRPr>
            </a:p>
          </p:txBody>
        </p:sp>
        <p:cxnSp>
          <p:nvCxnSpPr>
            <p:cNvPr id="32" name="Straight Arrow Connector 52"/>
            <p:cNvCxnSpPr>
              <a:cxnSpLocks noChangeShapeType="1"/>
              <a:stCxn id="31" idx="5"/>
            </p:cNvCxnSpPr>
            <p:nvPr/>
          </p:nvCxnSpPr>
          <p:spPr bwMode="auto">
            <a:xfrm rot="16200000" flipH="1">
              <a:off x="5829300" y="3132138"/>
              <a:ext cx="311150" cy="336550"/>
            </a:xfrm>
            <a:prstGeom prst="straightConnector1">
              <a:avLst/>
            </a:prstGeom>
            <a:noFill/>
            <a:ln w="9525">
              <a:solidFill>
                <a:schemeClr val="tx1"/>
              </a:solidFill>
              <a:round/>
              <a:headEnd/>
              <a:tailEnd type="stealth" w="med" len="lg"/>
            </a:ln>
          </p:spPr>
        </p:cxnSp>
        <p:sp>
          <p:nvSpPr>
            <p:cNvPr id="34" name="TextBox 41"/>
            <p:cNvSpPr txBox="1">
              <a:spLocks noChangeArrowheads="1"/>
            </p:cNvSpPr>
            <p:nvPr/>
          </p:nvSpPr>
          <p:spPr bwMode="auto">
            <a:xfrm>
              <a:off x="5708650" y="2702288"/>
              <a:ext cx="1459054" cy="246221"/>
            </a:xfrm>
            <a:prstGeom prst="rect">
              <a:avLst/>
            </a:prstGeom>
            <a:noFill/>
            <a:ln w="9525">
              <a:noFill/>
              <a:miter lim="800000"/>
              <a:headEnd/>
              <a:tailEnd/>
            </a:ln>
          </p:spPr>
          <p:txBody>
            <a:bodyPr wrap="none">
              <a:spAutoFit/>
            </a:bodyPr>
            <a:lstStyle/>
            <a:p>
              <a:r>
                <a:rPr lang="en-US" sz="1000" dirty="0">
                  <a:solidFill>
                    <a:prstClr val="black"/>
                  </a:solidFill>
                </a:rPr>
                <a:t>Iridium Antennas (6)</a:t>
              </a:r>
            </a:p>
          </p:txBody>
        </p:sp>
        <p:sp>
          <p:nvSpPr>
            <p:cNvPr id="35" name="TextBox 41"/>
            <p:cNvSpPr txBox="1">
              <a:spLocks noChangeArrowheads="1"/>
            </p:cNvSpPr>
            <p:nvPr/>
          </p:nvSpPr>
          <p:spPr bwMode="auto">
            <a:xfrm>
              <a:off x="6997700" y="2486388"/>
              <a:ext cx="907621" cy="246221"/>
            </a:xfrm>
            <a:prstGeom prst="rect">
              <a:avLst/>
            </a:prstGeom>
            <a:noFill/>
            <a:ln w="9525">
              <a:noFill/>
              <a:miter lim="800000"/>
              <a:headEnd/>
              <a:tailEnd/>
            </a:ln>
          </p:spPr>
          <p:txBody>
            <a:bodyPr wrap="none">
              <a:spAutoFit/>
            </a:bodyPr>
            <a:lstStyle/>
            <a:p>
              <a:r>
                <a:rPr lang="en-US" sz="1000" dirty="0">
                  <a:solidFill>
                    <a:prstClr val="black"/>
                  </a:solidFill>
                </a:rPr>
                <a:t>Ku Antenna</a:t>
              </a:r>
            </a:p>
          </p:txBody>
        </p:sp>
        <p:sp>
          <p:nvSpPr>
            <p:cNvPr id="36" name="TextBox 40"/>
            <p:cNvSpPr txBox="1">
              <a:spLocks noChangeArrowheads="1"/>
            </p:cNvSpPr>
            <p:nvPr/>
          </p:nvSpPr>
          <p:spPr bwMode="auto">
            <a:xfrm>
              <a:off x="4483100" y="3086100"/>
              <a:ext cx="720725" cy="246063"/>
            </a:xfrm>
            <a:prstGeom prst="rect">
              <a:avLst/>
            </a:prstGeom>
            <a:noFill/>
            <a:ln w="9525">
              <a:noFill/>
              <a:miter lim="800000"/>
              <a:headEnd/>
              <a:tailEnd/>
            </a:ln>
          </p:spPr>
          <p:txBody>
            <a:bodyPr wrap="none">
              <a:spAutoFit/>
            </a:bodyPr>
            <a:lstStyle/>
            <a:p>
              <a:pPr algn="ctr"/>
              <a:r>
                <a:rPr lang="en-US" sz="1000">
                  <a:solidFill>
                    <a:prstClr val="black"/>
                  </a:solidFill>
                </a:rPr>
                <a:t>NASDAT</a:t>
              </a:r>
            </a:p>
          </p:txBody>
        </p:sp>
        <p:sp>
          <p:nvSpPr>
            <p:cNvPr id="37" name="TextBox 40"/>
            <p:cNvSpPr txBox="1">
              <a:spLocks noChangeArrowheads="1"/>
            </p:cNvSpPr>
            <p:nvPr/>
          </p:nvSpPr>
          <p:spPr bwMode="auto">
            <a:xfrm>
              <a:off x="5959963" y="4623526"/>
              <a:ext cx="522899" cy="246221"/>
            </a:xfrm>
            <a:prstGeom prst="rect">
              <a:avLst/>
            </a:prstGeom>
            <a:noFill/>
            <a:ln w="9525">
              <a:noFill/>
              <a:miter lim="800000"/>
              <a:headEnd/>
              <a:tailEnd/>
            </a:ln>
          </p:spPr>
          <p:txBody>
            <a:bodyPr wrap="none">
              <a:spAutoFit/>
            </a:bodyPr>
            <a:lstStyle/>
            <a:p>
              <a:pPr algn="ctr"/>
              <a:r>
                <a:rPr lang="en-US" sz="1000" dirty="0">
                  <a:solidFill>
                    <a:prstClr val="black"/>
                  </a:solidFill>
                </a:rPr>
                <a:t>MPCS</a:t>
              </a:r>
            </a:p>
          </p:txBody>
        </p:sp>
        <p:sp>
          <p:nvSpPr>
            <p:cNvPr id="38" name="TextBox 40"/>
            <p:cNvSpPr txBox="1">
              <a:spLocks noChangeArrowheads="1"/>
            </p:cNvSpPr>
            <p:nvPr/>
          </p:nvSpPr>
          <p:spPr bwMode="auto">
            <a:xfrm>
              <a:off x="5038762" y="2934063"/>
              <a:ext cx="944490" cy="246221"/>
            </a:xfrm>
            <a:prstGeom prst="rect">
              <a:avLst/>
            </a:prstGeom>
            <a:noFill/>
            <a:ln w="9525">
              <a:noFill/>
              <a:miter lim="800000"/>
              <a:headEnd/>
              <a:tailEnd/>
            </a:ln>
          </p:spPr>
          <p:txBody>
            <a:bodyPr wrap="none">
              <a:spAutoFit/>
            </a:bodyPr>
            <a:lstStyle/>
            <a:p>
              <a:pPr algn="ctr"/>
              <a:r>
                <a:rPr lang="en-US" sz="1000" dirty="0">
                  <a:solidFill>
                    <a:prstClr val="black"/>
                  </a:solidFill>
                </a:rPr>
                <a:t>Link Module</a:t>
              </a:r>
            </a:p>
          </p:txBody>
        </p:sp>
        <p:sp>
          <p:nvSpPr>
            <p:cNvPr id="39" name="Oval 45"/>
            <p:cNvSpPr>
              <a:spLocks noChangeArrowheads="1"/>
            </p:cNvSpPr>
            <p:nvPr/>
          </p:nvSpPr>
          <p:spPr bwMode="auto">
            <a:xfrm flipV="1">
              <a:off x="6127750" y="3325813"/>
              <a:ext cx="152400" cy="46037"/>
            </a:xfrm>
            <a:prstGeom prst="ellipse">
              <a:avLst/>
            </a:prstGeom>
            <a:solidFill>
              <a:schemeClr val="tx1"/>
            </a:solidFill>
            <a:ln w="9525">
              <a:noFill/>
              <a:round/>
              <a:headEnd/>
              <a:tailEnd/>
            </a:ln>
          </p:spPr>
          <p:txBody>
            <a:bodyPr rot="10800000"/>
            <a:lstStyle/>
            <a:p>
              <a:endParaRPr lang="en-US">
                <a:solidFill>
                  <a:prstClr val="black"/>
                </a:solidFill>
              </a:endParaRPr>
            </a:p>
          </p:txBody>
        </p:sp>
        <p:sp>
          <p:nvSpPr>
            <p:cNvPr id="40" name="Oval 46"/>
            <p:cNvSpPr>
              <a:spLocks noChangeArrowheads="1"/>
            </p:cNvSpPr>
            <p:nvPr/>
          </p:nvSpPr>
          <p:spPr bwMode="auto">
            <a:xfrm flipV="1">
              <a:off x="6280150" y="3325813"/>
              <a:ext cx="152400" cy="46037"/>
            </a:xfrm>
            <a:prstGeom prst="ellipse">
              <a:avLst/>
            </a:prstGeom>
            <a:solidFill>
              <a:schemeClr val="tx1"/>
            </a:solidFill>
            <a:ln w="9525">
              <a:noFill/>
              <a:round/>
              <a:headEnd/>
              <a:tailEnd/>
            </a:ln>
          </p:spPr>
          <p:txBody>
            <a:bodyPr rot="10800000"/>
            <a:lstStyle/>
            <a:p>
              <a:endParaRPr lang="en-US">
                <a:solidFill>
                  <a:prstClr val="black"/>
                </a:solidFill>
              </a:endParaRPr>
            </a:p>
          </p:txBody>
        </p:sp>
        <p:sp>
          <p:nvSpPr>
            <p:cNvPr id="41" name="Oval 47"/>
            <p:cNvSpPr>
              <a:spLocks noChangeArrowheads="1"/>
            </p:cNvSpPr>
            <p:nvPr/>
          </p:nvSpPr>
          <p:spPr bwMode="auto">
            <a:xfrm flipV="1">
              <a:off x="6432550" y="3325813"/>
              <a:ext cx="152400" cy="46037"/>
            </a:xfrm>
            <a:prstGeom prst="ellipse">
              <a:avLst/>
            </a:prstGeom>
            <a:solidFill>
              <a:schemeClr val="tx1"/>
            </a:solidFill>
            <a:ln w="9525">
              <a:noFill/>
              <a:round/>
              <a:headEnd/>
              <a:tailEnd/>
            </a:ln>
          </p:spPr>
          <p:txBody>
            <a:bodyPr rot="10800000"/>
            <a:lstStyle/>
            <a:p>
              <a:endParaRPr lang="en-US">
                <a:solidFill>
                  <a:prstClr val="black"/>
                </a:solidFill>
              </a:endParaRPr>
            </a:p>
          </p:txBody>
        </p:sp>
        <p:sp>
          <p:nvSpPr>
            <p:cNvPr id="42" name="Oval 58"/>
            <p:cNvSpPr>
              <a:spLocks noChangeArrowheads="1"/>
            </p:cNvSpPr>
            <p:nvPr/>
          </p:nvSpPr>
          <p:spPr bwMode="auto">
            <a:xfrm>
              <a:off x="2311400" y="2154238"/>
              <a:ext cx="952500" cy="284162"/>
            </a:xfrm>
            <a:prstGeom prst="ellipse">
              <a:avLst/>
            </a:prstGeom>
            <a:noFill/>
            <a:ln w="6350">
              <a:solidFill>
                <a:srgbClr val="FF0000"/>
              </a:solidFill>
              <a:round/>
              <a:headEnd/>
              <a:tailEnd/>
            </a:ln>
          </p:spPr>
          <p:txBody>
            <a:bodyPr/>
            <a:lstStyle/>
            <a:p>
              <a:endParaRPr lang="en-US">
                <a:solidFill>
                  <a:prstClr val="black"/>
                </a:solidFill>
              </a:endParaRPr>
            </a:p>
          </p:txBody>
        </p:sp>
        <p:sp>
          <p:nvSpPr>
            <p:cNvPr id="43" name="Rectangle 41"/>
            <p:cNvSpPr>
              <a:spLocks noChangeArrowheads="1"/>
            </p:cNvSpPr>
            <p:nvPr/>
          </p:nvSpPr>
          <p:spPr bwMode="auto">
            <a:xfrm>
              <a:off x="5943600" y="3429000"/>
              <a:ext cx="114300" cy="152400"/>
            </a:xfrm>
            <a:prstGeom prst="rect">
              <a:avLst/>
            </a:prstGeom>
            <a:solidFill>
              <a:schemeClr val="accent1"/>
            </a:solidFill>
            <a:ln w="9525">
              <a:solidFill>
                <a:schemeClr val="tx1"/>
              </a:solidFill>
              <a:round/>
              <a:headEnd/>
              <a:tailEnd/>
            </a:ln>
          </p:spPr>
          <p:txBody>
            <a:bodyPr/>
            <a:lstStyle/>
            <a:p>
              <a:endParaRPr lang="en-US">
                <a:solidFill>
                  <a:prstClr val="black"/>
                </a:solidFill>
              </a:endParaRPr>
            </a:p>
          </p:txBody>
        </p:sp>
        <p:sp>
          <p:nvSpPr>
            <p:cNvPr id="44" name="Rectangle 42"/>
            <p:cNvSpPr>
              <a:spLocks noChangeArrowheads="1"/>
            </p:cNvSpPr>
            <p:nvPr/>
          </p:nvSpPr>
          <p:spPr bwMode="auto">
            <a:xfrm>
              <a:off x="6105525" y="4048125"/>
              <a:ext cx="304800" cy="76200"/>
            </a:xfrm>
            <a:prstGeom prst="rect">
              <a:avLst/>
            </a:prstGeom>
            <a:solidFill>
              <a:schemeClr val="accent1"/>
            </a:solidFill>
            <a:ln w="9525">
              <a:solidFill>
                <a:schemeClr val="tx1"/>
              </a:solidFill>
              <a:round/>
              <a:headEnd/>
              <a:tailEnd/>
            </a:ln>
          </p:spPr>
          <p:txBody>
            <a:bodyPr/>
            <a:lstStyle/>
            <a:p>
              <a:endParaRPr lang="en-US">
                <a:solidFill>
                  <a:prstClr val="black"/>
                </a:solidFill>
              </a:endParaRPr>
            </a:p>
          </p:txBody>
        </p:sp>
        <p:cxnSp>
          <p:nvCxnSpPr>
            <p:cNvPr id="45" name="Straight Arrow Connector 52"/>
            <p:cNvCxnSpPr>
              <a:cxnSpLocks noChangeShapeType="1"/>
              <a:endCxn id="43" idx="1"/>
            </p:cNvCxnSpPr>
            <p:nvPr/>
          </p:nvCxnSpPr>
          <p:spPr bwMode="auto">
            <a:xfrm rot="16200000" flipH="1">
              <a:off x="5410201" y="2971800"/>
              <a:ext cx="195262" cy="871537"/>
            </a:xfrm>
            <a:prstGeom prst="straightConnector1">
              <a:avLst/>
            </a:prstGeom>
            <a:noFill/>
            <a:ln w="9525">
              <a:solidFill>
                <a:schemeClr val="tx1"/>
              </a:solidFill>
              <a:round/>
              <a:headEnd/>
              <a:tailEnd type="stealth" w="med" len="lg"/>
            </a:ln>
          </p:spPr>
        </p:cxnSp>
        <p:sp>
          <p:nvSpPr>
            <p:cNvPr id="46" name="Rectangle 41"/>
            <p:cNvSpPr>
              <a:spLocks noChangeArrowheads="1"/>
            </p:cNvSpPr>
            <p:nvPr/>
          </p:nvSpPr>
          <p:spPr bwMode="auto">
            <a:xfrm>
              <a:off x="6096000" y="3467100"/>
              <a:ext cx="228600" cy="114300"/>
            </a:xfrm>
            <a:prstGeom prst="rect">
              <a:avLst/>
            </a:prstGeom>
            <a:solidFill>
              <a:schemeClr val="accent1"/>
            </a:solidFill>
            <a:ln w="9525">
              <a:solidFill>
                <a:schemeClr val="tx1"/>
              </a:solidFill>
              <a:round/>
              <a:headEnd/>
              <a:tailEnd/>
            </a:ln>
          </p:spPr>
          <p:txBody>
            <a:bodyPr/>
            <a:lstStyle/>
            <a:p>
              <a:endParaRPr lang="en-US">
                <a:solidFill>
                  <a:prstClr val="black"/>
                </a:solidFill>
              </a:endParaRPr>
            </a:p>
          </p:txBody>
        </p:sp>
      </p:grpSp>
      <p:sp>
        <p:nvSpPr>
          <p:cNvPr id="50" name="Title 3"/>
          <p:cNvSpPr>
            <a:spLocks noGrp="1"/>
          </p:cNvSpPr>
          <p:nvPr>
            <p:ph type="title"/>
          </p:nvPr>
        </p:nvSpPr>
        <p:spPr>
          <a:xfrm>
            <a:off x="676613" y="423209"/>
            <a:ext cx="7526000" cy="726491"/>
          </a:xfrm>
        </p:spPr>
        <p:txBody>
          <a:bodyPr>
            <a:normAutofit/>
          </a:bodyPr>
          <a:lstStyle/>
          <a:p>
            <a:pPr algn="ctr"/>
            <a:r>
              <a:rPr lang="en-US" sz="2800" dirty="0" smtClean="0"/>
              <a:t>  </a:t>
            </a:r>
            <a:r>
              <a:rPr lang="en-US" sz="4000" dirty="0" smtClean="0">
                <a:cs typeface="Helvetica"/>
              </a:rPr>
              <a:t>Platform Overview, APCS</a:t>
            </a:r>
            <a:endParaRPr lang="en-US" sz="4000" dirty="0">
              <a:cs typeface="Helvetica"/>
            </a:endParaRPr>
          </a:p>
        </p:txBody>
      </p:sp>
    </p:spTree>
    <p:extLst>
      <p:ext uri="{BB962C8B-B14F-4D97-AF65-F5344CB8AC3E}">
        <p14:creationId xmlns:p14="http://schemas.microsoft.com/office/powerpoint/2010/main" val="82795103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50769FF-479B-46EF-8847-3CC3C3083A8A}" type="slidenum">
              <a:rPr lang="en-US" altLang="en-US" sz="1000">
                <a:solidFill>
                  <a:prstClr val="black"/>
                </a:solidFill>
              </a:rPr>
              <a:pPr/>
              <a:t>52</a:t>
            </a:fld>
            <a:endParaRPr lang="en-US" altLang="en-US" sz="1400">
              <a:solidFill>
                <a:prstClr val="black"/>
              </a:solidFill>
            </a:endParaRPr>
          </a:p>
        </p:txBody>
      </p:sp>
      <p:sp>
        <p:nvSpPr>
          <p:cNvPr id="4099" name="Rectangle 2"/>
          <p:cNvSpPr>
            <a:spLocks noChangeArrowheads="1"/>
          </p:cNvSpPr>
          <p:nvPr/>
        </p:nvSpPr>
        <p:spPr bwMode="auto">
          <a:xfrm>
            <a:off x="0" y="207963"/>
            <a:ext cx="87630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200" b="1">
                <a:solidFill>
                  <a:srgbClr val="000099"/>
                </a:solidFill>
              </a:rPr>
              <a:t>SHOUT 2015 - Payloads</a:t>
            </a:r>
          </a:p>
        </p:txBody>
      </p:sp>
      <p:grpSp>
        <p:nvGrpSpPr>
          <p:cNvPr id="4100" name="Group 5"/>
          <p:cNvGrpSpPr>
            <a:grpSpLocks/>
          </p:cNvGrpSpPr>
          <p:nvPr/>
        </p:nvGrpSpPr>
        <p:grpSpPr bwMode="auto">
          <a:xfrm>
            <a:off x="304800" y="1354138"/>
            <a:ext cx="8458200" cy="3065462"/>
            <a:chOff x="304800" y="1028077"/>
            <a:chExt cx="8458200" cy="3064951"/>
          </a:xfrm>
        </p:grpSpPr>
        <p:grpSp>
          <p:nvGrpSpPr>
            <p:cNvPr id="4103" name="Group 4"/>
            <p:cNvGrpSpPr>
              <a:grpSpLocks/>
            </p:cNvGrpSpPr>
            <p:nvPr/>
          </p:nvGrpSpPr>
          <p:grpSpPr bwMode="auto">
            <a:xfrm>
              <a:off x="407508" y="1028077"/>
              <a:ext cx="7959389" cy="2792046"/>
              <a:chOff x="398460" y="3479939"/>
              <a:chExt cx="7959389" cy="2792046"/>
            </a:xfrm>
          </p:grpSpPr>
          <p:grpSp>
            <p:nvGrpSpPr>
              <p:cNvPr id="4136" name="Group 1"/>
              <p:cNvGrpSpPr>
                <a:grpSpLocks/>
              </p:cNvGrpSpPr>
              <p:nvPr/>
            </p:nvGrpSpPr>
            <p:grpSpPr bwMode="auto">
              <a:xfrm>
                <a:off x="398460" y="3479939"/>
                <a:ext cx="7959389" cy="2792046"/>
                <a:chOff x="1014412" y="4205391"/>
                <a:chExt cx="6934200" cy="2262187"/>
              </a:xfrm>
            </p:grpSpPr>
            <p:grpSp>
              <p:nvGrpSpPr>
                <p:cNvPr id="4146" name="Group 3"/>
                <p:cNvGrpSpPr>
                  <a:grpSpLocks/>
                </p:cNvGrpSpPr>
                <p:nvPr/>
              </p:nvGrpSpPr>
              <p:grpSpPr bwMode="auto">
                <a:xfrm>
                  <a:off x="1014412" y="4205391"/>
                  <a:ext cx="6934200" cy="2262187"/>
                  <a:chOff x="1117600" y="1371600"/>
                  <a:chExt cx="6934200" cy="2262188"/>
                </a:xfrm>
              </p:grpSpPr>
              <p:pic>
                <p:nvPicPr>
                  <p:cNvPr id="4148" name="Picture 31" descr="GH Sideview - v3 w-HIR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1371600"/>
                    <a:ext cx="69342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517" t="72769" r="20140" b="4984"/>
                  <a:stretch/>
                </p:blipFill>
                <p:spPr bwMode="auto">
                  <a:xfrm flipH="1">
                    <a:off x="5055391" y="3200399"/>
                    <a:ext cx="1326356" cy="383369"/>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50"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200400"/>
                    <a:ext cx="560387"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51" name="Freeform 1"/>
                  <p:cNvSpPr>
                    <a:spLocks/>
                  </p:cNvSpPr>
                  <p:nvPr/>
                </p:nvSpPr>
                <p:spPr bwMode="auto">
                  <a:xfrm>
                    <a:off x="6099403" y="3298031"/>
                    <a:ext cx="189478" cy="104775"/>
                  </a:xfrm>
                  <a:custGeom>
                    <a:avLst/>
                    <a:gdLst>
                      <a:gd name="T0" fmla="*/ 3741 w 189478"/>
                      <a:gd name="T1" fmla="*/ 104775 h 104775"/>
                      <a:gd name="T2" fmla="*/ 3741 w 189478"/>
                      <a:gd name="T3" fmla="*/ 104775 h 104775"/>
                      <a:gd name="T4" fmla="*/ 15647 w 189478"/>
                      <a:gd name="T5" fmla="*/ 88107 h 104775"/>
                      <a:gd name="T6" fmla="*/ 6122 w 189478"/>
                      <a:gd name="T7" fmla="*/ 83344 h 104775"/>
                      <a:gd name="T8" fmla="*/ 8503 w 189478"/>
                      <a:gd name="T9" fmla="*/ 57150 h 104775"/>
                      <a:gd name="T10" fmla="*/ 39460 w 189478"/>
                      <a:gd name="T11" fmla="*/ 45244 h 104775"/>
                      <a:gd name="T12" fmla="*/ 34697 w 189478"/>
                      <a:gd name="T13" fmla="*/ 40481 h 104775"/>
                      <a:gd name="T14" fmla="*/ 63272 w 189478"/>
                      <a:gd name="T15" fmla="*/ 26194 h 104775"/>
                      <a:gd name="T16" fmla="*/ 77560 w 189478"/>
                      <a:gd name="T17" fmla="*/ 21432 h 104775"/>
                      <a:gd name="T18" fmla="*/ 96610 w 189478"/>
                      <a:gd name="T19" fmla="*/ 16669 h 104775"/>
                      <a:gd name="T20" fmla="*/ 118041 w 189478"/>
                      <a:gd name="T21" fmla="*/ 11907 h 104775"/>
                      <a:gd name="T22" fmla="*/ 134710 w 189478"/>
                      <a:gd name="T23" fmla="*/ 9525 h 104775"/>
                      <a:gd name="T24" fmla="*/ 151378 w 189478"/>
                      <a:gd name="T25" fmla="*/ 4763 h 104775"/>
                      <a:gd name="T26" fmla="*/ 170428 w 189478"/>
                      <a:gd name="T27" fmla="*/ 0 h 104775"/>
                      <a:gd name="T28" fmla="*/ 184716 w 189478"/>
                      <a:gd name="T29" fmla="*/ 2382 h 104775"/>
                      <a:gd name="T30" fmla="*/ 187097 w 189478"/>
                      <a:gd name="T31" fmla="*/ 11907 h 104775"/>
                      <a:gd name="T32" fmla="*/ 189478 w 189478"/>
                      <a:gd name="T33" fmla="*/ 19050 h 104775"/>
                      <a:gd name="T34" fmla="*/ 179953 w 189478"/>
                      <a:gd name="T35" fmla="*/ 64294 h 104775"/>
                      <a:gd name="T36" fmla="*/ 165666 w 189478"/>
                      <a:gd name="T37" fmla="*/ 76200 h 104775"/>
                      <a:gd name="T38" fmla="*/ 158522 w 189478"/>
                      <a:gd name="T39" fmla="*/ 78582 h 104775"/>
                      <a:gd name="T40" fmla="*/ 151378 w 189478"/>
                      <a:gd name="T41" fmla="*/ 83344 h 104775"/>
                      <a:gd name="T42" fmla="*/ 137091 w 189478"/>
                      <a:gd name="T43" fmla="*/ 88107 h 104775"/>
                      <a:gd name="T44" fmla="*/ 129947 w 189478"/>
                      <a:gd name="T45" fmla="*/ 92869 h 104775"/>
                      <a:gd name="T46" fmla="*/ 113278 w 189478"/>
                      <a:gd name="T47" fmla="*/ 97632 h 104775"/>
                      <a:gd name="T48" fmla="*/ 79941 w 189478"/>
                      <a:gd name="T49" fmla="*/ 102394 h 104775"/>
                      <a:gd name="T50" fmla="*/ 3741 w 189478"/>
                      <a:gd name="T51" fmla="*/ 104775 h 1047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9478" h="104775">
                        <a:moveTo>
                          <a:pt x="3741" y="104775"/>
                        </a:moveTo>
                        <a:lnTo>
                          <a:pt x="3741" y="104775"/>
                        </a:lnTo>
                        <a:cubicBezTo>
                          <a:pt x="7710" y="99219"/>
                          <a:pt x="15250" y="91679"/>
                          <a:pt x="15647" y="88107"/>
                        </a:cubicBezTo>
                        <a:cubicBezTo>
                          <a:pt x="16044" y="84535"/>
                          <a:pt x="-12046" y="101512"/>
                          <a:pt x="6122" y="83344"/>
                        </a:cubicBezTo>
                        <a:cubicBezTo>
                          <a:pt x="8900" y="78185"/>
                          <a:pt x="6122" y="61912"/>
                          <a:pt x="8503" y="57150"/>
                        </a:cubicBezTo>
                        <a:cubicBezTo>
                          <a:pt x="10884" y="52388"/>
                          <a:pt x="35094" y="48022"/>
                          <a:pt x="39460" y="45244"/>
                        </a:cubicBezTo>
                        <a:cubicBezTo>
                          <a:pt x="43826" y="42466"/>
                          <a:pt x="32270" y="41998"/>
                          <a:pt x="34697" y="40481"/>
                        </a:cubicBezTo>
                        <a:cubicBezTo>
                          <a:pt x="41047" y="36512"/>
                          <a:pt x="56128" y="29369"/>
                          <a:pt x="63272" y="26194"/>
                        </a:cubicBezTo>
                        <a:cubicBezTo>
                          <a:pt x="70416" y="23019"/>
                          <a:pt x="72690" y="22650"/>
                          <a:pt x="77560" y="21432"/>
                        </a:cubicBezTo>
                        <a:cubicBezTo>
                          <a:pt x="83910" y="19844"/>
                          <a:pt x="90400" y="18739"/>
                          <a:pt x="96610" y="16669"/>
                        </a:cubicBezTo>
                        <a:cubicBezTo>
                          <a:pt x="107713" y="12968"/>
                          <a:pt x="102471" y="14303"/>
                          <a:pt x="118041" y="11907"/>
                        </a:cubicBezTo>
                        <a:cubicBezTo>
                          <a:pt x="123589" y="11053"/>
                          <a:pt x="129188" y="10529"/>
                          <a:pt x="134710" y="9525"/>
                        </a:cubicBezTo>
                        <a:cubicBezTo>
                          <a:pt x="146612" y="7361"/>
                          <a:pt x="141175" y="7546"/>
                          <a:pt x="151378" y="4763"/>
                        </a:cubicBezTo>
                        <a:cubicBezTo>
                          <a:pt x="157693" y="3041"/>
                          <a:pt x="170428" y="0"/>
                          <a:pt x="170428" y="0"/>
                        </a:cubicBezTo>
                        <a:cubicBezTo>
                          <a:pt x="175191" y="794"/>
                          <a:pt x="180787" y="-425"/>
                          <a:pt x="184716" y="2382"/>
                        </a:cubicBezTo>
                        <a:cubicBezTo>
                          <a:pt x="187379" y="4284"/>
                          <a:pt x="186198" y="8760"/>
                          <a:pt x="187097" y="11907"/>
                        </a:cubicBezTo>
                        <a:cubicBezTo>
                          <a:pt x="187786" y="14320"/>
                          <a:pt x="188684" y="16669"/>
                          <a:pt x="189478" y="19050"/>
                        </a:cubicBezTo>
                        <a:cubicBezTo>
                          <a:pt x="187618" y="33000"/>
                          <a:pt x="189092" y="51499"/>
                          <a:pt x="179953" y="64294"/>
                        </a:cubicBezTo>
                        <a:cubicBezTo>
                          <a:pt x="177025" y="68393"/>
                          <a:pt x="170310" y="73878"/>
                          <a:pt x="165666" y="76200"/>
                        </a:cubicBezTo>
                        <a:cubicBezTo>
                          <a:pt x="163421" y="77323"/>
                          <a:pt x="160767" y="77459"/>
                          <a:pt x="158522" y="78582"/>
                        </a:cubicBezTo>
                        <a:cubicBezTo>
                          <a:pt x="155962" y="79862"/>
                          <a:pt x="153993" y="82182"/>
                          <a:pt x="151378" y="83344"/>
                        </a:cubicBezTo>
                        <a:cubicBezTo>
                          <a:pt x="146791" y="85383"/>
                          <a:pt x="141268" y="85323"/>
                          <a:pt x="137091" y="88107"/>
                        </a:cubicBezTo>
                        <a:cubicBezTo>
                          <a:pt x="134710" y="89694"/>
                          <a:pt x="132604" y="91806"/>
                          <a:pt x="129947" y="92869"/>
                        </a:cubicBezTo>
                        <a:cubicBezTo>
                          <a:pt x="124582" y="95015"/>
                          <a:pt x="118813" y="95971"/>
                          <a:pt x="113278" y="97632"/>
                        </a:cubicBezTo>
                        <a:cubicBezTo>
                          <a:pt x="97101" y="102485"/>
                          <a:pt x="111137" y="100834"/>
                          <a:pt x="79941" y="102394"/>
                        </a:cubicBezTo>
                        <a:cubicBezTo>
                          <a:pt x="56937" y="103544"/>
                          <a:pt x="16441" y="104378"/>
                          <a:pt x="3741" y="104775"/>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solidFill>
                        <a:prstClr val="black"/>
                      </a:solidFill>
                    </a:endParaRPr>
                  </a:p>
                </p:txBody>
              </p:sp>
              <p:sp>
                <p:nvSpPr>
                  <p:cNvPr id="4152" name="Freeform 2"/>
                  <p:cNvSpPr>
                    <a:spLocks/>
                  </p:cNvSpPr>
                  <p:nvPr/>
                </p:nvSpPr>
                <p:spPr bwMode="auto">
                  <a:xfrm>
                    <a:off x="5053013" y="3195640"/>
                    <a:ext cx="1195387" cy="311942"/>
                  </a:xfrm>
                  <a:custGeom>
                    <a:avLst/>
                    <a:gdLst>
                      <a:gd name="T0" fmla="*/ 4763 w 1195387"/>
                      <a:gd name="T1" fmla="*/ 4762 h 311942"/>
                      <a:gd name="T2" fmla="*/ 0 w 1195387"/>
                      <a:gd name="T3" fmla="*/ 104773 h 311942"/>
                      <a:gd name="T4" fmla="*/ 88106 w 1195387"/>
                      <a:gd name="T5" fmla="*/ 121441 h 311942"/>
                      <a:gd name="T6" fmla="*/ 176212 w 1195387"/>
                      <a:gd name="T7" fmla="*/ 126204 h 311942"/>
                      <a:gd name="T8" fmla="*/ 219075 w 1195387"/>
                      <a:gd name="T9" fmla="*/ 123823 h 311942"/>
                      <a:gd name="T10" fmla="*/ 245268 w 1195387"/>
                      <a:gd name="T11" fmla="*/ 180973 h 311942"/>
                      <a:gd name="T12" fmla="*/ 292893 w 1195387"/>
                      <a:gd name="T13" fmla="*/ 233360 h 311942"/>
                      <a:gd name="T14" fmla="*/ 345281 w 1195387"/>
                      <a:gd name="T15" fmla="*/ 283366 h 311942"/>
                      <a:gd name="T16" fmla="*/ 400050 w 1195387"/>
                      <a:gd name="T17" fmla="*/ 311942 h 311942"/>
                      <a:gd name="T18" fmla="*/ 864393 w 1195387"/>
                      <a:gd name="T19" fmla="*/ 302417 h 311942"/>
                      <a:gd name="T20" fmla="*/ 959644 w 1195387"/>
                      <a:gd name="T21" fmla="*/ 257172 h 311942"/>
                      <a:gd name="T22" fmla="*/ 1009650 w 1195387"/>
                      <a:gd name="T23" fmla="*/ 204785 h 311942"/>
                      <a:gd name="T24" fmla="*/ 1085850 w 1195387"/>
                      <a:gd name="T25" fmla="*/ 121441 h 311942"/>
                      <a:gd name="T26" fmla="*/ 1166812 w 1195387"/>
                      <a:gd name="T27" fmla="*/ 83341 h 311942"/>
                      <a:gd name="T28" fmla="*/ 1195386 w 1195387"/>
                      <a:gd name="T29" fmla="*/ 64291 h 311942"/>
                      <a:gd name="T30" fmla="*/ 1195387 w 1195387"/>
                      <a:gd name="T31" fmla="*/ 0 h 311942"/>
                      <a:gd name="T32" fmla="*/ 4763 w 1195387"/>
                      <a:gd name="T33" fmla="*/ 4762 h 3119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5387" h="311942">
                        <a:moveTo>
                          <a:pt x="4763" y="4762"/>
                        </a:moveTo>
                        <a:lnTo>
                          <a:pt x="0" y="104773"/>
                        </a:lnTo>
                        <a:lnTo>
                          <a:pt x="88106" y="121441"/>
                        </a:lnTo>
                        <a:lnTo>
                          <a:pt x="176212" y="126204"/>
                        </a:lnTo>
                        <a:lnTo>
                          <a:pt x="219075" y="123823"/>
                        </a:lnTo>
                        <a:lnTo>
                          <a:pt x="245268" y="180973"/>
                        </a:lnTo>
                        <a:lnTo>
                          <a:pt x="292893" y="233360"/>
                        </a:lnTo>
                        <a:lnTo>
                          <a:pt x="345281" y="283366"/>
                        </a:lnTo>
                        <a:lnTo>
                          <a:pt x="400050" y="311942"/>
                        </a:lnTo>
                        <a:lnTo>
                          <a:pt x="864393" y="302417"/>
                        </a:lnTo>
                        <a:cubicBezTo>
                          <a:pt x="919955" y="284954"/>
                          <a:pt x="927894" y="272254"/>
                          <a:pt x="959644" y="257172"/>
                        </a:cubicBezTo>
                        <a:lnTo>
                          <a:pt x="1009650" y="204785"/>
                        </a:lnTo>
                        <a:lnTo>
                          <a:pt x="1085850" y="121441"/>
                        </a:lnTo>
                        <a:lnTo>
                          <a:pt x="1166812" y="83341"/>
                        </a:lnTo>
                        <a:lnTo>
                          <a:pt x="1195386" y="64291"/>
                        </a:lnTo>
                        <a:cubicBezTo>
                          <a:pt x="1195386" y="48416"/>
                          <a:pt x="1195387" y="15875"/>
                          <a:pt x="1195387" y="0"/>
                        </a:cubicBezTo>
                        <a:lnTo>
                          <a:pt x="4763" y="4762"/>
                        </a:lnTo>
                        <a:close/>
                      </a:path>
                    </a:pathLst>
                  </a:custGeom>
                  <a:solidFill>
                    <a:srgbClr val="00B0F0">
                      <a:alpha val="21176"/>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solidFill>
                        <a:prstClr val="black"/>
                      </a:solidFill>
                    </a:endParaRPr>
                  </a:p>
                </p:txBody>
              </p:sp>
              <p:cxnSp>
                <p:nvCxnSpPr>
                  <p:cNvPr id="4153" name="Straight Connector 4"/>
                  <p:cNvCxnSpPr>
                    <a:cxnSpLocks noChangeShapeType="1"/>
                  </p:cNvCxnSpPr>
                  <p:nvPr/>
                </p:nvCxnSpPr>
                <p:spPr bwMode="auto">
                  <a:xfrm flipH="1">
                    <a:off x="6099403" y="3259931"/>
                    <a:ext cx="153760" cy="85725"/>
                  </a:xfrm>
                  <a:prstGeom prst="line">
                    <a:avLst/>
                  </a:prstGeom>
                  <a:noFill/>
                  <a:ln w="9525" algn="ctr">
                    <a:solidFill>
                      <a:schemeClr val="bg2"/>
                    </a:solidFill>
                    <a:round/>
                    <a:headEnd/>
                    <a:tailEnd/>
                  </a:ln>
                  <a:extLst>
                    <a:ext uri="{909E8E84-426E-40dd-AFC4-6F175D3DCCD1}">
                      <a14:hiddenFill xmlns:a14="http://schemas.microsoft.com/office/drawing/2010/main">
                        <a:noFill/>
                      </a14:hiddenFill>
                    </a:ext>
                  </a:extLst>
                </p:spPr>
              </p:cxnSp>
              <p:sp>
                <p:nvSpPr>
                  <p:cNvPr id="4154" name="Freeform 19"/>
                  <p:cNvSpPr>
                    <a:spLocks/>
                  </p:cNvSpPr>
                  <p:nvPr/>
                </p:nvSpPr>
                <p:spPr bwMode="auto">
                  <a:xfrm>
                    <a:off x="2009775" y="3048000"/>
                    <a:ext cx="1519238" cy="269081"/>
                  </a:xfrm>
                  <a:custGeom>
                    <a:avLst/>
                    <a:gdLst>
                      <a:gd name="T0" fmla="*/ 0 w 1519238"/>
                      <a:gd name="T1" fmla="*/ 0 h 269081"/>
                      <a:gd name="T2" fmla="*/ 104775 w 1519238"/>
                      <a:gd name="T3" fmla="*/ 16669 h 269081"/>
                      <a:gd name="T4" fmla="*/ 302419 w 1519238"/>
                      <a:gd name="T5" fmla="*/ 150019 h 269081"/>
                      <a:gd name="T6" fmla="*/ 576263 w 1519238"/>
                      <a:gd name="T7" fmla="*/ 209550 h 269081"/>
                      <a:gd name="T8" fmla="*/ 1138238 w 1519238"/>
                      <a:gd name="T9" fmla="*/ 207169 h 269081"/>
                      <a:gd name="T10" fmla="*/ 1354931 w 1519238"/>
                      <a:gd name="T11" fmla="*/ 147638 h 269081"/>
                      <a:gd name="T12" fmla="*/ 1473994 w 1519238"/>
                      <a:gd name="T13" fmla="*/ 61913 h 269081"/>
                      <a:gd name="T14" fmla="*/ 1519238 w 1519238"/>
                      <a:gd name="T15" fmla="*/ 73819 h 269081"/>
                      <a:gd name="T16" fmla="*/ 1428750 w 1519238"/>
                      <a:gd name="T17" fmla="*/ 195263 h 269081"/>
                      <a:gd name="T18" fmla="*/ 1188244 w 1519238"/>
                      <a:gd name="T19" fmla="*/ 269081 h 269081"/>
                      <a:gd name="T20" fmla="*/ 464344 w 1519238"/>
                      <a:gd name="T21" fmla="*/ 264319 h 269081"/>
                      <a:gd name="T22" fmla="*/ 264319 w 1519238"/>
                      <a:gd name="T23" fmla="*/ 195263 h 269081"/>
                      <a:gd name="T24" fmla="*/ 83344 w 1519238"/>
                      <a:gd name="T25" fmla="*/ 90488 h 269081"/>
                      <a:gd name="T26" fmla="*/ 0 w 1519238"/>
                      <a:gd name="T27" fmla="*/ 0 h 269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19238" h="269081">
                        <a:moveTo>
                          <a:pt x="0" y="0"/>
                        </a:moveTo>
                        <a:lnTo>
                          <a:pt x="104775" y="16669"/>
                        </a:lnTo>
                        <a:lnTo>
                          <a:pt x="302419" y="150019"/>
                        </a:lnTo>
                        <a:lnTo>
                          <a:pt x="576263" y="209550"/>
                        </a:lnTo>
                        <a:lnTo>
                          <a:pt x="1138238" y="207169"/>
                        </a:lnTo>
                        <a:lnTo>
                          <a:pt x="1354931" y="147638"/>
                        </a:lnTo>
                        <a:lnTo>
                          <a:pt x="1473994" y="61913"/>
                        </a:lnTo>
                        <a:lnTo>
                          <a:pt x="1519238" y="73819"/>
                        </a:lnTo>
                        <a:lnTo>
                          <a:pt x="1428750" y="195263"/>
                        </a:lnTo>
                        <a:lnTo>
                          <a:pt x="1188244" y="269081"/>
                        </a:lnTo>
                        <a:lnTo>
                          <a:pt x="464344" y="264319"/>
                        </a:lnTo>
                        <a:lnTo>
                          <a:pt x="264319" y="195263"/>
                        </a:lnTo>
                        <a:lnTo>
                          <a:pt x="83344" y="90488"/>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solidFill>
                        <a:prstClr val="black"/>
                      </a:solidFill>
                    </a:endParaRPr>
                  </a:p>
                </p:txBody>
              </p:sp>
            </p:grpSp>
            <p:sp>
              <p:nvSpPr>
                <p:cNvPr id="4147" name="Text Box 46"/>
                <p:cNvSpPr txBox="1">
                  <a:spLocks noChangeArrowheads="1"/>
                </p:cNvSpPr>
                <p:nvPr/>
              </p:nvSpPr>
              <p:spPr bwMode="auto">
                <a:xfrm>
                  <a:off x="1126292" y="4352421"/>
                  <a:ext cx="6619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i="1">
                      <a:solidFill>
                        <a:srgbClr val="3333CC"/>
                      </a:solidFill>
                    </a:rPr>
                    <a:t>872</a:t>
                  </a:r>
                  <a:r>
                    <a:rPr lang="en-US" altLang="en-US" sz="900" b="1" i="1">
                      <a:solidFill>
                        <a:prstClr val="black"/>
                      </a:solidFill>
                    </a:rPr>
                    <a:t/>
                  </a:r>
                  <a:br>
                    <a:rPr lang="en-US" altLang="en-US" sz="900" b="1" i="1">
                      <a:solidFill>
                        <a:prstClr val="black"/>
                      </a:solidFill>
                    </a:rPr>
                  </a:br>
                  <a:r>
                    <a:rPr lang="en-US" altLang="en-US" sz="900" b="1" i="1">
                      <a:solidFill>
                        <a:prstClr val="black"/>
                      </a:solidFill>
                    </a:rPr>
                    <a:t>(AV-6)</a:t>
                  </a:r>
                </a:p>
              </p:txBody>
            </p:sp>
          </p:grpSp>
          <p:sp>
            <p:nvSpPr>
              <p:cNvPr id="4137" name="Rectangle 3262"/>
              <p:cNvSpPr>
                <a:spLocks noChangeArrowheads="1"/>
              </p:cNvSpPr>
              <p:nvPr/>
            </p:nvSpPr>
            <p:spPr bwMode="auto">
              <a:xfrm>
                <a:off x="7525525" y="5523291"/>
                <a:ext cx="3847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00" b="1">
                    <a:solidFill>
                      <a:srgbClr val="000000"/>
                    </a:solidFill>
                    <a:latin typeface="Calibri" panose="020F0502020204030204" pitchFamily="34" charset="0"/>
                  </a:rPr>
                  <a:t>3</a:t>
                </a:r>
                <a:endParaRPr lang="en-US" altLang="en-US" sz="600">
                  <a:solidFill>
                    <a:prstClr val="black"/>
                  </a:solidFill>
                  <a:latin typeface="Calibri" panose="020F0502020204030204" pitchFamily="34" charset="0"/>
                </a:endParaRPr>
              </a:p>
            </p:txBody>
          </p:sp>
          <p:sp>
            <p:nvSpPr>
              <p:cNvPr id="4138" name="Rectangle 3256"/>
              <p:cNvSpPr>
                <a:spLocks noChangeArrowheads="1"/>
              </p:cNvSpPr>
              <p:nvPr/>
            </p:nvSpPr>
            <p:spPr bwMode="auto">
              <a:xfrm>
                <a:off x="7325455" y="4857897"/>
                <a:ext cx="3847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00" b="1">
                    <a:solidFill>
                      <a:srgbClr val="000000"/>
                    </a:solidFill>
                    <a:latin typeface="Calibri" panose="020F0502020204030204" pitchFamily="34" charset="0"/>
                  </a:rPr>
                  <a:t>7</a:t>
                </a:r>
                <a:endParaRPr lang="en-US" altLang="en-US" sz="600">
                  <a:solidFill>
                    <a:prstClr val="black"/>
                  </a:solidFill>
                  <a:latin typeface="Calibri" panose="020F0502020204030204" pitchFamily="34" charset="0"/>
                </a:endParaRPr>
              </a:p>
            </p:txBody>
          </p:sp>
          <p:sp>
            <p:nvSpPr>
              <p:cNvPr id="4139" name="Rectangle 3492"/>
              <p:cNvSpPr>
                <a:spLocks noChangeArrowheads="1"/>
              </p:cNvSpPr>
              <p:nvPr/>
            </p:nvSpPr>
            <p:spPr bwMode="auto">
              <a:xfrm>
                <a:off x="6138249" y="5306315"/>
                <a:ext cx="243489" cy="18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00" b="1">
                    <a:solidFill>
                      <a:srgbClr val="000000"/>
                    </a:solidFill>
                    <a:latin typeface="Calibri" panose="020F0502020204030204" pitchFamily="34" charset="0"/>
                  </a:rPr>
                  <a:t>13( (L)</a:t>
                </a:r>
                <a:br>
                  <a:rPr lang="en-US" altLang="en-US" sz="600" b="1">
                    <a:solidFill>
                      <a:srgbClr val="000000"/>
                    </a:solidFill>
                    <a:latin typeface="Calibri" panose="020F0502020204030204" pitchFamily="34" charset="0"/>
                  </a:rPr>
                </a:br>
                <a:r>
                  <a:rPr lang="en-US" altLang="en-US" sz="600" b="1">
                    <a:solidFill>
                      <a:srgbClr val="000000"/>
                    </a:solidFill>
                    <a:latin typeface="Calibri" panose="020F0502020204030204" pitchFamily="34" charset="0"/>
                  </a:rPr>
                  <a:t>14 (R)</a:t>
                </a:r>
                <a:endParaRPr lang="en-US" altLang="en-US" sz="600">
                  <a:solidFill>
                    <a:prstClr val="black"/>
                  </a:solidFill>
                  <a:latin typeface="Calibri" panose="020F0502020204030204" pitchFamily="34" charset="0"/>
                </a:endParaRPr>
              </a:p>
            </p:txBody>
          </p:sp>
          <p:sp>
            <p:nvSpPr>
              <p:cNvPr id="4140" name="Rectangle 3493"/>
              <p:cNvSpPr>
                <a:spLocks noChangeArrowheads="1"/>
              </p:cNvSpPr>
              <p:nvPr/>
            </p:nvSpPr>
            <p:spPr bwMode="auto">
              <a:xfrm>
                <a:off x="6480536" y="5306315"/>
                <a:ext cx="1687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00" b="1">
                    <a:solidFill>
                      <a:srgbClr val="000000"/>
                    </a:solidFill>
                    <a:latin typeface="Calibri" panose="020F0502020204030204" pitchFamily="34" charset="0"/>
                  </a:rPr>
                  <a:t>12</a:t>
                </a:r>
              </a:p>
            </p:txBody>
          </p:sp>
          <p:sp>
            <p:nvSpPr>
              <p:cNvPr id="4141" name="Rectangle 3526"/>
              <p:cNvSpPr>
                <a:spLocks noChangeArrowheads="1"/>
              </p:cNvSpPr>
              <p:nvPr/>
            </p:nvSpPr>
            <p:spPr bwMode="auto">
              <a:xfrm>
                <a:off x="1597007" y="5400338"/>
                <a:ext cx="769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00" b="1">
                    <a:solidFill>
                      <a:srgbClr val="000000"/>
                    </a:solidFill>
                    <a:latin typeface="Calibri" panose="020F0502020204030204" pitchFamily="34" charset="0"/>
                  </a:rPr>
                  <a:t>61</a:t>
                </a:r>
                <a:endParaRPr lang="en-US" altLang="en-US" sz="600">
                  <a:solidFill>
                    <a:prstClr val="black"/>
                  </a:solidFill>
                  <a:latin typeface="Calibri" panose="020F0502020204030204" pitchFamily="34" charset="0"/>
                </a:endParaRPr>
              </a:p>
            </p:txBody>
          </p:sp>
          <p:sp>
            <p:nvSpPr>
              <p:cNvPr id="4142" name="Rectangle 3493"/>
              <p:cNvSpPr>
                <a:spLocks noChangeArrowheads="1"/>
              </p:cNvSpPr>
              <p:nvPr/>
            </p:nvSpPr>
            <p:spPr bwMode="auto">
              <a:xfrm>
                <a:off x="5851402" y="5306315"/>
                <a:ext cx="13739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00" b="1">
                    <a:solidFill>
                      <a:srgbClr val="000000"/>
                    </a:solidFill>
                    <a:latin typeface="Calibri" panose="020F0502020204030204" pitchFamily="34" charset="0"/>
                  </a:rPr>
                  <a:t>16</a:t>
                </a:r>
              </a:p>
            </p:txBody>
          </p:sp>
          <p:sp>
            <p:nvSpPr>
              <p:cNvPr id="4143" name="Rectangle 3526"/>
              <p:cNvSpPr>
                <a:spLocks noChangeArrowheads="1"/>
              </p:cNvSpPr>
              <p:nvPr/>
            </p:nvSpPr>
            <p:spPr bwMode="auto">
              <a:xfrm>
                <a:off x="2209269" y="5313548"/>
                <a:ext cx="769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00" b="1">
                    <a:solidFill>
                      <a:srgbClr val="000000"/>
                    </a:solidFill>
                    <a:latin typeface="Calibri" panose="020F0502020204030204" pitchFamily="34" charset="0"/>
                  </a:rPr>
                  <a:t>46</a:t>
                </a:r>
              </a:p>
            </p:txBody>
          </p:sp>
          <p:sp>
            <p:nvSpPr>
              <p:cNvPr id="4144" name="Rectangle 3371"/>
              <p:cNvSpPr>
                <a:spLocks noChangeArrowheads="1"/>
              </p:cNvSpPr>
              <p:nvPr/>
            </p:nvSpPr>
            <p:spPr bwMode="auto">
              <a:xfrm>
                <a:off x="5238963" y="5692051"/>
                <a:ext cx="37362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00" b="1">
                    <a:solidFill>
                      <a:srgbClr val="000000"/>
                    </a:solidFill>
                    <a:latin typeface="Calibri" panose="020F0502020204030204" pitchFamily="34" charset="0"/>
                  </a:rPr>
                  <a:t>25</a:t>
                </a:r>
                <a:endParaRPr lang="en-US" altLang="en-US" sz="600">
                  <a:solidFill>
                    <a:prstClr val="black"/>
                  </a:solidFill>
                  <a:latin typeface="Calibri" panose="020F0502020204030204" pitchFamily="34" charset="0"/>
                </a:endParaRPr>
              </a:p>
            </p:txBody>
          </p:sp>
          <p:sp>
            <p:nvSpPr>
              <p:cNvPr id="4145" name="Rectangle 3493"/>
              <p:cNvSpPr>
                <a:spLocks noChangeArrowheads="1"/>
              </p:cNvSpPr>
              <p:nvPr/>
            </p:nvSpPr>
            <p:spPr bwMode="auto">
              <a:xfrm>
                <a:off x="5553552" y="5397928"/>
                <a:ext cx="13498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500" b="1">
                    <a:solidFill>
                      <a:srgbClr val="000000"/>
                    </a:solidFill>
                    <a:latin typeface="Calibri" panose="020F0502020204030204" pitchFamily="34" charset="0"/>
                  </a:rPr>
                  <a:t>22</a:t>
                </a:r>
              </a:p>
            </p:txBody>
          </p:sp>
        </p:grpSp>
        <p:sp>
          <p:nvSpPr>
            <p:cNvPr id="4104" name="Text Box 41"/>
            <p:cNvSpPr txBox="1">
              <a:spLocks noChangeArrowheads="1"/>
            </p:cNvSpPr>
            <p:nvPr/>
          </p:nvSpPr>
          <p:spPr bwMode="auto">
            <a:xfrm>
              <a:off x="5970914" y="1525767"/>
              <a:ext cx="1225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prstClr val="black"/>
                  </a:solidFill>
                </a:rPr>
                <a:t>LIP </a:t>
              </a:r>
              <a:r>
                <a:rPr lang="en-US" altLang="en-US" sz="1000" b="1">
                  <a:solidFill>
                    <a:prstClr val="black"/>
                  </a:solidFill>
                </a:rPr>
                <a:t>(left side)</a:t>
              </a:r>
            </a:p>
          </p:txBody>
        </p:sp>
        <p:sp>
          <p:nvSpPr>
            <p:cNvPr id="4105" name="Line 45"/>
            <p:cNvSpPr>
              <a:spLocks noChangeShapeType="1"/>
            </p:cNvSpPr>
            <p:nvPr/>
          </p:nvSpPr>
          <p:spPr bwMode="auto">
            <a:xfrm flipH="1">
              <a:off x="6265164" y="1802766"/>
              <a:ext cx="302127" cy="1001025"/>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06" name="Text Box 46"/>
            <p:cNvSpPr txBox="1">
              <a:spLocks noChangeArrowheads="1"/>
            </p:cNvSpPr>
            <p:nvPr/>
          </p:nvSpPr>
          <p:spPr bwMode="auto">
            <a:xfrm>
              <a:off x="784139" y="3388476"/>
              <a:ext cx="1015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prstClr val="black"/>
                  </a:solidFill>
                </a:rPr>
                <a:t>DropSonde</a:t>
              </a:r>
              <a:br>
                <a:rPr lang="en-US" altLang="en-US" sz="1200" b="1">
                  <a:solidFill>
                    <a:prstClr val="black"/>
                  </a:solidFill>
                </a:rPr>
              </a:br>
              <a:r>
                <a:rPr lang="en-US" altLang="en-US" sz="1200" b="1">
                  <a:solidFill>
                    <a:prstClr val="black"/>
                  </a:solidFill>
                </a:rPr>
                <a:t>Dispensor</a:t>
              </a:r>
            </a:p>
          </p:txBody>
        </p:sp>
        <p:sp>
          <p:nvSpPr>
            <p:cNvPr id="4107" name="Line 48"/>
            <p:cNvSpPr>
              <a:spLocks noChangeShapeType="1"/>
            </p:cNvSpPr>
            <p:nvPr/>
          </p:nvSpPr>
          <p:spPr bwMode="auto">
            <a:xfrm flipH="1">
              <a:off x="8341935" y="2170795"/>
              <a:ext cx="1" cy="634164"/>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08" name="Text Box 49"/>
            <p:cNvSpPr txBox="1">
              <a:spLocks noChangeArrowheads="1"/>
            </p:cNvSpPr>
            <p:nvPr/>
          </p:nvSpPr>
          <p:spPr bwMode="auto">
            <a:xfrm>
              <a:off x="5535733" y="3791742"/>
              <a:ext cx="808243" cy="27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prstClr val="black"/>
                  </a:solidFill>
                </a:rPr>
                <a:t>HIWRAP</a:t>
              </a:r>
            </a:p>
          </p:txBody>
        </p:sp>
        <p:sp>
          <p:nvSpPr>
            <p:cNvPr id="4109" name="Text Box 50"/>
            <p:cNvSpPr txBox="1">
              <a:spLocks noChangeArrowheads="1"/>
            </p:cNvSpPr>
            <p:nvPr/>
          </p:nvSpPr>
          <p:spPr bwMode="auto">
            <a:xfrm>
              <a:off x="6904365" y="3573096"/>
              <a:ext cx="747327" cy="27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prstClr val="black"/>
                  </a:solidFill>
                </a:rPr>
                <a:t>HAMSR</a:t>
              </a:r>
            </a:p>
          </p:txBody>
        </p:sp>
        <p:sp>
          <p:nvSpPr>
            <p:cNvPr id="4110" name="Line 53"/>
            <p:cNvSpPr>
              <a:spLocks noChangeShapeType="1"/>
            </p:cNvSpPr>
            <p:nvPr/>
          </p:nvSpPr>
          <p:spPr bwMode="auto">
            <a:xfrm>
              <a:off x="2207794" y="1441031"/>
              <a:ext cx="1935" cy="247684"/>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11" name="Line 55"/>
            <p:cNvSpPr>
              <a:spLocks noChangeShapeType="1"/>
            </p:cNvSpPr>
            <p:nvPr/>
          </p:nvSpPr>
          <p:spPr bwMode="auto">
            <a:xfrm flipH="1" flipV="1">
              <a:off x="2619709" y="3250393"/>
              <a:ext cx="202493" cy="256252"/>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12" name="Line 57"/>
            <p:cNvSpPr>
              <a:spLocks noChangeShapeType="1"/>
            </p:cNvSpPr>
            <p:nvPr/>
          </p:nvSpPr>
          <p:spPr bwMode="auto">
            <a:xfrm flipV="1">
              <a:off x="7334503" y="3228621"/>
              <a:ext cx="257901" cy="344474"/>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13" name="Line 58"/>
            <p:cNvSpPr>
              <a:spLocks noChangeShapeType="1"/>
            </p:cNvSpPr>
            <p:nvPr/>
          </p:nvSpPr>
          <p:spPr bwMode="auto">
            <a:xfrm flipV="1">
              <a:off x="4629451" y="3026766"/>
              <a:ext cx="903605" cy="426963"/>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14" name="Line 60"/>
            <p:cNvSpPr>
              <a:spLocks noChangeShapeType="1"/>
            </p:cNvSpPr>
            <p:nvPr/>
          </p:nvSpPr>
          <p:spPr bwMode="auto">
            <a:xfrm flipV="1">
              <a:off x="1375978" y="3060033"/>
              <a:ext cx="213257" cy="350154"/>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15" name="Line 63"/>
            <p:cNvSpPr>
              <a:spLocks noChangeShapeType="1"/>
            </p:cNvSpPr>
            <p:nvPr/>
          </p:nvSpPr>
          <p:spPr bwMode="auto">
            <a:xfrm flipH="1" flipV="1">
              <a:off x="5703164" y="3429235"/>
              <a:ext cx="262206" cy="375203"/>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16" name="Text Box 41"/>
            <p:cNvSpPr txBox="1">
              <a:spLocks noChangeArrowheads="1"/>
            </p:cNvSpPr>
            <p:nvPr/>
          </p:nvSpPr>
          <p:spPr bwMode="auto">
            <a:xfrm>
              <a:off x="7874650" y="1709130"/>
              <a:ext cx="872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srgbClr val="0070C0"/>
                  </a:solidFill>
                </a:rPr>
                <a:t>Low-light</a:t>
              </a:r>
              <a:br>
                <a:rPr lang="en-US" altLang="en-US" sz="1200" b="1">
                  <a:solidFill>
                    <a:srgbClr val="0070C0"/>
                  </a:solidFill>
                </a:rPr>
              </a:br>
              <a:r>
                <a:rPr lang="en-US" altLang="en-US" sz="1200" b="1">
                  <a:solidFill>
                    <a:srgbClr val="0070C0"/>
                  </a:solidFill>
                </a:rPr>
                <a:t>Camera</a:t>
              </a:r>
            </a:p>
          </p:txBody>
        </p:sp>
        <p:sp>
          <p:nvSpPr>
            <p:cNvPr id="4117" name="Text Box 41"/>
            <p:cNvSpPr txBox="1">
              <a:spLocks noChangeArrowheads="1"/>
            </p:cNvSpPr>
            <p:nvPr/>
          </p:nvSpPr>
          <p:spPr bwMode="auto">
            <a:xfrm>
              <a:off x="1981138" y="1164770"/>
              <a:ext cx="549388" cy="28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prstClr val="black"/>
                  </a:solidFill>
                </a:rPr>
                <a:t>LIP</a:t>
              </a:r>
            </a:p>
          </p:txBody>
        </p:sp>
        <p:sp>
          <p:nvSpPr>
            <p:cNvPr id="4118" name="Text Box 41"/>
            <p:cNvSpPr txBox="1">
              <a:spLocks noChangeArrowheads="1"/>
            </p:cNvSpPr>
            <p:nvPr/>
          </p:nvSpPr>
          <p:spPr bwMode="auto">
            <a:xfrm>
              <a:off x="4660561" y="3808933"/>
              <a:ext cx="549388" cy="28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prstClr val="black"/>
                  </a:solidFill>
                </a:rPr>
                <a:t>LIP</a:t>
              </a:r>
            </a:p>
          </p:txBody>
        </p:sp>
        <p:sp>
          <p:nvSpPr>
            <p:cNvPr id="4119" name="Text Box 46"/>
            <p:cNvSpPr txBox="1">
              <a:spLocks noChangeArrowheads="1"/>
            </p:cNvSpPr>
            <p:nvPr/>
          </p:nvSpPr>
          <p:spPr bwMode="auto">
            <a:xfrm>
              <a:off x="2725022" y="3388476"/>
              <a:ext cx="7457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srgbClr val="0070C0"/>
                  </a:solidFill>
                </a:rPr>
                <a:t>HDVis</a:t>
              </a:r>
              <a:br>
                <a:rPr lang="en-US" altLang="en-US" sz="1200" b="1">
                  <a:solidFill>
                    <a:srgbClr val="0070C0"/>
                  </a:solidFill>
                </a:rPr>
              </a:br>
              <a:r>
                <a:rPr lang="en-US" altLang="en-US" sz="1200" b="1">
                  <a:solidFill>
                    <a:srgbClr val="0070C0"/>
                  </a:solidFill>
                </a:rPr>
                <a:t>Camera</a:t>
              </a:r>
            </a:p>
          </p:txBody>
        </p:sp>
        <p:sp>
          <p:nvSpPr>
            <p:cNvPr id="4120" name="Line 53"/>
            <p:cNvSpPr>
              <a:spLocks noChangeShapeType="1"/>
            </p:cNvSpPr>
            <p:nvPr/>
          </p:nvSpPr>
          <p:spPr bwMode="auto">
            <a:xfrm flipV="1">
              <a:off x="685786" y="2972043"/>
              <a:ext cx="228592" cy="228630"/>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21" name="Text Box 41"/>
            <p:cNvSpPr txBox="1">
              <a:spLocks noChangeArrowheads="1"/>
            </p:cNvSpPr>
            <p:nvPr/>
          </p:nvSpPr>
          <p:spPr bwMode="auto">
            <a:xfrm>
              <a:off x="304800" y="3200674"/>
              <a:ext cx="549255" cy="2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prstClr val="black"/>
                  </a:solidFill>
                </a:rPr>
                <a:t>LIP</a:t>
              </a:r>
            </a:p>
          </p:txBody>
        </p:sp>
        <p:sp>
          <p:nvSpPr>
            <p:cNvPr id="4122" name="Line 53"/>
            <p:cNvSpPr>
              <a:spLocks noChangeShapeType="1"/>
            </p:cNvSpPr>
            <p:nvPr/>
          </p:nvSpPr>
          <p:spPr bwMode="auto">
            <a:xfrm>
              <a:off x="2312437" y="1441030"/>
              <a:ext cx="735462" cy="257209"/>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23" name="Line 45"/>
            <p:cNvSpPr>
              <a:spLocks noChangeShapeType="1"/>
            </p:cNvSpPr>
            <p:nvPr/>
          </p:nvSpPr>
          <p:spPr bwMode="auto">
            <a:xfrm>
              <a:off x="5885055" y="1991597"/>
              <a:ext cx="333383" cy="844728"/>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24" name="Text Box 46"/>
            <p:cNvSpPr txBox="1">
              <a:spLocks noChangeArrowheads="1"/>
            </p:cNvSpPr>
            <p:nvPr/>
          </p:nvSpPr>
          <p:spPr bwMode="auto">
            <a:xfrm>
              <a:off x="1905004" y="3388415"/>
              <a:ext cx="646307" cy="46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srgbClr val="0070C0"/>
                  </a:solidFill>
                </a:rPr>
                <a:t>Storm</a:t>
              </a:r>
              <a:br>
                <a:rPr lang="en-US" altLang="en-US" sz="1200" b="1">
                  <a:solidFill>
                    <a:srgbClr val="0070C0"/>
                  </a:solidFill>
                </a:rPr>
              </a:br>
              <a:r>
                <a:rPr lang="en-US" altLang="en-US" sz="1200" b="1">
                  <a:solidFill>
                    <a:srgbClr val="0070C0"/>
                  </a:solidFill>
                </a:rPr>
                <a:t>Scope</a:t>
              </a:r>
            </a:p>
          </p:txBody>
        </p:sp>
        <p:sp>
          <p:nvSpPr>
            <p:cNvPr id="4125" name="Line 57"/>
            <p:cNvSpPr>
              <a:spLocks noChangeShapeType="1"/>
            </p:cNvSpPr>
            <p:nvPr/>
          </p:nvSpPr>
          <p:spPr bwMode="auto">
            <a:xfrm flipH="1" flipV="1">
              <a:off x="2175792" y="2972043"/>
              <a:ext cx="32003" cy="433158"/>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26" name="Text Box 46"/>
            <p:cNvSpPr txBox="1">
              <a:spLocks noChangeArrowheads="1"/>
            </p:cNvSpPr>
            <p:nvPr/>
          </p:nvSpPr>
          <p:spPr bwMode="auto">
            <a:xfrm>
              <a:off x="4049051" y="3388476"/>
              <a:ext cx="696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srgbClr val="0070C0"/>
                  </a:solidFill>
                </a:rPr>
                <a:t>GHIS</a:t>
              </a:r>
              <a:br>
                <a:rPr lang="en-US" altLang="en-US" sz="1200" b="1">
                  <a:solidFill>
                    <a:srgbClr val="0070C0"/>
                  </a:solidFill>
                </a:rPr>
              </a:br>
              <a:r>
                <a:rPr lang="en-US" altLang="en-US" sz="1200" b="1">
                  <a:solidFill>
                    <a:srgbClr val="0070C0"/>
                  </a:solidFill>
                </a:rPr>
                <a:t>(Accel)</a:t>
              </a:r>
            </a:p>
          </p:txBody>
        </p:sp>
        <p:sp>
          <p:nvSpPr>
            <p:cNvPr id="4127" name="Line 45"/>
            <p:cNvSpPr>
              <a:spLocks noChangeShapeType="1"/>
            </p:cNvSpPr>
            <p:nvPr/>
          </p:nvSpPr>
          <p:spPr bwMode="auto">
            <a:xfrm>
              <a:off x="5077856" y="2143444"/>
              <a:ext cx="810918" cy="732827"/>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28" name="Line 48"/>
            <p:cNvSpPr>
              <a:spLocks noChangeShapeType="1"/>
            </p:cNvSpPr>
            <p:nvPr/>
          </p:nvSpPr>
          <p:spPr bwMode="auto">
            <a:xfrm flipH="1" flipV="1">
              <a:off x="8202095" y="3123975"/>
              <a:ext cx="93084" cy="218799"/>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29" name="Text Box 41"/>
            <p:cNvSpPr txBox="1">
              <a:spLocks noChangeArrowheads="1"/>
            </p:cNvSpPr>
            <p:nvPr/>
          </p:nvSpPr>
          <p:spPr bwMode="auto">
            <a:xfrm>
              <a:off x="7970795" y="3388476"/>
              <a:ext cx="792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srgbClr val="0070C0"/>
                  </a:solidFill>
                </a:rPr>
                <a:t>Daylight</a:t>
              </a:r>
              <a:br>
                <a:rPr lang="en-US" altLang="en-US" sz="1200" b="1">
                  <a:solidFill>
                    <a:srgbClr val="0070C0"/>
                  </a:solidFill>
                </a:rPr>
              </a:br>
              <a:r>
                <a:rPr lang="en-US" altLang="en-US" sz="1200" b="1">
                  <a:solidFill>
                    <a:srgbClr val="0070C0"/>
                  </a:solidFill>
                </a:rPr>
                <a:t>Camera</a:t>
              </a:r>
            </a:p>
          </p:txBody>
        </p:sp>
        <p:sp>
          <p:nvSpPr>
            <p:cNvPr id="4130" name="Line 63"/>
            <p:cNvSpPr>
              <a:spLocks noChangeShapeType="1"/>
            </p:cNvSpPr>
            <p:nvPr/>
          </p:nvSpPr>
          <p:spPr bwMode="auto">
            <a:xfrm flipV="1">
              <a:off x="5973794" y="2959083"/>
              <a:ext cx="571214" cy="845357"/>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31" name="Line 57"/>
            <p:cNvSpPr>
              <a:spLocks noChangeShapeType="1"/>
            </p:cNvSpPr>
            <p:nvPr/>
          </p:nvSpPr>
          <p:spPr bwMode="auto">
            <a:xfrm flipH="1" flipV="1">
              <a:off x="1676473" y="3102872"/>
              <a:ext cx="531321" cy="307315"/>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32" name="Text Box 41"/>
            <p:cNvSpPr txBox="1">
              <a:spLocks noChangeArrowheads="1"/>
            </p:cNvSpPr>
            <p:nvPr/>
          </p:nvSpPr>
          <p:spPr bwMode="auto">
            <a:xfrm>
              <a:off x="5394606" y="1709130"/>
              <a:ext cx="1225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prstClr val="black"/>
                  </a:solidFill>
                </a:rPr>
                <a:t>LIP </a:t>
              </a:r>
              <a:r>
                <a:rPr lang="en-US" altLang="en-US" sz="1000" b="1">
                  <a:solidFill>
                    <a:prstClr val="black"/>
                  </a:solidFill>
                </a:rPr>
                <a:t>(rt. side)</a:t>
              </a:r>
            </a:p>
          </p:txBody>
        </p:sp>
        <p:sp>
          <p:nvSpPr>
            <p:cNvPr id="4133" name="Text Box 46"/>
            <p:cNvSpPr txBox="1">
              <a:spLocks noChangeArrowheads="1"/>
            </p:cNvSpPr>
            <p:nvPr/>
          </p:nvSpPr>
          <p:spPr bwMode="auto">
            <a:xfrm>
              <a:off x="4308123" y="1709130"/>
              <a:ext cx="1015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a:solidFill>
                    <a:prstClr val="black"/>
                  </a:solidFill>
                </a:rPr>
                <a:t>DropSonde</a:t>
              </a:r>
              <a:br>
                <a:rPr lang="en-US" altLang="en-US" sz="1200" b="1">
                  <a:solidFill>
                    <a:prstClr val="black"/>
                  </a:solidFill>
                </a:rPr>
              </a:br>
              <a:r>
                <a:rPr lang="en-US" altLang="en-US" sz="1200" b="1">
                  <a:solidFill>
                    <a:prstClr val="black"/>
                  </a:solidFill>
                </a:rPr>
                <a:t>Data</a:t>
              </a:r>
            </a:p>
          </p:txBody>
        </p:sp>
        <p:sp>
          <p:nvSpPr>
            <p:cNvPr id="4134" name="Line 60"/>
            <p:cNvSpPr>
              <a:spLocks noChangeShapeType="1"/>
            </p:cNvSpPr>
            <p:nvPr/>
          </p:nvSpPr>
          <p:spPr bwMode="auto">
            <a:xfrm flipH="1" flipV="1">
              <a:off x="5592344" y="3048543"/>
              <a:ext cx="380439" cy="755895"/>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135" name="Line 63"/>
            <p:cNvSpPr>
              <a:spLocks noChangeShapeType="1"/>
            </p:cNvSpPr>
            <p:nvPr/>
          </p:nvSpPr>
          <p:spPr bwMode="auto">
            <a:xfrm flipV="1">
              <a:off x="4943110" y="3429232"/>
              <a:ext cx="93493" cy="386971"/>
            </a:xfrm>
            <a:prstGeom prst="line">
              <a:avLst/>
            </a:prstGeom>
            <a:noFill/>
            <a:ln w="127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grpSp>
      <p:sp>
        <p:nvSpPr>
          <p:cNvPr id="4101" name="Text Box 46"/>
          <p:cNvSpPr txBox="1">
            <a:spLocks noChangeArrowheads="1"/>
          </p:cNvSpPr>
          <p:nvPr/>
        </p:nvSpPr>
        <p:spPr bwMode="auto">
          <a:xfrm>
            <a:off x="454025" y="4600575"/>
            <a:ext cx="11715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120000"/>
              </a:lnSpc>
            </a:pPr>
            <a:r>
              <a:rPr lang="en-US" altLang="en-US" sz="1900" b="1">
                <a:solidFill>
                  <a:prstClr val="black"/>
                </a:solidFill>
              </a:rPr>
              <a:t>AVAPS</a:t>
            </a:r>
          </a:p>
          <a:p>
            <a:pPr algn="ctr">
              <a:lnSpc>
                <a:spcPct val="120000"/>
              </a:lnSpc>
            </a:pPr>
            <a:r>
              <a:rPr lang="en-US" altLang="en-US" sz="1900" b="1">
                <a:solidFill>
                  <a:prstClr val="black"/>
                </a:solidFill>
              </a:rPr>
              <a:t>HAMSR</a:t>
            </a:r>
          </a:p>
          <a:p>
            <a:pPr algn="ctr">
              <a:lnSpc>
                <a:spcPct val="120000"/>
              </a:lnSpc>
            </a:pPr>
            <a:r>
              <a:rPr lang="en-US" altLang="en-US" sz="1900" b="1">
                <a:solidFill>
                  <a:prstClr val="black"/>
                </a:solidFill>
              </a:rPr>
              <a:t>HIWRAP</a:t>
            </a:r>
          </a:p>
          <a:p>
            <a:pPr algn="ctr">
              <a:lnSpc>
                <a:spcPct val="120000"/>
              </a:lnSpc>
            </a:pPr>
            <a:r>
              <a:rPr lang="en-US" altLang="en-US" sz="1900" b="1">
                <a:solidFill>
                  <a:prstClr val="black"/>
                </a:solidFill>
              </a:rPr>
              <a:t>LIP</a:t>
            </a:r>
          </a:p>
        </p:txBody>
      </p:sp>
      <p:sp>
        <p:nvSpPr>
          <p:cNvPr id="4102" name="Text Box 46"/>
          <p:cNvSpPr txBox="1">
            <a:spLocks noChangeArrowheads="1"/>
          </p:cNvSpPr>
          <p:nvPr/>
        </p:nvSpPr>
        <p:spPr bwMode="auto">
          <a:xfrm>
            <a:off x="1755775" y="4600575"/>
            <a:ext cx="71596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20000"/>
              </a:lnSpc>
              <a:buFontTx/>
              <a:buChar char="-"/>
            </a:pPr>
            <a:r>
              <a:rPr lang="en-US" altLang="en-US" sz="1900" b="1">
                <a:solidFill>
                  <a:prstClr val="black"/>
                </a:solidFill>
              </a:rPr>
              <a:t>  Airborne Vertical Atmospheric Profiling System</a:t>
            </a:r>
          </a:p>
          <a:p>
            <a:pPr>
              <a:lnSpc>
                <a:spcPct val="120000"/>
              </a:lnSpc>
              <a:buFontTx/>
              <a:buChar char="-"/>
            </a:pPr>
            <a:r>
              <a:rPr lang="en-US" altLang="en-US" sz="1900" b="1">
                <a:solidFill>
                  <a:prstClr val="black"/>
                </a:solidFill>
              </a:rPr>
              <a:t>  High Altitude MMIC Sounding Radiometer</a:t>
            </a:r>
          </a:p>
          <a:p>
            <a:pPr>
              <a:lnSpc>
                <a:spcPct val="120000"/>
              </a:lnSpc>
              <a:buFontTx/>
              <a:buChar char="-"/>
            </a:pPr>
            <a:r>
              <a:rPr lang="en-US" altLang="en-US" sz="1900" b="1">
                <a:solidFill>
                  <a:prstClr val="black"/>
                </a:solidFill>
              </a:rPr>
              <a:t>  High Altitude Imaging Wind and Rain Profiler</a:t>
            </a:r>
          </a:p>
          <a:p>
            <a:pPr>
              <a:lnSpc>
                <a:spcPct val="120000"/>
              </a:lnSpc>
              <a:buFontTx/>
              <a:buChar char="-"/>
            </a:pPr>
            <a:r>
              <a:rPr lang="en-US" altLang="en-US" sz="1900" b="1">
                <a:solidFill>
                  <a:prstClr val="black"/>
                </a:solidFill>
              </a:rPr>
              <a:t>  Lightning (and Electric Field Meas.) Instrument Package</a:t>
            </a:r>
          </a:p>
        </p:txBody>
      </p:sp>
    </p:spTree>
    <p:extLst>
      <p:ext uri="{BB962C8B-B14F-4D97-AF65-F5344CB8AC3E}">
        <p14:creationId xmlns:p14="http://schemas.microsoft.com/office/powerpoint/2010/main" val="2915491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lnSpc>
                <a:spcPct val="113000"/>
              </a:lnSpc>
              <a:spcBef>
                <a:spcPts val="800"/>
              </a:spcBef>
              <a:buClr>
                <a:srgbClr val="000000"/>
              </a:buClr>
              <a:buSzPct val="100000"/>
              <a:buFont typeface="Arial" charset="0"/>
              <a:buChar char="•"/>
              <a:tabLst>
                <a:tab pos="723900" algn="l"/>
                <a:tab pos="1447800" algn="l"/>
              </a:tabLst>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tabLst>
                <a:tab pos="723900" algn="l"/>
                <a:tab pos="1447800" algn="l"/>
              </a:tabLst>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tabLst>
                <a:tab pos="723900" algn="l"/>
                <a:tab pos="1447800" algn="l"/>
              </a:tabLst>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tabLst>
                <a:tab pos="723900" algn="l"/>
                <a:tab pos="1447800" algn="l"/>
              </a:tabLst>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tabLst>
                <a:tab pos="723900" algn="l"/>
                <a:tab pos="1447800" algn="l"/>
              </a:tabLst>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tabLst>
                <a:tab pos="723900" algn="l"/>
                <a:tab pos="1447800" algn="l"/>
              </a:tabLst>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tabLst>
                <a:tab pos="723900" algn="l"/>
                <a:tab pos="1447800" algn="l"/>
              </a:tabLst>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tabLst>
                <a:tab pos="723900" algn="l"/>
                <a:tab pos="1447800" algn="l"/>
              </a:tabLst>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tabLst>
                <a:tab pos="723900" algn="l"/>
                <a:tab pos="1447800" algn="l"/>
              </a:tabLst>
              <a:defRPr sz="2000">
                <a:solidFill>
                  <a:srgbClr val="000000"/>
                </a:solidFill>
                <a:latin typeface="Trebuchet MS" charset="0"/>
                <a:ea typeface="Lucida Sans Unicode" pitchFamily="34" charset="0"/>
                <a:cs typeface="Lucida Sans Unicode" pitchFamily="34" charset="0"/>
              </a:defRPr>
            </a:lvl9pPr>
          </a:lstStyle>
          <a:p>
            <a:pPr eaLnBrk="1" hangingPunct="1">
              <a:lnSpc>
                <a:spcPct val="100000"/>
              </a:lnSpc>
              <a:spcBef>
                <a:spcPct val="0"/>
              </a:spcBef>
              <a:buClr>
                <a:srgbClr val="898989"/>
              </a:buClr>
              <a:buFont typeface="Calibri" charset="0"/>
              <a:buNone/>
            </a:pPr>
            <a:fld id="{48B80A85-37B2-4D2A-8444-E7D059B20304}" type="slidenum">
              <a:rPr lang="en-GB" altLang="en-US" sz="900" smtClean="0">
                <a:solidFill>
                  <a:srgbClr val="898989"/>
                </a:solidFill>
                <a:latin typeface="Calibri" charset="0"/>
              </a:rPr>
              <a:pPr eaLnBrk="1" hangingPunct="1">
                <a:lnSpc>
                  <a:spcPct val="100000"/>
                </a:lnSpc>
                <a:spcBef>
                  <a:spcPct val="0"/>
                </a:spcBef>
                <a:buClr>
                  <a:srgbClr val="898989"/>
                </a:buClr>
                <a:buFont typeface="Calibri" charset="0"/>
                <a:buNone/>
              </a:pPr>
              <a:t>53</a:t>
            </a:fld>
            <a:endParaRPr lang="en-GB" altLang="en-US" sz="900" smtClean="0">
              <a:solidFill>
                <a:srgbClr val="898989"/>
              </a:solidFill>
              <a:latin typeface="Calibri" charset="0"/>
            </a:endParaRPr>
          </a:p>
        </p:txBody>
      </p:sp>
      <p:pic>
        <p:nvPicPr>
          <p:cNvPr id="6147" name="Picture 190" descr="GRIP-InstLoc"/>
          <p:cNvPicPr>
            <a:picLocks noChangeAspect="1" noChangeArrowheads="1"/>
          </p:cNvPicPr>
          <p:nvPr/>
        </p:nvPicPr>
        <p:blipFill>
          <a:blip r:embed="rId3">
            <a:extLst>
              <a:ext uri="{28A0092B-C50C-407E-A947-70E740481C1C}">
                <a14:useLocalDpi xmlns:a14="http://schemas.microsoft.com/office/drawing/2010/main" val="0"/>
              </a:ext>
            </a:extLst>
          </a:blip>
          <a:srcRect t="5927"/>
          <a:stretch>
            <a:fillRect/>
          </a:stretch>
        </p:blipFill>
        <p:spPr bwMode="auto">
          <a:xfrm>
            <a:off x="1276350" y="1466850"/>
            <a:ext cx="68580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2"/>
          <p:cNvSpPr txBox="1">
            <a:spLocks noChangeArrowheads="1"/>
          </p:cNvSpPr>
          <p:nvPr/>
        </p:nvSpPr>
        <p:spPr bwMode="auto">
          <a:xfrm>
            <a:off x="508000" y="204788"/>
            <a:ext cx="817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lnSpc>
                <a:spcPct val="113000"/>
              </a:lnSpc>
              <a:spcBef>
                <a:spcPts val="800"/>
              </a:spcBef>
              <a:buClr>
                <a:srgbClr val="000000"/>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rebuchet MS" charset="0"/>
                <a:ea typeface="Lucida Sans Unicode" pitchFamily="34" charset="0"/>
                <a:cs typeface="Lucida Sans Unicode" pitchFamily="34" charset="0"/>
              </a:defRPr>
            </a:lvl9pPr>
          </a:lstStyle>
          <a:p>
            <a:pPr algn="ctr" eaLnBrk="1" fontAlgn="base" hangingPunct="1">
              <a:lnSpc>
                <a:spcPct val="100000"/>
              </a:lnSpc>
              <a:spcBef>
                <a:spcPct val="0"/>
              </a:spcBef>
              <a:spcAft>
                <a:spcPct val="0"/>
              </a:spcAft>
              <a:buFont typeface="Trebuchet MS" charset="0"/>
              <a:buNone/>
            </a:pPr>
            <a:r>
              <a:rPr lang="en-GB" altLang="en-US" sz="4400"/>
              <a:t>LIP Instrument Layout on Global Hawk</a:t>
            </a:r>
          </a:p>
        </p:txBody>
      </p:sp>
      <p:sp>
        <p:nvSpPr>
          <p:cNvPr id="6150" name="Rectangle 6"/>
          <p:cNvSpPr>
            <a:spLocks noChangeArrowheads="1"/>
          </p:cNvSpPr>
          <p:nvPr/>
        </p:nvSpPr>
        <p:spPr bwMode="auto">
          <a:xfrm>
            <a:off x="1571625" y="2705100"/>
            <a:ext cx="114300" cy="104775"/>
          </a:xfrm>
          <a:prstGeom prst="rect">
            <a:avLst/>
          </a:prstGeom>
          <a:solidFill>
            <a:srgbClr val="00B8FF"/>
          </a:solidFill>
          <a:ln w="9525" algn="ctr">
            <a:solidFill>
              <a:schemeClr val="tx1"/>
            </a:solidFill>
            <a:round/>
            <a:headEnd/>
            <a:tailEnd/>
          </a:ln>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51" name="Rectangle 7"/>
          <p:cNvSpPr>
            <a:spLocks noChangeArrowheads="1"/>
          </p:cNvSpPr>
          <p:nvPr/>
        </p:nvSpPr>
        <p:spPr bwMode="auto">
          <a:xfrm>
            <a:off x="7410450" y="4876800"/>
            <a:ext cx="114300" cy="104775"/>
          </a:xfrm>
          <a:prstGeom prst="rect">
            <a:avLst/>
          </a:prstGeom>
          <a:solidFill>
            <a:srgbClr val="00B8FF"/>
          </a:solidFill>
          <a:ln w="9525" algn="ctr">
            <a:solidFill>
              <a:schemeClr val="tx1"/>
            </a:solidFill>
            <a:round/>
            <a:headEnd/>
            <a:tailEnd/>
          </a:ln>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52" name="Rectangle 8"/>
          <p:cNvSpPr>
            <a:spLocks noChangeArrowheads="1"/>
          </p:cNvSpPr>
          <p:nvPr/>
        </p:nvSpPr>
        <p:spPr bwMode="auto">
          <a:xfrm>
            <a:off x="2543175" y="6248400"/>
            <a:ext cx="114300" cy="104775"/>
          </a:xfrm>
          <a:prstGeom prst="rect">
            <a:avLst/>
          </a:prstGeom>
          <a:solidFill>
            <a:srgbClr val="00B8FF"/>
          </a:solidFill>
          <a:ln w="9525" algn="ctr">
            <a:solidFill>
              <a:schemeClr val="tx1"/>
            </a:solidFill>
            <a:round/>
            <a:headEnd/>
            <a:tailEnd/>
          </a:ln>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53" name="TextBox 9"/>
          <p:cNvSpPr txBox="1">
            <a:spLocks noChangeArrowheads="1"/>
          </p:cNvSpPr>
          <p:nvPr/>
        </p:nvSpPr>
        <p:spPr bwMode="auto">
          <a:xfrm>
            <a:off x="2638425" y="6172200"/>
            <a:ext cx="15160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100000"/>
              </a:lnSpc>
              <a:spcBef>
                <a:spcPct val="0"/>
              </a:spcBef>
              <a:spcAft>
                <a:spcPct val="0"/>
              </a:spcAft>
              <a:buClrTx/>
              <a:buSzTx/>
              <a:buFontTx/>
              <a:buNone/>
            </a:pPr>
            <a:r>
              <a:rPr lang="en-US" altLang="en-US" sz="1100" b="1">
                <a:solidFill>
                  <a:srgbClr val="FFFFFF"/>
                </a:solidFill>
                <a:latin typeface="Arial" charset="0"/>
              </a:rPr>
              <a:t>/</a:t>
            </a:r>
            <a:r>
              <a:rPr lang="en-US" altLang="en-US" sz="1100" b="1">
                <a:latin typeface="Arial" charset="0"/>
              </a:rPr>
              <a:t>Conductivity Probe</a:t>
            </a:r>
            <a:endParaRPr lang="en-US" altLang="en-US" sz="1100" b="1">
              <a:solidFill>
                <a:srgbClr val="FFFFFF"/>
              </a:solidFill>
              <a:latin typeface="Arial" charset="0"/>
            </a:endParaRPr>
          </a:p>
        </p:txBody>
      </p:sp>
      <p:sp>
        <p:nvSpPr>
          <p:cNvPr id="6154" name="Rectangle 8"/>
          <p:cNvSpPr>
            <a:spLocks noChangeArrowheads="1"/>
          </p:cNvSpPr>
          <p:nvPr/>
        </p:nvSpPr>
        <p:spPr bwMode="auto">
          <a:xfrm>
            <a:off x="7462838" y="2790825"/>
            <a:ext cx="114300" cy="119063"/>
          </a:xfrm>
          <a:prstGeom prst="rect">
            <a:avLst/>
          </a:prstGeom>
          <a:solidFill>
            <a:srgbClr val="FF0000"/>
          </a:solidFill>
          <a:ln w="9525" algn="ctr">
            <a:solidFill>
              <a:schemeClr val="tx1"/>
            </a:solidFill>
            <a:round/>
            <a:headEnd/>
            <a:tailEnd/>
          </a:ln>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55" name="Rectangle 8"/>
          <p:cNvSpPr>
            <a:spLocks noChangeArrowheads="1"/>
          </p:cNvSpPr>
          <p:nvPr/>
        </p:nvSpPr>
        <p:spPr bwMode="auto">
          <a:xfrm>
            <a:off x="6638925" y="2990850"/>
            <a:ext cx="138113" cy="1381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56" name="Rectangle 8"/>
          <p:cNvSpPr>
            <a:spLocks noChangeArrowheads="1"/>
          </p:cNvSpPr>
          <p:nvPr/>
        </p:nvSpPr>
        <p:spPr bwMode="auto">
          <a:xfrm>
            <a:off x="5386388" y="1814513"/>
            <a:ext cx="157162" cy="152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57" name="Rectangle 8"/>
          <p:cNvSpPr>
            <a:spLocks noChangeArrowheads="1"/>
          </p:cNvSpPr>
          <p:nvPr/>
        </p:nvSpPr>
        <p:spPr bwMode="auto">
          <a:xfrm>
            <a:off x="6467475" y="1828800"/>
            <a:ext cx="138113" cy="1381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58" name="Rectangle 8"/>
          <p:cNvSpPr>
            <a:spLocks noChangeArrowheads="1"/>
          </p:cNvSpPr>
          <p:nvPr/>
        </p:nvSpPr>
        <p:spPr bwMode="auto">
          <a:xfrm>
            <a:off x="6824663" y="1881188"/>
            <a:ext cx="114300" cy="119062"/>
          </a:xfrm>
          <a:prstGeom prst="rect">
            <a:avLst/>
          </a:prstGeom>
          <a:solidFill>
            <a:srgbClr val="FF0000"/>
          </a:solidFill>
          <a:ln w="9525" algn="ctr">
            <a:solidFill>
              <a:schemeClr val="tx1"/>
            </a:solidFill>
            <a:round/>
            <a:headEnd/>
            <a:tailEnd/>
          </a:ln>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59" name="Rectangle 8"/>
          <p:cNvSpPr>
            <a:spLocks noChangeArrowheads="1"/>
          </p:cNvSpPr>
          <p:nvPr/>
        </p:nvSpPr>
        <p:spPr bwMode="auto">
          <a:xfrm>
            <a:off x="5876925" y="1828800"/>
            <a:ext cx="114300" cy="119063"/>
          </a:xfrm>
          <a:prstGeom prst="rect">
            <a:avLst/>
          </a:prstGeom>
          <a:solidFill>
            <a:srgbClr val="FF0000"/>
          </a:solidFill>
          <a:ln w="9525" algn="ctr">
            <a:solidFill>
              <a:schemeClr val="tx1"/>
            </a:solidFill>
            <a:round/>
            <a:headEnd/>
            <a:tailEnd/>
          </a:ln>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60" name="Rectangle 8"/>
          <p:cNvSpPr>
            <a:spLocks noChangeArrowheads="1"/>
          </p:cNvSpPr>
          <p:nvPr/>
        </p:nvSpPr>
        <p:spPr bwMode="auto">
          <a:xfrm>
            <a:off x="3148013" y="4010025"/>
            <a:ext cx="114300" cy="119063"/>
          </a:xfrm>
          <a:prstGeom prst="rect">
            <a:avLst/>
          </a:prstGeom>
          <a:solidFill>
            <a:srgbClr val="FF0000"/>
          </a:solidFill>
          <a:ln w="9525" algn="ctr">
            <a:solidFill>
              <a:schemeClr val="tx1"/>
            </a:solidFill>
            <a:round/>
            <a:headEnd/>
            <a:tailEnd/>
          </a:ln>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61" name="Rectangle 8"/>
          <p:cNvSpPr>
            <a:spLocks noChangeArrowheads="1"/>
          </p:cNvSpPr>
          <p:nvPr/>
        </p:nvSpPr>
        <p:spPr bwMode="auto">
          <a:xfrm>
            <a:off x="2133600" y="4062413"/>
            <a:ext cx="114300" cy="119062"/>
          </a:xfrm>
          <a:prstGeom prst="rect">
            <a:avLst/>
          </a:prstGeom>
          <a:solidFill>
            <a:srgbClr val="FF0000"/>
          </a:solidFill>
          <a:ln w="9525" algn="ctr">
            <a:solidFill>
              <a:schemeClr val="tx1"/>
            </a:solidFill>
            <a:round/>
            <a:headEnd/>
            <a:tailEnd/>
          </a:ln>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62" name="Rectangle 8"/>
          <p:cNvSpPr>
            <a:spLocks noChangeArrowheads="1"/>
          </p:cNvSpPr>
          <p:nvPr/>
        </p:nvSpPr>
        <p:spPr bwMode="auto">
          <a:xfrm>
            <a:off x="2457450" y="4000500"/>
            <a:ext cx="161925" cy="1333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63" name="Rectangle 8"/>
          <p:cNvSpPr>
            <a:spLocks noChangeArrowheads="1"/>
          </p:cNvSpPr>
          <p:nvPr/>
        </p:nvSpPr>
        <p:spPr bwMode="auto">
          <a:xfrm>
            <a:off x="3548063" y="4000500"/>
            <a:ext cx="147637" cy="1381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64" name="Rectangle 8"/>
          <p:cNvSpPr>
            <a:spLocks noChangeArrowheads="1"/>
          </p:cNvSpPr>
          <p:nvPr/>
        </p:nvSpPr>
        <p:spPr bwMode="auto">
          <a:xfrm>
            <a:off x="2238375" y="5167313"/>
            <a:ext cx="200025" cy="1285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65" name="Rectangle 8"/>
          <p:cNvSpPr>
            <a:spLocks noChangeArrowheads="1"/>
          </p:cNvSpPr>
          <p:nvPr/>
        </p:nvSpPr>
        <p:spPr bwMode="auto">
          <a:xfrm>
            <a:off x="1500188" y="4957763"/>
            <a:ext cx="114300" cy="119062"/>
          </a:xfrm>
          <a:prstGeom prst="rect">
            <a:avLst/>
          </a:prstGeom>
          <a:solidFill>
            <a:srgbClr val="FF0000"/>
          </a:solidFill>
          <a:ln w="9525" algn="ctr">
            <a:solidFill>
              <a:schemeClr val="tx1"/>
            </a:solidFill>
            <a:round/>
            <a:headEnd/>
            <a:tailEnd/>
          </a:ln>
        </p:spPr>
        <p:txBody>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Font typeface="Arial" charset="0"/>
              <a:buNone/>
            </a:pPr>
            <a:endParaRPr lang="en-US" altLang="en-US" sz="1800">
              <a:solidFill>
                <a:srgbClr val="FFFFFF"/>
              </a:solidFill>
              <a:latin typeface="Arial" charset="0"/>
            </a:endParaRPr>
          </a:p>
        </p:txBody>
      </p:sp>
      <p:sp>
        <p:nvSpPr>
          <p:cNvPr id="6166" name="TextBox 22"/>
          <p:cNvSpPr txBox="1">
            <a:spLocks noChangeArrowheads="1"/>
          </p:cNvSpPr>
          <p:nvPr/>
        </p:nvSpPr>
        <p:spPr bwMode="auto">
          <a:xfrm>
            <a:off x="5586413" y="1528763"/>
            <a:ext cx="71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100000"/>
              </a:lnSpc>
              <a:spcBef>
                <a:spcPct val="0"/>
              </a:spcBef>
              <a:spcAft>
                <a:spcPct val="0"/>
              </a:spcAft>
              <a:buClrTx/>
              <a:buSzTx/>
              <a:buFontTx/>
              <a:buNone/>
            </a:pPr>
            <a:r>
              <a:rPr lang="en-US" altLang="en-US" sz="1200">
                <a:latin typeface="Arial" charset="0"/>
              </a:rPr>
              <a:t>Fwd Up</a:t>
            </a:r>
          </a:p>
        </p:txBody>
      </p:sp>
      <p:sp>
        <p:nvSpPr>
          <p:cNvPr id="6167" name="TextBox 23"/>
          <p:cNvSpPr txBox="1">
            <a:spLocks noChangeArrowheads="1"/>
          </p:cNvSpPr>
          <p:nvPr/>
        </p:nvSpPr>
        <p:spPr bwMode="auto">
          <a:xfrm>
            <a:off x="6562725" y="1590675"/>
            <a:ext cx="612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100000"/>
              </a:lnSpc>
              <a:spcBef>
                <a:spcPct val="0"/>
              </a:spcBef>
              <a:spcAft>
                <a:spcPct val="0"/>
              </a:spcAft>
              <a:buClrTx/>
              <a:buSzTx/>
              <a:buFontTx/>
              <a:buNone/>
            </a:pPr>
            <a:r>
              <a:rPr lang="en-US" altLang="en-US" sz="1200">
                <a:latin typeface="Arial" charset="0"/>
              </a:rPr>
              <a:t>Aft Up</a:t>
            </a:r>
          </a:p>
        </p:txBody>
      </p:sp>
      <p:sp>
        <p:nvSpPr>
          <p:cNvPr id="6168" name="TextBox 24"/>
          <p:cNvSpPr txBox="1">
            <a:spLocks noChangeArrowheads="1"/>
          </p:cNvSpPr>
          <p:nvPr/>
        </p:nvSpPr>
        <p:spPr bwMode="auto">
          <a:xfrm>
            <a:off x="3705225" y="3328988"/>
            <a:ext cx="909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100000"/>
              </a:lnSpc>
              <a:spcBef>
                <a:spcPct val="0"/>
              </a:spcBef>
              <a:spcAft>
                <a:spcPct val="0"/>
              </a:spcAft>
              <a:buClrTx/>
              <a:buSzTx/>
              <a:buFontTx/>
              <a:buNone/>
            </a:pPr>
            <a:r>
              <a:rPr lang="en-US" altLang="en-US" sz="1200">
                <a:latin typeface="Arial" charset="0"/>
              </a:rPr>
              <a:t>Fwd Down</a:t>
            </a:r>
          </a:p>
        </p:txBody>
      </p:sp>
      <p:sp>
        <p:nvSpPr>
          <p:cNvPr id="6169" name="TextBox 25"/>
          <p:cNvSpPr txBox="1">
            <a:spLocks noChangeArrowheads="1"/>
          </p:cNvSpPr>
          <p:nvPr/>
        </p:nvSpPr>
        <p:spPr bwMode="auto">
          <a:xfrm>
            <a:off x="7134225" y="2924175"/>
            <a:ext cx="808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100000"/>
              </a:lnSpc>
              <a:spcBef>
                <a:spcPct val="0"/>
              </a:spcBef>
              <a:spcAft>
                <a:spcPct val="0"/>
              </a:spcAft>
              <a:buClrTx/>
              <a:buSzTx/>
              <a:buFontTx/>
              <a:buNone/>
            </a:pPr>
            <a:r>
              <a:rPr lang="en-US" altLang="en-US" sz="1200">
                <a:latin typeface="Arial" charset="0"/>
              </a:rPr>
              <a:t>Aft Down</a:t>
            </a:r>
          </a:p>
        </p:txBody>
      </p:sp>
      <p:sp>
        <p:nvSpPr>
          <p:cNvPr id="6171" name="TextBox 26"/>
          <p:cNvSpPr txBox="1">
            <a:spLocks noChangeArrowheads="1"/>
          </p:cNvSpPr>
          <p:nvPr/>
        </p:nvSpPr>
        <p:spPr bwMode="auto">
          <a:xfrm>
            <a:off x="7097713" y="4049713"/>
            <a:ext cx="18430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100000"/>
              </a:lnSpc>
              <a:spcBef>
                <a:spcPct val="0"/>
              </a:spcBef>
              <a:spcAft>
                <a:spcPct val="0"/>
              </a:spcAft>
              <a:buClrTx/>
              <a:buSzTx/>
              <a:buFontTx/>
              <a:buNone/>
            </a:pPr>
            <a:r>
              <a:rPr lang="en-US" altLang="en-US" sz="1100" b="1" dirty="0">
                <a:latin typeface="Arial" charset="0"/>
              </a:rPr>
              <a:t>Conductivity probe not fully integrated for GRIP</a:t>
            </a:r>
          </a:p>
        </p:txBody>
      </p:sp>
      <p:cxnSp>
        <p:nvCxnSpPr>
          <p:cNvPr id="6172" name="Straight Arrow Connector 28"/>
          <p:cNvCxnSpPr>
            <a:cxnSpLocks noChangeShapeType="1"/>
          </p:cNvCxnSpPr>
          <p:nvPr/>
        </p:nvCxnSpPr>
        <p:spPr bwMode="auto">
          <a:xfrm rot="5400000">
            <a:off x="7511256" y="4534695"/>
            <a:ext cx="333375" cy="23336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173" name="Oval 1"/>
          <p:cNvSpPr>
            <a:spLocks noChangeArrowheads="1"/>
          </p:cNvSpPr>
          <p:nvPr/>
        </p:nvSpPr>
        <p:spPr bwMode="auto">
          <a:xfrm flipH="1">
            <a:off x="7137463" y="2505838"/>
            <a:ext cx="757237" cy="762000"/>
          </a:xfrm>
          <a:prstGeom prst="ellipse">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bg1"/>
                </a:solidFill>
                <a:latin typeface="Arial" charset="0"/>
                <a:ea typeface="Lucida Sans Unicode" pitchFamily="34" charset="0"/>
                <a:cs typeface="Lucida Sans Unicode" pitchFamily="34" charset="0"/>
              </a:defRPr>
            </a:lvl1pPr>
            <a:lvl2pPr marL="742950" indent="-285750" eaLnBrk="0" hangingPunct="0">
              <a:defRPr>
                <a:solidFill>
                  <a:schemeClr val="bg1"/>
                </a:solidFill>
                <a:latin typeface="Arial" charset="0"/>
                <a:ea typeface="Lucida Sans Unicode" pitchFamily="34" charset="0"/>
                <a:cs typeface="Lucida Sans Unicode" pitchFamily="34" charset="0"/>
              </a:defRPr>
            </a:lvl2pPr>
            <a:lvl3pPr marL="1143000" indent="-228600" eaLnBrk="0" hangingPunct="0">
              <a:defRPr>
                <a:solidFill>
                  <a:schemeClr val="bg1"/>
                </a:solidFill>
                <a:latin typeface="Arial" charset="0"/>
                <a:ea typeface="Lucida Sans Unicode" pitchFamily="34" charset="0"/>
                <a:cs typeface="Lucida Sans Unicode" pitchFamily="34" charset="0"/>
              </a:defRPr>
            </a:lvl3pPr>
            <a:lvl4pPr marL="1600200" indent="-228600" eaLnBrk="0" hangingPunct="0">
              <a:defRPr>
                <a:solidFill>
                  <a:schemeClr val="bg1"/>
                </a:solidFill>
                <a:latin typeface="Arial" charset="0"/>
                <a:ea typeface="Lucida Sans Unicode" pitchFamily="34" charset="0"/>
                <a:cs typeface="Lucida Sans Unicode" pitchFamily="34" charset="0"/>
              </a:defRPr>
            </a:lvl4pPr>
            <a:lvl5pPr marL="2057400" indent="-228600" eaLnBrk="0" hangingPunct="0">
              <a:defRPr>
                <a:solidFill>
                  <a:schemeClr val="bg1"/>
                </a:solidFill>
                <a:latin typeface="Arial" charset="0"/>
                <a:ea typeface="Lucida Sans Unicode" pitchFamily="34" charset="0"/>
                <a:cs typeface="Lucida Sans Unicode" pitchFamily="34" charset="0"/>
              </a:defRPr>
            </a:lvl5pPr>
            <a:lvl6pPr marL="2514600" indent="-228600" defTabSz="457200"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6pPr>
            <a:lvl7pPr marL="2971800" indent="-228600" defTabSz="457200"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7pPr>
            <a:lvl8pPr marL="3429000" indent="-228600" defTabSz="457200"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8pPr>
            <a:lvl9pPr marL="3886200" indent="-228600" defTabSz="457200" eaLnBrk="0" fontAlgn="base" hangingPunct="0">
              <a:spcBef>
                <a:spcPct val="0"/>
              </a:spcBef>
              <a:spcAft>
                <a:spcPct val="0"/>
              </a:spcAft>
              <a:defRPr>
                <a:solidFill>
                  <a:schemeClr val="bg1"/>
                </a:solidFill>
                <a:latin typeface="Arial" charset="0"/>
                <a:ea typeface="Lucida Sans Unicode" pitchFamily="34" charset="0"/>
                <a:cs typeface="Lucida Sans Unicode" pitchFamily="34" charset="0"/>
              </a:defRPr>
            </a:lvl9pPr>
          </a:lstStyle>
          <a:p>
            <a:pPr eaLnBrk="1" fontAlgn="base" hangingPunct="1">
              <a:lnSpc>
                <a:spcPct val="81000"/>
              </a:lnSpc>
              <a:spcBef>
                <a:spcPct val="0"/>
              </a:spcBef>
              <a:spcAft>
                <a:spcPct val="0"/>
              </a:spcAft>
              <a:buClr>
                <a:srgbClr val="000000"/>
              </a:buClr>
              <a:buSzPct val="100000"/>
              <a:buFont typeface="Arial" charset="0"/>
              <a:buNone/>
            </a:pPr>
            <a:endParaRPr lang="en-US" altLang="en-US">
              <a:solidFill>
                <a:srgbClr val="FFFFFF"/>
              </a:solidFill>
            </a:endParaRPr>
          </a:p>
        </p:txBody>
      </p:sp>
      <p:cxnSp>
        <p:nvCxnSpPr>
          <p:cNvPr id="6174" name="Straight Arrow Connector 6"/>
          <p:cNvCxnSpPr>
            <a:cxnSpLocks noChangeShapeType="1"/>
          </p:cNvCxnSpPr>
          <p:nvPr/>
        </p:nvCxnSpPr>
        <p:spPr bwMode="auto">
          <a:xfrm flipH="1" flipV="1">
            <a:off x="6896100" y="3001963"/>
            <a:ext cx="146050" cy="271462"/>
          </a:xfrm>
          <a:prstGeom prst="straightConnector1">
            <a:avLst/>
          </a:prstGeom>
          <a:noFill/>
          <a:ln w="34925" algn="ctr">
            <a:solidFill>
              <a:srgbClr val="FF0000"/>
            </a:solidFill>
            <a:round/>
            <a:headEnd/>
            <a:tailEnd type="arrow" w="med" len="med"/>
          </a:ln>
        </p:spPr>
      </p:cxnSp>
      <p:sp>
        <p:nvSpPr>
          <p:cNvPr id="31" name="TextBox 26"/>
          <p:cNvSpPr txBox="1">
            <a:spLocks noChangeArrowheads="1"/>
          </p:cNvSpPr>
          <p:nvPr/>
        </p:nvSpPr>
        <p:spPr bwMode="auto">
          <a:xfrm>
            <a:off x="6467475" y="3390107"/>
            <a:ext cx="18430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3000"/>
              </a:lnSpc>
              <a:spcBef>
                <a:spcPts val="800"/>
              </a:spcBef>
              <a:buClr>
                <a:srgbClr val="000000"/>
              </a:buClr>
              <a:buSzPct val="100000"/>
              <a:buFont typeface="Arial" charset="0"/>
              <a:buChar char="•"/>
              <a:defRPr sz="3200">
                <a:solidFill>
                  <a:srgbClr val="000000"/>
                </a:solidFill>
                <a:latin typeface="Trebuchet MS" charset="0"/>
                <a:ea typeface="Lucida Sans Unicode" pitchFamily="34" charset="0"/>
                <a:cs typeface="Lucida Sans Unicode" pitchFamily="34" charset="0"/>
              </a:defRPr>
            </a:lvl1pPr>
            <a:lvl2pPr marL="742950" indent="-285750" eaLnBrk="0" hangingPunct="0">
              <a:lnSpc>
                <a:spcPct val="113000"/>
              </a:lnSpc>
              <a:spcBef>
                <a:spcPts val="700"/>
              </a:spcBef>
              <a:buClr>
                <a:srgbClr val="000000"/>
              </a:buClr>
              <a:buSzPct val="100000"/>
              <a:buFont typeface="Arial" charset="0"/>
              <a:buChar char="–"/>
              <a:defRPr sz="2800" i="1">
                <a:solidFill>
                  <a:srgbClr val="000000"/>
                </a:solidFill>
                <a:latin typeface="Trebuchet MS" charset="0"/>
                <a:ea typeface="Lucida Sans Unicode" pitchFamily="34" charset="0"/>
                <a:cs typeface="Lucida Sans Unicode" pitchFamily="34" charset="0"/>
              </a:defRPr>
            </a:lvl2pPr>
            <a:lvl3pPr marL="1143000" indent="-228600" eaLnBrk="0" hangingPunct="0">
              <a:lnSpc>
                <a:spcPct val="113000"/>
              </a:lnSpc>
              <a:spcBef>
                <a:spcPts val="600"/>
              </a:spcBef>
              <a:buClr>
                <a:srgbClr val="000000"/>
              </a:buClr>
              <a:buSzPct val="100000"/>
              <a:buFont typeface="Arial" charset="0"/>
              <a:buChar char="•"/>
              <a:defRPr sz="2400">
                <a:solidFill>
                  <a:srgbClr val="000000"/>
                </a:solidFill>
                <a:latin typeface="Trebuchet MS" charset="0"/>
                <a:ea typeface="Lucida Sans Unicode" pitchFamily="34" charset="0"/>
                <a:cs typeface="Lucida Sans Unicode" pitchFamily="34" charset="0"/>
              </a:defRPr>
            </a:lvl3pPr>
            <a:lvl4pPr marL="1600200" indent="-228600" eaLnBrk="0" hangingPunct="0">
              <a:lnSpc>
                <a:spcPct val="113000"/>
              </a:lnSpc>
              <a:spcBef>
                <a:spcPts val="500"/>
              </a:spcBef>
              <a:buClr>
                <a:srgbClr val="000000"/>
              </a:buClr>
              <a:buSzPct val="100000"/>
              <a:buFont typeface="Arial" charset="0"/>
              <a:buChar char="–"/>
              <a:defRPr sz="2000" i="1">
                <a:solidFill>
                  <a:srgbClr val="000000"/>
                </a:solidFill>
                <a:latin typeface="Trebuchet MS" charset="0"/>
                <a:ea typeface="Lucida Sans Unicode" pitchFamily="34" charset="0"/>
                <a:cs typeface="Lucida Sans Unicode" pitchFamily="34" charset="0"/>
              </a:defRPr>
            </a:lvl4pPr>
            <a:lvl5pPr marL="2057400" indent="-228600" eaLnBrk="0" hangingPunct="0">
              <a:lnSpc>
                <a:spcPct val="113000"/>
              </a:lnSpc>
              <a:spcBef>
                <a:spcPts val="500"/>
              </a:spcBef>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5pPr>
            <a:lvl6pPr marL="25146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6pPr>
            <a:lvl7pPr marL="29718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7pPr>
            <a:lvl8pPr marL="34290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8pPr>
            <a:lvl9pPr marL="3886200" indent="-228600" defTabSz="457200" eaLnBrk="0" fontAlgn="base" hangingPunct="0">
              <a:lnSpc>
                <a:spcPct val="113000"/>
              </a:lnSpc>
              <a:spcBef>
                <a:spcPts val="500"/>
              </a:spcBef>
              <a:spcAft>
                <a:spcPct val="0"/>
              </a:spcAft>
              <a:buClr>
                <a:srgbClr val="000000"/>
              </a:buClr>
              <a:buSzPct val="100000"/>
              <a:buFont typeface="Arial" charset="0"/>
              <a:buChar char="»"/>
              <a:defRPr sz="2000">
                <a:solidFill>
                  <a:srgbClr val="000000"/>
                </a:solidFill>
                <a:latin typeface="Trebuchet MS" charset="0"/>
                <a:ea typeface="Lucida Sans Unicode" pitchFamily="34" charset="0"/>
                <a:cs typeface="Lucida Sans Unicode" pitchFamily="34" charset="0"/>
              </a:defRPr>
            </a:lvl9pPr>
          </a:lstStyle>
          <a:p>
            <a:pPr eaLnBrk="1" fontAlgn="base" hangingPunct="1">
              <a:lnSpc>
                <a:spcPct val="100000"/>
              </a:lnSpc>
              <a:spcBef>
                <a:spcPct val="0"/>
              </a:spcBef>
              <a:spcAft>
                <a:spcPct val="0"/>
              </a:spcAft>
              <a:buClrTx/>
              <a:buSzTx/>
              <a:buFontTx/>
              <a:buNone/>
            </a:pPr>
            <a:r>
              <a:rPr lang="en-US" altLang="en-US" sz="1100" b="1" dirty="0" smtClean="0">
                <a:latin typeface="Arial" charset="0"/>
              </a:rPr>
              <a:t>Aft Down Field Mill will be moved for SHOUT</a:t>
            </a:r>
            <a:endParaRPr lang="en-US" altLang="en-US" sz="1100" b="1" dirty="0">
              <a:latin typeface="Arial" charset="0"/>
            </a:endParaRPr>
          </a:p>
        </p:txBody>
      </p:sp>
    </p:spTree>
    <p:extLst>
      <p:ext uri="{BB962C8B-B14F-4D97-AF65-F5344CB8AC3E}">
        <p14:creationId xmlns:p14="http://schemas.microsoft.com/office/powerpoint/2010/main" val="154933916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2"/>
          <p:cNvSpPr txBox="1">
            <a:spLocks noChangeArrowheads="1"/>
          </p:cNvSpPr>
          <p:nvPr/>
        </p:nvSpPr>
        <p:spPr bwMode="auto">
          <a:xfrm>
            <a:off x="354045" y="282948"/>
            <a:ext cx="8616298" cy="1323439"/>
          </a:xfrm>
          <a:prstGeom prst="rect">
            <a:avLst/>
          </a:prstGeom>
          <a:noFill/>
          <a:ln w="9525">
            <a:noFill/>
            <a:miter lim="800000"/>
            <a:headEnd/>
            <a:tailEnd/>
          </a:ln>
        </p:spPr>
        <p:txBody>
          <a:bodyPr wrap="square">
            <a:spAutoFit/>
          </a:bodyPr>
          <a:lstStyle/>
          <a:p>
            <a:pPr algn="ctr"/>
            <a:r>
              <a:rPr lang="en-US" sz="2800" b="1" dirty="0" smtClean="0">
                <a:solidFill>
                  <a:srgbClr val="000090"/>
                </a:solidFill>
              </a:rPr>
              <a:t>SHOUT 2015 Schedule </a:t>
            </a:r>
            <a:r>
              <a:rPr lang="en-US" sz="2800" b="1" dirty="0">
                <a:solidFill>
                  <a:srgbClr val="000090"/>
                </a:solidFill>
              </a:rPr>
              <a:t>&amp; Ops </a:t>
            </a:r>
            <a:r>
              <a:rPr lang="en-US" sz="2800" b="1" dirty="0" smtClean="0">
                <a:solidFill>
                  <a:srgbClr val="000090"/>
                </a:solidFill>
              </a:rPr>
              <a:t>Tempo</a:t>
            </a:r>
          </a:p>
          <a:p>
            <a:pPr algn="ctr"/>
            <a:r>
              <a:rPr lang="en-US" altLang="en-US" sz="2400" b="1" dirty="0" smtClean="0"/>
              <a:t>Single Air Vehicle </a:t>
            </a:r>
            <a:r>
              <a:rPr lang="en-US" altLang="en-US" sz="2000" b="1" dirty="0" smtClean="0"/>
              <a:t>NASA </a:t>
            </a:r>
            <a:r>
              <a:rPr lang="en-US" altLang="en-US" sz="2000" b="1" dirty="0"/>
              <a:t>872 (AV-6)</a:t>
            </a:r>
          </a:p>
          <a:p>
            <a:r>
              <a:rPr lang="en-US" sz="2800" b="1" dirty="0" smtClean="0">
                <a:solidFill>
                  <a:srgbClr val="000090"/>
                </a:solidFill>
              </a:rPr>
              <a:t> </a:t>
            </a:r>
            <a:endParaRPr lang="en-US" sz="2800" b="1" dirty="0">
              <a:solidFill>
                <a:srgbClr val="000090"/>
              </a:solidFill>
            </a:endParaRPr>
          </a:p>
        </p:txBody>
      </p:sp>
      <p:sp>
        <p:nvSpPr>
          <p:cNvPr id="19468" name="Slide Number Placeholder 4"/>
          <p:cNvSpPr>
            <a:spLocks noGrp="1"/>
          </p:cNvSpPr>
          <p:nvPr>
            <p:ph type="sldNum" sz="quarter" idx="10"/>
          </p:nvPr>
        </p:nvSpPr>
        <p:spPr>
          <a:xfrm>
            <a:off x="8686800" y="6477000"/>
            <a:ext cx="457200" cy="381000"/>
          </a:xfrm>
          <a:noFill/>
        </p:spPr>
        <p:txBody>
          <a:bodyPr/>
          <a:lstStyle/>
          <a:p>
            <a:pPr defTabSz="966788"/>
            <a:fld id="{68E97009-7F83-45E5-9A14-8D5C339BF9F1}" type="slidenum">
              <a:rPr lang="en-US">
                <a:solidFill>
                  <a:prstClr val="black">
                    <a:tint val="75000"/>
                  </a:prstClr>
                </a:solidFill>
                <a:latin typeface="Arial" charset="0"/>
              </a:rPr>
              <a:pPr defTabSz="966788"/>
              <a:t>54</a:t>
            </a:fld>
            <a:endParaRPr lang="en-US">
              <a:solidFill>
                <a:prstClr val="black">
                  <a:tint val="75000"/>
                </a:prstClr>
              </a:solidFill>
              <a:latin typeface="Arial" charset="0"/>
            </a:endParaRPr>
          </a:p>
        </p:txBody>
      </p:sp>
      <p:sp>
        <p:nvSpPr>
          <p:cNvPr id="11" name="TextBox 10"/>
          <p:cNvSpPr txBox="1"/>
          <p:nvPr/>
        </p:nvSpPr>
        <p:spPr>
          <a:xfrm>
            <a:off x="176803" y="1157226"/>
            <a:ext cx="8509997" cy="5539978"/>
          </a:xfrm>
          <a:prstGeom prst="rect">
            <a:avLst/>
          </a:prstGeom>
          <a:noFill/>
        </p:spPr>
        <p:txBody>
          <a:bodyPr wrap="square" rtlCol="0">
            <a:spAutoFit/>
          </a:bodyPr>
          <a:lstStyle/>
          <a:p>
            <a:pPr>
              <a:spcAft>
                <a:spcPts val="600"/>
              </a:spcAft>
            </a:pPr>
            <a:r>
              <a:rPr lang="en-US" sz="2000" u="sng" dirty="0" smtClean="0">
                <a:solidFill>
                  <a:prstClr val="black"/>
                </a:solidFill>
                <a:latin typeface="Helvetica"/>
                <a:cs typeface="Helvetica"/>
              </a:rPr>
              <a:t>Notional Schedule</a:t>
            </a:r>
          </a:p>
          <a:p>
            <a:pPr>
              <a:spcAft>
                <a:spcPts val="600"/>
              </a:spcAft>
            </a:pPr>
            <a:endParaRPr lang="en-US" sz="2000" u="sng" dirty="0">
              <a:solidFill>
                <a:prstClr val="black"/>
              </a:solidFill>
              <a:latin typeface="Helvetica"/>
              <a:cs typeface="Helvetica"/>
            </a:endParaRPr>
          </a:p>
          <a:p>
            <a:pPr>
              <a:spcAft>
                <a:spcPts val="600"/>
              </a:spcAft>
            </a:pPr>
            <a:endParaRPr lang="en-US" sz="2000" u="sng" dirty="0" smtClean="0">
              <a:solidFill>
                <a:prstClr val="black"/>
              </a:solidFill>
              <a:latin typeface="Helvetica"/>
              <a:cs typeface="Helvetica"/>
            </a:endParaRPr>
          </a:p>
          <a:p>
            <a:pPr>
              <a:spcAft>
                <a:spcPts val="600"/>
              </a:spcAft>
            </a:pPr>
            <a:endParaRPr lang="en-US" sz="2000" u="sng" dirty="0">
              <a:solidFill>
                <a:prstClr val="black"/>
              </a:solidFill>
              <a:latin typeface="Helvetica"/>
              <a:cs typeface="Helvetica"/>
            </a:endParaRPr>
          </a:p>
          <a:p>
            <a:pPr>
              <a:spcAft>
                <a:spcPts val="600"/>
              </a:spcAft>
            </a:pPr>
            <a:endParaRPr lang="en-US" sz="2000" u="sng" dirty="0" smtClean="0">
              <a:solidFill>
                <a:prstClr val="black"/>
              </a:solidFill>
              <a:latin typeface="Helvetica"/>
              <a:cs typeface="Helvetica"/>
            </a:endParaRPr>
          </a:p>
          <a:p>
            <a:pPr>
              <a:spcAft>
                <a:spcPts val="600"/>
              </a:spcAft>
            </a:pPr>
            <a:endParaRPr lang="en-US" sz="2000" u="sng" dirty="0">
              <a:solidFill>
                <a:prstClr val="black"/>
              </a:solidFill>
              <a:latin typeface="Helvetica"/>
              <a:cs typeface="Helvetica"/>
            </a:endParaRPr>
          </a:p>
          <a:p>
            <a:pPr>
              <a:spcAft>
                <a:spcPts val="600"/>
              </a:spcAft>
            </a:pPr>
            <a:endParaRPr lang="en-US" sz="2000" u="sng" dirty="0" smtClean="0">
              <a:solidFill>
                <a:prstClr val="black"/>
              </a:solidFill>
              <a:latin typeface="Helvetica"/>
              <a:cs typeface="Helvetica"/>
            </a:endParaRPr>
          </a:p>
          <a:p>
            <a:pPr>
              <a:spcAft>
                <a:spcPts val="600"/>
              </a:spcAft>
              <a:tabLst>
                <a:tab pos="1312863" algn="l"/>
              </a:tabLst>
            </a:pPr>
            <a:endParaRPr lang="en-US" u="sng" dirty="0" smtClean="0">
              <a:solidFill>
                <a:prstClr val="black"/>
              </a:solidFill>
              <a:latin typeface="Helvetica"/>
              <a:cs typeface="Helvetica"/>
            </a:endParaRPr>
          </a:p>
          <a:p>
            <a:pPr>
              <a:spcAft>
                <a:spcPts val="600"/>
              </a:spcAft>
              <a:tabLst>
                <a:tab pos="1312863" algn="l"/>
              </a:tabLst>
            </a:pPr>
            <a:r>
              <a:rPr lang="en-US" u="sng" dirty="0" smtClean="0">
                <a:solidFill>
                  <a:prstClr val="black"/>
                </a:solidFill>
                <a:latin typeface="Helvetica"/>
                <a:cs typeface="Helvetica"/>
              </a:rPr>
              <a:t>Ops Tempo</a:t>
            </a:r>
          </a:p>
          <a:p>
            <a:pPr marL="227013" indent="-227013">
              <a:spcAft>
                <a:spcPts val="600"/>
              </a:spcAft>
              <a:buFont typeface="Arial"/>
              <a:buChar char="•"/>
              <a:tabLst>
                <a:tab pos="1312863" algn="l"/>
              </a:tabLst>
            </a:pPr>
            <a:r>
              <a:rPr lang="en-US" dirty="0" err="1" smtClean="0">
                <a:solidFill>
                  <a:prstClr val="black"/>
                </a:solidFill>
                <a:latin typeface="Helvetica"/>
                <a:cs typeface="Helvetica"/>
              </a:rPr>
              <a:t>Approx</a:t>
            </a:r>
            <a:r>
              <a:rPr lang="en-US" dirty="0" smtClean="0">
                <a:solidFill>
                  <a:prstClr val="black"/>
                </a:solidFill>
                <a:latin typeface="Helvetica"/>
                <a:cs typeface="Helvetica"/>
              </a:rPr>
              <a:t> 268 Flight Hours (approx. 10-12 flights)</a:t>
            </a:r>
          </a:p>
          <a:p>
            <a:pPr marL="227013" indent="-227013">
              <a:spcAft>
                <a:spcPts val="600"/>
              </a:spcAft>
              <a:buFont typeface="Arial"/>
              <a:buChar char="•"/>
              <a:tabLst>
                <a:tab pos="1312863" algn="l"/>
              </a:tabLst>
            </a:pPr>
            <a:r>
              <a:rPr lang="en-US" dirty="0" smtClean="0">
                <a:solidFill>
                  <a:prstClr val="black"/>
                </a:solidFill>
                <a:latin typeface="Helvetica"/>
                <a:cs typeface="Helvetica"/>
              </a:rPr>
              <a:t>Flight duration:  max 26hrs (weather forecast dependent)</a:t>
            </a:r>
          </a:p>
          <a:p>
            <a:pPr marL="227013" indent="-227013">
              <a:spcAft>
                <a:spcPts val="600"/>
              </a:spcAft>
              <a:buFont typeface="Arial"/>
              <a:buChar char="•"/>
              <a:tabLst>
                <a:tab pos="1312863" algn="l"/>
              </a:tabLst>
            </a:pPr>
            <a:r>
              <a:rPr lang="en-US" dirty="0" smtClean="0">
                <a:solidFill>
                  <a:prstClr val="black"/>
                </a:solidFill>
                <a:latin typeface="Helvetica"/>
                <a:cs typeface="Helvetica"/>
              </a:rPr>
              <a:t>Approximately 1 flight </a:t>
            </a:r>
            <a:r>
              <a:rPr lang="en-US" dirty="0">
                <a:solidFill>
                  <a:prstClr val="black"/>
                </a:solidFill>
                <a:latin typeface="Helvetica"/>
                <a:cs typeface="Helvetica"/>
              </a:rPr>
              <a:t>e</a:t>
            </a:r>
            <a:r>
              <a:rPr lang="en-US" dirty="0" smtClean="0">
                <a:solidFill>
                  <a:prstClr val="black"/>
                </a:solidFill>
                <a:latin typeface="Helvetica"/>
                <a:cs typeface="Helvetica"/>
              </a:rPr>
              <a:t>very 2-3 </a:t>
            </a:r>
            <a:r>
              <a:rPr lang="en-US" dirty="0">
                <a:solidFill>
                  <a:prstClr val="black"/>
                </a:solidFill>
                <a:latin typeface="Helvetica"/>
                <a:cs typeface="Helvetica"/>
              </a:rPr>
              <a:t>d</a:t>
            </a:r>
            <a:r>
              <a:rPr lang="en-US" dirty="0" smtClean="0">
                <a:solidFill>
                  <a:prstClr val="black"/>
                </a:solidFill>
                <a:latin typeface="Helvetica"/>
                <a:cs typeface="Helvetica"/>
              </a:rPr>
              <a:t>ays</a:t>
            </a:r>
          </a:p>
          <a:p>
            <a:pPr marL="227013" indent="-227013">
              <a:spcAft>
                <a:spcPts val="600"/>
              </a:spcAft>
              <a:buFont typeface="Arial"/>
              <a:buChar char="•"/>
              <a:tabLst>
                <a:tab pos="1312863" algn="l"/>
              </a:tabLst>
            </a:pPr>
            <a:r>
              <a:rPr lang="en-US" dirty="0" smtClean="0">
                <a:solidFill>
                  <a:prstClr val="black"/>
                </a:solidFill>
                <a:latin typeface="Helvetica"/>
                <a:cs typeface="Helvetica"/>
              </a:rPr>
              <a:t>Surges:  Back to back missions, up to 6 days (24 </a:t>
            </a:r>
            <a:r>
              <a:rPr lang="en-US" dirty="0" err="1" smtClean="0">
                <a:solidFill>
                  <a:prstClr val="black"/>
                </a:solidFill>
                <a:latin typeface="Helvetica"/>
                <a:cs typeface="Helvetica"/>
              </a:rPr>
              <a:t>hr</a:t>
            </a:r>
            <a:r>
              <a:rPr lang="en-US" dirty="0" smtClean="0">
                <a:solidFill>
                  <a:prstClr val="black"/>
                </a:solidFill>
                <a:latin typeface="Helvetica"/>
                <a:cs typeface="Helvetica"/>
              </a:rPr>
              <a:t> turns)</a:t>
            </a:r>
          </a:p>
          <a:p>
            <a:pPr marL="227013" indent="-227013">
              <a:spcAft>
                <a:spcPts val="600"/>
              </a:spcAft>
              <a:buFont typeface="Arial"/>
              <a:buChar char="•"/>
              <a:tabLst>
                <a:tab pos="1312863" algn="l"/>
              </a:tabLst>
            </a:pPr>
            <a:r>
              <a:rPr lang="en-US" dirty="0" smtClean="0">
                <a:solidFill>
                  <a:prstClr val="black"/>
                </a:solidFill>
                <a:latin typeface="Helvetica"/>
                <a:cs typeface="Helvetica"/>
              </a:rPr>
              <a:t>1 full duty day notification for flight coordination package   (2-3 day “heads up”)</a:t>
            </a:r>
          </a:p>
          <a:p>
            <a:pPr marL="227013" indent="-227013">
              <a:spcAft>
                <a:spcPts val="600"/>
              </a:spcAft>
              <a:buFont typeface="Arial"/>
              <a:buChar char="•"/>
              <a:tabLst>
                <a:tab pos="1312863" algn="l"/>
              </a:tabLst>
            </a:pPr>
            <a:r>
              <a:rPr lang="en-US" dirty="0" smtClean="0">
                <a:solidFill>
                  <a:prstClr val="black"/>
                </a:solidFill>
                <a:latin typeface="Helvetica"/>
                <a:cs typeface="Helvetica"/>
              </a:rPr>
              <a:t>*Possible 1 week extension for high impact storm event * </a:t>
            </a:r>
            <a:endParaRPr lang="en-US" dirty="0">
              <a:solidFill>
                <a:prstClr val="black"/>
              </a:solidFill>
              <a:latin typeface="Helvetica"/>
              <a:cs typeface="Helvetica"/>
            </a:endParaRPr>
          </a:p>
        </p:txBody>
      </p:sp>
      <p:graphicFrame>
        <p:nvGraphicFramePr>
          <p:cNvPr id="4" name="Table 3"/>
          <p:cNvGraphicFramePr>
            <a:graphicFrameLocks noGrp="1"/>
          </p:cNvGraphicFramePr>
          <p:nvPr>
            <p:extLst>
              <p:ext uri="{D42A27DB-BD31-4B8C-83A1-F6EECF244321}">
                <p14:modId xmlns:p14="http://schemas.microsoft.com/office/powerpoint/2010/main" val="2382315097"/>
              </p:ext>
            </p:extLst>
          </p:nvPr>
        </p:nvGraphicFramePr>
        <p:xfrm>
          <a:off x="1513237" y="1612238"/>
          <a:ext cx="4851704" cy="2520490"/>
        </p:xfrm>
        <a:graphic>
          <a:graphicData uri="http://schemas.openxmlformats.org/drawingml/2006/table">
            <a:tbl>
              <a:tblPr firstRow="1" bandRow="1">
                <a:tableStyleId>{5C22544A-7EE6-4342-B048-85BDC9FD1C3A}</a:tableStyleId>
              </a:tblPr>
              <a:tblGrid>
                <a:gridCol w="1497197"/>
                <a:gridCol w="3354507"/>
              </a:tblGrid>
              <a:tr h="360070">
                <a:tc gridSpan="2">
                  <a:txBody>
                    <a:bodyPr/>
                    <a:lstStyle/>
                    <a:p>
                      <a:r>
                        <a:rPr lang="en-US" sz="1400" b="1" kern="1200" dirty="0" smtClean="0">
                          <a:solidFill>
                            <a:schemeClr val="tx1"/>
                          </a:solidFill>
                          <a:effectLst/>
                          <a:latin typeface="+mn-lt"/>
                          <a:ea typeface="+mn-ea"/>
                          <a:cs typeface="+mn-cs"/>
                        </a:rPr>
                        <a:t>N872NA (AV-6)</a:t>
                      </a:r>
                      <a:endParaRPr lang="en-US" sz="1400" dirty="0">
                        <a:solidFill>
                          <a:schemeClr val="tx1"/>
                        </a:solidFill>
                        <a:latin typeface="Helvetica"/>
                        <a:cs typeface="Helvetica"/>
                      </a:endParaRPr>
                    </a:p>
                  </a:txBody>
                  <a:tcPr/>
                </a:tc>
                <a:tc hMerge="1">
                  <a:txBody>
                    <a:bodyPr/>
                    <a:lstStyle/>
                    <a:p>
                      <a:endParaRPr lang="en-US" dirty="0">
                        <a:latin typeface="Helvetica"/>
                        <a:cs typeface="Helvetica"/>
                      </a:endParaRPr>
                    </a:p>
                  </a:txBody>
                  <a:tcPr/>
                </a:tc>
              </a:tr>
              <a:tr h="360070">
                <a:tc>
                  <a:txBody>
                    <a:bodyPr/>
                    <a:lstStyle/>
                    <a:p>
                      <a:pPr marL="0" marR="0">
                        <a:spcBef>
                          <a:spcPts val="300"/>
                        </a:spcBef>
                        <a:spcAft>
                          <a:spcPts val="300"/>
                        </a:spcAft>
                      </a:pPr>
                      <a:r>
                        <a:rPr lang="en-US" sz="1200" dirty="0" smtClean="0">
                          <a:effectLst/>
                          <a:latin typeface="Helvetica"/>
                          <a:ea typeface="Times New Roman"/>
                          <a:cs typeface="Helvetica"/>
                        </a:rPr>
                        <a:t>8/11/2015</a:t>
                      </a:r>
                      <a:endParaRPr lang="en-US" sz="1200" dirty="0">
                        <a:effectLst/>
                        <a:latin typeface="Helvetica"/>
                        <a:ea typeface="Times New Roman"/>
                        <a:cs typeface="Helvetica"/>
                      </a:endParaRPr>
                    </a:p>
                  </a:txBody>
                  <a:tcPr marL="68580" marR="68580" marT="0" marB="0"/>
                </a:tc>
                <a:tc>
                  <a:txBody>
                    <a:bodyPr/>
                    <a:lstStyle/>
                    <a:p>
                      <a:pPr marL="0" marR="0">
                        <a:spcBef>
                          <a:spcPts val="300"/>
                        </a:spcBef>
                        <a:spcAft>
                          <a:spcPts val="300"/>
                        </a:spcAft>
                      </a:pPr>
                      <a:r>
                        <a:rPr lang="en-US" sz="1200">
                          <a:effectLst/>
                          <a:latin typeface="Helvetica"/>
                          <a:ea typeface="Times New Roman"/>
                          <a:cs typeface="Helvetica"/>
                        </a:rPr>
                        <a:t>Combined Systems Test</a:t>
                      </a:r>
                    </a:p>
                  </a:txBody>
                  <a:tcPr marL="68580" marR="68580" marT="0" marB="0"/>
                </a:tc>
              </a:tr>
              <a:tr h="360070">
                <a:tc>
                  <a:txBody>
                    <a:bodyPr/>
                    <a:lstStyle/>
                    <a:p>
                      <a:pPr marL="0" marR="0">
                        <a:spcBef>
                          <a:spcPts val="300"/>
                        </a:spcBef>
                        <a:spcAft>
                          <a:spcPts val="300"/>
                        </a:spcAft>
                      </a:pPr>
                      <a:r>
                        <a:rPr lang="en-US" sz="1200" dirty="0" smtClean="0">
                          <a:effectLst/>
                          <a:latin typeface="Helvetica"/>
                          <a:ea typeface="Times New Roman"/>
                          <a:cs typeface="Helvetica"/>
                        </a:rPr>
                        <a:t>8/13/2015</a:t>
                      </a:r>
                      <a:endParaRPr lang="en-US" sz="1200" dirty="0">
                        <a:effectLst/>
                        <a:latin typeface="Helvetica"/>
                        <a:ea typeface="Times New Roman"/>
                        <a:cs typeface="Helvetica"/>
                      </a:endParaRPr>
                    </a:p>
                  </a:txBody>
                  <a:tcPr marL="68580" marR="68580" marT="0" marB="0"/>
                </a:tc>
                <a:tc>
                  <a:txBody>
                    <a:bodyPr/>
                    <a:lstStyle/>
                    <a:p>
                      <a:pPr marL="0" marR="0">
                        <a:spcBef>
                          <a:spcPts val="300"/>
                        </a:spcBef>
                        <a:spcAft>
                          <a:spcPts val="300"/>
                        </a:spcAft>
                      </a:pPr>
                      <a:r>
                        <a:rPr lang="en-US" sz="1200" dirty="0" smtClean="0">
                          <a:effectLst/>
                          <a:latin typeface="Helvetica"/>
                          <a:ea typeface="Times New Roman"/>
                          <a:cs typeface="Helvetica"/>
                        </a:rPr>
                        <a:t>AFRC </a:t>
                      </a:r>
                      <a:r>
                        <a:rPr lang="en-US" sz="1200" dirty="0">
                          <a:effectLst/>
                          <a:latin typeface="Helvetica"/>
                          <a:ea typeface="Times New Roman"/>
                          <a:cs typeface="Helvetica"/>
                        </a:rPr>
                        <a:t>range flight</a:t>
                      </a:r>
                    </a:p>
                  </a:txBody>
                  <a:tcPr marL="68580" marR="68580" marT="0" marB="0"/>
                </a:tc>
              </a:tr>
              <a:tr h="360070">
                <a:tc>
                  <a:txBody>
                    <a:bodyPr/>
                    <a:lstStyle/>
                    <a:p>
                      <a:pPr marL="0" marR="0">
                        <a:spcBef>
                          <a:spcPts val="300"/>
                        </a:spcBef>
                        <a:spcAft>
                          <a:spcPts val="300"/>
                        </a:spcAft>
                      </a:pPr>
                      <a:r>
                        <a:rPr lang="en-US" sz="1200" dirty="0" smtClean="0">
                          <a:effectLst/>
                          <a:latin typeface="Helvetica"/>
                          <a:ea typeface="Times New Roman"/>
                          <a:cs typeface="Helvetica"/>
                        </a:rPr>
                        <a:t>8/19/2015</a:t>
                      </a:r>
                      <a:endParaRPr lang="en-US" sz="1200" dirty="0">
                        <a:effectLst/>
                        <a:latin typeface="Helvetica"/>
                        <a:ea typeface="Times New Roman"/>
                        <a:cs typeface="Helvetica"/>
                      </a:endParaRPr>
                    </a:p>
                  </a:txBody>
                  <a:tcPr marL="68580" marR="68580" marT="0" marB="0"/>
                </a:tc>
                <a:tc>
                  <a:txBody>
                    <a:bodyPr/>
                    <a:lstStyle/>
                    <a:p>
                      <a:pPr marL="0" marR="0">
                        <a:spcBef>
                          <a:spcPts val="300"/>
                        </a:spcBef>
                        <a:spcAft>
                          <a:spcPts val="300"/>
                        </a:spcAft>
                      </a:pPr>
                      <a:r>
                        <a:rPr lang="en-US" sz="1200" dirty="0" smtClean="0">
                          <a:effectLst/>
                          <a:latin typeface="Helvetica"/>
                          <a:ea typeface="Times New Roman"/>
                          <a:cs typeface="Helvetica"/>
                        </a:rPr>
                        <a:t>Transit </a:t>
                      </a:r>
                      <a:r>
                        <a:rPr lang="en-US" sz="1200" dirty="0">
                          <a:effectLst/>
                          <a:latin typeface="Helvetica"/>
                          <a:ea typeface="Times New Roman"/>
                          <a:cs typeface="Helvetica"/>
                        </a:rPr>
                        <a:t>flight to WFF</a:t>
                      </a:r>
                    </a:p>
                  </a:txBody>
                  <a:tcPr marL="68580" marR="68580" marT="0" marB="0"/>
                </a:tc>
              </a:tr>
              <a:tr h="360070">
                <a:tc>
                  <a:txBody>
                    <a:bodyPr/>
                    <a:lstStyle/>
                    <a:p>
                      <a:pPr marL="0" marR="0">
                        <a:spcBef>
                          <a:spcPts val="300"/>
                        </a:spcBef>
                        <a:spcAft>
                          <a:spcPts val="300"/>
                        </a:spcAft>
                      </a:pPr>
                      <a:r>
                        <a:rPr lang="en-US" sz="1200" dirty="0" smtClean="0">
                          <a:effectLst/>
                          <a:latin typeface="Helvetica"/>
                          <a:ea typeface="Times New Roman"/>
                          <a:cs typeface="Helvetica"/>
                        </a:rPr>
                        <a:t>8/25/2015</a:t>
                      </a:r>
                      <a:endParaRPr lang="en-US" sz="1200" dirty="0">
                        <a:effectLst/>
                        <a:latin typeface="Helvetica"/>
                        <a:ea typeface="Times New Roman"/>
                        <a:cs typeface="Helvetica"/>
                      </a:endParaRPr>
                    </a:p>
                  </a:txBody>
                  <a:tcPr marL="68580" marR="68580" marT="0" marB="0"/>
                </a:tc>
                <a:tc>
                  <a:txBody>
                    <a:bodyPr/>
                    <a:lstStyle/>
                    <a:p>
                      <a:pPr marL="0" marR="0">
                        <a:spcBef>
                          <a:spcPts val="300"/>
                        </a:spcBef>
                        <a:spcAft>
                          <a:spcPts val="300"/>
                        </a:spcAft>
                      </a:pPr>
                      <a:r>
                        <a:rPr lang="en-US" sz="1200" dirty="0">
                          <a:effectLst/>
                          <a:latin typeface="Helvetica"/>
                          <a:ea typeface="Times New Roman"/>
                          <a:cs typeface="Helvetica"/>
                        </a:rPr>
                        <a:t>Open science flight window</a:t>
                      </a:r>
                    </a:p>
                  </a:txBody>
                  <a:tcPr marL="68580" marR="68580" marT="0" marB="0"/>
                </a:tc>
              </a:tr>
              <a:tr h="360070">
                <a:tc>
                  <a:txBody>
                    <a:bodyPr/>
                    <a:lstStyle/>
                    <a:p>
                      <a:pPr marL="0" marR="0">
                        <a:spcBef>
                          <a:spcPts val="300"/>
                        </a:spcBef>
                        <a:spcAft>
                          <a:spcPts val="300"/>
                        </a:spcAft>
                      </a:pPr>
                      <a:r>
                        <a:rPr lang="en-US" sz="1200" dirty="0" smtClean="0">
                          <a:effectLst/>
                          <a:latin typeface="Helvetica"/>
                          <a:ea typeface="Times New Roman"/>
                          <a:cs typeface="Helvetica"/>
                        </a:rPr>
                        <a:t>9/27/2015</a:t>
                      </a:r>
                      <a:endParaRPr lang="en-US" sz="1200" dirty="0">
                        <a:effectLst/>
                        <a:latin typeface="Helvetica"/>
                        <a:ea typeface="Times New Roman"/>
                        <a:cs typeface="Helvetica"/>
                      </a:endParaRPr>
                    </a:p>
                  </a:txBody>
                  <a:tcPr marL="68580" marR="68580" marT="0" marB="0"/>
                </a:tc>
                <a:tc>
                  <a:txBody>
                    <a:bodyPr/>
                    <a:lstStyle/>
                    <a:p>
                      <a:pPr marL="0" marR="0">
                        <a:spcBef>
                          <a:spcPts val="300"/>
                        </a:spcBef>
                        <a:spcAft>
                          <a:spcPts val="300"/>
                        </a:spcAft>
                      </a:pPr>
                      <a:r>
                        <a:rPr lang="en-US" sz="1200">
                          <a:effectLst/>
                          <a:latin typeface="Helvetica"/>
                          <a:ea typeface="Times New Roman"/>
                          <a:cs typeface="Helvetica"/>
                        </a:rPr>
                        <a:t>Close science flight window</a:t>
                      </a:r>
                    </a:p>
                  </a:txBody>
                  <a:tcPr marL="68580" marR="68580" marT="0" marB="0"/>
                </a:tc>
              </a:tr>
              <a:tr h="360070">
                <a:tc>
                  <a:txBody>
                    <a:bodyPr/>
                    <a:lstStyle/>
                    <a:p>
                      <a:pPr marL="0" marR="0">
                        <a:spcBef>
                          <a:spcPts val="300"/>
                        </a:spcBef>
                        <a:spcAft>
                          <a:spcPts val="300"/>
                        </a:spcAft>
                      </a:pPr>
                      <a:r>
                        <a:rPr lang="en-US" sz="1200" dirty="0" smtClean="0">
                          <a:effectLst/>
                          <a:latin typeface="Helvetica"/>
                          <a:ea typeface="Times New Roman"/>
                          <a:cs typeface="Helvetica"/>
                        </a:rPr>
                        <a:t>9/28/2015</a:t>
                      </a:r>
                      <a:endParaRPr lang="en-US" sz="1200" dirty="0">
                        <a:effectLst/>
                        <a:latin typeface="Helvetica"/>
                        <a:ea typeface="Times New Roman"/>
                        <a:cs typeface="Helvetica"/>
                      </a:endParaRPr>
                    </a:p>
                  </a:txBody>
                  <a:tcPr marL="68580" marR="68580" marT="0" marB="0"/>
                </a:tc>
                <a:tc>
                  <a:txBody>
                    <a:bodyPr/>
                    <a:lstStyle/>
                    <a:p>
                      <a:pPr marL="0" marR="0">
                        <a:spcBef>
                          <a:spcPts val="300"/>
                        </a:spcBef>
                        <a:spcAft>
                          <a:spcPts val="300"/>
                        </a:spcAft>
                      </a:pPr>
                      <a:r>
                        <a:rPr lang="en-US" sz="1200" dirty="0" smtClean="0">
                          <a:effectLst/>
                          <a:latin typeface="Helvetica"/>
                          <a:ea typeface="Times New Roman"/>
                          <a:cs typeface="Helvetica"/>
                        </a:rPr>
                        <a:t>Transit </a:t>
                      </a:r>
                      <a:r>
                        <a:rPr lang="en-US" sz="1200" dirty="0">
                          <a:effectLst/>
                          <a:latin typeface="Helvetica"/>
                          <a:ea typeface="Times New Roman"/>
                          <a:cs typeface="Helvetica"/>
                        </a:rPr>
                        <a:t>flight to </a:t>
                      </a:r>
                      <a:r>
                        <a:rPr lang="en-US" sz="1200" dirty="0" smtClean="0">
                          <a:effectLst/>
                          <a:latin typeface="Helvetica"/>
                          <a:ea typeface="Times New Roman"/>
                          <a:cs typeface="Helvetica"/>
                        </a:rPr>
                        <a:t>AFRC</a:t>
                      </a:r>
                      <a:endParaRPr lang="en-US" sz="1200" dirty="0">
                        <a:effectLst/>
                        <a:latin typeface="Helvetica"/>
                        <a:ea typeface="Times New Roman"/>
                        <a:cs typeface="Helvetica"/>
                      </a:endParaRPr>
                    </a:p>
                  </a:txBody>
                  <a:tcPr marL="68580" marR="68580" marT="0" marB="0"/>
                </a:tc>
              </a:tr>
            </a:tbl>
          </a:graphicData>
        </a:graphic>
      </p:graphicFrame>
    </p:spTree>
    <p:extLst>
      <p:ext uri="{BB962C8B-B14F-4D97-AF65-F5344CB8AC3E}">
        <p14:creationId xmlns:p14="http://schemas.microsoft.com/office/powerpoint/2010/main" val="182843456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030" y="1170607"/>
            <a:ext cx="8423402" cy="5615601"/>
          </a:xfrm>
          <a:prstGeom prst="rect">
            <a:avLst/>
          </a:prstGeom>
          <a:noFill/>
          <a:ln w="9525">
            <a:noFill/>
            <a:miter lim="800000"/>
            <a:headEnd/>
            <a:tailEnd/>
          </a:ln>
          <a:effectLst/>
        </p:spPr>
      </p:pic>
      <p:sp>
        <p:nvSpPr>
          <p:cNvPr id="8" name="Text Box 3"/>
          <p:cNvSpPr txBox="1">
            <a:spLocks noChangeArrowheads="1"/>
          </p:cNvSpPr>
          <p:nvPr/>
        </p:nvSpPr>
        <p:spPr bwMode="auto">
          <a:xfrm>
            <a:off x="1185725" y="254004"/>
            <a:ext cx="6827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50000"/>
              </a:spcBef>
            </a:pPr>
            <a:r>
              <a:rPr lang="en-US" sz="2800" b="1" dirty="0" smtClean="0">
                <a:solidFill>
                  <a:srgbClr val="000099"/>
                </a:solidFill>
              </a:rPr>
              <a:t>NASA Wallops Flight Facility (WFF)</a:t>
            </a:r>
            <a:endParaRPr lang="en-US" sz="2800" b="1" dirty="0">
              <a:solidFill>
                <a:srgbClr val="000099"/>
              </a:solidFill>
            </a:endParaRPr>
          </a:p>
        </p:txBody>
      </p:sp>
    </p:spTree>
    <p:extLst>
      <p:ext uri="{BB962C8B-B14F-4D97-AF65-F5344CB8AC3E}">
        <p14:creationId xmlns:p14="http://schemas.microsoft.com/office/powerpoint/2010/main" val="33083023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2"/>
          <p:cNvSpPr txBox="1">
            <a:spLocks noChangeArrowheads="1"/>
          </p:cNvSpPr>
          <p:nvPr/>
        </p:nvSpPr>
        <p:spPr bwMode="auto">
          <a:xfrm>
            <a:off x="3068813" y="144463"/>
            <a:ext cx="2988919" cy="584776"/>
          </a:xfrm>
          <a:prstGeom prst="rect">
            <a:avLst/>
          </a:prstGeom>
          <a:noFill/>
          <a:ln w="9525">
            <a:noFill/>
            <a:miter lim="800000"/>
            <a:headEnd/>
            <a:tailEnd/>
          </a:ln>
        </p:spPr>
        <p:txBody>
          <a:bodyPr wrap="none">
            <a:spAutoFit/>
          </a:bodyPr>
          <a:lstStyle/>
          <a:p>
            <a:r>
              <a:rPr lang="en-US" sz="3200" b="1" dirty="0" smtClean="0">
                <a:solidFill>
                  <a:srgbClr val="000090"/>
                </a:solidFill>
              </a:rPr>
              <a:t>WFF Runways</a:t>
            </a:r>
            <a:endParaRPr lang="en-US" sz="3200" b="1" dirty="0">
              <a:solidFill>
                <a:srgbClr val="000090"/>
              </a:solidFill>
            </a:endParaRPr>
          </a:p>
        </p:txBody>
      </p:sp>
      <p:sp>
        <p:nvSpPr>
          <p:cNvPr id="19468" name="Slide Number Placeholder 4"/>
          <p:cNvSpPr>
            <a:spLocks noGrp="1"/>
          </p:cNvSpPr>
          <p:nvPr>
            <p:ph type="sldNum" sz="quarter" idx="10"/>
          </p:nvPr>
        </p:nvSpPr>
        <p:spPr>
          <a:xfrm>
            <a:off x="8686800" y="6477000"/>
            <a:ext cx="457200" cy="381000"/>
          </a:xfrm>
          <a:noFill/>
        </p:spPr>
        <p:txBody>
          <a:bodyPr/>
          <a:lstStyle/>
          <a:p>
            <a:pPr defTabSz="966788"/>
            <a:fld id="{68E97009-7F83-45E5-9A14-8D5C339BF9F1}" type="slidenum">
              <a:rPr lang="en-US">
                <a:solidFill>
                  <a:prstClr val="black">
                    <a:tint val="75000"/>
                  </a:prstClr>
                </a:solidFill>
                <a:latin typeface="Arial" charset="0"/>
              </a:rPr>
              <a:pPr defTabSz="966788"/>
              <a:t>56</a:t>
            </a:fld>
            <a:endParaRPr lang="en-US">
              <a:solidFill>
                <a:prstClr val="black">
                  <a:tint val="75000"/>
                </a:prstClr>
              </a:solidFill>
              <a:latin typeface="Arial" charset="0"/>
            </a:endParaRPr>
          </a:p>
        </p:txBody>
      </p:sp>
      <p:pic>
        <p:nvPicPr>
          <p:cNvPr id="9" name="Picture 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02496" y="897951"/>
            <a:ext cx="5332424" cy="3929552"/>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2366" y="4629484"/>
            <a:ext cx="5555369" cy="2228515"/>
          </a:xfrm>
          <a:prstGeom prst="rect">
            <a:avLst/>
          </a:prstGeom>
          <a:noFill/>
          <a:ln w="9525">
            <a:noFill/>
            <a:miter lim="800000"/>
            <a:headEnd/>
            <a:tailEnd/>
          </a:ln>
        </p:spPr>
      </p:pic>
      <p:sp>
        <p:nvSpPr>
          <p:cNvPr id="11" name="TextBox 10"/>
          <p:cNvSpPr txBox="1"/>
          <p:nvPr/>
        </p:nvSpPr>
        <p:spPr>
          <a:xfrm>
            <a:off x="1642138" y="1642199"/>
            <a:ext cx="2766558" cy="307777"/>
          </a:xfrm>
          <a:prstGeom prst="rect">
            <a:avLst/>
          </a:prstGeom>
          <a:noFill/>
        </p:spPr>
        <p:txBody>
          <a:bodyPr wrap="square" rtlCol="0">
            <a:spAutoFit/>
          </a:bodyPr>
          <a:lstStyle/>
          <a:p>
            <a:r>
              <a:rPr lang="en-US" b="1" dirty="0" smtClean="0">
                <a:solidFill>
                  <a:prstClr val="black"/>
                </a:solidFill>
                <a:effectLst>
                  <a:outerShdw blurRad="50800" dist="38100" dir="2700000">
                    <a:srgbClr val="FFFF00"/>
                  </a:outerShdw>
                </a:effectLst>
              </a:rPr>
              <a:t>10/28 8000 ft </a:t>
            </a:r>
            <a:r>
              <a:rPr lang="en-US" b="1" dirty="0" err="1" smtClean="0">
                <a:solidFill>
                  <a:prstClr val="black"/>
                </a:solidFill>
                <a:effectLst>
                  <a:outerShdw blurRad="50800" dist="38100" dir="2700000">
                    <a:srgbClr val="FFFF00"/>
                  </a:outerShdw>
                </a:effectLst>
              </a:rPr>
              <a:t>x</a:t>
            </a:r>
            <a:r>
              <a:rPr lang="en-US" b="1" dirty="0" smtClean="0">
                <a:solidFill>
                  <a:prstClr val="black"/>
                </a:solidFill>
                <a:effectLst>
                  <a:outerShdw blurRad="50800" dist="38100" dir="2700000">
                    <a:srgbClr val="FFFF00"/>
                  </a:outerShdw>
                </a:effectLst>
              </a:rPr>
              <a:t> 200 ft</a:t>
            </a:r>
            <a:endParaRPr lang="en-US" b="1" dirty="0">
              <a:solidFill>
                <a:prstClr val="black"/>
              </a:solidFill>
              <a:effectLst>
                <a:outerShdw blurRad="50800" dist="38100" dir="2700000">
                  <a:srgbClr val="FFFF00"/>
                </a:outerShdw>
              </a:effectLst>
            </a:endParaRPr>
          </a:p>
        </p:txBody>
      </p:sp>
      <p:sp>
        <p:nvSpPr>
          <p:cNvPr id="12" name="TextBox 11"/>
          <p:cNvSpPr txBox="1"/>
          <p:nvPr/>
        </p:nvSpPr>
        <p:spPr>
          <a:xfrm rot="18034828">
            <a:off x="4561096" y="2279981"/>
            <a:ext cx="2766558" cy="307777"/>
          </a:xfrm>
          <a:prstGeom prst="rect">
            <a:avLst/>
          </a:prstGeom>
          <a:noFill/>
        </p:spPr>
        <p:txBody>
          <a:bodyPr wrap="square" rtlCol="0">
            <a:spAutoFit/>
          </a:bodyPr>
          <a:lstStyle/>
          <a:p>
            <a:r>
              <a:rPr lang="en-US" b="1" dirty="0" smtClean="0">
                <a:solidFill>
                  <a:prstClr val="black"/>
                </a:solidFill>
                <a:effectLst>
                  <a:outerShdw blurRad="50800" dist="38100" dir="2700000">
                    <a:srgbClr val="FFFF00"/>
                  </a:outerShdw>
                </a:effectLst>
              </a:rPr>
              <a:t>04/22 8750 ft </a:t>
            </a:r>
            <a:r>
              <a:rPr lang="en-US" b="1" dirty="0" err="1" smtClean="0">
                <a:solidFill>
                  <a:prstClr val="black"/>
                </a:solidFill>
                <a:effectLst>
                  <a:outerShdw blurRad="50800" dist="38100" dir="2700000">
                    <a:srgbClr val="FFFF00"/>
                  </a:outerShdw>
                </a:effectLst>
              </a:rPr>
              <a:t>x</a:t>
            </a:r>
            <a:r>
              <a:rPr lang="en-US" b="1" dirty="0" smtClean="0">
                <a:solidFill>
                  <a:prstClr val="black"/>
                </a:solidFill>
                <a:effectLst>
                  <a:outerShdw blurRad="50800" dist="38100" dir="2700000">
                    <a:srgbClr val="FFFF00"/>
                  </a:outerShdw>
                </a:effectLst>
              </a:rPr>
              <a:t> 150 ft</a:t>
            </a:r>
            <a:endParaRPr lang="en-US" b="1" dirty="0">
              <a:solidFill>
                <a:prstClr val="black"/>
              </a:solidFill>
              <a:effectLst>
                <a:outerShdw blurRad="50800" dist="38100" dir="2700000">
                  <a:srgbClr val="FFFF00"/>
                </a:outerShdw>
              </a:effectLst>
            </a:endParaRPr>
          </a:p>
        </p:txBody>
      </p:sp>
      <p:sp>
        <p:nvSpPr>
          <p:cNvPr id="13" name="Rectangle 12"/>
          <p:cNvSpPr/>
          <p:nvPr/>
        </p:nvSpPr>
        <p:spPr bwMode="auto">
          <a:xfrm rot="1826109">
            <a:off x="4996366" y="967228"/>
            <a:ext cx="240447" cy="4127355"/>
          </a:xfrm>
          <a:prstGeom prst="rect">
            <a:avLst/>
          </a:prstGeom>
          <a:solidFill>
            <a:srgbClr val="FFFF0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1400">
              <a:solidFill>
                <a:prstClr val="black"/>
              </a:solidFill>
              <a:latin typeface="Arial" pitchFamily="-108" charset="0"/>
            </a:endParaRPr>
          </a:p>
        </p:txBody>
      </p:sp>
      <p:cxnSp>
        <p:nvCxnSpPr>
          <p:cNvPr id="16" name="Straight Connector 15"/>
          <p:cNvCxnSpPr/>
          <p:nvPr/>
        </p:nvCxnSpPr>
        <p:spPr bwMode="auto">
          <a:xfrm flipV="1">
            <a:off x="2135589" y="2054771"/>
            <a:ext cx="3801995" cy="113256"/>
          </a:xfrm>
          <a:prstGeom prst="line">
            <a:avLst/>
          </a:prstGeom>
          <a:solidFill>
            <a:schemeClr val="accent1"/>
          </a:solidFill>
          <a:ln w="222250" cap="flat" cmpd="sng" algn="ctr">
            <a:solidFill>
              <a:srgbClr val="FFFF00">
                <a:alpha val="28000"/>
              </a:srgbClr>
            </a:solidFill>
            <a:prstDash val="solid"/>
            <a:round/>
            <a:headEnd type="none" w="med" len="med"/>
            <a:tailEnd type="none" w="med" len="med"/>
          </a:ln>
          <a:effectLst/>
        </p:spPr>
      </p:cxnSp>
    </p:spTree>
    <p:extLst>
      <p:ext uri="{BB962C8B-B14F-4D97-AF65-F5344CB8AC3E}">
        <p14:creationId xmlns:p14="http://schemas.microsoft.com/office/powerpoint/2010/main" val="263627969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2"/>
          <p:cNvSpPr txBox="1">
            <a:spLocks noChangeArrowheads="1"/>
          </p:cNvSpPr>
          <p:nvPr/>
        </p:nvSpPr>
        <p:spPr bwMode="auto">
          <a:xfrm>
            <a:off x="3110390" y="144463"/>
            <a:ext cx="2905763" cy="584776"/>
          </a:xfrm>
          <a:prstGeom prst="rect">
            <a:avLst/>
          </a:prstGeom>
          <a:noFill/>
          <a:ln w="9525">
            <a:noFill/>
            <a:miter lim="800000"/>
            <a:headEnd/>
            <a:tailEnd/>
          </a:ln>
        </p:spPr>
        <p:txBody>
          <a:bodyPr wrap="none">
            <a:spAutoFit/>
          </a:bodyPr>
          <a:lstStyle/>
          <a:p>
            <a:r>
              <a:rPr lang="en-US" sz="3200" b="1" smtClean="0">
                <a:solidFill>
                  <a:srgbClr val="000090"/>
                </a:solidFill>
              </a:rPr>
              <a:t>WFF </a:t>
            </a:r>
            <a:r>
              <a:rPr lang="en-US" sz="3200" b="1" dirty="0" smtClean="0">
                <a:solidFill>
                  <a:srgbClr val="000090"/>
                </a:solidFill>
              </a:rPr>
              <a:t>Airspace</a:t>
            </a:r>
            <a:endParaRPr lang="en-US" sz="3200" b="1" dirty="0">
              <a:solidFill>
                <a:srgbClr val="000090"/>
              </a:solidFill>
            </a:endParaRPr>
          </a:p>
        </p:txBody>
      </p:sp>
      <p:sp>
        <p:nvSpPr>
          <p:cNvPr id="19462" name="Rectangle 6"/>
          <p:cNvSpPr>
            <a:spLocks noChangeArrowheads="1"/>
          </p:cNvSpPr>
          <p:nvPr/>
        </p:nvSpPr>
        <p:spPr bwMode="auto">
          <a:xfrm>
            <a:off x="31979" y="1176255"/>
            <a:ext cx="8842035" cy="1231106"/>
          </a:xfrm>
          <a:prstGeom prst="rect">
            <a:avLst/>
          </a:prstGeom>
          <a:noFill/>
          <a:ln w="9525">
            <a:noFill/>
            <a:miter lim="800000"/>
            <a:headEnd/>
            <a:tailEnd/>
          </a:ln>
        </p:spPr>
        <p:txBody>
          <a:bodyPr wrap="square" anchor="t">
            <a:spAutoFit/>
          </a:bodyPr>
          <a:lstStyle/>
          <a:p>
            <a:pPr marL="288925" lvl="1" indent="-174625">
              <a:spcAft>
                <a:spcPts val="1200"/>
              </a:spcAft>
              <a:buFontTx/>
              <a:buChar char="•"/>
            </a:pPr>
            <a:r>
              <a:rPr lang="en-US" dirty="0" smtClean="0">
                <a:solidFill>
                  <a:prstClr val="black"/>
                </a:solidFill>
              </a:rPr>
              <a:t>KWFF Class D:  5nm radius from center of airfield, surface – 2500ft AGL</a:t>
            </a:r>
          </a:p>
          <a:p>
            <a:pPr marL="288925" lvl="1" indent="-174625">
              <a:spcAft>
                <a:spcPts val="1200"/>
              </a:spcAft>
              <a:buFontTx/>
              <a:buChar char="•"/>
            </a:pPr>
            <a:r>
              <a:rPr lang="en-US" dirty="0" smtClean="0">
                <a:solidFill>
                  <a:prstClr val="black"/>
                </a:solidFill>
              </a:rPr>
              <a:t>R-6604 A &amp; B: surface to unlimited – scheduled through WFF</a:t>
            </a:r>
          </a:p>
          <a:p>
            <a:pPr marL="288925" lvl="1" indent="-174625">
              <a:spcAft>
                <a:spcPts val="1200"/>
              </a:spcAft>
              <a:buFontTx/>
              <a:buChar char="•"/>
            </a:pPr>
            <a:r>
              <a:rPr lang="en-US" dirty="0" smtClean="0">
                <a:solidFill>
                  <a:prstClr val="black"/>
                </a:solidFill>
              </a:rPr>
              <a:t>W-386:  surface to unlimited – scheduled through FACSFAC VACAPES (DOD)  </a:t>
            </a:r>
          </a:p>
        </p:txBody>
      </p:sp>
      <p:sp>
        <p:nvSpPr>
          <p:cNvPr id="19468" name="Slide Number Placeholder 4"/>
          <p:cNvSpPr>
            <a:spLocks noGrp="1"/>
          </p:cNvSpPr>
          <p:nvPr>
            <p:ph type="sldNum" sz="quarter" idx="10"/>
          </p:nvPr>
        </p:nvSpPr>
        <p:spPr>
          <a:xfrm>
            <a:off x="8686800" y="6477000"/>
            <a:ext cx="457200" cy="381000"/>
          </a:xfrm>
          <a:noFill/>
        </p:spPr>
        <p:txBody>
          <a:bodyPr/>
          <a:lstStyle/>
          <a:p>
            <a:pPr defTabSz="966788"/>
            <a:fld id="{68E97009-7F83-45E5-9A14-8D5C339BF9F1}" type="slidenum">
              <a:rPr lang="en-US">
                <a:solidFill>
                  <a:prstClr val="black">
                    <a:tint val="75000"/>
                  </a:prstClr>
                </a:solidFill>
                <a:latin typeface="Arial" charset="0"/>
              </a:rPr>
              <a:pPr defTabSz="966788"/>
              <a:t>57</a:t>
            </a:fld>
            <a:endParaRPr lang="en-US">
              <a:solidFill>
                <a:prstClr val="black">
                  <a:tint val="75000"/>
                </a:prstClr>
              </a:solidFill>
              <a:latin typeface="Arial" charset="0"/>
            </a:endParaRPr>
          </a:p>
        </p:txBody>
      </p:sp>
      <p:pic>
        <p:nvPicPr>
          <p:cNvPr id="8" name="Picture 7" descr="wallops sectiona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4" y="2449403"/>
            <a:ext cx="7833024" cy="4240736"/>
          </a:xfrm>
          <a:prstGeom prst="rect">
            <a:avLst/>
          </a:prstGeom>
        </p:spPr>
      </p:pic>
      <p:sp>
        <p:nvSpPr>
          <p:cNvPr id="6" name="TextBox 5"/>
          <p:cNvSpPr txBox="1"/>
          <p:nvPr/>
        </p:nvSpPr>
        <p:spPr>
          <a:xfrm>
            <a:off x="5679661" y="4124739"/>
            <a:ext cx="992579" cy="307777"/>
          </a:xfrm>
          <a:prstGeom prst="rect">
            <a:avLst/>
          </a:prstGeom>
          <a:noFill/>
        </p:spPr>
        <p:txBody>
          <a:bodyPr wrap="square" rtlCol="0">
            <a:spAutoFit/>
          </a:bodyPr>
          <a:lstStyle/>
          <a:p>
            <a:r>
              <a:rPr lang="en-US" b="1" dirty="0" smtClean="0">
                <a:solidFill>
                  <a:prstClr val="black"/>
                </a:solidFill>
              </a:rPr>
              <a:t>R-6604A</a:t>
            </a:r>
            <a:endParaRPr lang="en-US" b="1" dirty="0">
              <a:solidFill>
                <a:prstClr val="black"/>
              </a:solidFill>
            </a:endParaRPr>
          </a:p>
        </p:txBody>
      </p:sp>
      <p:sp>
        <p:nvSpPr>
          <p:cNvPr id="7" name="TextBox 6"/>
          <p:cNvSpPr txBox="1"/>
          <p:nvPr/>
        </p:nvSpPr>
        <p:spPr>
          <a:xfrm>
            <a:off x="5889487" y="3584713"/>
            <a:ext cx="982961" cy="307777"/>
          </a:xfrm>
          <a:prstGeom prst="rect">
            <a:avLst/>
          </a:prstGeom>
          <a:noFill/>
        </p:spPr>
        <p:txBody>
          <a:bodyPr wrap="square" rtlCol="0">
            <a:spAutoFit/>
          </a:bodyPr>
          <a:lstStyle/>
          <a:p>
            <a:r>
              <a:rPr lang="en-US" b="1" dirty="0" smtClean="0">
                <a:solidFill>
                  <a:prstClr val="black"/>
                </a:solidFill>
              </a:rPr>
              <a:t>R-6604B</a:t>
            </a:r>
            <a:endParaRPr lang="en-US" b="1" dirty="0">
              <a:solidFill>
                <a:prstClr val="black"/>
              </a:solidFill>
            </a:endParaRPr>
          </a:p>
        </p:txBody>
      </p:sp>
      <p:cxnSp>
        <p:nvCxnSpPr>
          <p:cNvPr id="9" name="Straight Arrow Connector 8"/>
          <p:cNvCxnSpPr/>
          <p:nvPr/>
        </p:nvCxnSpPr>
        <p:spPr>
          <a:xfrm rot="10800000">
            <a:off x="3434530" y="3611222"/>
            <a:ext cx="2363296" cy="1214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3335133" y="4086088"/>
            <a:ext cx="2274955" cy="1435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descr="Screen shot 2011-04-29 at 9.28.59 AM.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37448" y="4682435"/>
            <a:ext cx="2892698" cy="1975954"/>
          </a:xfrm>
          <a:prstGeom prst="rect">
            <a:avLst/>
          </a:prstGeom>
        </p:spPr>
      </p:pic>
      <p:sp>
        <p:nvSpPr>
          <p:cNvPr id="11" name="TextBox 10"/>
          <p:cNvSpPr txBox="1"/>
          <p:nvPr/>
        </p:nvSpPr>
        <p:spPr>
          <a:xfrm>
            <a:off x="3536632" y="4605490"/>
            <a:ext cx="1060989" cy="384721"/>
          </a:xfrm>
          <a:prstGeom prst="rect">
            <a:avLst/>
          </a:prstGeom>
          <a:noFill/>
        </p:spPr>
        <p:txBody>
          <a:bodyPr wrap="square" rtlCol="0">
            <a:spAutoFit/>
          </a:bodyPr>
          <a:lstStyle/>
          <a:p>
            <a:r>
              <a:rPr lang="en-US" sz="1900" b="1" dirty="0" smtClean="0">
                <a:solidFill>
                  <a:prstClr val="black"/>
                </a:solidFill>
              </a:rPr>
              <a:t>W-386</a:t>
            </a:r>
            <a:endParaRPr lang="en-US" sz="1900" b="1" dirty="0">
              <a:solidFill>
                <a:prstClr val="black"/>
              </a:solidFill>
            </a:endParaRPr>
          </a:p>
        </p:txBody>
      </p:sp>
      <p:sp>
        <p:nvSpPr>
          <p:cNvPr id="12" name="TextBox 11"/>
          <p:cNvSpPr txBox="1"/>
          <p:nvPr/>
        </p:nvSpPr>
        <p:spPr>
          <a:xfrm>
            <a:off x="7298004" y="2869077"/>
            <a:ext cx="1060989" cy="384721"/>
          </a:xfrm>
          <a:prstGeom prst="rect">
            <a:avLst/>
          </a:prstGeom>
          <a:noFill/>
        </p:spPr>
        <p:txBody>
          <a:bodyPr wrap="square" rtlCol="0">
            <a:spAutoFit/>
          </a:bodyPr>
          <a:lstStyle/>
          <a:p>
            <a:r>
              <a:rPr lang="en-US" sz="1900" b="1" dirty="0" smtClean="0">
                <a:solidFill>
                  <a:prstClr val="black"/>
                </a:solidFill>
              </a:rPr>
              <a:t>W-386</a:t>
            </a:r>
            <a:endParaRPr lang="en-US" sz="1900" b="1" dirty="0">
              <a:solidFill>
                <a:prstClr val="black"/>
              </a:solidFill>
            </a:endParaRPr>
          </a:p>
        </p:txBody>
      </p:sp>
      <p:sp>
        <p:nvSpPr>
          <p:cNvPr id="13" name="TextBox 12"/>
          <p:cNvSpPr txBox="1"/>
          <p:nvPr/>
        </p:nvSpPr>
        <p:spPr>
          <a:xfrm>
            <a:off x="4386101" y="3254863"/>
            <a:ext cx="1385038" cy="307777"/>
          </a:xfrm>
          <a:prstGeom prst="rect">
            <a:avLst/>
          </a:prstGeom>
          <a:noFill/>
        </p:spPr>
        <p:txBody>
          <a:bodyPr wrap="square" rtlCol="0">
            <a:spAutoFit/>
          </a:bodyPr>
          <a:lstStyle/>
          <a:p>
            <a:r>
              <a:rPr lang="en-US" b="1" dirty="0" smtClean="0">
                <a:solidFill>
                  <a:prstClr val="black"/>
                </a:solidFill>
              </a:rPr>
              <a:t>WFF Class D</a:t>
            </a:r>
            <a:endParaRPr lang="en-US" b="1" dirty="0">
              <a:solidFill>
                <a:prstClr val="black"/>
              </a:solidFill>
            </a:endParaRPr>
          </a:p>
        </p:txBody>
      </p:sp>
      <p:cxnSp>
        <p:nvCxnSpPr>
          <p:cNvPr id="15" name="Straight Arrow Connector 14"/>
          <p:cNvCxnSpPr/>
          <p:nvPr/>
        </p:nvCxnSpPr>
        <p:spPr>
          <a:xfrm rot="10800000">
            <a:off x="3707497" y="3249224"/>
            <a:ext cx="777594" cy="1586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38874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7-30 at 8.1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659" y="4560091"/>
            <a:ext cx="4785478" cy="2133852"/>
          </a:xfrm>
          <a:prstGeom prst="rect">
            <a:avLst/>
          </a:prstGeom>
        </p:spPr>
      </p:pic>
      <p:sp>
        <p:nvSpPr>
          <p:cNvPr id="8" name="Content Placeholder 7"/>
          <p:cNvSpPr>
            <a:spLocks noGrp="1"/>
          </p:cNvSpPr>
          <p:nvPr>
            <p:ph idx="1"/>
          </p:nvPr>
        </p:nvSpPr>
        <p:spPr>
          <a:xfrm>
            <a:off x="112888" y="1035760"/>
            <a:ext cx="8904112" cy="5427130"/>
          </a:xfrm>
        </p:spPr>
        <p:txBody>
          <a:bodyPr/>
          <a:lstStyle/>
          <a:p>
            <a:pPr marL="0" indent="0">
              <a:buNone/>
            </a:pPr>
            <a:r>
              <a:rPr lang="en-US" sz="2400" u="sng" dirty="0"/>
              <a:t>Proposed Equivalent Sense and Avoid Mitigation at WFF</a:t>
            </a:r>
          </a:p>
          <a:p>
            <a:r>
              <a:rPr lang="en-US" sz="2400" dirty="0"/>
              <a:t>Departures and approaches will mitigate the sense and avoid requirement with a combination of ground observers and chase aircraft. </a:t>
            </a:r>
          </a:p>
          <a:p>
            <a:r>
              <a:rPr lang="en-US" sz="2400" dirty="0"/>
              <a:t>Ground </a:t>
            </a:r>
            <a:r>
              <a:rPr lang="en-US" sz="2400" dirty="0" smtClean="0"/>
              <a:t>Observer (</a:t>
            </a:r>
            <a:r>
              <a:rPr lang="en-US" sz="2400" dirty="0"/>
              <a:t>Trapper</a:t>
            </a:r>
            <a:r>
              <a:rPr lang="en-US" sz="2400" dirty="0" smtClean="0"/>
              <a:t>)</a:t>
            </a:r>
            <a:endParaRPr lang="en-US" sz="2400" dirty="0"/>
          </a:p>
          <a:p>
            <a:pPr lvl="1"/>
            <a:r>
              <a:rPr lang="en-US" sz="1800" dirty="0" smtClean="0"/>
              <a:t>Within </a:t>
            </a:r>
            <a:r>
              <a:rPr lang="en-US" sz="1800" dirty="0"/>
              <a:t>3nm of KWAL and below 3,000 </a:t>
            </a:r>
            <a:r>
              <a:rPr lang="en-US" sz="1800" dirty="0" err="1" smtClean="0"/>
              <a:t>ft</a:t>
            </a:r>
            <a:endParaRPr lang="en-US" sz="1800" dirty="0" smtClean="0"/>
          </a:p>
          <a:p>
            <a:pPr lvl="1"/>
            <a:r>
              <a:rPr lang="en-US" sz="1800" dirty="0" smtClean="0"/>
              <a:t>On </a:t>
            </a:r>
            <a:r>
              <a:rPr lang="en-US" sz="1800" dirty="0"/>
              <a:t>airfield in contact with GH </a:t>
            </a:r>
            <a:r>
              <a:rPr lang="en-US" sz="1800" dirty="0" smtClean="0"/>
              <a:t>Pilot</a:t>
            </a:r>
          </a:p>
          <a:p>
            <a:r>
              <a:rPr lang="en-US" sz="2400" dirty="0" smtClean="0"/>
              <a:t>Chase </a:t>
            </a:r>
            <a:r>
              <a:rPr lang="en-US" sz="2400" dirty="0"/>
              <a:t>aircraft with pilot and dedicated observer (2 aircrew)</a:t>
            </a:r>
          </a:p>
          <a:p>
            <a:pPr lvl="1"/>
            <a:r>
              <a:rPr lang="en-US" sz="1800" dirty="0"/>
              <a:t>Flight outside of </a:t>
            </a:r>
            <a:r>
              <a:rPr lang="en-US" sz="1800" dirty="0" smtClean="0"/>
              <a:t>SUA and visual range</a:t>
            </a:r>
            <a:endParaRPr lang="en-US" sz="1800" dirty="0"/>
          </a:p>
        </p:txBody>
      </p:sp>
      <p:sp>
        <p:nvSpPr>
          <p:cNvPr id="9" name="Text Box 2"/>
          <p:cNvSpPr txBox="1">
            <a:spLocks noChangeArrowheads="1"/>
          </p:cNvSpPr>
          <p:nvPr/>
        </p:nvSpPr>
        <p:spPr bwMode="auto">
          <a:xfrm>
            <a:off x="1236992" y="144463"/>
            <a:ext cx="6652582" cy="584776"/>
          </a:xfrm>
          <a:prstGeom prst="rect">
            <a:avLst/>
          </a:prstGeom>
          <a:noFill/>
          <a:ln w="9525">
            <a:noFill/>
            <a:miter lim="800000"/>
            <a:headEnd/>
            <a:tailEnd/>
          </a:ln>
        </p:spPr>
        <p:txBody>
          <a:bodyPr wrap="none">
            <a:spAutoFit/>
          </a:bodyPr>
          <a:lstStyle/>
          <a:p>
            <a:r>
              <a:rPr lang="en-US" sz="3200" b="1" dirty="0" smtClean="0">
                <a:solidFill>
                  <a:srgbClr val="000090"/>
                </a:solidFill>
              </a:rPr>
              <a:t>WFF Equivalent Sense and Avoid </a:t>
            </a:r>
            <a:endParaRPr lang="en-US" sz="3200" b="1" dirty="0">
              <a:solidFill>
                <a:srgbClr val="000090"/>
              </a:solidFill>
            </a:endParaRPr>
          </a:p>
        </p:txBody>
      </p:sp>
    </p:spTree>
    <p:extLst>
      <p:ext uri="{BB962C8B-B14F-4D97-AF65-F5344CB8AC3E}">
        <p14:creationId xmlns:p14="http://schemas.microsoft.com/office/powerpoint/2010/main" val="35133488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1"/>
          <p:cNvSpPr txBox="1">
            <a:spLocks noChangeArrowheads="1"/>
          </p:cNvSpPr>
          <p:nvPr/>
        </p:nvSpPr>
        <p:spPr bwMode="auto">
          <a:xfrm>
            <a:off x="1119289" y="218357"/>
            <a:ext cx="7070893" cy="639082"/>
          </a:xfrm>
          <a:prstGeom prst="rect">
            <a:avLst/>
          </a:prstGeom>
          <a:noFill/>
          <a:ln w="9525">
            <a:noFill/>
            <a:miter lim="800000"/>
            <a:headEnd/>
            <a:tailEnd/>
          </a:ln>
        </p:spPr>
        <p:txBody>
          <a:bodyPr/>
          <a:lstStyle/>
          <a:p>
            <a:r>
              <a:rPr lang="en-US" sz="3200" b="1" dirty="0" smtClean="0">
                <a:solidFill>
                  <a:srgbClr val="000090"/>
                </a:solidFill>
                <a:ea typeface="ＭＳ Ｐゴシック" charset="-128"/>
              </a:rPr>
              <a:t>WFF Flight Departures</a:t>
            </a:r>
            <a:endParaRPr lang="en-US" sz="3200" b="1" dirty="0">
              <a:solidFill>
                <a:srgbClr val="000090"/>
              </a:solidFill>
              <a:ea typeface="ＭＳ Ｐゴシック" charset="-128"/>
            </a:endParaRPr>
          </a:p>
        </p:txBody>
      </p:sp>
      <p:sp>
        <p:nvSpPr>
          <p:cNvPr id="18436" name="Slide Number Placeholder 3"/>
          <p:cNvSpPr>
            <a:spLocks noGrp="1"/>
          </p:cNvSpPr>
          <p:nvPr>
            <p:ph type="sldNum" sz="quarter" idx="10"/>
          </p:nvPr>
        </p:nvSpPr>
        <p:spPr>
          <a:noFill/>
        </p:spPr>
        <p:txBody>
          <a:bodyPr/>
          <a:lstStyle/>
          <a:p>
            <a:fld id="{4A44CC38-5AFF-4765-A8BD-6755F52DDD48}" type="slidenum">
              <a:rPr lang="en-US">
                <a:solidFill>
                  <a:prstClr val="black">
                    <a:tint val="75000"/>
                  </a:prstClr>
                </a:solidFill>
              </a:rPr>
              <a:pPr/>
              <a:t>59</a:t>
            </a:fld>
            <a:endParaRPr lang="en-US">
              <a:solidFill>
                <a:prstClr val="black">
                  <a:tint val="75000"/>
                </a:prstClr>
              </a:solidFill>
            </a:endParaRPr>
          </a:p>
        </p:txBody>
      </p:sp>
      <p:sp>
        <p:nvSpPr>
          <p:cNvPr id="7" name="Rectangle 6"/>
          <p:cNvSpPr>
            <a:spLocks noChangeArrowheads="1"/>
          </p:cNvSpPr>
          <p:nvPr/>
        </p:nvSpPr>
        <p:spPr bwMode="auto">
          <a:xfrm>
            <a:off x="0" y="666327"/>
            <a:ext cx="9034485" cy="6263253"/>
          </a:xfrm>
          <a:prstGeom prst="rect">
            <a:avLst/>
          </a:prstGeom>
          <a:noFill/>
          <a:ln w="9525">
            <a:noFill/>
            <a:miter lim="800000"/>
            <a:headEnd/>
            <a:tailEnd/>
          </a:ln>
        </p:spPr>
        <p:txBody>
          <a:bodyPr wrap="square">
            <a:spAutoFit/>
          </a:bodyPr>
          <a:lstStyle/>
          <a:p>
            <a:pPr marL="288925" lvl="1" indent="-174625"/>
            <a:endParaRPr lang="en-US" sz="2800" dirty="0" smtClean="0">
              <a:solidFill>
                <a:prstClr val="black"/>
              </a:solidFill>
            </a:endParaRPr>
          </a:p>
          <a:p>
            <a:pPr marL="288925" lvl="1" indent="-174625">
              <a:spcAft>
                <a:spcPts val="600"/>
              </a:spcAft>
            </a:pPr>
            <a:r>
              <a:rPr lang="en-US" sz="2400" u="sng" dirty="0" smtClean="0">
                <a:solidFill>
                  <a:prstClr val="black"/>
                </a:solidFill>
              </a:rPr>
              <a:t>Mission Planning:</a:t>
            </a:r>
          </a:p>
          <a:p>
            <a:pPr marL="287338" lvl="1" indent="-168275">
              <a:spcAft>
                <a:spcPts val="600"/>
              </a:spcAft>
              <a:buFont typeface="Arial"/>
              <a:buChar char="•"/>
            </a:pPr>
            <a:r>
              <a:rPr lang="en-US" sz="2000" dirty="0" smtClean="0">
                <a:solidFill>
                  <a:prstClr val="black"/>
                </a:solidFill>
              </a:rPr>
              <a:t>NGC Mission Plan – uses common routing in NAS when possible.</a:t>
            </a:r>
          </a:p>
          <a:p>
            <a:pPr marL="287338" lvl="1" indent="-168275">
              <a:spcAft>
                <a:spcPts val="600"/>
              </a:spcAft>
              <a:buFont typeface="Arial"/>
              <a:buChar char="•"/>
            </a:pPr>
            <a:r>
              <a:rPr lang="en-US" sz="2000" dirty="0" smtClean="0">
                <a:solidFill>
                  <a:prstClr val="black"/>
                </a:solidFill>
              </a:rPr>
              <a:t>FASFAC VACAPES - Test Track C/D sub-area developed for NASA Global Hawk in W-386</a:t>
            </a:r>
          </a:p>
          <a:p>
            <a:pPr marL="288925" lvl="1" indent="-174625">
              <a:spcAft>
                <a:spcPts val="600"/>
              </a:spcAft>
            </a:pPr>
            <a:r>
              <a:rPr lang="en-US" sz="2400" u="sng" dirty="0" smtClean="0">
                <a:solidFill>
                  <a:prstClr val="black"/>
                </a:solidFill>
              </a:rPr>
              <a:t>Departures:</a:t>
            </a:r>
          </a:p>
          <a:p>
            <a:pPr marL="288925" lvl="1" indent="-174625">
              <a:spcAft>
                <a:spcPts val="600"/>
              </a:spcAft>
              <a:buFontTx/>
              <a:buChar char="•"/>
            </a:pPr>
            <a:r>
              <a:rPr lang="en-US" sz="2000" dirty="0" smtClean="0">
                <a:solidFill>
                  <a:prstClr val="black"/>
                </a:solidFill>
              </a:rPr>
              <a:t>Conditions:  Day/Night, VMC only</a:t>
            </a:r>
          </a:p>
          <a:p>
            <a:pPr marL="288925" lvl="1" indent="-174625">
              <a:spcAft>
                <a:spcPts val="600"/>
              </a:spcAft>
              <a:buFontTx/>
              <a:buChar char="•"/>
            </a:pPr>
            <a:r>
              <a:rPr lang="en-US" sz="2000" dirty="0" smtClean="0">
                <a:solidFill>
                  <a:prstClr val="black"/>
                </a:solidFill>
              </a:rPr>
              <a:t>Operating control tower and visual observer required for all departures</a:t>
            </a:r>
          </a:p>
          <a:p>
            <a:pPr marL="288925" lvl="1" indent="-174625">
              <a:spcAft>
                <a:spcPts val="600"/>
              </a:spcAft>
              <a:buFontTx/>
              <a:buChar char="•"/>
            </a:pPr>
            <a:r>
              <a:rPr lang="en-US" sz="2000" dirty="0" smtClean="0">
                <a:solidFill>
                  <a:prstClr val="black"/>
                </a:solidFill>
              </a:rPr>
              <a:t>Chase required to be on standby during departure in case of RTB (2-3 </a:t>
            </a:r>
            <a:r>
              <a:rPr lang="en-US" sz="2000" dirty="0" err="1" smtClean="0">
                <a:solidFill>
                  <a:prstClr val="black"/>
                </a:solidFill>
              </a:rPr>
              <a:t>hrs</a:t>
            </a:r>
            <a:r>
              <a:rPr lang="en-US" sz="2000" dirty="0" smtClean="0">
                <a:solidFill>
                  <a:prstClr val="black"/>
                </a:solidFill>
              </a:rPr>
              <a:t>)</a:t>
            </a:r>
          </a:p>
          <a:p>
            <a:pPr marL="288925" lvl="1" indent="-174625">
              <a:spcAft>
                <a:spcPts val="600"/>
              </a:spcAft>
              <a:buFontTx/>
              <a:buChar char="•"/>
            </a:pPr>
            <a:r>
              <a:rPr lang="en-US" sz="2000" dirty="0" smtClean="0">
                <a:solidFill>
                  <a:prstClr val="black"/>
                </a:solidFill>
              </a:rPr>
              <a:t>R6604 </a:t>
            </a:r>
            <a:r>
              <a:rPr lang="en-US" sz="2000" dirty="0">
                <a:solidFill>
                  <a:prstClr val="black"/>
                </a:solidFill>
              </a:rPr>
              <a:t>required </a:t>
            </a:r>
            <a:r>
              <a:rPr lang="en-US" sz="2000" dirty="0" smtClean="0">
                <a:solidFill>
                  <a:prstClr val="black"/>
                </a:solidFill>
              </a:rPr>
              <a:t>exclusive used surface to 10,000 MSL</a:t>
            </a:r>
          </a:p>
          <a:p>
            <a:pPr marL="288925" lvl="1" indent="-174625">
              <a:spcAft>
                <a:spcPts val="600"/>
              </a:spcAft>
              <a:buFontTx/>
              <a:buChar char="•"/>
            </a:pPr>
            <a:r>
              <a:rPr lang="en-US" sz="2000" dirty="0" smtClean="0">
                <a:solidFill>
                  <a:prstClr val="black"/>
                </a:solidFill>
              </a:rPr>
              <a:t>Test Track required exclusive use 5,000 MSL to FL450, east W-386 above FL450</a:t>
            </a:r>
          </a:p>
          <a:p>
            <a:pPr marL="288925" lvl="1" indent="-174625">
              <a:spcAft>
                <a:spcPts val="600"/>
              </a:spcAft>
              <a:buFontTx/>
              <a:buChar char="•"/>
            </a:pPr>
            <a:r>
              <a:rPr lang="en-US" sz="2000" dirty="0" smtClean="0">
                <a:solidFill>
                  <a:prstClr val="black"/>
                </a:solidFill>
              </a:rPr>
              <a:t>Lost Link Logic has aircraft returning to departure runway</a:t>
            </a:r>
          </a:p>
          <a:p>
            <a:pPr marL="288925" lvl="1" indent="-174625">
              <a:spcAft>
                <a:spcPts val="600"/>
              </a:spcAft>
              <a:buFontTx/>
              <a:buChar char="•"/>
            </a:pPr>
            <a:r>
              <a:rPr lang="en-US" sz="2000" dirty="0" smtClean="0">
                <a:solidFill>
                  <a:prstClr val="black"/>
                </a:solidFill>
              </a:rPr>
              <a:t>All departures meet the office of NASA Range Safety </a:t>
            </a:r>
            <a:r>
              <a:rPr lang="en-US" sz="2000" dirty="0">
                <a:solidFill>
                  <a:prstClr val="black"/>
                </a:solidFill>
              </a:rPr>
              <a:t>population avoidance criteria</a:t>
            </a:r>
          </a:p>
          <a:p>
            <a:pPr marL="288925" lvl="1" indent="-174625">
              <a:spcAft>
                <a:spcPts val="600"/>
              </a:spcAft>
              <a:buFontTx/>
              <a:buChar char="•"/>
            </a:pPr>
            <a:endParaRPr lang="en-US" sz="2000" dirty="0" smtClean="0">
              <a:solidFill>
                <a:prstClr val="black"/>
              </a:solidFill>
            </a:endParaRPr>
          </a:p>
          <a:p>
            <a:pPr marL="114300" lvl="1">
              <a:spcAft>
                <a:spcPts val="600"/>
              </a:spcAft>
            </a:pPr>
            <a:r>
              <a:rPr lang="en-US" sz="2000" dirty="0" smtClean="0">
                <a:solidFill>
                  <a:prstClr val="black"/>
                </a:solidFill>
              </a:rPr>
              <a:t> </a:t>
            </a:r>
          </a:p>
          <a:p>
            <a:pPr marL="288925" lvl="1" indent="-174625">
              <a:spcAft>
                <a:spcPts val="600"/>
              </a:spcAft>
            </a:pPr>
            <a:r>
              <a:rPr lang="en-US" sz="2000" dirty="0" smtClean="0">
                <a:solidFill>
                  <a:prstClr val="black"/>
                </a:solidFill>
              </a:rPr>
              <a:t> </a:t>
            </a:r>
          </a:p>
        </p:txBody>
      </p:sp>
    </p:spTree>
    <p:extLst>
      <p:ext uri="{BB962C8B-B14F-4D97-AF65-F5344CB8AC3E}">
        <p14:creationId xmlns:p14="http://schemas.microsoft.com/office/powerpoint/2010/main" val="10720160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520700" y="1077881"/>
            <a:ext cx="8344895" cy="458787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2400" dirty="0" smtClean="0">
                <a:solidFill>
                  <a:prstClr val="black"/>
                </a:solidFill>
                <a:ea typeface="Arial" pitchFamily="30" charset="0"/>
                <a:cs typeface="Arial" pitchFamily="30" charset="0"/>
              </a:rPr>
              <a:t>Robbie Hood, Director UAS Program, NOAA OAR</a:t>
            </a:r>
          </a:p>
          <a:p>
            <a:pPr>
              <a:lnSpc>
                <a:spcPct val="80000"/>
              </a:lnSpc>
            </a:pPr>
            <a:r>
              <a:rPr lang="en-US" sz="2400" dirty="0" smtClean="0">
                <a:solidFill>
                  <a:prstClr val="black"/>
                </a:solidFill>
                <a:ea typeface="Arial" pitchFamily="30" charset="0"/>
                <a:cs typeface="Arial" pitchFamily="30" charset="0"/>
              </a:rPr>
              <a:t>Gary Wick, PI, Mission </a:t>
            </a:r>
            <a:r>
              <a:rPr lang="en-US" sz="2400" dirty="0">
                <a:solidFill>
                  <a:prstClr val="black"/>
                </a:solidFill>
                <a:ea typeface="Arial" pitchFamily="30" charset="0"/>
                <a:cs typeface="Arial" pitchFamily="30" charset="0"/>
              </a:rPr>
              <a:t>Scientist, </a:t>
            </a:r>
            <a:r>
              <a:rPr lang="en-US" sz="2400" dirty="0" smtClean="0">
                <a:solidFill>
                  <a:prstClr val="black"/>
                </a:solidFill>
                <a:ea typeface="Arial" pitchFamily="30" charset="0"/>
                <a:cs typeface="Arial" pitchFamily="30" charset="0"/>
              </a:rPr>
              <a:t>NOAA ESRL</a:t>
            </a:r>
            <a:endParaRPr lang="en-US" sz="2400" dirty="0">
              <a:solidFill>
                <a:prstClr val="black"/>
              </a:solidFill>
              <a:ea typeface="Arial" pitchFamily="30" charset="0"/>
              <a:cs typeface="Arial" pitchFamily="30" charset="0"/>
            </a:endParaRPr>
          </a:p>
          <a:p>
            <a:pPr>
              <a:lnSpc>
                <a:spcPct val="80000"/>
              </a:lnSpc>
            </a:pPr>
            <a:r>
              <a:rPr lang="en-US" sz="2400" dirty="0" smtClean="0">
                <a:solidFill>
                  <a:prstClr val="black"/>
                </a:solidFill>
                <a:ea typeface="Arial" pitchFamily="30" charset="0"/>
                <a:cs typeface="Arial" pitchFamily="30" charset="0"/>
              </a:rPr>
              <a:t>Jason </a:t>
            </a:r>
            <a:r>
              <a:rPr lang="en-US" sz="2400" dirty="0" err="1" smtClean="0">
                <a:solidFill>
                  <a:prstClr val="black"/>
                </a:solidFill>
                <a:ea typeface="Arial" pitchFamily="30" charset="0"/>
                <a:cs typeface="Arial" pitchFamily="30" charset="0"/>
              </a:rPr>
              <a:t>Dunion</a:t>
            </a:r>
            <a:r>
              <a:rPr lang="en-US" sz="2400" dirty="0">
                <a:solidFill>
                  <a:prstClr val="black"/>
                </a:solidFill>
                <a:ea typeface="Arial" pitchFamily="30" charset="0"/>
                <a:cs typeface="Arial" pitchFamily="30" charset="0"/>
              </a:rPr>
              <a:t>,</a:t>
            </a:r>
            <a:r>
              <a:rPr lang="en-US" sz="2400" dirty="0" smtClean="0">
                <a:solidFill>
                  <a:prstClr val="black"/>
                </a:solidFill>
                <a:ea typeface="Arial" pitchFamily="30" charset="0"/>
                <a:cs typeface="Arial" pitchFamily="30" charset="0"/>
              </a:rPr>
              <a:t> Deputy PI, Deputy </a:t>
            </a:r>
            <a:r>
              <a:rPr lang="en-US" sz="2400" dirty="0">
                <a:solidFill>
                  <a:prstClr val="black"/>
                </a:solidFill>
                <a:ea typeface="Arial" pitchFamily="30" charset="0"/>
                <a:cs typeface="Arial" pitchFamily="30" charset="0"/>
              </a:rPr>
              <a:t>Mission Scientist, </a:t>
            </a:r>
            <a:r>
              <a:rPr lang="en-US" sz="2400" dirty="0" smtClean="0">
                <a:solidFill>
                  <a:prstClr val="black"/>
                </a:solidFill>
                <a:ea typeface="Arial" pitchFamily="30" charset="0"/>
                <a:cs typeface="Arial" pitchFamily="30" charset="0"/>
              </a:rPr>
              <a:t>NOAA HRD</a:t>
            </a:r>
            <a:endParaRPr lang="en-US" sz="2400" dirty="0">
              <a:solidFill>
                <a:prstClr val="black"/>
              </a:solidFill>
              <a:ea typeface="Arial" pitchFamily="30" charset="0"/>
              <a:cs typeface="Arial" pitchFamily="30" charset="0"/>
            </a:endParaRPr>
          </a:p>
          <a:p>
            <a:pPr>
              <a:lnSpc>
                <a:spcPct val="80000"/>
              </a:lnSpc>
            </a:pPr>
            <a:endParaRPr lang="en-US" sz="2400" dirty="0">
              <a:solidFill>
                <a:prstClr val="black"/>
              </a:solidFill>
              <a:ea typeface="Arial" pitchFamily="30" charset="0"/>
              <a:cs typeface="Arial" pitchFamily="30" charset="0"/>
            </a:endParaRPr>
          </a:p>
          <a:p>
            <a:pPr>
              <a:lnSpc>
                <a:spcPct val="80000"/>
              </a:lnSpc>
            </a:pPr>
            <a:r>
              <a:rPr lang="en-US" sz="2400" dirty="0" smtClean="0">
                <a:solidFill>
                  <a:prstClr val="black"/>
                </a:solidFill>
                <a:ea typeface="Arial" pitchFamily="30" charset="0"/>
                <a:cs typeface="Arial" pitchFamily="30" charset="0"/>
              </a:rPr>
              <a:t>Philip </a:t>
            </a:r>
            <a:r>
              <a:rPr lang="en-US" sz="2400" dirty="0" err="1" smtClean="0">
                <a:solidFill>
                  <a:prstClr val="black"/>
                </a:solidFill>
                <a:ea typeface="Arial" pitchFamily="30" charset="0"/>
                <a:cs typeface="Arial" pitchFamily="30" charset="0"/>
              </a:rPr>
              <a:t>Kenul</a:t>
            </a:r>
            <a:r>
              <a:rPr lang="en-US" sz="2400" dirty="0" smtClean="0">
                <a:solidFill>
                  <a:prstClr val="black"/>
                </a:solidFill>
                <a:ea typeface="Arial" pitchFamily="30" charset="0"/>
                <a:cs typeface="Arial" pitchFamily="30" charset="0"/>
              </a:rPr>
              <a:t>, Project Manager, NOAA OAR, </a:t>
            </a:r>
            <a:r>
              <a:rPr lang="en-US" sz="2400" dirty="0" err="1" smtClean="0">
                <a:solidFill>
                  <a:prstClr val="black"/>
                </a:solidFill>
                <a:ea typeface="Arial" pitchFamily="30" charset="0"/>
                <a:cs typeface="Arial" pitchFamily="30" charset="0"/>
              </a:rPr>
              <a:t>Trivector</a:t>
            </a:r>
            <a:r>
              <a:rPr lang="en-US" sz="2400" dirty="0" smtClean="0">
                <a:solidFill>
                  <a:prstClr val="black"/>
                </a:solidFill>
                <a:ea typeface="Arial" pitchFamily="30" charset="0"/>
                <a:cs typeface="Arial" pitchFamily="30" charset="0"/>
              </a:rPr>
              <a:t> Services </a:t>
            </a:r>
          </a:p>
          <a:p>
            <a:pPr>
              <a:lnSpc>
                <a:spcPct val="80000"/>
              </a:lnSpc>
            </a:pPr>
            <a:r>
              <a:rPr lang="en-US" sz="2400" dirty="0" smtClean="0">
                <a:solidFill>
                  <a:prstClr val="black"/>
                </a:solidFill>
                <a:ea typeface="Arial" pitchFamily="30" charset="0"/>
                <a:cs typeface="Arial" pitchFamily="30" charset="0"/>
              </a:rPr>
              <a:t>JC Coffey, </a:t>
            </a:r>
            <a:r>
              <a:rPr lang="en-US" sz="2400" dirty="0">
                <a:solidFill>
                  <a:prstClr val="black"/>
                </a:solidFill>
                <a:ea typeface="Arial" pitchFamily="30" charset="0"/>
                <a:cs typeface="Arial" pitchFamily="30" charset="0"/>
              </a:rPr>
              <a:t>Deputy Project Manager, </a:t>
            </a:r>
            <a:r>
              <a:rPr lang="en-US" sz="2400" dirty="0" smtClean="0">
                <a:solidFill>
                  <a:prstClr val="black"/>
                </a:solidFill>
                <a:ea typeface="Arial" pitchFamily="30" charset="0"/>
                <a:cs typeface="Arial" pitchFamily="30" charset="0"/>
              </a:rPr>
              <a:t>NOAA OAR, CNT</a:t>
            </a:r>
          </a:p>
          <a:p>
            <a:pPr>
              <a:lnSpc>
                <a:spcPct val="80000"/>
              </a:lnSpc>
            </a:pPr>
            <a:r>
              <a:rPr lang="en-US" sz="2400" dirty="0" smtClean="0">
                <a:solidFill>
                  <a:prstClr val="black"/>
                </a:solidFill>
                <a:ea typeface="Arial" pitchFamily="30" charset="0"/>
                <a:cs typeface="Arial" pitchFamily="30" charset="0"/>
              </a:rPr>
              <a:t>Quincy Allison, Deputy Program Manager, Ames Research Center</a:t>
            </a:r>
            <a:endParaRPr lang="en-US" sz="2400" dirty="0">
              <a:solidFill>
                <a:prstClr val="black"/>
              </a:solidFill>
              <a:ea typeface="Arial" pitchFamily="30" charset="0"/>
              <a:cs typeface="Arial" pitchFamily="30" charset="0"/>
            </a:endParaRPr>
          </a:p>
          <a:p>
            <a:pPr>
              <a:lnSpc>
                <a:spcPct val="80000"/>
              </a:lnSpc>
            </a:pPr>
            <a:endParaRPr lang="en-US" sz="2400" dirty="0" smtClean="0">
              <a:solidFill>
                <a:prstClr val="black"/>
              </a:solidFill>
              <a:ea typeface="Arial" pitchFamily="30" charset="0"/>
              <a:cs typeface="Arial" pitchFamily="30" charset="0"/>
            </a:endParaRPr>
          </a:p>
          <a:p>
            <a:pPr>
              <a:lnSpc>
                <a:spcPct val="80000"/>
              </a:lnSpc>
            </a:pPr>
            <a:r>
              <a:rPr lang="en-US" sz="2400" dirty="0" smtClean="0">
                <a:solidFill>
                  <a:prstClr val="black"/>
                </a:solidFill>
                <a:ea typeface="Arial" pitchFamily="30" charset="0"/>
                <a:cs typeface="Arial" pitchFamily="30" charset="0"/>
              </a:rPr>
              <a:t>Frank Cutler, GH Project Manager, AFRC</a:t>
            </a:r>
          </a:p>
          <a:p>
            <a:pPr>
              <a:lnSpc>
                <a:spcPct val="80000"/>
              </a:lnSpc>
            </a:pPr>
            <a:r>
              <a:rPr lang="en-US" sz="2400" dirty="0" smtClean="0">
                <a:solidFill>
                  <a:prstClr val="black"/>
                </a:solidFill>
                <a:ea typeface="Arial" pitchFamily="30" charset="0"/>
                <a:cs typeface="Arial" pitchFamily="30" charset="0"/>
              </a:rPr>
              <a:t>Jon </a:t>
            </a:r>
            <a:r>
              <a:rPr lang="en-US" sz="2400" dirty="0" err="1" smtClean="0">
                <a:solidFill>
                  <a:prstClr val="black"/>
                </a:solidFill>
                <a:ea typeface="Arial" pitchFamily="30" charset="0"/>
                <a:cs typeface="Arial" pitchFamily="30" charset="0"/>
              </a:rPr>
              <a:t>Neuhaus</a:t>
            </a:r>
            <a:r>
              <a:rPr lang="en-US" sz="2400" dirty="0" smtClean="0">
                <a:solidFill>
                  <a:prstClr val="black"/>
                </a:solidFill>
                <a:ea typeface="Arial" pitchFamily="30" charset="0"/>
                <a:cs typeface="Arial" pitchFamily="30" charset="0"/>
              </a:rPr>
              <a:t>, GH Deputy Project Manager, AFRC</a:t>
            </a:r>
          </a:p>
          <a:p>
            <a:pPr>
              <a:lnSpc>
                <a:spcPct val="80000"/>
              </a:lnSpc>
            </a:pPr>
            <a:r>
              <a:rPr lang="en-US" sz="2400" dirty="0" smtClean="0">
                <a:solidFill>
                  <a:prstClr val="black"/>
                </a:solidFill>
                <a:ea typeface="Arial" pitchFamily="30" charset="0"/>
                <a:cs typeface="Arial" pitchFamily="30" charset="0"/>
              </a:rPr>
              <a:t>Mark </a:t>
            </a:r>
            <a:r>
              <a:rPr lang="en-US" sz="2400" dirty="0" err="1" smtClean="0">
                <a:solidFill>
                  <a:prstClr val="black"/>
                </a:solidFill>
                <a:ea typeface="Arial" pitchFamily="30" charset="0"/>
                <a:cs typeface="Arial" pitchFamily="30" charset="0"/>
              </a:rPr>
              <a:t>Buschbacker</a:t>
            </a:r>
            <a:r>
              <a:rPr lang="en-US" sz="2400" dirty="0" smtClean="0">
                <a:solidFill>
                  <a:prstClr val="black"/>
                </a:solidFill>
                <a:ea typeface="Arial" pitchFamily="30" charset="0"/>
                <a:cs typeface="Arial" pitchFamily="30" charset="0"/>
              </a:rPr>
              <a:t>, GH Payload Manager, AFRC</a:t>
            </a:r>
          </a:p>
          <a:p>
            <a:pPr marL="0" indent="0">
              <a:lnSpc>
                <a:spcPct val="80000"/>
              </a:lnSpc>
              <a:buFont typeface="Arial"/>
              <a:buNone/>
            </a:pPr>
            <a:endParaRPr lang="en-US" sz="2400" dirty="0" smtClean="0">
              <a:solidFill>
                <a:prstClr val="black"/>
              </a:solidFill>
              <a:ea typeface="Arial" pitchFamily="30" charset="0"/>
              <a:cs typeface="Arial" pitchFamily="30" charset="0"/>
            </a:endParaRPr>
          </a:p>
          <a:p>
            <a:pPr>
              <a:lnSpc>
                <a:spcPct val="80000"/>
              </a:lnSpc>
            </a:pPr>
            <a:r>
              <a:rPr lang="en-US" sz="2400" dirty="0" smtClean="0">
                <a:solidFill>
                  <a:prstClr val="black"/>
                </a:solidFill>
                <a:ea typeface="Arial" pitchFamily="30" charset="0"/>
                <a:cs typeface="Arial" pitchFamily="30" charset="0"/>
              </a:rPr>
              <a:t>Ron Walsh, SHOUT Wallops PM, WFF</a:t>
            </a:r>
          </a:p>
          <a:p>
            <a:pPr>
              <a:lnSpc>
                <a:spcPct val="80000"/>
              </a:lnSpc>
            </a:pPr>
            <a:r>
              <a:rPr lang="en-US" sz="2400" dirty="0">
                <a:solidFill>
                  <a:prstClr val="black"/>
                </a:solidFill>
                <a:ea typeface="Arial" pitchFamily="30" charset="0"/>
                <a:cs typeface="Arial" pitchFamily="30" charset="0"/>
              </a:rPr>
              <a:t>Denise Lawless, SHOUT Wallops Deputy PM</a:t>
            </a:r>
          </a:p>
          <a:p>
            <a:pPr>
              <a:lnSpc>
                <a:spcPct val="80000"/>
              </a:lnSpc>
            </a:pPr>
            <a:endParaRPr lang="en-US" sz="2400" dirty="0">
              <a:solidFill>
                <a:prstClr val="black"/>
              </a:solidFill>
              <a:ea typeface="ＭＳ Ｐゴシック" pitchFamily="30" charset="-128"/>
              <a:cs typeface="ＭＳ Ｐゴシック" pitchFamily="30" charset="-128"/>
            </a:endParaRPr>
          </a:p>
        </p:txBody>
      </p:sp>
      <p:sp>
        <p:nvSpPr>
          <p:cNvPr id="7" name="Title 1"/>
          <p:cNvSpPr txBox="1">
            <a:spLocks/>
          </p:cNvSpPr>
          <p:nvPr/>
        </p:nvSpPr>
        <p:spPr>
          <a:xfrm>
            <a:off x="0" y="20638"/>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chemeClr val="tx1"/>
                </a:solidFill>
                <a:latin typeface="+mj-lt"/>
                <a:ea typeface="+mj-ea"/>
                <a:cs typeface="+mj-cs"/>
              </a:defRPr>
            </a:lvl1pPr>
          </a:lstStyle>
          <a:p>
            <a:r>
              <a:rPr lang="en-US" sz="4000" dirty="0" smtClean="0">
                <a:solidFill>
                  <a:prstClr val="black"/>
                </a:solidFill>
              </a:rPr>
              <a:t>SHOUT Mission Management</a:t>
            </a:r>
            <a:endParaRPr lang="en-US" sz="4000" dirty="0">
              <a:solidFill>
                <a:prstClr val="black"/>
              </a:solidFill>
            </a:endParaRPr>
          </a:p>
        </p:txBody>
      </p:sp>
    </p:spTree>
    <p:extLst>
      <p:ext uri="{BB962C8B-B14F-4D97-AF65-F5344CB8AC3E}">
        <p14:creationId xmlns:p14="http://schemas.microsoft.com/office/powerpoint/2010/main" val="219360904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1"/>
          <p:cNvSpPr txBox="1">
            <a:spLocks noChangeArrowheads="1"/>
          </p:cNvSpPr>
          <p:nvPr/>
        </p:nvSpPr>
        <p:spPr bwMode="auto">
          <a:xfrm>
            <a:off x="1119289" y="218357"/>
            <a:ext cx="7070893" cy="639082"/>
          </a:xfrm>
          <a:prstGeom prst="rect">
            <a:avLst/>
          </a:prstGeom>
          <a:noFill/>
          <a:ln w="9525">
            <a:noFill/>
            <a:miter lim="800000"/>
            <a:headEnd/>
            <a:tailEnd/>
          </a:ln>
        </p:spPr>
        <p:txBody>
          <a:bodyPr/>
          <a:lstStyle/>
          <a:p>
            <a:r>
              <a:rPr lang="en-US" sz="3200" b="1" dirty="0" smtClean="0">
                <a:solidFill>
                  <a:srgbClr val="000090"/>
                </a:solidFill>
                <a:ea typeface="ＭＳ Ｐゴシック" charset="-128"/>
              </a:rPr>
              <a:t>WFF Flight Operations Summary</a:t>
            </a:r>
            <a:endParaRPr lang="en-US" sz="3200" b="1" dirty="0">
              <a:solidFill>
                <a:srgbClr val="000090"/>
              </a:solidFill>
              <a:ea typeface="ＭＳ Ｐゴシック" charset="-128"/>
            </a:endParaRPr>
          </a:p>
        </p:txBody>
      </p:sp>
      <p:sp>
        <p:nvSpPr>
          <p:cNvPr id="18436" name="Slide Number Placeholder 3"/>
          <p:cNvSpPr>
            <a:spLocks noGrp="1"/>
          </p:cNvSpPr>
          <p:nvPr>
            <p:ph type="sldNum" sz="quarter" idx="10"/>
          </p:nvPr>
        </p:nvSpPr>
        <p:spPr>
          <a:noFill/>
        </p:spPr>
        <p:txBody>
          <a:bodyPr/>
          <a:lstStyle/>
          <a:p>
            <a:fld id="{4A44CC38-5AFF-4765-A8BD-6755F52DDD48}" type="slidenum">
              <a:rPr lang="en-US">
                <a:solidFill>
                  <a:prstClr val="black">
                    <a:tint val="75000"/>
                  </a:prstClr>
                </a:solidFill>
              </a:rPr>
              <a:pPr/>
              <a:t>60</a:t>
            </a:fld>
            <a:endParaRPr lang="en-US">
              <a:solidFill>
                <a:prstClr val="black">
                  <a:tint val="75000"/>
                </a:prstClr>
              </a:solidFill>
            </a:endParaRPr>
          </a:p>
        </p:txBody>
      </p:sp>
      <p:sp>
        <p:nvSpPr>
          <p:cNvPr id="7" name="Rectangle 6"/>
          <p:cNvSpPr>
            <a:spLocks noChangeArrowheads="1"/>
          </p:cNvSpPr>
          <p:nvPr/>
        </p:nvSpPr>
        <p:spPr bwMode="auto">
          <a:xfrm>
            <a:off x="0" y="666327"/>
            <a:ext cx="9034485" cy="3508653"/>
          </a:xfrm>
          <a:prstGeom prst="rect">
            <a:avLst/>
          </a:prstGeom>
          <a:noFill/>
          <a:ln w="9525">
            <a:noFill/>
            <a:miter lim="800000"/>
            <a:headEnd/>
            <a:tailEnd/>
          </a:ln>
        </p:spPr>
        <p:txBody>
          <a:bodyPr wrap="square">
            <a:spAutoFit/>
          </a:bodyPr>
          <a:lstStyle/>
          <a:p>
            <a:pPr marL="288925" lvl="1" indent="-174625"/>
            <a:endParaRPr lang="en-US" sz="2800" dirty="0" smtClean="0">
              <a:solidFill>
                <a:prstClr val="black"/>
              </a:solidFill>
            </a:endParaRPr>
          </a:p>
          <a:p>
            <a:pPr marL="288925" lvl="1" indent="-174625">
              <a:spcAft>
                <a:spcPts val="600"/>
              </a:spcAft>
            </a:pPr>
            <a:r>
              <a:rPr lang="en-US" sz="2400" u="sng" dirty="0" smtClean="0">
                <a:solidFill>
                  <a:prstClr val="black"/>
                </a:solidFill>
              </a:rPr>
              <a:t>Approaches:</a:t>
            </a:r>
          </a:p>
          <a:p>
            <a:pPr marL="288925" lvl="1" indent="-174625">
              <a:spcAft>
                <a:spcPts val="600"/>
              </a:spcAft>
              <a:buFontTx/>
              <a:buChar char="•"/>
            </a:pPr>
            <a:r>
              <a:rPr lang="en-US" sz="2000" dirty="0" smtClean="0">
                <a:solidFill>
                  <a:prstClr val="black"/>
                </a:solidFill>
              </a:rPr>
              <a:t>Conditions:  Day/Night, VMC+ only</a:t>
            </a:r>
          </a:p>
          <a:p>
            <a:pPr marL="288925" lvl="1" indent="-174625">
              <a:spcAft>
                <a:spcPts val="600"/>
              </a:spcAft>
              <a:buFontTx/>
              <a:buChar char="•"/>
            </a:pPr>
            <a:r>
              <a:rPr lang="en-US" sz="2000" dirty="0" smtClean="0">
                <a:solidFill>
                  <a:prstClr val="black"/>
                </a:solidFill>
              </a:rPr>
              <a:t>Operating control tower and chase aircraft required for all approaches &amp; runways</a:t>
            </a:r>
          </a:p>
          <a:p>
            <a:pPr marL="288925" lvl="1" indent="-174625">
              <a:spcAft>
                <a:spcPts val="600"/>
              </a:spcAft>
              <a:buFontTx/>
              <a:buChar char="•"/>
            </a:pPr>
            <a:r>
              <a:rPr lang="en-US" sz="2000" dirty="0" smtClean="0">
                <a:solidFill>
                  <a:prstClr val="black"/>
                </a:solidFill>
              </a:rPr>
              <a:t>Chase aircraft will join GH in W-386 in the lower orbit in the VACAPES Test Track Area ‘Charlie’</a:t>
            </a:r>
          </a:p>
          <a:p>
            <a:pPr marL="288925" lvl="1" indent="-174625">
              <a:spcAft>
                <a:spcPts val="600"/>
              </a:spcAft>
              <a:buFontTx/>
              <a:buChar char="•"/>
            </a:pPr>
            <a:r>
              <a:rPr lang="en-US" sz="2000" dirty="0">
                <a:solidFill>
                  <a:prstClr val="black"/>
                </a:solidFill>
              </a:rPr>
              <a:t>Lost Link Logic has aircraft returning to </a:t>
            </a:r>
            <a:r>
              <a:rPr lang="en-US" sz="2000" dirty="0" smtClean="0">
                <a:solidFill>
                  <a:prstClr val="black"/>
                </a:solidFill>
              </a:rPr>
              <a:t>runway 28</a:t>
            </a:r>
            <a:endParaRPr lang="en-US" sz="2000" dirty="0">
              <a:solidFill>
                <a:prstClr val="black"/>
              </a:solidFill>
            </a:endParaRPr>
          </a:p>
          <a:p>
            <a:pPr marL="288925" lvl="1" indent="-174625">
              <a:spcAft>
                <a:spcPts val="600"/>
              </a:spcAft>
              <a:buFontTx/>
              <a:buChar char="•"/>
            </a:pPr>
            <a:r>
              <a:rPr lang="en-US" sz="2000" dirty="0">
                <a:solidFill>
                  <a:prstClr val="black"/>
                </a:solidFill>
              </a:rPr>
              <a:t>All </a:t>
            </a:r>
            <a:r>
              <a:rPr lang="en-US" sz="2000" dirty="0" smtClean="0">
                <a:solidFill>
                  <a:prstClr val="black"/>
                </a:solidFill>
              </a:rPr>
              <a:t>approaches </a:t>
            </a:r>
            <a:r>
              <a:rPr lang="en-US" sz="2000" dirty="0">
                <a:solidFill>
                  <a:prstClr val="black"/>
                </a:solidFill>
              </a:rPr>
              <a:t>meet the office of NASA Range Safety population avoidance criteria</a:t>
            </a:r>
          </a:p>
          <a:p>
            <a:pPr marL="288925" lvl="1" indent="-174625">
              <a:spcAft>
                <a:spcPts val="600"/>
              </a:spcAft>
            </a:pPr>
            <a:r>
              <a:rPr lang="en-US" sz="2000" dirty="0" smtClean="0">
                <a:solidFill>
                  <a:prstClr val="black"/>
                </a:solidFill>
              </a:rPr>
              <a:t> </a:t>
            </a:r>
          </a:p>
        </p:txBody>
      </p:sp>
    </p:spTree>
    <p:extLst>
      <p:ext uri="{BB962C8B-B14F-4D97-AF65-F5344CB8AC3E}">
        <p14:creationId xmlns:p14="http://schemas.microsoft.com/office/powerpoint/2010/main" val="226664165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1"/>
          <p:cNvSpPr txBox="1">
            <a:spLocks noChangeArrowheads="1"/>
          </p:cNvSpPr>
          <p:nvPr/>
        </p:nvSpPr>
        <p:spPr bwMode="auto">
          <a:xfrm>
            <a:off x="1426135" y="208938"/>
            <a:ext cx="5946775" cy="639082"/>
          </a:xfrm>
          <a:prstGeom prst="rect">
            <a:avLst/>
          </a:prstGeom>
          <a:noFill/>
          <a:ln w="9525">
            <a:noFill/>
            <a:miter lim="800000"/>
            <a:headEnd/>
            <a:tailEnd/>
          </a:ln>
        </p:spPr>
        <p:txBody>
          <a:bodyPr/>
          <a:lstStyle/>
          <a:p>
            <a:r>
              <a:rPr lang="en-US" sz="3200" b="1" dirty="0" smtClean="0">
                <a:solidFill>
                  <a:srgbClr val="000090"/>
                </a:solidFill>
                <a:ea typeface="ＭＳ Ｐゴシック" charset="-128"/>
              </a:rPr>
              <a:t>Emergencies</a:t>
            </a:r>
            <a:endParaRPr lang="en-US" sz="3200" b="1" dirty="0">
              <a:solidFill>
                <a:srgbClr val="000090"/>
              </a:solidFill>
              <a:ea typeface="ＭＳ Ｐゴシック" charset="-128"/>
            </a:endParaRPr>
          </a:p>
        </p:txBody>
      </p:sp>
      <p:sp>
        <p:nvSpPr>
          <p:cNvPr id="18436" name="Slide Number Placeholder 3"/>
          <p:cNvSpPr>
            <a:spLocks noGrp="1"/>
          </p:cNvSpPr>
          <p:nvPr>
            <p:ph type="sldNum" sz="quarter" idx="10"/>
          </p:nvPr>
        </p:nvSpPr>
        <p:spPr>
          <a:noFill/>
        </p:spPr>
        <p:txBody>
          <a:bodyPr/>
          <a:lstStyle/>
          <a:p>
            <a:fld id="{4A44CC38-5AFF-4765-A8BD-6755F52DDD48}" type="slidenum">
              <a:rPr lang="en-US">
                <a:solidFill>
                  <a:prstClr val="black">
                    <a:tint val="75000"/>
                  </a:prstClr>
                </a:solidFill>
              </a:rPr>
              <a:pPr/>
              <a:t>61</a:t>
            </a:fld>
            <a:endParaRPr lang="en-US">
              <a:solidFill>
                <a:prstClr val="black">
                  <a:tint val="75000"/>
                </a:prstClr>
              </a:solidFill>
            </a:endParaRPr>
          </a:p>
        </p:txBody>
      </p:sp>
      <p:sp>
        <p:nvSpPr>
          <p:cNvPr id="7" name="Rectangle 6"/>
          <p:cNvSpPr>
            <a:spLocks noChangeArrowheads="1"/>
          </p:cNvSpPr>
          <p:nvPr/>
        </p:nvSpPr>
        <p:spPr bwMode="auto">
          <a:xfrm>
            <a:off x="136643" y="666327"/>
            <a:ext cx="8897842" cy="5432256"/>
          </a:xfrm>
          <a:prstGeom prst="rect">
            <a:avLst/>
          </a:prstGeom>
          <a:noFill/>
          <a:ln w="9525">
            <a:noFill/>
            <a:miter lim="800000"/>
            <a:headEnd/>
            <a:tailEnd/>
          </a:ln>
        </p:spPr>
        <p:txBody>
          <a:bodyPr wrap="square">
            <a:spAutoFit/>
          </a:bodyPr>
          <a:lstStyle/>
          <a:p>
            <a:pPr marL="288925" lvl="1" indent="-174625"/>
            <a:endParaRPr lang="en-US" sz="2800" dirty="0" smtClean="0">
              <a:solidFill>
                <a:prstClr val="black"/>
              </a:solidFill>
            </a:endParaRPr>
          </a:p>
          <a:p>
            <a:pPr marL="288925" lvl="1" indent="-174625">
              <a:spcAft>
                <a:spcPts val="600"/>
              </a:spcAft>
            </a:pPr>
            <a:r>
              <a:rPr lang="en-US" sz="2400" u="sng" dirty="0" smtClean="0">
                <a:solidFill>
                  <a:prstClr val="black"/>
                </a:solidFill>
              </a:rPr>
              <a:t>Emergencies:</a:t>
            </a:r>
          </a:p>
          <a:p>
            <a:pPr marL="288925" lvl="1" indent="-174625">
              <a:spcAft>
                <a:spcPts val="600"/>
              </a:spcAft>
              <a:buFontTx/>
              <a:buChar char="•"/>
            </a:pPr>
            <a:r>
              <a:rPr lang="en-US" sz="2000" dirty="0" smtClean="0">
                <a:solidFill>
                  <a:prstClr val="black"/>
                </a:solidFill>
              </a:rPr>
              <a:t>If an emergency RTB back to WFF is declared by the PIC, ATC will provide emergency handling to reduce loss of life and property.  PIC will follow emergency procedures checklist.  (Non-emergency RTB’s will loiter in Atlantic until tower can open.)</a:t>
            </a:r>
          </a:p>
          <a:p>
            <a:pPr marL="288925" lvl="1" indent="-174625">
              <a:spcAft>
                <a:spcPts val="600"/>
              </a:spcAft>
              <a:buFontTx/>
              <a:buChar char="•"/>
            </a:pPr>
            <a:r>
              <a:rPr lang="en-US" sz="2000" dirty="0" smtClean="0">
                <a:solidFill>
                  <a:prstClr val="black"/>
                </a:solidFill>
              </a:rPr>
              <a:t>An emergency landing could occur at night and/or during IMC conditions at WFF or other emergency landing fields.</a:t>
            </a:r>
          </a:p>
          <a:p>
            <a:pPr marL="288925" lvl="1" indent="-174625">
              <a:spcAft>
                <a:spcPts val="600"/>
              </a:spcAft>
              <a:buFontTx/>
              <a:buChar char="•"/>
            </a:pPr>
            <a:r>
              <a:rPr lang="en-US" sz="2000" dirty="0" smtClean="0">
                <a:solidFill>
                  <a:prstClr val="black"/>
                </a:solidFill>
              </a:rPr>
              <a:t>Control tower will be staffed for emergency RTB.</a:t>
            </a:r>
          </a:p>
          <a:p>
            <a:pPr marL="288925" lvl="1" indent="-174625">
              <a:spcAft>
                <a:spcPts val="600"/>
              </a:spcAft>
              <a:buFontTx/>
              <a:buChar char="•"/>
            </a:pPr>
            <a:r>
              <a:rPr lang="en-US" sz="2000" dirty="0" smtClean="0">
                <a:solidFill>
                  <a:srgbClr val="000000"/>
                </a:solidFill>
              </a:rPr>
              <a:t>Other </a:t>
            </a:r>
            <a:r>
              <a:rPr lang="en-US" sz="2000" dirty="0">
                <a:solidFill>
                  <a:srgbClr val="000000"/>
                </a:solidFill>
              </a:rPr>
              <a:t>e</a:t>
            </a:r>
            <a:r>
              <a:rPr lang="en-US" sz="2000" dirty="0" smtClean="0">
                <a:solidFill>
                  <a:srgbClr val="000000"/>
                </a:solidFill>
              </a:rPr>
              <a:t>mergency landing fields: NAS </a:t>
            </a:r>
            <a:r>
              <a:rPr lang="en-US" sz="2000" dirty="0" err="1" smtClean="0">
                <a:solidFill>
                  <a:srgbClr val="000000"/>
                </a:solidFill>
              </a:rPr>
              <a:t>Pax</a:t>
            </a:r>
            <a:r>
              <a:rPr lang="en-US" sz="2000" dirty="0" smtClean="0">
                <a:solidFill>
                  <a:srgbClr val="000000"/>
                </a:solidFill>
              </a:rPr>
              <a:t> River, KSC, Cherry Point MAS</a:t>
            </a:r>
            <a:r>
              <a:rPr lang="en-US" sz="2000" dirty="0">
                <a:solidFill>
                  <a:srgbClr val="000000"/>
                </a:solidFill>
              </a:rPr>
              <a:t>, </a:t>
            </a:r>
            <a:r>
              <a:rPr lang="en-US" sz="2000" dirty="0" smtClean="0">
                <a:solidFill>
                  <a:srgbClr val="000000"/>
                </a:solidFill>
              </a:rPr>
              <a:t>Beaufort MAS, NS </a:t>
            </a:r>
            <a:r>
              <a:rPr lang="en-US" sz="2000" dirty="0" err="1" smtClean="0">
                <a:solidFill>
                  <a:srgbClr val="000000"/>
                </a:solidFill>
              </a:rPr>
              <a:t>Mayport</a:t>
            </a:r>
            <a:r>
              <a:rPr lang="en-US" sz="2000" dirty="0" smtClean="0">
                <a:solidFill>
                  <a:srgbClr val="000000"/>
                </a:solidFill>
              </a:rPr>
              <a:t>, NAS Key West</a:t>
            </a:r>
            <a:endParaRPr lang="en-US" sz="2000" dirty="0">
              <a:solidFill>
                <a:srgbClr val="000000"/>
              </a:solidFill>
            </a:endParaRPr>
          </a:p>
          <a:p>
            <a:pPr marL="288925" lvl="1" indent="-174625">
              <a:spcAft>
                <a:spcPts val="600"/>
              </a:spcAft>
              <a:buFontTx/>
              <a:buChar char="•"/>
            </a:pPr>
            <a:r>
              <a:rPr lang="en-US" sz="2000" dirty="0" smtClean="0">
                <a:solidFill>
                  <a:srgbClr val="000000"/>
                </a:solidFill>
              </a:rPr>
              <a:t>AFRC </a:t>
            </a:r>
            <a:r>
              <a:rPr lang="en-US" sz="2000" dirty="0">
                <a:solidFill>
                  <a:srgbClr val="000000"/>
                </a:solidFill>
              </a:rPr>
              <a:t>pilots </a:t>
            </a:r>
            <a:r>
              <a:rPr lang="en-US" sz="2000" dirty="0" smtClean="0">
                <a:solidFill>
                  <a:srgbClr val="000000"/>
                </a:solidFill>
              </a:rPr>
              <a:t>may </a:t>
            </a:r>
            <a:r>
              <a:rPr lang="en-US" sz="2000" dirty="0">
                <a:solidFill>
                  <a:srgbClr val="000000"/>
                </a:solidFill>
              </a:rPr>
              <a:t>conduct an emergency landing at WFF in the event that WFF pilots are in crew rest. </a:t>
            </a:r>
            <a:endParaRPr lang="en-US" sz="2000" dirty="0" smtClean="0">
              <a:solidFill>
                <a:srgbClr val="000000"/>
              </a:solidFill>
            </a:endParaRPr>
          </a:p>
          <a:p>
            <a:pPr marL="288925" lvl="1" indent="-174625">
              <a:spcAft>
                <a:spcPts val="600"/>
              </a:spcAft>
              <a:buFontTx/>
              <a:buChar char="•"/>
            </a:pPr>
            <a:r>
              <a:rPr lang="en-US" sz="2000" dirty="0" smtClean="0">
                <a:solidFill>
                  <a:srgbClr val="000000"/>
                </a:solidFill>
              </a:rPr>
              <a:t>The definition </a:t>
            </a:r>
            <a:r>
              <a:rPr lang="en-US" sz="2000" dirty="0">
                <a:solidFill>
                  <a:srgbClr val="000000"/>
                </a:solidFill>
              </a:rPr>
              <a:t>of an emergency is a distress or an urgency condition. </a:t>
            </a:r>
            <a:endParaRPr lang="en-US" sz="2000" dirty="0" smtClean="0">
              <a:solidFill>
                <a:srgbClr val="000000"/>
              </a:solidFill>
            </a:endParaRPr>
          </a:p>
          <a:p>
            <a:pPr marL="288925" lvl="1" indent="-174625">
              <a:spcAft>
                <a:spcPts val="600"/>
              </a:spcAft>
              <a:buFontTx/>
              <a:buChar char="•"/>
            </a:pPr>
            <a:endParaRPr lang="en-US" sz="2000" dirty="0" smtClean="0">
              <a:solidFill>
                <a:prstClr val="black"/>
              </a:solidFill>
            </a:endParaRPr>
          </a:p>
        </p:txBody>
      </p:sp>
    </p:spTree>
    <p:extLst>
      <p:ext uri="{BB962C8B-B14F-4D97-AF65-F5344CB8AC3E}">
        <p14:creationId xmlns:p14="http://schemas.microsoft.com/office/powerpoint/2010/main" val="60162077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SHOUT Emergency Landing Sites</a:t>
            </a:r>
            <a:endParaRPr lang="en-US" sz="4000" dirty="0"/>
          </a:p>
        </p:txBody>
      </p:sp>
      <p:pic>
        <p:nvPicPr>
          <p:cNvPr id="8" name="Picture 7" descr="Screen shot 2012-08-25 at 1.22.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85" y="1250462"/>
            <a:ext cx="8187215" cy="4750801"/>
          </a:xfrm>
          <a:prstGeom prst="rect">
            <a:avLst/>
          </a:prstGeom>
        </p:spPr>
      </p:pic>
    </p:spTree>
    <p:extLst>
      <p:ext uri="{BB962C8B-B14F-4D97-AF65-F5344CB8AC3E}">
        <p14:creationId xmlns:p14="http://schemas.microsoft.com/office/powerpoint/2010/main" val="57302988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1"/>
          <p:cNvSpPr txBox="1">
            <a:spLocks noChangeArrowheads="1"/>
          </p:cNvSpPr>
          <p:nvPr/>
        </p:nvSpPr>
        <p:spPr bwMode="auto">
          <a:xfrm>
            <a:off x="1587500" y="186071"/>
            <a:ext cx="5946775" cy="639082"/>
          </a:xfrm>
          <a:prstGeom prst="rect">
            <a:avLst/>
          </a:prstGeom>
          <a:noFill/>
          <a:ln w="9525">
            <a:noFill/>
            <a:miter lim="800000"/>
            <a:headEnd/>
            <a:tailEnd/>
          </a:ln>
        </p:spPr>
        <p:txBody>
          <a:bodyPr/>
          <a:lstStyle/>
          <a:p>
            <a:r>
              <a:rPr lang="en-US" sz="3200" b="1" dirty="0" smtClean="0">
                <a:solidFill>
                  <a:srgbClr val="000090"/>
                </a:solidFill>
                <a:ea typeface="ＭＳ Ｐゴシック" charset="-128"/>
              </a:rPr>
              <a:t>Chase Operations Summary</a:t>
            </a:r>
            <a:endParaRPr lang="en-US" sz="3200" b="1" dirty="0">
              <a:solidFill>
                <a:srgbClr val="000090"/>
              </a:solidFill>
              <a:ea typeface="ＭＳ Ｐゴシック" charset="-128"/>
            </a:endParaRPr>
          </a:p>
        </p:txBody>
      </p:sp>
      <p:sp>
        <p:nvSpPr>
          <p:cNvPr id="18436" name="Slide Number Placeholder 3"/>
          <p:cNvSpPr>
            <a:spLocks noGrp="1"/>
          </p:cNvSpPr>
          <p:nvPr>
            <p:ph type="sldNum" sz="quarter" idx="10"/>
          </p:nvPr>
        </p:nvSpPr>
        <p:spPr>
          <a:noFill/>
        </p:spPr>
        <p:txBody>
          <a:bodyPr/>
          <a:lstStyle/>
          <a:p>
            <a:fld id="{4A44CC38-5AFF-4765-A8BD-6755F52DDD48}" type="slidenum">
              <a:rPr lang="en-US">
                <a:solidFill>
                  <a:prstClr val="black">
                    <a:tint val="75000"/>
                  </a:prstClr>
                </a:solidFill>
              </a:rPr>
              <a:pPr/>
              <a:t>63</a:t>
            </a:fld>
            <a:endParaRPr lang="en-US">
              <a:solidFill>
                <a:prstClr val="black">
                  <a:tint val="75000"/>
                </a:prstClr>
              </a:solidFill>
            </a:endParaRPr>
          </a:p>
        </p:txBody>
      </p:sp>
      <p:sp>
        <p:nvSpPr>
          <p:cNvPr id="7" name="Rectangle 6"/>
          <p:cNvSpPr>
            <a:spLocks noChangeArrowheads="1"/>
          </p:cNvSpPr>
          <p:nvPr/>
        </p:nvSpPr>
        <p:spPr bwMode="auto">
          <a:xfrm>
            <a:off x="116799" y="805221"/>
            <a:ext cx="8897842" cy="5786198"/>
          </a:xfrm>
          <a:prstGeom prst="rect">
            <a:avLst/>
          </a:prstGeom>
          <a:noFill/>
          <a:ln w="9525">
            <a:noFill/>
            <a:miter lim="800000"/>
            <a:headEnd/>
            <a:tailEnd/>
          </a:ln>
        </p:spPr>
        <p:txBody>
          <a:bodyPr wrap="square">
            <a:spAutoFit/>
          </a:bodyPr>
          <a:lstStyle/>
          <a:p>
            <a:pPr marL="288925" lvl="1" indent="-174625"/>
            <a:endParaRPr lang="en-US" sz="1700" dirty="0" smtClean="0">
              <a:solidFill>
                <a:prstClr val="black"/>
              </a:solidFill>
            </a:endParaRPr>
          </a:p>
          <a:p>
            <a:pPr marL="288925" lvl="1" indent="-174625">
              <a:spcAft>
                <a:spcPts val="600"/>
              </a:spcAft>
            </a:pPr>
            <a:r>
              <a:rPr lang="en-US" sz="1700" u="sng" dirty="0" smtClean="0">
                <a:solidFill>
                  <a:prstClr val="black"/>
                </a:solidFill>
              </a:rPr>
              <a:t>Requirements:</a:t>
            </a:r>
          </a:p>
          <a:p>
            <a:pPr marL="288925" lvl="1" indent="-174625">
              <a:spcAft>
                <a:spcPts val="600"/>
              </a:spcAft>
              <a:buFontTx/>
              <a:buChar char="•"/>
            </a:pPr>
            <a:r>
              <a:rPr lang="en-US" sz="1700" dirty="0" smtClean="0">
                <a:solidFill>
                  <a:prstClr val="black"/>
                </a:solidFill>
              </a:rPr>
              <a:t>The </a:t>
            </a:r>
            <a:r>
              <a:rPr lang="en-US" sz="1700" dirty="0">
                <a:solidFill>
                  <a:prstClr val="black"/>
                </a:solidFill>
              </a:rPr>
              <a:t>chase must remain at a safe distance from the aircraft to ensure collision avoidance should a malfunction occur, and must remain close enough to the aircraft to provide visual detection of any conflicting aircraft and advise the PIC of the situation.  </a:t>
            </a:r>
          </a:p>
          <a:p>
            <a:pPr marL="288925" lvl="1" indent="-174625">
              <a:spcAft>
                <a:spcPts val="600"/>
              </a:spcAft>
              <a:buFontTx/>
              <a:buChar char="•"/>
            </a:pPr>
            <a:r>
              <a:rPr lang="en-US" sz="1700" dirty="0">
                <a:solidFill>
                  <a:prstClr val="black"/>
                </a:solidFill>
              </a:rPr>
              <a:t>The chase aircraft pilot and observer will not concurrently perform either observer or UAS pilot duties along with chase pilot duties.  The chase must maintain direct voice communication with the UAS pilot.</a:t>
            </a:r>
          </a:p>
          <a:p>
            <a:pPr marL="288925" lvl="1" indent="-174625">
              <a:spcAft>
                <a:spcPts val="600"/>
              </a:spcAft>
              <a:buFontTx/>
              <a:buChar char="•"/>
            </a:pPr>
            <a:r>
              <a:rPr lang="en-US" sz="1700" dirty="0">
                <a:solidFill>
                  <a:prstClr val="black"/>
                </a:solidFill>
              </a:rPr>
              <a:t>For approaches, the chase aircraft will rendezvous with Global Hawk in </a:t>
            </a:r>
            <a:r>
              <a:rPr lang="en-US" sz="1700" dirty="0" smtClean="0">
                <a:solidFill>
                  <a:prstClr val="black"/>
                </a:solidFill>
              </a:rPr>
              <a:t>W-386 </a:t>
            </a:r>
            <a:r>
              <a:rPr lang="en-US" sz="1700" dirty="0">
                <a:solidFill>
                  <a:prstClr val="black"/>
                </a:solidFill>
              </a:rPr>
              <a:t>between 7,000 and 15,000 MSL.  The chase will follow Global Hawk through Class E, into Class D airspace and be prepared to continue chase for a go-around contingency.   </a:t>
            </a:r>
          </a:p>
          <a:p>
            <a:pPr marL="288925" lvl="1" indent="-174625">
              <a:spcAft>
                <a:spcPts val="600"/>
              </a:spcAft>
              <a:buFontTx/>
              <a:buChar char="•"/>
            </a:pPr>
            <a:r>
              <a:rPr lang="en-US" sz="1700" dirty="0" smtClean="0">
                <a:solidFill>
                  <a:prstClr val="black"/>
                </a:solidFill>
              </a:rPr>
              <a:t>Minimum </a:t>
            </a:r>
            <a:r>
              <a:rPr lang="en-US" sz="1700" dirty="0">
                <a:solidFill>
                  <a:prstClr val="black"/>
                </a:solidFill>
              </a:rPr>
              <a:t>meteorology requirements for </a:t>
            </a:r>
            <a:r>
              <a:rPr lang="en-US" sz="1700" dirty="0" smtClean="0">
                <a:solidFill>
                  <a:prstClr val="black"/>
                </a:solidFill>
              </a:rPr>
              <a:t>Global Hawk operations with chase is VFR.  VFR </a:t>
            </a:r>
            <a:r>
              <a:rPr lang="en-US" sz="1700" dirty="0">
                <a:solidFill>
                  <a:prstClr val="black"/>
                </a:solidFill>
              </a:rPr>
              <a:t>in Class D airspace are 3 statute miles visibility and 1000-foot ceiling.  Minimum meteorology requirements for remaining VMC in Class D and Class E airspace (below 10,000 MSL) are 3 statute miles and ability to maintain the follow distance from clouds: 500 feet below, 1,000 feet above, and 2,000 feet horizontal</a:t>
            </a:r>
            <a:r>
              <a:rPr lang="en-US" sz="1700" dirty="0" smtClean="0">
                <a:solidFill>
                  <a:prstClr val="black"/>
                </a:solidFill>
              </a:rPr>
              <a:t>.</a:t>
            </a:r>
          </a:p>
          <a:p>
            <a:pPr marL="288925" lvl="1" indent="-174625">
              <a:spcAft>
                <a:spcPts val="600"/>
              </a:spcAft>
              <a:buFontTx/>
              <a:buChar char="•"/>
            </a:pPr>
            <a:r>
              <a:rPr lang="en-US" sz="1700" dirty="0" smtClean="0">
                <a:solidFill>
                  <a:prstClr val="black"/>
                </a:solidFill>
              </a:rPr>
              <a:t>Backup chase capability is highly desirable in case primary chase is unable to fly due to unscheduled maintenance issue.  Landing without chase will require Global Hawk pilot to declare an emergency to land.       </a:t>
            </a:r>
            <a:endParaRPr lang="en-US" sz="1700" dirty="0">
              <a:solidFill>
                <a:prstClr val="black"/>
              </a:solidFill>
            </a:endParaRPr>
          </a:p>
          <a:p>
            <a:pPr marL="288925" lvl="1" indent="-174625">
              <a:spcAft>
                <a:spcPts val="600"/>
              </a:spcAft>
              <a:buFontTx/>
              <a:buChar char="•"/>
            </a:pPr>
            <a:endParaRPr lang="en-US" sz="1700" dirty="0" smtClean="0">
              <a:solidFill>
                <a:prstClr val="black"/>
              </a:solidFill>
            </a:endParaRPr>
          </a:p>
        </p:txBody>
      </p:sp>
    </p:spTree>
    <p:extLst>
      <p:ext uri="{BB962C8B-B14F-4D97-AF65-F5344CB8AC3E}">
        <p14:creationId xmlns:p14="http://schemas.microsoft.com/office/powerpoint/2010/main" val="203612630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9339" y="28785"/>
            <a:ext cx="8229600" cy="1143000"/>
          </a:xfrm>
        </p:spPr>
        <p:txBody>
          <a:bodyPr/>
          <a:lstStyle/>
          <a:p>
            <a:r>
              <a:rPr lang="en-US" sz="2800" b="1" dirty="0" smtClean="0">
                <a:solidFill>
                  <a:srgbClr val="000090"/>
                </a:solidFill>
              </a:rPr>
              <a:t>SHOUT Science Atlantic Region Overview </a:t>
            </a:r>
            <a:endParaRPr lang="en-US" sz="2800" b="1" dirty="0">
              <a:solidFill>
                <a:srgbClr val="000090"/>
              </a:solidFill>
            </a:endParaRPr>
          </a:p>
        </p:txBody>
      </p:sp>
      <p:pic>
        <p:nvPicPr>
          <p:cNvPr id="5" name="Content Placeholder 4"/>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7558" b="11566"/>
          <a:stretch/>
        </p:blipFill>
        <p:spPr>
          <a:xfrm>
            <a:off x="203202" y="1171785"/>
            <a:ext cx="8229600" cy="5532120"/>
          </a:xfrm>
        </p:spPr>
      </p:pic>
      <p:sp>
        <p:nvSpPr>
          <p:cNvPr id="7" name="TextBox 6"/>
          <p:cNvSpPr txBox="1"/>
          <p:nvPr/>
        </p:nvSpPr>
        <p:spPr>
          <a:xfrm>
            <a:off x="1784195" y="3373539"/>
            <a:ext cx="4490727" cy="1077218"/>
          </a:xfrm>
          <a:prstGeom prst="rect">
            <a:avLst/>
          </a:prstGeom>
          <a:noFill/>
        </p:spPr>
        <p:txBody>
          <a:bodyPr wrap="square" rtlCol="0">
            <a:spAutoFit/>
          </a:bodyPr>
          <a:lstStyle/>
          <a:p>
            <a:r>
              <a:rPr lang="en-US" sz="3200" b="1" dirty="0" smtClean="0">
                <a:solidFill>
                  <a:prstClr val="black"/>
                </a:solidFill>
                <a:effectLst>
                  <a:outerShdw blurRad="50800" dist="38100" dir="2700000" algn="tl" rotWithShape="0">
                    <a:prstClr val="black">
                      <a:alpha val="40000"/>
                    </a:prstClr>
                  </a:outerShdw>
                </a:effectLst>
              </a:rPr>
              <a:t>SHOUT ATLANTIC Operations Area</a:t>
            </a:r>
            <a:endParaRPr lang="en-US" sz="3200" b="1" dirty="0">
              <a:solidFill>
                <a:prstClr val="black"/>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29251533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JPG"/>
          <p:cNvPicPr>
            <a:picLocks noChangeAspect="1"/>
          </p:cNvPicPr>
          <p:nvPr/>
        </p:nvPicPr>
        <p:blipFill>
          <a:blip r:embed="rId2" cstate="print"/>
          <a:srcRect b="3333"/>
          <a:stretch>
            <a:fillRect/>
          </a:stretch>
        </p:blipFill>
        <p:spPr>
          <a:xfrm>
            <a:off x="0" y="0"/>
            <a:ext cx="9144000" cy="6858000"/>
          </a:xfrm>
          <a:prstGeom prst="rect">
            <a:avLst/>
          </a:prstGeom>
        </p:spPr>
      </p:pic>
      <p:sp>
        <p:nvSpPr>
          <p:cNvPr id="3" name="TextBox 2"/>
          <p:cNvSpPr txBox="1"/>
          <p:nvPr/>
        </p:nvSpPr>
        <p:spPr>
          <a:xfrm>
            <a:off x="685800" y="3962400"/>
            <a:ext cx="843501" cy="246221"/>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C1/C2 Route</a:t>
            </a:r>
            <a:endParaRPr lang="en-US" sz="1000" dirty="0">
              <a:solidFill>
                <a:prstClr val="black"/>
              </a:solidFill>
            </a:endParaRPr>
          </a:p>
        </p:txBody>
      </p:sp>
      <p:cxnSp>
        <p:nvCxnSpPr>
          <p:cNvPr id="5" name="Straight Arrow Connector 4"/>
          <p:cNvCxnSpPr>
            <a:stCxn id="3" idx="3"/>
          </p:cNvCxnSpPr>
          <p:nvPr/>
        </p:nvCxnSpPr>
        <p:spPr>
          <a:xfrm>
            <a:off x="1529301" y="4085511"/>
            <a:ext cx="370398" cy="2928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010400" y="1066800"/>
            <a:ext cx="1160895" cy="246221"/>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Gulf Science Route</a:t>
            </a:r>
            <a:endParaRPr lang="en-US" sz="1000" dirty="0">
              <a:solidFill>
                <a:prstClr val="black"/>
              </a:solidFill>
            </a:endParaRPr>
          </a:p>
        </p:txBody>
      </p:sp>
      <p:cxnSp>
        <p:nvCxnSpPr>
          <p:cNvPr id="9" name="Straight Arrow Connector 8"/>
          <p:cNvCxnSpPr>
            <a:stCxn id="6" idx="1"/>
          </p:cNvCxnSpPr>
          <p:nvPr/>
        </p:nvCxnSpPr>
        <p:spPr>
          <a:xfrm flipH="1">
            <a:off x="6781800" y="1189911"/>
            <a:ext cx="228600" cy="18168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72000" y="2286000"/>
            <a:ext cx="428322" cy="246221"/>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ADIZ</a:t>
            </a:r>
            <a:endParaRPr lang="en-US" sz="1000" dirty="0">
              <a:solidFill>
                <a:prstClr val="black"/>
              </a:solidFill>
            </a:endParaRPr>
          </a:p>
        </p:txBody>
      </p:sp>
      <p:sp>
        <p:nvSpPr>
          <p:cNvPr id="11" name="TextBox 10"/>
          <p:cNvSpPr txBox="1"/>
          <p:nvPr/>
        </p:nvSpPr>
        <p:spPr>
          <a:xfrm>
            <a:off x="2209800" y="4419600"/>
            <a:ext cx="753732" cy="246221"/>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Mexico FIR</a:t>
            </a:r>
            <a:endParaRPr lang="en-US" sz="1000" dirty="0">
              <a:solidFill>
                <a:prstClr val="black"/>
              </a:solidFill>
            </a:endParaRPr>
          </a:p>
        </p:txBody>
      </p:sp>
      <p:sp>
        <p:nvSpPr>
          <p:cNvPr id="12" name="TextBox 11"/>
          <p:cNvSpPr txBox="1"/>
          <p:nvPr/>
        </p:nvSpPr>
        <p:spPr>
          <a:xfrm>
            <a:off x="1981200" y="2895600"/>
            <a:ext cx="816249" cy="246221"/>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Houston FIR</a:t>
            </a:r>
            <a:endParaRPr lang="en-US" sz="1000" dirty="0">
              <a:solidFill>
                <a:prstClr val="black"/>
              </a:solidFill>
            </a:endParaRPr>
          </a:p>
        </p:txBody>
      </p:sp>
      <p:cxnSp>
        <p:nvCxnSpPr>
          <p:cNvPr id="14" name="Straight Arrow Connector 13"/>
          <p:cNvCxnSpPr/>
          <p:nvPr/>
        </p:nvCxnSpPr>
        <p:spPr>
          <a:xfrm>
            <a:off x="6553200" y="1295400"/>
            <a:ext cx="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553200" y="2819400"/>
            <a:ext cx="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867400" y="3505200"/>
            <a:ext cx="3810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486400" y="4114800"/>
            <a:ext cx="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495800" y="4724400"/>
            <a:ext cx="7620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819400" y="4876800"/>
            <a:ext cx="7620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600200" y="5715000"/>
            <a:ext cx="4572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914400" y="5486400"/>
            <a:ext cx="2286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609600" y="4724400"/>
            <a:ext cx="1524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533400" y="3657600"/>
            <a:ext cx="0" cy="685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33400" y="2971800"/>
            <a:ext cx="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85800" y="23622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2057400" y="1828800"/>
            <a:ext cx="8382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4419600" y="1371600"/>
            <a:ext cx="5334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5257800" y="1219200"/>
            <a:ext cx="4572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895600" y="3048000"/>
            <a:ext cx="5334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648200" y="1981200"/>
            <a:ext cx="3048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5715000" y="1295400"/>
            <a:ext cx="3810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934200" y="2667000"/>
            <a:ext cx="704039" cy="246221"/>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Miami FIR</a:t>
            </a:r>
            <a:endParaRPr lang="en-US" sz="1000" dirty="0">
              <a:solidFill>
                <a:prstClr val="black"/>
              </a:solidFill>
            </a:endParaRPr>
          </a:p>
        </p:txBody>
      </p:sp>
      <p:sp>
        <p:nvSpPr>
          <p:cNvPr id="29" name="Rectangle 28"/>
          <p:cNvSpPr/>
          <p:nvPr/>
        </p:nvSpPr>
        <p:spPr bwMode="auto">
          <a:xfrm>
            <a:off x="3415325" y="5858846"/>
            <a:ext cx="2796297" cy="405531"/>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2000" b="1" dirty="0" smtClean="0">
                <a:solidFill>
                  <a:prstClr val="black"/>
                </a:solidFill>
                <a:latin typeface="Helvetica"/>
                <a:cs typeface="Helvetica"/>
              </a:rPr>
              <a:t>Gulf of Mexico Route</a:t>
            </a:r>
            <a:endParaRPr lang="en-US" sz="2000" b="1" dirty="0">
              <a:solidFill>
                <a:prstClr val="black"/>
              </a:solidFill>
              <a:latin typeface="Helvetica"/>
              <a:cs typeface="Helvetica"/>
            </a:endParaRPr>
          </a:p>
        </p:txBody>
      </p:sp>
    </p:spTree>
    <p:extLst>
      <p:ext uri="{BB962C8B-B14F-4D97-AF65-F5344CB8AC3E}">
        <p14:creationId xmlns:p14="http://schemas.microsoft.com/office/powerpoint/2010/main" val="80700315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JPG"/>
          <p:cNvPicPr>
            <a:picLocks noChangeAspect="1"/>
          </p:cNvPicPr>
          <p:nvPr/>
        </p:nvPicPr>
        <p:blipFill>
          <a:blip r:embed="rId2" cstate="print"/>
          <a:srcRect b="3333"/>
          <a:stretch>
            <a:fillRect/>
          </a:stretch>
        </p:blipFill>
        <p:spPr>
          <a:xfrm>
            <a:off x="0" y="0"/>
            <a:ext cx="9144000" cy="6858000"/>
          </a:xfrm>
          <a:prstGeom prst="rect">
            <a:avLst/>
          </a:prstGeom>
        </p:spPr>
      </p:pic>
      <p:cxnSp>
        <p:nvCxnSpPr>
          <p:cNvPr id="4" name="Straight Arrow Connector 3"/>
          <p:cNvCxnSpPr/>
          <p:nvPr/>
        </p:nvCxnSpPr>
        <p:spPr>
          <a:xfrm flipH="1">
            <a:off x="5029200" y="4267200"/>
            <a:ext cx="76200" cy="609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4114800" y="5334000"/>
            <a:ext cx="4572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590800" y="5334000"/>
            <a:ext cx="3048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600200" y="5410200"/>
            <a:ext cx="3810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43000" y="5867400"/>
            <a:ext cx="0" cy="533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715000" y="3886200"/>
            <a:ext cx="3810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477000" y="4191000"/>
            <a:ext cx="3048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7162800" y="4800600"/>
            <a:ext cx="6096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305800" y="5562600"/>
            <a:ext cx="6858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4800600" y="2895600"/>
            <a:ext cx="1524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572000" y="3276600"/>
            <a:ext cx="228600" cy="533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bwMode="auto">
          <a:xfrm>
            <a:off x="5838071" y="5890861"/>
            <a:ext cx="2796297" cy="405531"/>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2000" b="1" dirty="0" smtClean="0">
                <a:solidFill>
                  <a:prstClr val="black"/>
                </a:solidFill>
                <a:latin typeface="Helvetica"/>
                <a:cs typeface="Helvetica"/>
              </a:rPr>
              <a:t>Caribbean Route</a:t>
            </a:r>
            <a:endParaRPr lang="en-US" sz="2000" b="1" dirty="0">
              <a:solidFill>
                <a:prstClr val="black"/>
              </a:solidFill>
              <a:latin typeface="Helvetica"/>
              <a:cs typeface="Helvetica"/>
            </a:endParaRPr>
          </a:p>
        </p:txBody>
      </p:sp>
    </p:spTree>
    <p:extLst>
      <p:ext uri="{BB962C8B-B14F-4D97-AF65-F5344CB8AC3E}">
        <p14:creationId xmlns:p14="http://schemas.microsoft.com/office/powerpoint/2010/main" val="1242720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a:blip r:embed="rId2" cstate="print"/>
          <a:srcRect b="3333"/>
          <a:stretch>
            <a:fillRect/>
          </a:stretch>
        </p:blipFill>
        <p:spPr>
          <a:xfrm>
            <a:off x="0" y="0"/>
            <a:ext cx="9144000" cy="6858000"/>
          </a:xfrm>
          <a:prstGeom prst="rect">
            <a:avLst/>
          </a:prstGeom>
        </p:spPr>
      </p:pic>
      <p:cxnSp>
        <p:nvCxnSpPr>
          <p:cNvPr id="4" name="Straight Arrow Connector 3"/>
          <p:cNvCxnSpPr/>
          <p:nvPr/>
        </p:nvCxnSpPr>
        <p:spPr>
          <a:xfrm flipH="1">
            <a:off x="3810000" y="762000"/>
            <a:ext cx="5334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133600" y="762000"/>
            <a:ext cx="7620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143000" y="838200"/>
            <a:ext cx="4572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38200" y="1219200"/>
            <a:ext cx="0" cy="609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90600" y="2286000"/>
            <a:ext cx="381000" cy="838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52600" y="3810000"/>
            <a:ext cx="10668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800600" y="5029200"/>
            <a:ext cx="8382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629400" y="5562600"/>
            <a:ext cx="5334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229600" y="5791200"/>
            <a:ext cx="4572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bwMode="auto">
          <a:xfrm>
            <a:off x="352205" y="6040267"/>
            <a:ext cx="2796297" cy="405531"/>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2000" b="1" dirty="0" smtClean="0">
                <a:solidFill>
                  <a:prstClr val="black"/>
                </a:solidFill>
                <a:latin typeface="Helvetica"/>
                <a:cs typeface="Helvetica"/>
              </a:rPr>
              <a:t>Caribbean Route</a:t>
            </a:r>
            <a:endParaRPr lang="en-US" sz="2000" b="1" dirty="0">
              <a:solidFill>
                <a:prstClr val="black"/>
              </a:solidFill>
              <a:latin typeface="Helvetica"/>
              <a:cs typeface="Helvetica"/>
            </a:endParaRPr>
          </a:p>
        </p:txBody>
      </p:sp>
    </p:spTree>
    <p:extLst>
      <p:ext uri="{BB962C8B-B14F-4D97-AF65-F5344CB8AC3E}">
        <p14:creationId xmlns:p14="http://schemas.microsoft.com/office/powerpoint/2010/main" val="8172165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JPG"/>
          <p:cNvPicPr>
            <a:picLocks noChangeAspect="1"/>
          </p:cNvPicPr>
          <p:nvPr/>
        </p:nvPicPr>
        <p:blipFill>
          <a:blip r:embed="rId2" cstate="print"/>
          <a:srcRect b="4444"/>
          <a:stretch>
            <a:fillRect/>
          </a:stretch>
        </p:blipFill>
        <p:spPr>
          <a:xfrm>
            <a:off x="0" y="0"/>
            <a:ext cx="9144000" cy="6858000"/>
          </a:xfrm>
          <a:prstGeom prst="rect">
            <a:avLst/>
          </a:prstGeom>
        </p:spPr>
      </p:pic>
      <p:cxnSp>
        <p:nvCxnSpPr>
          <p:cNvPr id="4" name="Straight Arrow Connector 3"/>
          <p:cNvCxnSpPr/>
          <p:nvPr/>
        </p:nvCxnSpPr>
        <p:spPr>
          <a:xfrm>
            <a:off x="685800" y="4038600"/>
            <a:ext cx="12954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667000" y="4419600"/>
            <a:ext cx="5334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657600" y="4648200"/>
            <a:ext cx="6096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91200" y="5867400"/>
            <a:ext cx="1143000" cy="609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543800" y="5867400"/>
            <a:ext cx="4572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305800" y="4876800"/>
            <a:ext cx="304800" cy="609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8458200" y="3810000"/>
            <a:ext cx="228600" cy="685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7772400" y="3200400"/>
            <a:ext cx="4572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858000" y="2743200"/>
            <a:ext cx="5334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867400" y="2362200"/>
            <a:ext cx="5334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4724400" y="1981200"/>
            <a:ext cx="6096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3352800" y="1447800"/>
            <a:ext cx="6858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1905000" y="609600"/>
            <a:ext cx="6096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bwMode="auto">
          <a:xfrm>
            <a:off x="480279" y="6285720"/>
            <a:ext cx="2796297" cy="405531"/>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2000" b="1" dirty="0" smtClean="0">
                <a:solidFill>
                  <a:prstClr val="black"/>
                </a:solidFill>
                <a:latin typeface="Helvetica"/>
                <a:cs typeface="Helvetica"/>
              </a:rPr>
              <a:t>Caribbean Route</a:t>
            </a:r>
            <a:endParaRPr lang="en-US" sz="2000" b="1" dirty="0">
              <a:solidFill>
                <a:prstClr val="black"/>
              </a:solidFill>
              <a:latin typeface="Helvetica"/>
              <a:cs typeface="Helvetica"/>
            </a:endParaRPr>
          </a:p>
        </p:txBody>
      </p:sp>
    </p:spTree>
    <p:extLst>
      <p:ext uri="{BB962C8B-B14F-4D97-AF65-F5344CB8AC3E}">
        <p14:creationId xmlns:p14="http://schemas.microsoft.com/office/powerpoint/2010/main" val="11460470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JPG"/>
          <p:cNvPicPr>
            <a:picLocks noChangeAspect="1"/>
          </p:cNvPicPr>
          <p:nvPr/>
        </p:nvPicPr>
        <p:blipFill>
          <a:blip r:embed="rId2" cstate="print"/>
          <a:srcRect b="2222"/>
          <a:stretch>
            <a:fillRect/>
          </a:stretch>
        </p:blipFill>
        <p:spPr>
          <a:xfrm>
            <a:off x="0" y="0"/>
            <a:ext cx="9144000" cy="6858000"/>
          </a:xfrm>
          <a:prstGeom prst="rect">
            <a:avLst/>
          </a:prstGeom>
        </p:spPr>
      </p:pic>
      <p:cxnSp>
        <p:nvCxnSpPr>
          <p:cNvPr id="4" name="Straight Arrow Connector 3"/>
          <p:cNvCxnSpPr/>
          <p:nvPr/>
        </p:nvCxnSpPr>
        <p:spPr>
          <a:xfrm flipH="1" flipV="1">
            <a:off x="6934200" y="5334000"/>
            <a:ext cx="685800" cy="533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5181600" y="4191000"/>
            <a:ext cx="838200" cy="609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3962400" y="3276600"/>
            <a:ext cx="6096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200400" y="2743200"/>
            <a:ext cx="3810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438400" y="2362200"/>
            <a:ext cx="3810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1905000" y="2133600"/>
            <a:ext cx="3048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480279" y="6285720"/>
            <a:ext cx="2796297" cy="405531"/>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2000" b="1" dirty="0" smtClean="0">
                <a:solidFill>
                  <a:prstClr val="black"/>
                </a:solidFill>
                <a:latin typeface="Helvetica"/>
                <a:cs typeface="Helvetica"/>
              </a:rPr>
              <a:t>Caribbean Route</a:t>
            </a:r>
            <a:endParaRPr lang="en-US" sz="2000" b="1" dirty="0">
              <a:solidFill>
                <a:prstClr val="black"/>
              </a:solidFill>
              <a:latin typeface="Helvetica"/>
              <a:cs typeface="Helvetica"/>
            </a:endParaRPr>
          </a:p>
        </p:txBody>
      </p:sp>
    </p:spTree>
    <p:extLst>
      <p:ext uri="{BB962C8B-B14F-4D97-AF65-F5344CB8AC3E}">
        <p14:creationId xmlns:p14="http://schemas.microsoft.com/office/powerpoint/2010/main" val="42145927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SHOUT Management</a:t>
            </a:r>
            <a:endParaRPr lang="en-US" sz="4000" dirty="0"/>
          </a:p>
        </p:txBody>
      </p:sp>
      <p:sp>
        <p:nvSpPr>
          <p:cNvPr id="3" name="Rectangle 2"/>
          <p:cNvSpPr/>
          <p:nvPr/>
        </p:nvSpPr>
        <p:spPr>
          <a:xfrm>
            <a:off x="3091913" y="1417638"/>
            <a:ext cx="2825947" cy="6838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p:nvSpPr>
        <p:spPr>
          <a:xfrm>
            <a:off x="3091913" y="1534924"/>
            <a:ext cx="2994006" cy="446276"/>
          </a:xfrm>
          <a:prstGeom prst="rect">
            <a:avLst/>
          </a:prstGeom>
          <a:noFill/>
        </p:spPr>
        <p:txBody>
          <a:bodyPr wrap="square" rtlCol="0">
            <a:spAutoFit/>
          </a:bodyPr>
          <a:lstStyle/>
          <a:p>
            <a:pPr defTabSz="914400"/>
            <a:r>
              <a:rPr lang="en-US" sz="1200" dirty="0" smtClean="0">
                <a:solidFill>
                  <a:srgbClr val="0000FF"/>
                </a:solidFill>
              </a:rPr>
              <a:t>Program Manager :  </a:t>
            </a:r>
            <a:r>
              <a:rPr lang="en-US" sz="1200" dirty="0" smtClean="0">
                <a:solidFill>
                  <a:srgbClr val="FF0000"/>
                </a:solidFill>
              </a:rPr>
              <a:t>Robbie Hood/UASPO</a:t>
            </a:r>
          </a:p>
          <a:p>
            <a:pPr defTabSz="914400"/>
            <a:r>
              <a:rPr lang="en-US" sz="1100" i="1" dirty="0" smtClean="0">
                <a:solidFill>
                  <a:prstClr val="black"/>
                </a:solidFill>
              </a:rPr>
              <a:t>Overall Directions &amp; Planning</a:t>
            </a:r>
            <a:endParaRPr lang="en-US" sz="1100" i="1" dirty="0">
              <a:solidFill>
                <a:prstClr val="black"/>
              </a:solidFill>
            </a:endParaRPr>
          </a:p>
        </p:txBody>
      </p:sp>
      <p:sp>
        <p:nvSpPr>
          <p:cNvPr id="11" name="Rectangle 10"/>
          <p:cNvSpPr/>
          <p:nvPr/>
        </p:nvSpPr>
        <p:spPr>
          <a:xfrm>
            <a:off x="457200" y="2425786"/>
            <a:ext cx="2303289" cy="6838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12" name="Rectangle 11"/>
          <p:cNvSpPr/>
          <p:nvPr/>
        </p:nvSpPr>
        <p:spPr>
          <a:xfrm>
            <a:off x="3202999" y="2403311"/>
            <a:ext cx="2714861" cy="6838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0000FF"/>
              </a:solidFill>
            </a:endParaRPr>
          </a:p>
        </p:txBody>
      </p:sp>
      <p:sp>
        <p:nvSpPr>
          <p:cNvPr id="13" name="Rectangle 12"/>
          <p:cNvSpPr/>
          <p:nvPr/>
        </p:nvSpPr>
        <p:spPr>
          <a:xfrm>
            <a:off x="6232479" y="2403310"/>
            <a:ext cx="2723710" cy="82736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14" name="TextBox 13"/>
          <p:cNvSpPr txBox="1"/>
          <p:nvPr/>
        </p:nvSpPr>
        <p:spPr>
          <a:xfrm>
            <a:off x="408275" y="2425786"/>
            <a:ext cx="2056910" cy="630942"/>
          </a:xfrm>
          <a:prstGeom prst="rect">
            <a:avLst/>
          </a:prstGeom>
          <a:noFill/>
        </p:spPr>
        <p:txBody>
          <a:bodyPr wrap="none" rtlCol="0">
            <a:spAutoFit/>
          </a:bodyPr>
          <a:lstStyle/>
          <a:p>
            <a:pPr defTabSz="914400"/>
            <a:r>
              <a:rPr lang="en-US" sz="1200" dirty="0" smtClean="0">
                <a:solidFill>
                  <a:srgbClr val="0000FF"/>
                </a:solidFill>
              </a:rPr>
              <a:t>Mission Systems Engineer</a:t>
            </a:r>
          </a:p>
          <a:p>
            <a:pPr defTabSz="914400"/>
            <a:r>
              <a:rPr lang="en-US" sz="1200" dirty="0" smtClean="0">
                <a:solidFill>
                  <a:prstClr val="black"/>
                </a:solidFill>
              </a:rPr>
              <a:t>Deputy PM</a:t>
            </a:r>
            <a:r>
              <a:rPr lang="en-US" sz="1200" dirty="0" smtClean="0">
                <a:solidFill>
                  <a:srgbClr val="FF0000"/>
                </a:solidFill>
              </a:rPr>
              <a:t>:  JC Coffey/UASPO</a:t>
            </a:r>
          </a:p>
          <a:p>
            <a:pPr defTabSz="914400"/>
            <a:r>
              <a:rPr lang="en-US" sz="1100" i="1" dirty="0" smtClean="0">
                <a:solidFill>
                  <a:prstClr val="black"/>
                </a:solidFill>
              </a:rPr>
              <a:t>Mission Requirements</a:t>
            </a:r>
            <a:endParaRPr lang="en-US" sz="1100" i="1" dirty="0">
              <a:solidFill>
                <a:prstClr val="black"/>
              </a:solidFill>
            </a:endParaRPr>
          </a:p>
        </p:txBody>
      </p:sp>
      <p:sp>
        <p:nvSpPr>
          <p:cNvPr id="15" name="TextBox 14"/>
          <p:cNvSpPr txBox="1"/>
          <p:nvPr/>
        </p:nvSpPr>
        <p:spPr>
          <a:xfrm>
            <a:off x="3233356" y="2437915"/>
            <a:ext cx="2553904" cy="615553"/>
          </a:xfrm>
          <a:prstGeom prst="rect">
            <a:avLst/>
          </a:prstGeom>
          <a:noFill/>
        </p:spPr>
        <p:txBody>
          <a:bodyPr wrap="none" rtlCol="0">
            <a:spAutoFit/>
          </a:bodyPr>
          <a:lstStyle/>
          <a:p>
            <a:pPr defTabSz="914400"/>
            <a:r>
              <a:rPr lang="en-US" sz="1200" dirty="0" smtClean="0">
                <a:solidFill>
                  <a:srgbClr val="0000FF"/>
                </a:solidFill>
              </a:rPr>
              <a:t>Project Manager:  </a:t>
            </a:r>
            <a:r>
              <a:rPr lang="en-US" sz="1200" dirty="0" smtClean="0">
                <a:solidFill>
                  <a:srgbClr val="FF0000"/>
                </a:solidFill>
              </a:rPr>
              <a:t>Philip </a:t>
            </a:r>
            <a:r>
              <a:rPr lang="en-US" sz="1200" dirty="0" err="1" smtClean="0">
                <a:solidFill>
                  <a:srgbClr val="FF0000"/>
                </a:solidFill>
              </a:rPr>
              <a:t>Kenul</a:t>
            </a:r>
            <a:r>
              <a:rPr lang="en-US" sz="1200" dirty="0" smtClean="0">
                <a:solidFill>
                  <a:srgbClr val="FF0000"/>
                </a:solidFill>
              </a:rPr>
              <a:t>/UASPO</a:t>
            </a:r>
          </a:p>
          <a:p>
            <a:pPr defTabSz="914400"/>
            <a:r>
              <a:rPr lang="en-US" sz="1100" i="1" dirty="0" smtClean="0">
                <a:solidFill>
                  <a:prstClr val="black"/>
                </a:solidFill>
              </a:rPr>
              <a:t>Budget &amp; Schedule, Mission Operations &amp;</a:t>
            </a:r>
          </a:p>
          <a:p>
            <a:pPr defTabSz="914400"/>
            <a:r>
              <a:rPr lang="en-US" sz="1100" i="1" dirty="0" smtClean="0">
                <a:solidFill>
                  <a:prstClr val="black"/>
                </a:solidFill>
              </a:rPr>
              <a:t>Deployment Operations</a:t>
            </a:r>
            <a:endParaRPr lang="en-US" sz="1100" i="1" dirty="0">
              <a:solidFill>
                <a:prstClr val="black"/>
              </a:solidFill>
            </a:endParaRPr>
          </a:p>
        </p:txBody>
      </p:sp>
      <p:sp>
        <p:nvSpPr>
          <p:cNvPr id="16" name="TextBox 15"/>
          <p:cNvSpPr txBox="1"/>
          <p:nvPr/>
        </p:nvSpPr>
        <p:spPr>
          <a:xfrm>
            <a:off x="6232479" y="2430456"/>
            <a:ext cx="2829493" cy="800219"/>
          </a:xfrm>
          <a:prstGeom prst="rect">
            <a:avLst/>
          </a:prstGeom>
          <a:noFill/>
        </p:spPr>
        <p:txBody>
          <a:bodyPr wrap="none" rtlCol="0">
            <a:spAutoFit/>
          </a:bodyPr>
          <a:lstStyle/>
          <a:p>
            <a:pPr defTabSz="914400"/>
            <a:r>
              <a:rPr lang="en-US" sz="1200" dirty="0" smtClean="0">
                <a:solidFill>
                  <a:srgbClr val="0000FF"/>
                </a:solidFill>
              </a:rPr>
              <a:t>Principal Investigator : </a:t>
            </a:r>
            <a:r>
              <a:rPr lang="en-US" sz="1200" dirty="0" smtClean="0">
                <a:solidFill>
                  <a:srgbClr val="FF0000"/>
                </a:solidFill>
              </a:rPr>
              <a:t>Gary Wick/ESRL; </a:t>
            </a:r>
            <a:br>
              <a:rPr lang="en-US" sz="1200" dirty="0" smtClean="0">
                <a:solidFill>
                  <a:srgbClr val="FF0000"/>
                </a:solidFill>
              </a:rPr>
            </a:br>
            <a:r>
              <a:rPr lang="en-US" sz="1200" dirty="0" smtClean="0"/>
              <a:t>Mission Science: </a:t>
            </a:r>
            <a:r>
              <a:rPr lang="en-US" sz="1200" dirty="0" smtClean="0">
                <a:solidFill>
                  <a:srgbClr val="FF0000"/>
                </a:solidFill>
              </a:rPr>
              <a:t>Jason </a:t>
            </a:r>
            <a:r>
              <a:rPr lang="en-US" sz="1200" dirty="0" err="1" smtClean="0">
                <a:solidFill>
                  <a:srgbClr val="FF0000"/>
                </a:solidFill>
              </a:rPr>
              <a:t>Dunion</a:t>
            </a:r>
            <a:r>
              <a:rPr lang="en-US" sz="1200" dirty="0" smtClean="0">
                <a:solidFill>
                  <a:srgbClr val="FF0000"/>
                </a:solidFill>
              </a:rPr>
              <a:t> AOML-HRD</a:t>
            </a:r>
          </a:p>
          <a:p>
            <a:pPr defTabSz="914400"/>
            <a:r>
              <a:rPr lang="en-US" sz="1100" i="1" dirty="0" smtClean="0">
                <a:solidFill>
                  <a:prstClr val="black"/>
                </a:solidFill>
              </a:rPr>
              <a:t>Science Requirements – Mission Planning</a:t>
            </a:r>
          </a:p>
          <a:p>
            <a:pPr defTabSz="914400"/>
            <a:r>
              <a:rPr lang="en-US" sz="1100" i="1" dirty="0" smtClean="0">
                <a:solidFill>
                  <a:prstClr val="black"/>
                </a:solidFill>
              </a:rPr>
              <a:t>Flight Planning &amp; Analysis</a:t>
            </a:r>
            <a:endParaRPr lang="en-US" sz="1100" i="1" dirty="0">
              <a:solidFill>
                <a:prstClr val="black"/>
              </a:solidFill>
            </a:endParaRPr>
          </a:p>
        </p:txBody>
      </p:sp>
      <p:sp>
        <p:nvSpPr>
          <p:cNvPr id="17" name="Rectangle 16"/>
          <p:cNvSpPr/>
          <p:nvPr/>
        </p:nvSpPr>
        <p:spPr>
          <a:xfrm>
            <a:off x="320979" y="3614668"/>
            <a:ext cx="1309335" cy="64729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18" name="Rectangle 17"/>
          <p:cNvSpPr/>
          <p:nvPr/>
        </p:nvSpPr>
        <p:spPr>
          <a:xfrm>
            <a:off x="1862539" y="3602787"/>
            <a:ext cx="1603867" cy="6838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20" name="TextBox 19"/>
          <p:cNvSpPr txBox="1"/>
          <p:nvPr/>
        </p:nvSpPr>
        <p:spPr>
          <a:xfrm>
            <a:off x="320979" y="3601801"/>
            <a:ext cx="1321003" cy="630942"/>
          </a:xfrm>
          <a:prstGeom prst="rect">
            <a:avLst/>
          </a:prstGeom>
          <a:noFill/>
        </p:spPr>
        <p:txBody>
          <a:bodyPr wrap="none" rtlCol="0">
            <a:spAutoFit/>
          </a:bodyPr>
          <a:lstStyle/>
          <a:p>
            <a:pPr defTabSz="914400"/>
            <a:r>
              <a:rPr lang="en-US" sz="1200" dirty="0" smtClean="0">
                <a:solidFill>
                  <a:srgbClr val="0000FF"/>
                </a:solidFill>
              </a:rPr>
              <a:t>Aircraft Manager</a:t>
            </a:r>
          </a:p>
          <a:p>
            <a:pPr defTabSz="914400"/>
            <a:r>
              <a:rPr lang="en-US" sz="1200" dirty="0" smtClean="0">
                <a:solidFill>
                  <a:srgbClr val="FF0000"/>
                </a:solidFill>
              </a:rPr>
              <a:t>Frank Cutler/AFRC</a:t>
            </a:r>
          </a:p>
          <a:p>
            <a:pPr defTabSz="914400"/>
            <a:r>
              <a:rPr lang="en-US" sz="1100" i="1" dirty="0" smtClean="0">
                <a:solidFill>
                  <a:prstClr val="black"/>
                </a:solidFill>
              </a:rPr>
              <a:t>GH Management</a:t>
            </a:r>
            <a:endParaRPr lang="en-US" sz="1100" i="1" dirty="0">
              <a:solidFill>
                <a:prstClr val="black"/>
              </a:solidFill>
            </a:endParaRPr>
          </a:p>
        </p:txBody>
      </p:sp>
      <p:sp>
        <p:nvSpPr>
          <p:cNvPr id="21" name="TextBox 20"/>
          <p:cNvSpPr txBox="1"/>
          <p:nvPr/>
        </p:nvSpPr>
        <p:spPr>
          <a:xfrm>
            <a:off x="1843000" y="3614668"/>
            <a:ext cx="1694532" cy="630942"/>
          </a:xfrm>
          <a:prstGeom prst="rect">
            <a:avLst/>
          </a:prstGeom>
          <a:noFill/>
        </p:spPr>
        <p:txBody>
          <a:bodyPr wrap="none" rtlCol="0">
            <a:spAutoFit/>
          </a:bodyPr>
          <a:lstStyle/>
          <a:p>
            <a:pPr defTabSz="914400"/>
            <a:r>
              <a:rPr lang="en-US" sz="1200" dirty="0" smtClean="0">
                <a:solidFill>
                  <a:srgbClr val="0000FF"/>
                </a:solidFill>
              </a:rPr>
              <a:t>Payload Manager</a:t>
            </a:r>
          </a:p>
          <a:p>
            <a:pPr defTabSz="914400"/>
            <a:r>
              <a:rPr lang="en-US" sz="1200" dirty="0" smtClean="0">
                <a:solidFill>
                  <a:srgbClr val="FF0000"/>
                </a:solidFill>
              </a:rPr>
              <a:t>Mark </a:t>
            </a:r>
            <a:r>
              <a:rPr lang="en-US" sz="1200" dirty="0" err="1" smtClean="0">
                <a:solidFill>
                  <a:srgbClr val="FF0000"/>
                </a:solidFill>
              </a:rPr>
              <a:t>Buschbache</a:t>
            </a:r>
            <a:r>
              <a:rPr lang="en-US" sz="1200" dirty="0" smtClean="0">
                <a:solidFill>
                  <a:srgbClr val="FF0000"/>
                </a:solidFill>
              </a:rPr>
              <a:t> r</a:t>
            </a:r>
          </a:p>
          <a:p>
            <a:pPr defTabSz="914400"/>
            <a:r>
              <a:rPr lang="en-US" sz="1100" i="1" dirty="0" smtClean="0">
                <a:solidFill>
                  <a:prstClr val="black"/>
                </a:solidFill>
              </a:rPr>
              <a:t>Modifications/Integration</a:t>
            </a:r>
            <a:endParaRPr lang="en-US" sz="1100" i="1" dirty="0">
              <a:solidFill>
                <a:prstClr val="black"/>
              </a:solidFill>
            </a:endParaRPr>
          </a:p>
        </p:txBody>
      </p:sp>
      <p:sp>
        <p:nvSpPr>
          <p:cNvPr id="22" name="Rectangle 21"/>
          <p:cNvSpPr/>
          <p:nvPr/>
        </p:nvSpPr>
        <p:spPr>
          <a:xfrm>
            <a:off x="5490831" y="3647667"/>
            <a:ext cx="1392617" cy="676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TextBox 22"/>
          <p:cNvSpPr txBox="1"/>
          <p:nvPr/>
        </p:nvSpPr>
        <p:spPr>
          <a:xfrm>
            <a:off x="5431749" y="3631025"/>
            <a:ext cx="1523430" cy="630942"/>
          </a:xfrm>
          <a:prstGeom prst="rect">
            <a:avLst/>
          </a:prstGeom>
          <a:noFill/>
        </p:spPr>
        <p:txBody>
          <a:bodyPr wrap="none" rtlCol="0">
            <a:spAutoFit/>
          </a:bodyPr>
          <a:lstStyle/>
          <a:p>
            <a:pPr defTabSz="914400"/>
            <a:r>
              <a:rPr lang="en-US" sz="1200" dirty="0" smtClean="0">
                <a:solidFill>
                  <a:srgbClr val="0000FF"/>
                </a:solidFill>
              </a:rPr>
              <a:t>Data Management</a:t>
            </a:r>
          </a:p>
          <a:p>
            <a:pPr defTabSz="914400"/>
            <a:r>
              <a:rPr lang="en-US" sz="1200" dirty="0" smtClean="0">
                <a:solidFill>
                  <a:srgbClr val="FF0000"/>
                </a:solidFill>
              </a:rPr>
              <a:t>JC Coffey &amp; ESRL-GSD</a:t>
            </a:r>
          </a:p>
          <a:p>
            <a:pPr defTabSz="914400"/>
            <a:r>
              <a:rPr lang="en-US" sz="1100" i="1" dirty="0" smtClean="0">
                <a:solidFill>
                  <a:prstClr val="black"/>
                </a:solidFill>
              </a:rPr>
              <a:t>Data Archival /Access</a:t>
            </a:r>
          </a:p>
        </p:txBody>
      </p:sp>
      <p:sp>
        <p:nvSpPr>
          <p:cNvPr id="24" name="Rectangle 23"/>
          <p:cNvSpPr/>
          <p:nvPr/>
        </p:nvSpPr>
        <p:spPr>
          <a:xfrm>
            <a:off x="7051358" y="3623311"/>
            <a:ext cx="1603867" cy="6838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25" name="TextBox 24"/>
          <p:cNvSpPr txBox="1"/>
          <p:nvPr/>
        </p:nvSpPr>
        <p:spPr>
          <a:xfrm>
            <a:off x="7098533" y="3626409"/>
            <a:ext cx="1661263" cy="630942"/>
          </a:xfrm>
          <a:prstGeom prst="rect">
            <a:avLst/>
          </a:prstGeom>
          <a:noFill/>
        </p:spPr>
        <p:txBody>
          <a:bodyPr wrap="none" rtlCol="0">
            <a:spAutoFit/>
          </a:bodyPr>
          <a:lstStyle/>
          <a:p>
            <a:pPr defTabSz="914400"/>
            <a:r>
              <a:rPr lang="en-US" sz="1200" dirty="0" smtClean="0">
                <a:solidFill>
                  <a:srgbClr val="0000FF"/>
                </a:solidFill>
              </a:rPr>
              <a:t>WFF Manager</a:t>
            </a:r>
          </a:p>
          <a:p>
            <a:pPr defTabSz="914400"/>
            <a:r>
              <a:rPr lang="en-US" sz="1200" dirty="0" smtClean="0">
                <a:solidFill>
                  <a:srgbClr val="FF0000"/>
                </a:solidFill>
              </a:rPr>
              <a:t>Ron Walsh/WFF</a:t>
            </a:r>
          </a:p>
          <a:p>
            <a:pPr defTabSz="914400"/>
            <a:r>
              <a:rPr lang="en-US" sz="1100" i="1" dirty="0" smtClean="0">
                <a:solidFill>
                  <a:prstClr val="black"/>
                </a:solidFill>
              </a:rPr>
              <a:t>Facilities &amp; Infrastructure</a:t>
            </a:r>
            <a:endParaRPr lang="en-US" sz="1100" i="1" dirty="0">
              <a:solidFill>
                <a:prstClr val="black"/>
              </a:solidFill>
            </a:endParaRPr>
          </a:p>
        </p:txBody>
      </p:sp>
      <p:sp>
        <p:nvSpPr>
          <p:cNvPr id="31" name="TextBox 30"/>
          <p:cNvSpPr txBox="1"/>
          <p:nvPr/>
        </p:nvSpPr>
        <p:spPr>
          <a:xfrm>
            <a:off x="4124231" y="4555105"/>
            <a:ext cx="1237839" cy="1446550"/>
          </a:xfrm>
          <a:prstGeom prst="rect">
            <a:avLst/>
          </a:prstGeom>
          <a:noFill/>
        </p:spPr>
        <p:txBody>
          <a:bodyPr wrap="none" rtlCol="0">
            <a:spAutoFit/>
          </a:bodyPr>
          <a:lstStyle/>
          <a:p>
            <a:pPr defTabSz="914400"/>
            <a:r>
              <a:rPr lang="en-US" sz="1100" dirty="0" smtClean="0">
                <a:solidFill>
                  <a:srgbClr val="0000FF"/>
                </a:solidFill>
              </a:rPr>
              <a:t>Dropsondes</a:t>
            </a:r>
          </a:p>
          <a:p>
            <a:pPr defTabSz="914400"/>
            <a:r>
              <a:rPr lang="en-US" sz="1100" dirty="0" smtClean="0">
                <a:solidFill>
                  <a:srgbClr val="FF0000"/>
                </a:solidFill>
              </a:rPr>
              <a:t>Hock (NCAR)</a:t>
            </a:r>
          </a:p>
          <a:p>
            <a:pPr defTabSz="914400"/>
            <a:r>
              <a:rPr lang="en-US" sz="1100" dirty="0">
                <a:solidFill>
                  <a:srgbClr val="0000FF"/>
                </a:solidFill>
              </a:rPr>
              <a:t>HIWRAP</a:t>
            </a:r>
          </a:p>
          <a:p>
            <a:pPr defTabSz="914400"/>
            <a:r>
              <a:rPr lang="en-US" sz="1100" dirty="0" err="1">
                <a:solidFill>
                  <a:srgbClr val="FF0000"/>
                </a:solidFill>
              </a:rPr>
              <a:t>Heymsfield</a:t>
            </a:r>
            <a:r>
              <a:rPr lang="en-US" sz="1100" dirty="0">
                <a:solidFill>
                  <a:srgbClr val="FF0000"/>
                </a:solidFill>
              </a:rPr>
              <a:t> (GSFC)</a:t>
            </a:r>
          </a:p>
          <a:p>
            <a:pPr defTabSz="914400"/>
            <a:r>
              <a:rPr lang="en-US" sz="1100" dirty="0">
                <a:solidFill>
                  <a:srgbClr val="0000FF"/>
                </a:solidFill>
              </a:rPr>
              <a:t>HAMSR</a:t>
            </a:r>
          </a:p>
          <a:p>
            <a:pPr defTabSz="914400"/>
            <a:r>
              <a:rPr lang="en-US" sz="1100" dirty="0" err="1">
                <a:solidFill>
                  <a:srgbClr val="FF0000"/>
                </a:solidFill>
              </a:rPr>
              <a:t>Lambrigtsen</a:t>
            </a:r>
            <a:r>
              <a:rPr lang="en-US" sz="1100" dirty="0">
                <a:solidFill>
                  <a:srgbClr val="FF0000"/>
                </a:solidFill>
              </a:rPr>
              <a:t> (JPL)</a:t>
            </a:r>
          </a:p>
          <a:p>
            <a:pPr defTabSz="914400"/>
            <a:r>
              <a:rPr lang="en-US" sz="1100" dirty="0" smtClean="0">
                <a:solidFill>
                  <a:srgbClr val="0000FF"/>
                </a:solidFill>
              </a:rPr>
              <a:t>LIP</a:t>
            </a:r>
          </a:p>
          <a:p>
            <a:pPr defTabSz="914400"/>
            <a:r>
              <a:rPr lang="en-US" sz="1100" dirty="0" smtClean="0">
                <a:solidFill>
                  <a:srgbClr val="FF0000"/>
                </a:solidFill>
              </a:rPr>
              <a:t>Blakeslee (MSFC)</a:t>
            </a:r>
            <a:endParaRPr lang="en-US" sz="1100" dirty="0">
              <a:solidFill>
                <a:srgbClr val="FF0000"/>
              </a:solidFill>
            </a:endParaRPr>
          </a:p>
        </p:txBody>
      </p:sp>
      <p:cxnSp>
        <p:nvCxnSpPr>
          <p:cNvPr id="35" name="Straight Connector 34"/>
          <p:cNvCxnSpPr/>
          <p:nvPr/>
        </p:nvCxnSpPr>
        <p:spPr>
          <a:xfrm flipH="1">
            <a:off x="4038600" y="3924291"/>
            <a:ext cx="7479" cy="1780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447361" y="2101509"/>
            <a:ext cx="0" cy="30180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440108" y="2248019"/>
            <a:ext cx="29555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917860" y="2804866"/>
            <a:ext cx="33611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760489" y="2804866"/>
            <a:ext cx="46452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7395612" y="2248019"/>
            <a:ext cx="0" cy="189896"/>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1036508" y="3393053"/>
            <a:ext cx="685703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440108" y="3091251"/>
            <a:ext cx="0" cy="301802"/>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1050998" y="3397915"/>
            <a:ext cx="2212" cy="252881"/>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2658044" y="3419420"/>
            <a:ext cx="2212" cy="252881"/>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6217800" y="3378281"/>
            <a:ext cx="2212" cy="252881"/>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7891326" y="3402835"/>
            <a:ext cx="2212" cy="252881"/>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464995" y="3924291"/>
            <a:ext cx="5810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4046079" y="4725496"/>
            <a:ext cx="1373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4043867" y="5043115"/>
            <a:ext cx="1373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046079" y="5335096"/>
            <a:ext cx="1373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4043867" y="5684648"/>
            <a:ext cx="137317" cy="0"/>
          </a:xfrm>
          <a:prstGeom prst="line">
            <a:avLst/>
          </a:prstGeom>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4183396" y="4323824"/>
            <a:ext cx="536375" cy="307777"/>
          </a:xfrm>
          <a:prstGeom prst="rect">
            <a:avLst/>
          </a:prstGeom>
          <a:noFill/>
        </p:spPr>
        <p:txBody>
          <a:bodyPr wrap="none" rtlCol="0">
            <a:spAutoFit/>
          </a:bodyPr>
          <a:lstStyle/>
          <a:p>
            <a:pPr defTabSz="914400"/>
            <a:r>
              <a:rPr lang="en-US" sz="1400" dirty="0" smtClean="0">
                <a:solidFill>
                  <a:prstClr val="black"/>
                </a:solidFill>
              </a:rPr>
              <a:t>AV-6</a:t>
            </a:r>
            <a:endParaRPr lang="en-US" sz="1400" dirty="0">
              <a:solidFill>
                <a:prstClr val="black"/>
              </a:solidFill>
            </a:endParaRPr>
          </a:p>
        </p:txBody>
      </p:sp>
    </p:spTree>
    <p:extLst>
      <p:ext uri="{BB962C8B-B14F-4D97-AF65-F5344CB8AC3E}">
        <p14:creationId xmlns:p14="http://schemas.microsoft.com/office/powerpoint/2010/main" val="922989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
        <p:nvSpPr>
          <p:cNvPr id="5" name="TextBox 4"/>
          <p:cNvSpPr txBox="1"/>
          <p:nvPr/>
        </p:nvSpPr>
        <p:spPr>
          <a:xfrm>
            <a:off x="2286000" y="5410200"/>
            <a:ext cx="463588" cy="400110"/>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10N</a:t>
            </a:r>
          </a:p>
          <a:p>
            <a:r>
              <a:rPr lang="en-US" sz="1000" dirty="0" smtClean="0">
                <a:solidFill>
                  <a:prstClr val="black"/>
                </a:solidFill>
              </a:rPr>
              <a:t>Rte A</a:t>
            </a:r>
            <a:endParaRPr lang="en-US" sz="1000" dirty="0">
              <a:solidFill>
                <a:prstClr val="black"/>
              </a:solidFill>
            </a:endParaRPr>
          </a:p>
        </p:txBody>
      </p:sp>
      <p:sp>
        <p:nvSpPr>
          <p:cNvPr id="6" name="TextBox 5"/>
          <p:cNvSpPr txBox="1"/>
          <p:nvPr/>
        </p:nvSpPr>
        <p:spPr>
          <a:xfrm>
            <a:off x="7620000" y="5486400"/>
            <a:ext cx="673582" cy="400110"/>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10N 20W</a:t>
            </a:r>
          </a:p>
          <a:p>
            <a:r>
              <a:rPr lang="en-US" sz="1000" dirty="0" smtClean="0">
                <a:solidFill>
                  <a:prstClr val="black"/>
                </a:solidFill>
              </a:rPr>
              <a:t>RTE F</a:t>
            </a:r>
            <a:endParaRPr lang="en-US" sz="1000" dirty="0">
              <a:solidFill>
                <a:prstClr val="black"/>
              </a:solidFill>
            </a:endParaRPr>
          </a:p>
        </p:txBody>
      </p:sp>
      <p:sp>
        <p:nvSpPr>
          <p:cNvPr id="7" name="TextBox 6"/>
          <p:cNvSpPr txBox="1"/>
          <p:nvPr/>
        </p:nvSpPr>
        <p:spPr>
          <a:xfrm>
            <a:off x="1981200" y="4572000"/>
            <a:ext cx="399468" cy="246221"/>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15N</a:t>
            </a:r>
            <a:endParaRPr lang="en-US" sz="1000" dirty="0">
              <a:solidFill>
                <a:prstClr val="black"/>
              </a:solidFill>
            </a:endParaRPr>
          </a:p>
        </p:txBody>
      </p:sp>
      <p:sp>
        <p:nvSpPr>
          <p:cNvPr id="8" name="TextBox 7"/>
          <p:cNvSpPr txBox="1"/>
          <p:nvPr/>
        </p:nvSpPr>
        <p:spPr>
          <a:xfrm>
            <a:off x="1295400" y="3810000"/>
            <a:ext cx="460382" cy="400110"/>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20N</a:t>
            </a:r>
          </a:p>
          <a:p>
            <a:r>
              <a:rPr lang="en-US" sz="1000" dirty="0" smtClean="0">
                <a:solidFill>
                  <a:prstClr val="black"/>
                </a:solidFill>
              </a:rPr>
              <a:t>Rte B</a:t>
            </a:r>
            <a:endParaRPr lang="en-US" sz="1000" dirty="0">
              <a:solidFill>
                <a:prstClr val="black"/>
              </a:solidFill>
            </a:endParaRPr>
          </a:p>
        </p:txBody>
      </p:sp>
      <p:sp>
        <p:nvSpPr>
          <p:cNvPr id="9" name="TextBox 8"/>
          <p:cNvSpPr txBox="1"/>
          <p:nvPr/>
        </p:nvSpPr>
        <p:spPr>
          <a:xfrm>
            <a:off x="1219200" y="2895600"/>
            <a:ext cx="399468" cy="246221"/>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25N</a:t>
            </a:r>
            <a:endParaRPr lang="en-US" sz="1000" dirty="0">
              <a:solidFill>
                <a:prstClr val="black"/>
              </a:solidFill>
            </a:endParaRPr>
          </a:p>
        </p:txBody>
      </p:sp>
      <p:sp>
        <p:nvSpPr>
          <p:cNvPr id="10" name="TextBox 9"/>
          <p:cNvSpPr txBox="1"/>
          <p:nvPr/>
        </p:nvSpPr>
        <p:spPr>
          <a:xfrm>
            <a:off x="685800" y="2209800"/>
            <a:ext cx="458780" cy="400110"/>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30N</a:t>
            </a:r>
          </a:p>
          <a:p>
            <a:r>
              <a:rPr lang="en-US" sz="1000" dirty="0" smtClean="0">
                <a:solidFill>
                  <a:prstClr val="black"/>
                </a:solidFill>
              </a:rPr>
              <a:t>Rte C</a:t>
            </a:r>
            <a:endParaRPr lang="en-US" sz="1000" dirty="0">
              <a:solidFill>
                <a:prstClr val="black"/>
              </a:solidFill>
            </a:endParaRPr>
          </a:p>
        </p:txBody>
      </p:sp>
      <p:sp>
        <p:nvSpPr>
          <p:cNvPr id="11" name="TextBox 10"/>
          <p:cNvSpPr txBox="1"/>
          <p:nvPr/>
        </p:nvSpPr>
        <p:spPr>
          <a:xfrm>
            <a:off x="1371600" y="1524000"/>
            <a:ext cx="399468" cy="246221"/>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35N</a:t>
            </a:r>
            <a:endParaRPr lang="en-US" sz="1000" dirty="0">
              <a:solidFill>
                <a:prstClr val="black"/>
              </a:solidFill>
            </a:endParaRPr>
          </a:p>
        </p:txBody>
      </p:sp>
      <p:sp>
        <p:nvSpPr>
          <p:cNvPr id="12" name="TextBox 11"/>
          <p:cNvSpPr txBox="1"/>
          <p:nvPr/>
        </p:nvSpPr>
        <p:spPr>
          <a:xfrm>
            <a:off x="7543800" y="3810000"/>
            <a:ext cx="673582" cy="246221"/>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20N 20W</a:t>
            </a:r>
            <a:endParaRPr lang="en-US" sz="1000" dirty="0">
              <a:solidFill>
                <a:prstClr val="black"/>
              </a:solidFill>
            </a:endParaRPr>
          </a:p>
        </p:txBody>
      </p:sp>
      <p:sp>
        <p:nvSpPr>
          <p:cNvPr id="13" name="TextBox 12"/>
          <p:cNvSpPr txBox="1"/>
          <p:nvPr/>
        </p:nvSpPr>
        <p:spPr>
          <a:xfrm>
            <a:off x="7391400" y="2209800"/>
            <a:ext cx="673582" cy="246221"/>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30N 20W</a:t>
            </a:r>
            <a:endParaRPr lang="en-US" sz="1000" dirty="0">
              <a:solidFill>
                <a:prstClr val="black"/>
              </a:solidFill>
            </a:endParaRPr>
          </a:p>
        </p:txBody>
      </p:sp>
      <p:cxnSp>
        <p:nvCxnSpPr>
          <p:cNvPr id="15" name="Straight Arrow Connector 14"/>
          <p:cNvCxnSpPr/>
          <p:nvPr/>
        </p:nvCxnSpPr>
        <p:spPr>
          <a:xfrm flipH="1" flipV="1">
            <a:off x="7239000" y="1752600"/>
            <a:ext cx="762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791200" y="2590800"/>
            <a:ext cx="1066800" cy="762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486400" y="1524000"/>
            <a:ext cx="10668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038600" y="1524000"/>
            <a:ext cx="8382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752600" y="2514600"/>
            <a:ext cx="152400" cy="3810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4572000" y="5029200"/>
            <a:ext cx="3048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3886200" y="4343400"/>
            <a:ext cx="2286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200400" y="3505200"/>
            <a:ext cx="1524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2667000" y="2590800"/>
            <a:ext cx="1524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2286000" y="1828800"/>
            <a:ext cx="1524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667000" y="1905000"/>
            <a:ext cx="457200" cy="3810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505200" y="2667000"/>
            <a:ext cx="304800" cy="4572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114800" y="3429000"/>
            <a:ext cx="381000" cy="4572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800600" y="4267200"/>
            <a:ext cx="304800" cy="3810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486400" y="5029200"/>
            <a:ext cx="304800" cy="3048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1066800" y="1600200"/>
            <a:ext cx="76200" cy="3810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057400" y="3276600"/>
            <a:ext cx="152400" cy="3810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514600" y="4114800"/>
            <a:ext cx="228600" cy="4572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971800" y="4876800"/>
            <a:ext cx="228600" cy="4572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2209800" y="1219200"/>
            <a:ext cx="10668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038600" y="2667000"/>
            <a:ext cx="609600"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819400" y="2590800"/>
            <a:ext cx="533400"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1752600" y="2362200"/>
            <a:ext cx="457200" cy="762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6019800" y="2971800"/>
            <a:ext cx="8382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4495800" y="3124200"/>
            <a:ext cx="5334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3048000" y="3048000"/>
            <a:ext cx="4572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flipV="1">
            <a:off x="2057400" y="2895600"/>
            <a:ext cx="3810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6477000" y="3733800"/>
            <a:ext cx="762000" cy="762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5029200" y="3886200"/>
            <a:ext cx="762000"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3657600" y="3886200"/>
            <a:ext cx="609600"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flipV="1">
            <a:off x="2514600" y="3733800"/>
            <a:ext cx="533400" cy="762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7467600" y="3200400"/>
            <a:ext cx="762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a:off x="5791200" y="4495800"/>
            <a:ext cx="609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4419600" y="4724400"/>
            <a:ext cx="3810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flipV="1">
            <a:off x="3048000" y="4572000"/>
            <a:ext cx="5334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7620000" y="4648200"/>
            <a:ext cx="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7010400" y="4343400"/>
            <a:ext cx="4572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V="1">
            <a:off x="6477000" y="5181600"/>
            <a:ext cx="685800" cy="762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a:off x="5029200" y="5334000"/>
            <a:ext cx="457200"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H="1" flipV="1">
            <a:off x="3505200" y="5257800"/>
            <a:ext cx="609600" cy="762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1676400" y="1752600"/>
            <a:ext cx="3048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2133600" y="1371600"/>
            <a:ext cx="304800" cy="1524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1447800" y="1295400"/>
            <a:ext cx="2286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324600" y="5715000"/>
            <a:ext cx="673582" cy="400110"/>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10N 30W</a:t>
            </a:r>
          </a:p>
          <a:p>
            <a:r>
              <a:rPr lang="en-US" sz="1000" dirty="0" smtClean="0">
                <a:solidFill>
                  <a:prstClr val="black"/>
                </a:solidFill>
              </a:rPr>
              <a:t>Rte E</a:t>
            </a:r>
            <a:endParaRPr lang="en-US" sz="1000" dirty="0">
              <a:solidFill>
                <a:prstClr val="black"/>
              </a:solidFill>
            </a:endParaRPr>
          </a:p>
        </p:txBody>
      </p:sp>
      <p:cxnSp>
        <p:nvCxnSpPr>
          <p:cNvPr id="109" name="Straight Arrow Connector 108"/>
          <p:cNvCxnSpPr>
            <a:stCxn id="107" idx="1"/>
          </p:cNvCxnSpPr>
          <p:nvPr/>
        </p:nvCxnSpPr>
        <p:spPr>
          <a:xfrm flipH="1" flipV="1">
            <a:off x="6172200" y="5486400"/>
            <a:ext cx="152400" cy="42865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6" idx="1"/>
          </p:cNvCxnSpPr>
          <p:nvPr/>
        </p:nvCxnSpPr>
        <p:spPr>
          <a:xfrm flipH="1" flipV="1">
            <a:off x="7467600" y="5257800"/>
            <a:ext cx="152400" cy="42865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5029200" y="5791200"/>
            <a:ext cx="673582" cy="400110"/>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10N 40W</a:t>
            </a:r>
          </a:p>
          <a:p>
            <a:r>
              <a:rPr lang="en-US" sz="1000" dirty="0" smtClean="0">
                <a:solidFill>
                  <a:prstClr val="black"/>
                </a:solidFill>
              </a:rPr>
              <a:t>Rte D</a:t>
            </a:r>
            <a:endParaRPr lang="en-US" sz="1000" dirty="0">
              <a:solidFill>
                <a:prstClr val="black"/>
              </a:solidFill>
            </a:endParaRPr>
          </a:p>
        </p:txBody>
      </p:sp>
      <p:cxnSp>
        <p:nvCxnSpPr>
          <p:cNvPr id="116" name="Straight Arrow Connector 115"/>
          <p:cNvCxnSpPr>
            <a:stCxn id="114" idx="1"/>
          </p:cNvCxnSpPr>
          <p:nvPr/>
        </p:nvCxnSpPr>
        <p:spPr>
          <a:xfrm flipH="1" flipV="1">
            <a:off x="4800600" y="5638801"/>
            <a:ext cx="228600" cy="35245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10" idx="3"/>
          </p:cNvCxnSpPr>
          <p:nvPr/>
        </p:nvCxnSpPr>
        <p:spPr>
          <a:xfrm flipV="1">
            <a:off x="1144580" y="2209800"/>
            <a:ext cx="227020" cy="20005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8" idx="3"/>
          </p:cNvCxnSpPr>
          <p:nvPr/>
        </p:nvCxnSpPr>
        <p:spPr>
          <a:xfrm flipV="1">
            <a:off x="1755782" y="3886200"/>
            <a:ext cx="301618" cy="12385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5" idx="3"/>
          </p:cNvCxnSpPr>
          <p:nvPr/>
        </p:nvCxnSpPr>
        <p:spPr>
          <a:xfrm flipV="1">
            <a:off x="2749588" y="5486400"/>
            <a:ext cx="374612" cy="12385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5486400" y="762000"/>
            <a:ext cx="1135247" cy="246221"/>
          </a:xfrm>
          <a:prstGeom prst="rect">
            <a:avLst/>
          </a:prstGeom>
          <a:solidFill>
            <a:schemeClr val="bg1"/>
          </a:solidFill>
          <a:ln>
            <a:solidFill>
              <a:schemeClr val="tx1"/>
            </a:solidFill>
          </a:ln>
        </p:spPr>
        <p:txBody>
          <a:bodyPr wrap="none" rtlCol="0">
            <a:spAutoFit/>
          </a:bodyPr>
          <a:lstStyle/>
          <a:p>
            <a:r>
              <a:rPr lang="en-US" sz="1000" dirty="0" smtClean="0">
                <a:solidFill>
                  <a:prstClr val="black"/>
                </a:solidFill>
              </a:rPr>
              <a:t>All Atlantic Routes</a:t>
            </a:r>
            <a:endParaRPr lang="en-US" sz="1000" dirty="0">
              <a:solidFill>
                <a:prstClr val="black"/>
              </a:solidFill>
            </a:endParaRPr>
          </a:p>
        </p:txBody>
      </p:sp>
      <p:cxnSp>
        <p:nvCxnSpPr>
          <p:cNvPr id="125" name="Straight Arrow Connector 124"/>
          <p:cNvCxnSpPr/>
          <p:nvPr/>
        </p:nvCxnSpPr>
        <p:spPr>
          <a:xfrm flipH="1" flipV="1">
            <a:off x="7086600" y="4648200"/>
            <a:ext cx="3048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flipV="1">
            <a:off x="6553200" y="4114800"/>
            <a:ext cx="2286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H="1" flipV="1">
            <a:off x="5867400" y="3429000"/>
            <a:ext cx="3810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H="1" flipV="1">
            <a:off x="5334000" y="2819400"/>
            <a:ext cx="2286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flipV="1">
            <a:off x="4343400" y="1981200"/>
            <a:ext cx="4572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bwMode="auto">
          <a:xfrm>
            <a:off x="480279" y="6285720"/>
            <a:ext cx="2796297" cy="405531"/>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2000" b="1" dirty="0" smtClean="0">
                <a:solidFill>
                  <a:prstClr val="black"/>
                </a:solidFill>
                <a:latin typeface="Helvetica"/>
                <a:cs typeface="Helvetica"/>
              </a:rPr>
              <a:t>Atlantic Route</a:t>
            </a:r>
            <a:endParaRPr lang="en-US" sz="2000" b="1" dirty="0">
              <a:solidFill>
                <a:prstClr val="black"/>
              </a:solidFill>
              <a:latin typeface="Helvetica"/>
              <a:cs typeface="Helvetica"/>
            </a:endParaRPr>
          </a:p>
        </p:txBody>
      </p:sp>
    </p:spTree>
    <p:extLst>
      <p:ext uri="{BB962C8B-B14F-4D97-AF65-F5344CB8AC3E}">
        <p14:creationId xmlns:p14="http://schemas.microsoft.com/office/powerpoint/2010/main" val="242022777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JPG"/>
          <p:cNvPicPr>
            <a:picLocks noChangeAspect="1"/>
          </p:cNvPicPr>
          <p:nvPr/>
        </p:nvPicPr>
        <p:blipFill>
          <a:blip r:embed="rId2" cstate="print"/>
          <a:srcRect b="3333"/>
          <a:stretch>
            <a:fillRect/>
          </a:stretch>
        </p:blipFill>
        <p:spPr>
          <a:xfrm>
            <a:off x="0" y="0"/>
            <a:ext cx="9144000" cy="6858000"/>
          </a:xfrm>
          <a:prstGeom prst="rect">
            <a:avLst/>
          </a:prstGeom>
        </p:spPr>
      </p:pic>
      <p:sp>
        <p:nvSpPr>
          <p:cNvPr id="3" name="Rectangle 2"/>
          <p:cNvSpPr/>
          <p:nvPr/>
        </p:nvSpPr>
        <p:spPr bwMode="auto">
          <a:xfrm>
            <a:off x="480279" y="6285720"/>
            <a:ext cx="2796297" cy="405531"/>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2000" b="1" dirty="0" smtClean="0">
                <a:solidFill>
                  <a:prstClr val="black"/>
                </a:solidFill>
                <a:latin typeface="Helvetica"/>
                <a:cs typeface="Helvetica"/>
              </a:rPr>
              <a:t>Atlantic Route A</a:t>
            </a:r>
            <a:endParaRPr lang="en-US" sz="2000" b="1" dirty="0">
              <a:solidFill>
                <a:prstClr val="black"/>
              </a:solidFill>
              <a:latin typeface="Helvetica"/>
              <a:cs typeface="Helvetica"/>
            </a:endParaRPr>
          </a:p>
        </p:txBody>
      </p:sp>
    </p:spTree>
    <p:extLst>
      <p:ext uri="{BB962C8B-B14F-4D97-AF65-F5344CB8AC3E}">
        <p14:creationId xmlns:p14="http://schemas.microsoft.com/office/powerpoint/2010/main" val="392388559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a:blip r:embed="rId2" cstate="print"/>
          <a:srcRect b="4444"/>
          <a:stretch>
            <a:fillRect/>
          </a:stretch>
        </p:blipFill>
        <p:spPr>
          <a:xfrm>
            <a:off x="0" y="0"/>
            <a:ext cx="9144000" cy="6858000"/>
          </a:xfrm>
          <a:prstGeom prst="rect">
            <a:avLst/>
          </a:prstGeom>
        </p:spPr>
      </p:pic>
      <p:sp>
        <p:nvSpPr>
          <p:cNvPr id="3" name="Rectangle 2"/>
          <p:cNvSpPr/>
          <p:nvPr/>
        </p:nvSpPr>
        <p:spPr bwMode="auto">
          <a:xfrm>
            <a:off x="480279" y="6285720"/>
            <a:ext cx="2796297" cy="405531"/>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2000" b="1" dirty="0" smtClean="0">
                <a:solidFill>
                  <a:prstClr val="black"/>
                </a:solidFill>
                <a:latin typeface="Helvetica"/>
                <a:cs typeface="Helvetica"/>
              </a:rPr>
              <a:t>Atlantic Route D</a:t>
            </a:r>
            <a:endParaRPr lang="en-US" sz="2000" b="1" dirty="0">
              <a:solidFill>
                <a:prstClr val="black"/>
              </a:solidFill>
              <a:latin typeface="Helvetica"/>
              <a:cs typeface="Helvetica"/>
            </a:endParaRPr>
          </a:p>
        </p:txBody>
      </p:sp>
    </p:spTree>
    <p:extLst>
      <p:ext uri="{BB962C8B-B14F-4D97-AF65-F5344CB8AC3E}">
        <p14:creationId xmlns:p14="http://schemas.microsoft.com/office/powerpoint/2010/main" val="204084528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Dropsonde System</a:t>
            </a:r>
            <a:endParaRPr lang="en-US" dirty="0"/>
          </a:p>
        </p:txBody>
      </p:sp>
      <p:sp>
        <p:nvSpPr>
          <p:cNvPr id="3" name="Content Placeholder 2"/>
          <p:cNvSpPr>
            <a:spLocks noGrp="1"/>
          </p:cNvSpPr>
          <p:nvPr>
            <p:ph idx="1"/>
          </p:nvPr>
        </p:nvSpPr>
        <p:spPr>
          <a:xfrm>
            <a:off x="433159" y="1199147"/>
            <a:ext cx="8229600" cy="5171950"/>
          </a:xfrm>
        </p:spPr>
        <p:txBody>
          <a:bodyPr/>
          <a:lstStyle/>
          <a:p>
            <a:r>
              <a:rPr lang="en-US" sz="2400" dirty="0" smtClean="0"/>
              <a:t>Agreements between agencies in 2015 Interagency Hurricane Operations Plan (IHOP).</a:t>
            </a:r>
          </a:p>
          <a:p>
            <a:r>
              <a:rPr lang="en-US" sz="2400" dirty="0" smtClean="0"/>
              <a:t>NOTAM published.</a:t>
            </a:r>
          </a:p>
          <a:p>
            <a:r>
              <a:rPr lang="en-US" sz="2400" dirty="0" smtClean="0"/>
              <a:t>Max of 88 dropsondes.</a:t>
            </a:r>
          </a:p>
          <a:p>
            <a:r>
              <a:rPr lang="en-US" sz="2400" dirty="0" smtClean="0"/>
              <a:t>Need to talk to ATC real time (phone) for traffic deconfliction.</a:t>
            </a:r>
          </a:p>
          <a:p>
            <a:r>
              <a:rPr lang="en-US" sz="2400" dirty="0" smtClean="0"/>
              <a:t>Multiple levels of system inhibits to ‘safe’ system. </a:t>
            </a:r>
          </a:p>
          <a:p>
            <a:r>
              <a:rPr lang="en-US" sz="2400" dirty="0" smtClean="0"/>
              <a:t>Pilot in command final release authority.</a:t>
            </a:r>
          </a:p>
          <a:p>
            <a:r>
              <a:rPr lang="en-US" sz="2400" dirty="0" smtClean="0"/>
              <a:t>Extensive mission rules have been agreed upon by all weather aircraft based on dropsonde drift analysis.  </a:t>
            </a:r>
          </a:p>
          <a:p>
            <a:r>
              <a:rPr lang="en-US" sz="2400" dirty="0" smtClean="0"/>
              <a:t>Flights scheduled in </a:t>
            </a:r>
            <a:r>
              <a:rPr lang="en-US" sz="2400" dirty="0"/>
              <a:t>T</a:t>
            </a:r>
            <a:r>
              <a:rPr lang="en-US" sz="2400" dirty="0" smtClean="0"/>
              <a:t>ropical </a:t>
            </a:r>
            <a:r>
              <a:rPr lang="en-US" sz="2400" dirty="0"/>
              <a:t>POD produced by Chief, Aerial Reconnaissance </a:t>
            </a:r>
            <a:r>
              <a:rPr lang="en-US" sz="2400" dirty="0" smtClean="0"/>
              <a:t>Coordination (CARCAH), </a:t>
            </a:r>
            <a:r>
              <a:rPr lang="en-US" sz="2400" dirty="0"/>
              <a:t>All Hurricanes - National Hurricane </a:t>
            </a:r>
            <a:r>
              <a:rPr lang="en-US" sz="2400" dirty="0" smtClean="0"/>
              <a:t>Center. </a:t>
            </a:r>
          </a:p>
          <a:p>
            <a:endParaRPr lang="en-US" sz="2400" dirty="0"/>
          </a:p>
        </p:txBody>
      </p:sp>
    </p:spTree>
    <p:extLst>
      <p:ext uri="{BB962C8B-B14F-4D97-AF65-F5344CB8AC3E}">
        <p14:creationId xmlns:p14="http://schemas.microsoft.com/office/powerpoint/2010/main" val="349190402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368" y="149335"/>
            <a:ext cx="7245685" cy="478148"/>
          </a:xfrm>
        </p:spPr>
        <p:txBody>
          <a:bodyPr>
            <a:noAutofit/>
          </a:bodyPr>
          <a:lstStyle/>
          <a:p>
            <a:r>
              <a:rPr lang="en-US" sz="2400" dirty="0" smtClean="0"/>
              <a:t>Miniature In-situ Sounder Technology </a:t>
            </a:r>
            <a:br>
              <a:rPr lang="en-US" sz="2400" dirty="0" smtClean="0"/>
            </a:br>
            <a:r>
              <a:rPr lang="en-US" sz="2400" dirty="0" smtClean="0"/>
              <a:t>(MIST) Dropsonde System</a:t>
            </a:r>
            <a:endParaRPr lang="en-US" sz="2400" dirty="0"/>
          </a:p>
        </p:txBody>
      </p:sp>
      <p:pic>
        <p:nvPicPr>
          <p:cNvPr id="5" name="Picture 26" descr="Drop1_24Aug201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8348" y="1176421"/>
            <a:ext cx="5356181" cy="464430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Content Placeholder 3" descr="sonde.jpg"/>
          <p:cNvPicPr>
            <a:picLocks noGrp="1" noChangeAspect="1"/>
          </p:cNvPicPr>
          <p:nvPr>
            <p:ph idx="1"/>
          </p:nvPr>
        </p:nvPicPr>
        <p:blipFill>
          <a:blip r:embed="rId3" cstate="email">
            <a:extLst>
              <a:ext uri="{28A0092B-C50C-407E-A947-70E740481C1C}">
                <a14:useLocalDpi xmlns:a14="http://schemas.microsoft.com/office/drawing/2010/main"/>
              </a:ext>
            </a:extLst>
          </a:blip>
          <a:srcRect l="-474" r="-474"/>
          <a:stretch>
            <a:fillRect/>
          </a:stretch>
        </p:blipFill>
        <p:spPr>
          <a:xfrm>
            <a:off x="3957208" y="4005464"/>
            <a:ext cx="5186792" cy="2852536"/>
          </a:xfrm>
        </p:spPr>
      </p:pic>
    </p:spTree>
    <p:extLst>
      <p:ext uri="{BB962C8B-B14F-4D97-AF65-F5344CB8AC3E}">
        <p14:creationId xmlns:p14="http://schemas.microsoft.com/office/powerpoint/2010/main" val="124764028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609600" y="292717"/>
            <a:ext cx="8229600" cy="1143000"/>
          </a:xfrm>
          <a:prstGeom prst="rect">
            <a:avLst/>
          </a:prstGeom>
        </p:spPr>
        <p:txBody>
          <a:bodyPr vert="horz"/>
          <a:lstStyle>
            <a:lvl1pPr algn="ctr" rtl="0" eaLnBrk="0" fontAlgn="base" hangingPunct="0">
              <a:spcBef>
                <a:spcPct val="0"/>
              </a:spcBef>
              <a:spcAft>
                <a:spcPct val="0"/>
              </a:spcAft>
              <a:defRPr sz="2800" b="1">
                <a:solidFill>
                  <a:srgbClr val="000090"/>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r>
              <a:rPr lang="en-US" dirty="0" smtClean="0"/>
              <a:t>SHOUT Example AV-6 Flight Tracks - Gulf</a:t>
            </a:r>
            <a:endParaRPr lang="en-US" dirty="0"/>
          </a:p>
        </p:txBody>
      </p:sp>
      <p:pic>
        <p:nvPicPr>
          <p:cNvPr id="2" name="Picture 1"/>
          <p:cNvPicPr>
            <a:picLocks noChangeAspect="1"/>
          </p:cNvPicPr>
          <p:nvPr/>
        </p:nvPicPr>
        <p:blipFill>
          <a:blip r:embed="rId2"/>
          <a:stretch>
            <a:fillRect/>
          </a:stretch>
        </p:blipFill>
        <p:spPr>
          <a:xfrm>
            <a:off x="731920" y="1163052"/>
            <a:ext cx="7703553" cy="5584665"/>
          </a:xfrm>
          <a:prstGeom prst="rect">
            <a:avLst/>
          </a:prstGeom>
        </p:spPr>
      </p:pic>
      <p:sp>
        <p:nvSpPr>
          <p:cNvPr id="5" name="TextBox 4"/>
          <p:cNvSpPr txBox="1"/>
          <p:nvPr/>
        </p:nvSpPr>
        <p:spPr>
          <a:xfrm>
            <a:off x="882652" y="1290299"/>
            <a:ext cx="2873874" cy="1200329"/>
          </a:xfrm>
          <a:prstGeom prst="rect">
            <a:avLst/>
          </a:prstGeom>
          <a:solidFill>
            <a:schemeClr val="tx1">
              <a:lumMod val="85000"/>
              <a:lumOff val="15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285750" indent="-285750">
              <a:buFont typeface="Arial"/>
              <a:buChar char="•"/>
            </a:pPr>
            <a:r>
              <a:rPr lang="en-US" dirty="0" smtClean="0">
                <a:solidFill>
                  <a:prstClr val="white"/>
                </a:solidFill>
              </a:rPr>
              <a:t>Over-storm aircraft</a:t>
            </a:r>
          </a:p>
          <a:p>
            <a:pPr marL="285750" indent="-285750">
              <a:buFont typeface="Arial"/>
              <a:buChar char="•"/>
            </a:pPr>
            <a:r>
              <a:rPr lang="en-US" dirty="0" smtClean="0">
                <a:solidFill>
                  <a:prstClr val="white"/>
                </a:solidFill>
              </a:rPr>
              <a:t>Approx. 17 </a:t>
            </a:r>
            <a:r>
              <a:rPr lang="en-US" dirty="0" err="1" smtClean="0">
                <a:solidFill>
                  <a:prstClr val="white"/>
                </a:solidFill>
              </a:rPr>
              <a:t>hr</a:t>
            </a:r>
            <a:r>
              <a:rPr lang="en-US" dirty="0" smtClean="0">
                <a:solidFill>
                  <a:prstClr val="white"/>
                </a:solidFill>
              </a:rPr>
              <a:t> pattern</a:t>
            </a:r>
          </a:p>
          <a:p>
            <a:pPr marL="285750" indent="-285750">
              <a:buFont typeface="Arial"/>
              <a:buChar char="•"/>
            </a:pPr>
            <a:r>
              <a:rPr lang="en-US" dirty="0" smtClean="0">
                <a:solidFill>
                  <a:prstClr val="white"/>
                </a:solidFill>
              </a:rPr>
              <a:t>Figure 4 flight pattern</a:t>
            </a:r>
          </a:p>
          <a:p>
            <a:pPr marL="285750" indent="-285750">
              <a:buFont typeface="Arial"/>
              <a:buChar char="•"/>
            </a:pPr>
            <a:r>
              <a:rPr lang="en-US" dirty="0">
                <a:solidFill>
                  <a:prstClr val="white"/>
                </a:solidFill>
              </a:rPr>
              <a:t>F</a:t>
            </a:r>
            <a:r>
              <a:rPr lang="en-US" dirty="0" smtClean="0">
                <a:solidFill>
                  <a:prstClr val="white"/>
                </a:solidFill>
              </a:rPr>
              <a:t>ollows storm direction</a:t>
            </a:r>
            <a:endParaRPr lang="en-US" dirty="0">
              <a:solidFill>
                <a:prstClr val="white"/>
              </a:solidFill>
            </a:endParaRPr>
          </a:p>
        </p:txBody>
      </p:sp>
    </p:spTree>
    <p:extLst>
      <p:ext uri="{BB962C8B-B14F-4D97-AF65-F5344CB8AC3E}">
        <p14:creationId xmlns:p14="http://schemas.microsoft.com/office/powerpoint/2010/main" val="185881573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069474" y="78829"/>
            <a:ext cx="7152105" cy="1143000"/>
          </a:xfrm>
          <a:prstGeom prst="rect">
            <a:avLst/>
          </a:prstGeom>
        </p:spPr>
        <p:txBody>
          <a:bodyPr vert="horz"/>
          <a:lstStyle>
            <a:lvl1pPr algn="ctr" rtl="0" eaLnBrk="0" fontAlgn="base" hangingPunct="0">
              <a:spcBef>
                <a:spcPct val="0"/>
              </a:spcBef>
              <a:spcAft>
                <a:spcPct val="0"/>
              </a:spcAft>
              <a:defRPr sz="2800" b="1">
                <a:solidFill>
                  <a:srgbClr val="000090"/>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r>
              <a:rPr lang="en-US" dirty="0" smtClean="0"/>
              <a:t>SHOUT Example Flight Tracks – Western Atlantic</a:t>
            </a:r>
            <a:endParaRPr lang="en-US" dirty="0"/>
          </a:p>
        </p:txBody>
      </p:sp>
      <p:pic>
        <p:nvPicPr>
          <p:cNvPr id="2" name="Picture 1"/>
          <p:cNvPicPr>
            <a:picLocks noChangeAspect="1"/>
          </p:cNvPicPr>
          <p:nvPr/>
        </p:nvPicPr>
        <p:blipFill>
          <a:blip r:embed="rId2"/>
          <a:stretch>
            <a:fillRect/>
          </a:stretch>
        </p:blipFill>
        <p:spPr>
          <a:xfrm>
            <a:off x="565484" y="1110916"/>
            <a:ext cx="4634748" cy="5613400"/>
          </a:xfrm>
          <a:prstGeom prst="rect">
            <a:avLst/>
          </a:prstGeom>
        </p:spPr>
      </p:pic>
      <p:sp>
        <p:nvSpPr>
          <p:cNvPr id="5" name="TextBox 4"/>
          <p:cNvSpPr txBox="1"/>
          <p:nvPr/>
        </p:nvSpPr>
        <p:spPr>
          <a:xfrm>
            <a:off x="5294230" y="1196720"/>
            <a:ext cx="3662612" cy="1200329"/>
          </a:xfrm>
          <a:prstGeom prst="rect">
            <a:avLst/>
          </a:prstGeom>
          <a:solidFill>
            <a:schemeClr val="tx1">
              <a:lumMod val="85000"/>
              <a:lumOff val="15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285750" indent="-285750">
              <a:buFont typeface="Arial"/>
              <a:buChar char="•"/>
            </a:pPr>
            <a:r>
              <a:rPr lang="en-US" dirty="0" smtClean="0">
                <a:solidFill>
                  <a:prstClr val="white"/>
                </a:solidFill>
              </a:rPr>
              <a:t>Track is for storm similar to Hurricane Isabel in 2003</a:t>
            </a:r>
          </a:p>
          <a:p>
            <a:pPr marL="285750" indent="-285750">
              <a:buFont typeface="Arial"/>
              <a:buChar char="•"/>
            </a:pPr>
            <a:r>
              <a:rPr lang="en-US" dirty="0" smtClean="0">
                <a:solidFill>
                  <a:prstClr val="white"/>
                </a:solidFill>
              </a:rPr>
              <a:t>Storm threatens US</a:t>
            </a:r>
          </a:p>
          <a:p>
            <a:pPr marL="285750" indent="-285750">
              <a:buFont typeface="Arial"/>
              <a:buChar char="•"/>
            </a:pPr>
            <a:r>
              <a:rPr lang="en-US" dirty="0" smtClean="0">
                <a:solidFill>
                  <a:prstClr val="white"/>
                </a:solidFill>
              </a:rPr>
              <a:t>Dropsonde releases</a:t>
            </a:r>
            <a:endParaRPr lang="en-US" dirty="0">
              <a:solidFill>
                <a:prstClr val="white"/>
              </a:solidFill>
            </a:endParaRPr>
          </a:p>
        </p:txBody>
      </p:sp>
    </p:spTree>
    <p:extLst>
      <p:ext uri="{BB962C8B-B14F-4D97-AF65-F5344CB8AC3E}">
        <p14:creationId xmlns:p14="http://schemas.microsoft.com/office/powerpoint/2010/main" val="250439530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176420" y="65461"/>
            <a:ext cx="7071895" cy="1143000"/>
          </a:xfrm>
          <a:prstGeom prst="rect">
            <a:avLst/>
          </a:prstGeom>
        </p:spPr>
        <p:txBody>
          <a:bodyPr vert="horz"/>
          <a:lstStyle>
            <a:lvl1pPr algn="ctr" rtl="0" eaLnBrk="0" fontAlgn="base" hangingPunct="0">
              <a:spcBef>
                <a:spcPct val="0"/>
              </a:spcBef>
              <a:spcAft>
                <a:spcPct val="0"/>
              </a:spcAft>
              <a:defRPr sz="2800" b="1">
                <a:solidFill>
                  <a:srgbClr val="000090"/>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r>
              <a:rPr lang="en-US" dirty="0" smtClean="0"/>
              <a:t>SHOUT Example Flight Tracks – Central Atlantic</a:t>
            </a:r>
            <a:endParaRPr lang="en-US" dirty="0"/>
          </a:p>
        </p:txBody>
      </p:sp>
      <p:pic>
        <p:nvPicPr>
          <p:cNvPr id="7" name="Picture 6"/>
          <p:cNvPicPr>
            <a:picLocks noChangeAspect="1"/>
          </p:cNvPicPr>
          <p:nvPr/>
        </p:nvPicPr>
        <p:blipFill>
          <a:blip r:embed="rId2"/>
          <a:stretch>
            <a:fillRect/>
          </a:stretch>
        </p:blipFill>
        <p:spPr>
          <a:xfrm>
            <a:off x="744612" y="1151021"/>
            <a:ext cx="7624011" cy="5599648"/>
          </a:xfrm>
          <a:prstGeom prst="rect">
            <a:avLst/>
          </a:prstGeom>
        </p:spPr>
      </p:pic>
      <p:sp>
        <p:nvSpPr>
          <p:cNvPr id="5" name="TextBox 4"/>
          <p:cNvSpPr txBox="1"/>
          <p:nvPr/>
        </p:nvSpPr>
        <p:spPr>
          <a:xfrm>
            <a:off x="5294230" y="1196720"/>
            <a:ext cx="3662612" cy="1200329"/>
          </a:xfrm>
          <a:prstGeom prst="rect">
            <a:avLst/>
          </a:prstGeom>
          <a:solidFill>
            <a:schemeClr val="tx1">
              <a:lumMod val="85000"/>
              <a:lumOff val="15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285750" indent="-285750">
              <a:buFont typeface="Arial"/>
              <a:buChar char="•"/>
            </a:pPr>
            <a:r>
              <a:rPr lang="en-US" dirty="0" smtClean="0">
                <a:solidFill>
                  <a:prstClr val="white"/>
                </a:solidFill>
              </a:rPr>
              <a:t>Lawnmower pattern</a:t>
            </a:r>
          </a:p>
          <a:p>
            <a:pPr marL="285750" indent="-285750">
              <a:buFont typeface="Arial"/>
              <a:buChar char="•"/>
            </a:pPr>
            <a:r>
              <a:rPr lang="en-US" dirty="0" smtClean="0">
                <a:solidFill>
                  <a:prstClr val="white"/>
                </a:solidFill>
              </a:rPr>
              <a:t>Tropical disturbance that could eventually become a hurricane</a:t>
            </a:r>
          </a:p>
          <a:p>
            <a:pPr marL="285750" indent="-285750">
              <a:buFont typeface="Arial"/>
              <a:buChar char="•"/>
            </a:pPr>
            <a:r>
              <a:rPr lang="en-US" dirty="0">
                <a:solidFill>
                  <a:prstClr val="white"/>
                </a:solidFill>
              </a:rPr>
              <a:t>Dropsonde </a:t>
            </a:r>
            <a:r>
              <a:rPr lang="en-US" dirty="0" smtClean="0">
                <a:solidFill>
                  <a:prstClr val="white"/>
                </a:solidFill>
              </a:rPr>
              <a:t>releases</a:t>
            </a:r>
            <a:endParaRPr lang="en-US" dirty="0">
              <a:solidFill>
                <a:prstClr val="white"/>
              </a:solidFill>
            </a:endParaRPr>
          </a:p>
        </p:txBody>
      </p:sp>
    </p:spTree>
    <p:extLst>
      <p:ext uri="{BB962C8B-B14F-4D97-AF65-F5344CB8AC3E}">
        <p14:creationId xmlns:p14="http://schemas.microsoft.com/office/powerpoint/2010/main" val="1356788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 Coordination – Timeline</a:t>
            </a:r>
            <a:endParaRPr lang="en-US" dirty="0"/>
          </a:p>
        </p:txBody>
      </p:sp>
      <p:sp>
        <p:nvSpPr>
          <p:cNvPr id="3" name="Content Placeholder 2"/>
          <p:cNvSpPr>
            <a:spLocks noGrp="1"/>
          </p:cNvSpPr>
          <p:nvPr>
            <p:ph idx="1"/>
          </p:nvPr>
        </p:nvSpPr>
        <p:spPr>
          <a:xfrm>
            <a:off x="48609" y="1021648"/>
            <a:ext cx="8229600" cy="5836351"/>
          </a:xfrm>
        </p:spPr>
        <p:txBody>
          <a:bodyPr/>
          <a:lstStyle/>
          <a:p>
            <a:r>
              <a:rPr lang="en-US" sz="2000" dirty="0" smtClean="0"/>
              <a:t>T-2 Day</a:t>
            </a:r>
          </a:p>
          <a:p>
            <a:pPr lvl="1"/>
            <a:r>
              <a:rPr lang="en-US" sz="1800" dirty="0" smtClean="0"/>
              <a:t>Flight </a:t>
            </a:r>
            <a:r>
              <a:rPr lang="en-US" sz="1800" dirty="0"/>
              <a:t>route </a:t>
            </a:r>
            <a:r>
              <a:rPr lang="en-US" sz="1800" dirty="0" smtClean="0"/>
              <a:t>determined by </a:t>
            </a:r>
            <a:r>
              <a:rPr lang="en-US" sz="1800" dirty="0"/>
              <a:t>science</a:t>
            </a:r>
          </a:p>
          <a:p>
            <a:pPr lvl="1"/>
            <a:r>
              <a:rPr lang="en-US" sz="1800" dirty="0"/>
              <a:t>Mission </a:t>
            </a:r>
            <a:r>
              <a:rPr lang="en-US" sz="1800" dirty="0" smtClean="0"/>
              <a:t>Region transmitted </a:t>
            </a:r>
            <a:r>
              <a:rPr lang="en-US" sz="1800" dirty="0"/>
              <a:t>to </a:t>
            </a:r>
            <a:r>
              <a:rPr lang="en-US" sz="1800" dirty="0" smtClean="0"/>
              <a:t>FAA by COB</a:t>
            </a:r>
          </a:p>
          <a:p>
            <a:r>
              <a:rPr lang="en-US" sz="2000" dirty="0" smtClean="0"/>
              <a:t>T-1 Day</a:t>
            </a:r>
          </a:p>
          <a:p>
            <a:pPr lvl="1"/>
            <a:r>
              <a:rPr lang="en-US" sz="1800" dirty="0" smtClean="0"/>
              <a:t>NOTAM </a:t>
            </a:r>
            <a:r>
              <a:rPr lang="en-US" sz="1800" dirty="0"/>
              <a:t>for </a:t>
            </a:r>
            <a:r>
              <a:rPr lang="en-US" sz="1800" dirty="0" err="1" smtClean="0"/>
              <a:t>Dropsondes</a:t>
            </a:r>
            <a:r>
              <a:rPr lang="en-US" sz="1800" dirty="0" smtClean="0"/>
              <a:t> transmitted</a:t>
            </a:r>
          </a:p>
          <a:p>
            <a:pPr lvl="1"/>
            <a:r>
              <a:rPr lang="en-US" sz="1800" dirty="0"/>
              <a:t>A</a:t>
            </a:r>
            <a:r>
              <a:rPr lang="en-US" sz="1800" dirty="0" smtClean="0"/>
              <a:t>viation weather briefing</a:t>
            </a:r>
          </a:p>
          <a:p>
            <a:pPr lvl="1"/>
            <a:r>
              <a:rPr lang="en-US" sz="1800" dirty="0" smtClean="0"/>
              <a:t>‘T-1’ Crew Briefing, if required</a:t>
            </a:r>
          </a:p>
          <a:p>
            <a:pPr lvl="1"/>
            <a:r>
              <a:rPr lang="en-US" sz="1800" dirty="0" smtClean="0"/>
              <a:t>Aircraft and GHOC </a:t>
            </a:r>
            <a:r>
              <a:rPr lang="en-US" sz="1800" dirty="0" err="1" smtClean="0"/>
              <a:t>preflights</a:t>
            </a:r>
            <a:r>
              <a:rPr lang="en-US" sz="1800" dirty="0" smtClean="0"/>
              <a:t>	</a:t>
            </a:r>
            <a:endParaRPr lang="en-US" sz="2000" dirty="0" smtClean="0"/>
          </a:p>
          <a:p>
            <a:r>
              <a:rPr lang="en-US" sz="2000" dirty="0" smtClean="0"/>
              <a:t>T-0 Day  </a:t>
            </a:r>
          </a:p>
          <a:p>
            <a:pPr marL="0" indent="0">
              <a:buNone/>
            </a:pPr>
            <a:r>
              <a:rPr lang="en-US" sz="2000" dirty="0"/>
              <a:t> </a:t>
            </a:r>
            <a:r>
              <a:rPr lang="en-US" sz="2000" dirty="0" smtClean="0"/>
              <a:t>    Takeoff -3 </a:t>
            </a:r>
            <a:r>
              <a:rPr lang="en-US" sz="2000" dirty="0" err="1" smtClean="0"/>
              <a:t>hrs</a:t>
            </a:r>
            <a:endParaRPr lang="en-US" sz="2000" dirty="0" smtClean="0"/>
          </a:p>
          <a:p>
            <a:pPr lvl="1"/>
            <a:r>
              <a:rPr lang="en-US" sz="1800" dirty="0" smtClean="0"/>
              <a:t>Aviation weather briefing</a:t>
            </a:r>
          </a:p>
          <a:p>
            <a:pPr lvl="1"/>
            <a:r>
              <a:rPr lang="en-US" sz="1800" dirty="0" smtClean="0"/>
              <a:t>File DD1801 flight plan 	</a:t>
            </a:r>
          </a:p>
          <a:p>
            <a:r>
              <a:rPr lang="en-US" sz="2000" dirty="0" smtClean="0"/>
              <a:t>Takeoff -2 </a:t>
            </a:r>
            <a:r>
              <a:rPr lang="en-US" sz="2000" dirty="0" err="1" smtClean="0"/>
              <a:t>hrs</a:t>
            </a:r>
            <a:endParaRPr lang="en-US" sz="2000" dirty="0" smtClean="0"/>
          </a:p>
          <a:p>
            <a:pPr lvl="1"/>
            <a:r>
              <a:rPr lang="en-US" sz="1800" dirty="0" smtClean="0"/>
              <a:t>‘T-0’ Crew </a:t>
            </a:r>
            <a:r>
              <a:rPr lang="en-US" sz="1800" dirty="0" err="1" smtClean="0"/>
              <a:t>Breifing</a:t>
            </a:r>
            <a:endParaRPr lang="en-US" sz="1800" dirty="0" smtClean="0"/>
          </a:p>
          <a:p>
            <a:pPr lvl="1"/>
            <a:r>
              <a:rPr lang="en-US" sz="1800" dirty="0" smtClean="0"/>
              <a:t>Personnel man GHOC </a:t>
            </a:r>
          </a:p>
          <a:p>
            <a:r>
              <a:rPr lang="en-US" sz="2000" dirty="0" smtClean="0"/>
              <a:t>T-1 </a:t>
            </a:r>
            <a:r>
              <a:rPr lang="en-US" sz="2000" dirty="0" err="1" smtClean="0"/>
              <a:t>hr</a:t>
            </a:r>
            <a:r>
              <a:rPr lang="en-US" sz="2000" dirty="0"/>
              <a:t> </a:t>
            </a:r>
            <a:r>
              <a:rPr lang="en-US" sz="2000" dirty="0" smtClean="0"/>
              <a:t>- </a:t>
            </a:r>
            <a:r>
              <a:rPr lang="en-US" sz="1800" dirty="0" smtClean="0"/>
              <a:t>Engine start</a:t>
            </a:r>
          </a:p>
          <a:p>
            <a:pPr lvl="1"/>
            <a:endParaRPr lang="en-US" sz="1800" dirty="0" smtClean="0"/>
          </a:p>
          <a:p>
            <a:pPr lvl="1"/>
            <a:endParaRPr lang="en-US" sz="1800" dirty="0" smtClean="0"/>
          </a:p>
          <a:p>
            <a:pPr lvl="1"/>
            <a:endParaRPr lang="en-US" sz="1800" dirty="0" smtClean="0"/>
          </a:p>
          <a:p>
            <a:endParaRPr lang="en-US" sz="2000" dirty="0"/>
          </a:p>
        </p:txBody>
      </p:sp>
    </p:spTree>
    <p:extLst>
      <p:ext uri="{BB962C8B-B14F-4D97-AF65-F5344CB8AC3E}">
        <p14:creationId xmlns:p14="http://schemas.microsoft.com/office/powerpoint/2010/main" val="16901513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09600" y="152400"/>
            <a:ext cx="7764463" cy="708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3200" b="1" dirty="0" smtClean="0">
                <a:solidFill>
                  <a:srgbClr val="010099"/>
                </a:solidFill>
                <a:latin typeface="Arial" charset="0"/>
                <a:ea typeface="ＭＳ Ｐゴシック" charset="0"/>
                <a:cs typeface="ＭＳ Ｐゴシック" charset="0"/>
              </a:rPr>
              <a:t>Mission Plans</a:t>
            </a:r>
            <a:r>
              <a:rPr lang="en-US" sz="3200" b="1" dirty="0">
                <a:solidFill>
                  <a:srgbClr val="010099"/>
                </a:solidFill>
                <a:latin typeface="Arial" charset="0"/>
                <a:ea typeface="ＭＳ Ｐゴシック" charset="0"/>
                <a:cs typeface="ＭＳ Ｐゴシック" charset="0"/>
              </a:rPr>
              <a:t/>
            </a:r>
            <a:br>
              <a:rPr lang="en-US" sz="3200" b="1" dirty="0">
                <a:solidFill>
                  <a:srgbClr val="010099"/>
                </a:solidFill>
                <a:latin typeface="Arial" charset="0"/>
                <a:ea typeface="ＭＳ Ｐゴシック" charset="0"/>
                <a:cs typeface="ＭＳ Ｐゴシック" charset="0"/>
              </a:rPr>
            </a:br>
            <a:r>
              <a:rPr lang="en-US" sz="3200" b="1" dirty="0" smtClean="0">
                <a:solidFill>
                  <a:srgbClr val="010099"/>
                </a:solidFill>
                <a:latin typeface="Arial" charset="0"/>
                <a:ea typeface="ＭＳ Ｐゴシック" charset="0"/>
                <a:cs typeface="ＭＳ Ｐゴシック" charset="0"/>
              </a:rPr>
              <a:t/>
            </a:r>
            <a:br>
              <a:rPr lang="en-US" sz="3200" b="1" dirty="0" smtClean="0">
                <a:solidFill>
                  <a:srgbClr val="010099"/>
                </a:solidFill>
                <a:latin typeface="Arial" charset="0"/>
                <a:ea typeface="ＭＳ Ｐゴシック" charset="0"/>
                <a:cs typeface="ＭＳ Ｐゴシック" charset="0"/>
              </a:rPr>
            </a:br>
            <a:endParaRPr lang="en-US" sz="2400" b="1" dirty="0">
              <a:solidFill>
                <a:srgbClr val="010099"/>
              </a:solidFill>
              <a:latin typeface="Arial" charset="0"/>
              <a:ea typeface="ＭＳ Ｐゴシック" charset="0"/>
              <a:cs typeface="ＭＳ Ｐゴシック" charset="0"/>
            </a:endParaRPr>
          </a:p>
        </p:txBody>
      </p:sp>
      <p:sp>
        <p:nvSpPr>
          <p:cNvPr id="55299" name="Rectangle 6"/>
          <p:cNvSpPr>
            <a:spLocks noChangeArrowheads="1"/>
          </p:cNvSpPr>
          <p:nvPr/>
        </p:nvSpPr>
        <p:spPr bwMode="auto">
          <a:xfrm>
            <a:off x="762000" y="1187646"/>
            <a:ext cx="7612063" cy="5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15887" lvl="2" defTabSz="914400" eaLnBrk="0" fontAlgn="base" hangingPunct="0">
              <a:spcBef>
                <a:spcPct val="0"/>
              </a:spcBef>
              <a:spcAft>
                <a:spcPct val="0"/>
              </a:spcAft>
            </a:pPr>
            <a:r>
              <a:rPr lang="en-US" sz="1600" dirty="0" smtClean="0">
                <a:solidFill>
                  <a:srgbClr val="000000"/>
                </a:solidFill>
                <a:latin typeface="Helvetica" pitchFamily="34" charset="0"/>
                <a:ea typeface="ＭＳ Ｐゴシック" pitchFamily="34" charset="-128"/>
              </a:rPr>
              <a:t>Route Planning</a:t>
            </a:r>
          </a:p>
          <a:p>
            <a:pPr marL="458787" lvl="2" indent="-342900" defTabSz="914400" eaLnBrk="0" fontAlgn="base" hangingPunct="0">
              <a:spcBef>
                <a:spcPct val="0"/>
              </a:spcBef>
              <a:spcAft>
                <a:spcPct val="0"/>
              </a:spcAft>
              <a:buFont typeface="+mj-lt"/>
              <a:buAutoNum type="arabicPeriod"/>
            </a:pPr>
            <a:r>
              <a:rPr lang="en-US" sz="1600" dirty="0" smtClean="0">
                <a:solidFill>
                  <a:srgbClr val="000000"/>
                </a:solidFill>
                <a:latin typeface="Helvetica" pitchFamily="34" charset="0"/>
                <a:ea typeface="ＭＳ Ｐゴシック" pitchFamily="34" charset="-128"/>
              </a:rPr>
              <a:t>Science to post route coordinates to MTS</a:t>
            </a:r>
          </a:p>
          <a:p>
            <a:pPr marL="458787" lvl="2" indent="-342900" defTabSz="914400" eaLnBrk="0" fontAlgn="base" hangingPunct="0">
              <a:spcBef>
                <a:spcPct val="0"/>
              </a:spcBef>
              <a:spcAft>
                <a:spcPct val="0"/>
              </a:spcAft>
              <a:buFont typeface="+mj-lt"/>
              <a:buAutoNum type="arabicPeriod"/>
            </a:pPr>
            <a:r>
              <a:rPr lang="en-US" sz="1600" dirty="0" smtClean="0">
                <a:solidFill>
                  <a:srgbClr val="000000"/>
                </a:solidFill>
                <a:latin typeface="Helvetica" pitchFamily="34" charset="0"/>
                <a:ea typeface="ＭＳ Ｐゴシック" pitchFamily="34" charset="-128"/>
              </a:rPr>
              <a:t>Pilots to retrieve coordinates data from MTS</a:t>
            </a:r>
          </a:p>
          <a:p>
            <a:pPr marL="458787" lvl="2" indent="-342900" defTabSz="914400" eaLnBrk="0" fontAlgn="base" hangingPunct="0">
              <a:spcBef>
                <a:spcPct val="0"/>
              </a:spcBef>
              <a:spcAft>
                <a:spcPct val="0"/>
              </a:spcAft>
              <a:buFont typeface="+mj-lt"/>
              <a:buAutoNum type="arabicPeriod"/>
            </a:pPr>
            <a:r>
              <a:rPr lang="en-US" sz="1600" dirty="0" smtClean="0">
                <a:solidFill>
                  <a:srgbClr val="000000"/>
                </a:solidFill>
                <a:latin typeface="Helvetica" pitchFamily="34" charset="0"/>
                <a:ea typeface="ＭＳ Ｐゴシック" pitchFamily="34" charset="-128"/>
              </a:rPr>
              <a:t>Pilots to insert coordinates into the Portable Flight Planning System (PFPS)</a:t>
            </a:r>
          </a:p>
          <a:p>
            <a:pPr marL="458787" lvl="2" indent="-342900" defTabSz="914400" eaLnBrk="0" fontAlgn="base" hangingPunct="0">
              <a:spcBef>
                <a:spcPct val="0"/>
              </a:spcBef>
              <a:spcAft>
                <a:spcPct val="0"/>
              </a:spcAft>
              <a:buFont typeface="+mj-lt"/>
              <a:buAutoNum type="arabicPeriod"/>
            </a:pPr>
            <a:r>
              <a:rPr lang="en-US" sz="1600" dirty="0" smtClean="0">
                <a:solidFill>
                  <a:srgbClr val="000000"/>
                </a:solidFill>
                <a:latin typeface="Helvetica" pitchFamily="34" charset="0"/>
                <a:ea typeface="ＭＳ Ｐゴシック" pitchFamily="34" charset="-128"/>
              </a:rPr>
              <a:t>PFPS used to generate aircraft flight tracks</a:t>
            </a:r>
          </a:p>
          <a:p>
            <a:pPr marL="458787" lvl="2" indent="-342900" defTabSz="914400" eaLnBrk="0" fontAlgn="base" hangingPunct="0">
              <a:spcBef>
                <a:spcPct val="0"/>
              </a:spcBef>
              <a:spcAft>
                <a:spcPct val="0"/>
              </a:spcAft>
              <a:buFont typeface="+mj-lt"/>
              <a:buAutoNum type="arabicPeriod"/>
            </a:pPr>
            <a:endParaRPr lang="en-US" sz="1600" dirty="0">
              <a:solidFill>
                <a:srgbClr val="000000"/>
              </a:solidFill>
              <a:latin typeface="Helvetica" pitchFamily="34" charset="0"/>
              <a:ea typeface="ＭＳ Ｐゴシック" pitchFamily="34" charset="-128"/>
            </a:endParaRPr>
          </a:p>
          <a:p>
            <a:pPr marL="115887" lvl="2" defTabSz="914400" eaLnBrk="0" fontAlgn="base" hangingPunct="0">
              <a:spcBef>
                <a:spcPct val="0"/>
              </a:spcBef>
              <a:spcAft>
                <a:spcPct val="0"/>
              </a:spcAft>
            </a:pPr>
            <a:r>
              <a:rPr lang="en-US" sz="1600" dirty="0" smtClean="0">
                <a:solidFill>
                  <a:srgbClr val="000000"/>
                </a:solidFill>
                <a:latin typeface="Helvetica" pitchFamily="34" charset="0"/>
                <a:ea typeface="ＭＳ Ｐゴシック" pitchFamily="34" charset="-128"/>
              </a:rPr>
              <a:t>Flight Crew Notification of Route</a:t>
            </a:r>
          </a:p>
          <a:p>
            <a:pPr marL="227013" indent="-227013" defTabSz="914400" eaLnBrk="0" fontAlgn="base" hangingPunct="0">
              <a:spcBef>
                <a:spcPct val="0"/>
              </a:spcBef>
              <a:spcAft>
                <a:spcPts val="600"/>
              </a:spcAft>
              <a:buFont typeface="Arial"/>
              <a:buChar char="•"/>
              <a:tabLst>
                <a:tab pos="1312863" algn="l"/>
              </a:tabLst>
            </a:pPr>
            <a:r>
              <a:rPr lang="en-US" sz="1600" dirty="0" smtClean="0">
                <a:solidFill>
                  <a:srgbClr val="000000"/>
                </a:solidFill>
                <a:latin typeface="Helvetica" pitchFamily="34" charset="0"/>
                <a:ea typeface="ＭＳ Ｐゴシック" pitchFamily="34" charset="-128"/>
                <a:cs typeface="Helvetica"/>
              </a:rPr>
              <a:t>Nominally, 1.5 </a:t>
            </a:r>
            <a:r>
              <a:rPr lang="en-US" sz="1600" dirty="0">
                <a:solidFill>
                  <a:srgbClr val="000000"/>
                </a:solidFill>
                <a:latin typeface="Helvetica" pitchFamily="34" charset="0"/>
                <a:ea typeface="ＭＳ Ｐゴシック" pitchFamily="34" charset="-128"/>
                <a:cs typeface="Helvetica"/>
              </a:rPr>
              <a:t>duty day notification for flight coordination </a:t>
            </a:r>
            <a:r>
              <a:rPr lang="en-US" sz="1600" dirty="0" smtClean="0">
                <a:solidFill>
                  <a:srgbClr val="000000"/>
                </a:solidFill>
                <a:latin typeface="Helvetica" pitchFamily="34" charset="0"/>
                <a:ea typeface="ＭＳ Ｐゴシック" pitchFamily="34" charset="-128"/>
                <a:cs typeface="Helvetica"/>
              </a:rPr>
              <a:t>package (by 1100 local time 1.5 days prior to mission)</a:t>
            </a:r>
          </a:p>
          <a:p>
            <a:pPr marL="858837" lvl="3" indent="-285750" defTabSz="914400" eaLnBrk="0" fontAlgn="base" hangingPunct="0">
              <a:spcBef>
                <a:spcPct val="0"/>
              </a:spcBef>
              <a:spcAft>
                <a:spcPct val="0"/>
              </a:spcAft>
              <a:buFont typeface="Arial" panose="020B0604020202020204" pitchFamily="34" charset="0"/>
              <a:buChar char="•"/>
            </a:pPr>
            <a:r>
              <a:rPr lang="en-US" sz="1600" dirty="0" smtClean="0">
                <a:solidFill>
                  <a:srgbClr val="000000"/>
                </a:solidFill>
                <a:latin typeface="Helvetica" pitchFamily="34" charset="0"/>
                <a:ea typeface="ＭＳ Ｐゴシック" pitchFamily="34" charset="-128"/>
              </a:rPr>
              <a:t>The </a:t>
            </a:r>
            <a:r>
              <a:rPr lang="en-US" sz="1600" dirty="0">
                <a:solidFill>
                  <a:srgbClr val="000000"/>
                </a:solidFill>
                <a:latin typeface="Helvetica" pitchFamily="34" charset="0"/>
                <a:ea typeface="ＭＳ Ｐゴシック" pitchFamily="34" charset="-128"/>
              </a:rPr>
              <a:t>requirement is for boundaries of the flight region and inbound and outbound routes to be identified.</a:t>
            </a:r>
          </a:p>
          <a:p>
            <a:pPr marL="858837" lvl="3" indent="-285750" defTabSz="914400" eaLnBrk="0" fontAlgn="base" hangingPunct="0">
              <a:spcBef>
                <a:spcPct val="0"/>
              </a:spcBef>
              <a:spcAft>
                <a:spcPct val="0"/>
              </a:spcAft>
              <a:buFont typeface="Arial" panose="020B0604020202020204" pitchFamily="34" charset="0"/>
              <a:buChar char="•"/>
            </a:pPr>
            <a:r>
              <a:rPr lang="en-US" sz="1600" dirty="0" smtClean="0">
                <a:solidFill>
                  <a:srgbClr val="000000"/>
                </a:solidFill>
                <a:latin typeface="Helvetica" pitchFamily="34" charset="0"/>
                <a:ea typeface="ＭＳ Ｐゴシック" pitchFamily="34" charset="-128"/>
              </a:rPr>
              <a:t>More </a:t>
            </a:r>
            <a:r>
              <a:rPr lang="en-US" sz="1600" dirty="0">
                <a:solidFill>
                  <a:srgbClr val="000000"/>
                </a:solidFill>
                <a:latin typeface="Helvetica" pitchFamily="34" charset="0"/>
                <a:ea typeface="ＭＳ Ｐゴシック" pitchFamily="34" charset="-128"/>
              </a:rPr>
              <a:t>detailed plan </a:t>
            </a:r>
            <a:r>
              <a:rPr lang="en-US" sz="1600" dirty="0" smtClean="0">
                <a:solidFill>
                  <a:srgbClr val="000000"/>
                </a:solidFill>
                <a:latin typeface="Helvetica" pitchFamily="34" charset="0"/>
                <a:ea typeface="ＭＳ Ｐゴシック" pitchFamily="34" charset="-128"/>
              </a:rPr>
              <a:t>submitted up to 24 </a:t>
            </a:r>
            <a:r>
              <a:rPr lang="en-US" sz="1600" dirty="0" err="1">
                <a:solidFill>
                  <a:srgbClr val="000000"/>
                </a:solidFill>
                <a:latin typeface="Helvetica" pitchFamily="34" charset="0"/>
                <a:ea typeface="ＭＳ Ｐゴシック" pitchFamily="34" charset="-128"/>
              </a:rPr>
              <a:t>hrs</a:t>
            </a:r>
            <a:r>
              <a:rPr lang="en-US" sz="1600" dirty="0">
                <a:solidFill>
                  <a:srgbClr val="000000"/>
                </a:solidFill>
                <a:latin typeface="Helvetica" pitchFamily="34" charset="0"/>
                <a:ea typeface="ＭＳ Ｐゴシック" pitchFamily="34" charset="-128"/>
              </a:rPr>
              <a:t> before flight</a:t>
            </a:r>
            <a:r>
              <a:rPr lang="en-US" sz="1600" dirty="0" smtClean="0">
                <a:solidFill>
                  <a:srgbClr val="000000"/>
                </a:solidFill>
                <a:latin typeface="Helvetica" pitchFamily="34" charset="0"/>
                <a:ea typeface="ＭＳ Ｐゴシック" pitchFamily="34" charset="-128"/>
              </a:rPr>
              <a:t>.</a:t>
            </a:r>
            <a:endParaRPr lang="en-US" sz="1600" dirty="0" smtClean="0">
              <a:solidFill>
                <a:srgbClr val="000000"/>
              </a:solidFill>
              <a:latin typeface="Helvetica" pitchFamily="34" charset="0"/>
              <a:ea typeface="ＭＳ Ｐゴシック" pitchFamily="34" charset="-128"/>
              <a:cs typeface="Helvetica"/>
            </a:endParaRPr>
          </a:p>
          <a:p>
            <a:pPr marL="227013" indent="-227013" defTabSz="914400" eaLnBrk="0" fontAlgn="base" hangingPunct="0">
              <a:spcBef>
                <a:spcPct val="0"/>
              </a:spcBef>
              <a:spcAft>
                <a:spcPts val="600"/>
              </a:spcAft>
              <a:buFont typeface="Arial"/>
              <a:buChar char="•"/>
              <a:tabLst>
                <a:tab pos="1312863" algn="l"/>
              </a:tabLst>
            </a:pPr>
            <a:r>
              <a:rPr lang="en-US" sz="1600" dirty="0" smtClean="0">
                <a:solidFill>
                  <a:srgbClr val="000000"/>
                </a:solidFill>
                <a:latin typeface="Helvetica" pitchFamily="34" charset="0"/>
                <a:ea typeface="ＭＳ Ｐゴシック" pitchFamily="34" charset="-128"/>
              </a:rPr>
              <a:t>FAA notification required one </a:t>
            </a:r>
            <a:r>
              <a:rPr lang="en-US" sz="1600" b="1" dirty="0" smtClean="0">
                <a:solidFill>
                  <a:srgbClr val="000000"/>
                </a:solidFill>
                <a:latin typeface="Helvetica" pitchFamily="34" charset="0"/>
                <a:ea typeface="ＭＳ Ｐゴシック" pitchFamily="34" charset="-128"/>
              </a:rPr>
              <a:t>business day </a:t>
            </a:r>
            <a:r>
              <a:rPr lang="en-US" sz="1600" dirty="0" smtClean="0">
                <a:solidFill>
                  <a:srgbClr val="000000"/>
                </a:solidFill>
                <a:latin typeface="Helvetica" pitchFamily="34" charset="0"/>
                <a:ea typeface="ＭＳ Ｐゴシック" pitchFamily="34" charset="-128"/>
              </a:rPr>
              <a:t>prior to flight</a:t>
            </a:r>
          </a:p>
          <a:p>
            <a:pPr marL="684213" lvl="1" indent="-227013" defTabSz="914400" eaLnBrk="0" fontAlgn="base" hangingPunct="0">
              <a:spcBef>
                <a:spcPct val="0"/>
              </a:spcBef>
              <a:spcAft>
                <a:spcPts val="600"/>
              </a:spcAft>
              <a:buFont typeface="Arial"/>
              <a:buChar char="•"/>
              <a:tabLst>
                <a:tab pos="1312863" algn="l"/>
              </a:tabLst>
            </a:pPr>
            <a:r>
              <a:rPr lang="en-US" sz="1600" dirty="0" smtClean="0">
                <a:solidFill>
                  <a:srgbClr val="000000"/>
                </a:solidFill>
                <a:latin typeface="Helvetica" pitchFamily="34" charset="0"/>
                <a:ea typeface="ＭＳ Ｐゴシック" pitchFamily="34" charset="-128"/>
              </a:rPr>
              <a:t>For </a:t>
            </a:r>
            <a:r>
              <a:rPr lang="en-US" sz="1600" dirty="0">
                <a:solidFill>
                  <a:srgbClr val="000000"/>
                </a:solidFill>
                <a:latin typeface="Helvetica" pitchFamily="34" charset="0"/>
                <a:ea typeface="ＭＳ Ｐゴシック" pitchFamily="34" charset="-128"/>
              </a:rPr>
              <a:t>Saturday, Sunday and Monday flights, that means that flight plans must be submitted to flight crew by </a:t>
            </a:r>
            <a:r>
              <a:rPr lang="en-US" sz="1600" b="1" dirty="0" smtClean="0">
                <a:solidFill>
                  <a:srgbClr val="000000"/>
                </a:solidFill>
                <a:latin typeface="Helvetica" pitchFamily="34" charset="0"/>
                <a:ea typeface="ＭＳ Ｐゴシック" pitchFamily="34" charset="-128"/>
              </a:rPr>
              <a:t>Thursday @ 1100 Local</a:t>
            </a:r>
            <a:r>
              <a:rPr lang="en-US" sz="1600" dirty="0" smtClean="0">
                <a:solidFill>
                  <a:srgbClr val="000000"/>
                </a:solidFill>
                <a:latin typeface="Helvetica" pitchFamily="34" charset="0"/>
                <a:ea typeface="ＭＳ Ｐゴシック" pitchFamily="34" charset="-128"/>
              </a:rPr>
              <a:t>.</a:t>
            </a:r>
            <a:endParaRPr lang="en-US" sz="1600" dirty="0">
              <a:solidFill>
                <a:srgbClr val="000000"/>
              </a:solidFill>
              <a:latin typeface="Helvetica" pitchFamily="34" charset="0"/>
              <a:ea typeface="ＭＳ Ｐゴシック" pitchFamily="34" charset="-128"/>
            </a:endParaRPr>
          </a:p>
          <a:p>
            <a:pPr marL="227013" indent="-227013" defTabSz="914400" eaLnBrk="0" fontAlgn="base" hangingPunct="0">
              <a:spcBef>
                <a:spcPct val="0"/>
              </a:spcBef>
              <a:spcAft>
                <a:spcPts val="600"/>
              </a:spcAft>
              <a:buFont typeface="Arial"/>
              <a:buChar char="•"/>
              <a:tabLst>
                <a:tab pos="1312863" algn="l"/>
              </a:tabLst>
            </a:pPr>
            <a:r>
              <a:rPr lang="en-US" sz="1600" dirty="0">
                <a:solidFill>
                  <a:srgbClr val="000000"/>
                </a:solidFill>
                <a:latin typeface="Helvetica" pitchFamily="34" charset="0"/>
                <a:ea typeface="ＭＳ Ｐゴシック" pitchFamily="34" charset="-128"/>
              </a:rPr>
              <a:t>Can make changes to filed plan on day of flight (process to be </a:t>
            </a:r>
            <a:r>
              <a:rPr lang="en-US" sz="1600" dirty="0" smtClean="0">
                <a:solidFill>
                  <a:srgbClr val="000000"/>
                </a:solidFill>
                <a:latin typeface="Helvetica" pitchFamily="34" charset="0"/>
                <a:ea typeface="ＭＳ Ｐゴシック" pitchFamily="34" charset="-128"/>
              </a:rPr>
              <a:t>defined but will require direct communication with the flight crew)</a:t>
            </a:r>
            <a:endParaRPr lang="en-US" sz="1600" dirty="0">
              <a:solidFill>
                <a:srgbClr val="000000"/>
              </a:solidFill>
              <a:latin typeface="Helvetica" pitchFamily="34" charset="0"/>
              <a:ea typeface="ＭＳ Ｐゴシック" pitchFamily="34" charset="-128"/>
            </a:endParaRPr>
          </a:p>
          <a:p>
            <a:pPr marL="1141413" lvl="2" indent="-227013" defTabSz="914400" eaLnBrk="0" fontAlgn="base" hangingPunct="0">
              <a:spcBef>
                <a:spcPct val="0"/>
              </a:spcBef>
              <a:spcAft>
                <a:spcPts val="600"/>
              </a:spcAft>
              <a:buFont typeface="Arial"/>
              <a:buChar char="•"/>
              <a:tabLst>
                <a:tab pos="1312863" algn="l"/>
              </a:tabLst>
            </a:pPr>
            <a:r>
              <a:rPr lang="en-US" sz="1600" dirty="0">
                <a:solidFill>
                  <a:srgbClr val="000000"/>
                </a:solidFill>
                <a:latin typeface="Helvetica" pitchFamily="34" charset="0"/>
                <a:ea typeface="ＭＳ Ｐゴシック" pitchFamily="34" charset="-128"/>
              </a:rPr>
              <a:t>Remember that </a:t>
            </a:r>
            <a:r>
              <a:rPr lang="en-US" sz="1600" dirty="0" smtClean="0">
                <a:solidFill>
                  <a:srgbClr val="000000"/>
                </a:solidFill>
                <a:latin typeface="Helvetica" pitchFamily="34" charset="0"/>
                <a:ea typeface="ＭＳ Ｐゴシック" pitchFamily="34" charset="-128"/>
              </a:rPr>
              <a:t>access to foreign </a:t>
            </a:r>
            <a:r>
              <a:rPr lang="en-US" sz="1600" dirty="0">
                <a:solidFill>
                  <a:srgbClr val="000000"/>
                </a:solidFill>
                <a:latin typeface="Helvetica" pitchFamily="34" charset="0"/>
                <a:ea typeface="ＭＳ Ｐゴシック" pitchFamily="34" charset="-128"/>
              </a:rPr>
              <a:t>owned FIRS  could be an issue </a:t>
            </a:r>
            <a:r>
              <a:rPr lang="en-US" sz="1600" dirty="0" smtClean="0">
                <a:solidFill>
                  <a:srgbClr val="000000"/>
                </a:solidFill>
                <a:latin typeface="Helvetica" pitchFamily="34" charset="0"/>
                <a:ea typeface="ＭＳ Ｐゴシック" pitchFamily="34" charset="-128"/>
              </a:rPr>
              <a:t>on </a:t>
            </a:r>
            <a:r>
              <a:rPr lang="en-US" sz="1600" dirty="0">
                <a:solidFill>
                  <a:srgbClr val="000000"/>
                </a:solidFill>
                <a:latin typeface="Helvetica" pitchFamily="34" charset="0"/>
                <a:ea typeface="ＭＳ Ｐゴシック" pitchFamily="34" charset="-128"/>
              </a:rPr>
              <a:t>short </a:t>
            </a:r>
            <a:r>
              <a:rPr lang="en-US" sz="1600" dirty="0" smtClean="0">
                <a:solidFill>
                  <a:srgbClr val="000000"/>
                </a:solidFill>
                <a:latin typeface="Helvetica" pitchFamily="34" charset="0"/>
                <a:ea typeface="ＭＳ Ｐゴシック" pitchFamily="34" charset="-128"/>
              </a:rPr>
              <a:t>notice changes</a:t>
            </a:r>
            <a:endParaRPr lang="en-US" sz="1600" dirty="0">
              <a:solidFill>
                <a:srgbClr val="000000"/>
              </a:solidFill>
              <a:latin typeface="Helvetica" pitchFamily="34" charset="0"/>
              <a:ea typeface="ＭＳ Ｐゴシック" pitchFamily="34" charset="-128"/>
              <a:cs typeface="Helvetica"/>
            </a:endParaRPr>
          </a:p>
          <a:p>
            <a:pPr marL="115887" lvl="2" defTabSz="914400" eaLnBrk="0" fontAlgn="base" hangingPunct="0">
              <a:spcBef>
                <a:spcPct val="0"/>
              </a:spcBef>
              <a:spcAft>
                <a:spcPct val="0"/>
              </a:spcAft>
            </a:pPr>
            <a:endParaRPr lang="en-US" sz="1600" dirty="0">
              <a:solidFill>
                <a:srgbClr val="000000"/>
              </a:solidFill>
              <a:latin typeface="Helvetica" pitchFamily="34" charset="0"/>
              <a:ea typeface="ＭＳ Ｐゴシック" pitchFamily="34" charset="-128"/>
            </a:endParaRPr>
          </a:p>
          <a:p>
            <a:pPr defTabSz="914400" eaLnBrk="0" fontAlgn="base" hangingPunct="0">
              <a:spcBef>
                <a:spcPct val="0"/>
              </a:spcBef>
              <a:spcAft>
                <a:spcPct val="0"/>
              </a:spcAft>
            </a:pPr>
            <a:endParaRPr lang="en-US" sz="1600" b="1" dirty="0">
              <a:solidFill>
                <a:srgbClr val="000000"/>
              </a:solidFill>
              <a:latin typeface="Helvetica" pitchFamily="34" charset="0"/>
              <a:ea typeface="ＭＳ Ｐゴシック" pitchFamily="34" charset="-128"/>
            </a:endParaRPr>
          </a:p>
        </p:txBody>
      </p:sp>
      <p:sp>
        <p:nvSpPr>
          <p:cNvPr id="55300" name="Slide Number Placeholder 1"/>
          <p:cNvSpPr txBox="1">
            <a:spLocks/>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7E9CCC78-C155-094F-9F84-57355F2F9979}" type="slidenum">
              <a:rPr lang="en-US" sz="1000">
                <a:solidFill>
                  <a:srgbClr val="000000"/>
                </a:solidFill>
                <a:latin typeface="Helvetica" charset="0"/>
              </a:rPr>
              <a:pPr algn="r" defTabSz="914400" eaLnBrk="1" fontAlgn="base" hangingPunct="1">
                <a:spcBef>
                  <a:spcPct val="0"/>
                </a:spcBef>
                <a:spcAft>
                  <a:spcPct val="0"/>
                </a:spcAft>
              </a:pPr>
              <a:t>79</a:t>
            </a:fld>
            <a:endParaRPr lang="en-US" sz="1000">
              <a:solidFill>
                <a:srgbClr val="000000"/>
              </a:solidFill>
              <a:latin typeface="Helvetica" charset="0"/>
            </a:endParaRPr>
          </a:p>
        </p:txBody>
      </p:sp>
    </p:spTree>
    <p:extLst>
      <p:ext uri="{BB962C8B-B14F-4D97-AF65-F5344CB8AC3E}">
        <p14:creationId xmlns:p14="http://schemas.microsoft.com/office/powerpoint/2010/main" val="5393078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930743702"/>
              </p:ext>
            </p:extLst>
          </p:nvPr>
        </p:nvGraphicFramePr>
        <p:xfrm>
          <a:off x="1547446" y="1223888"/>
          <a:ext cx="5992837" cy="5458265"/>
        </p:xfrm>
        <a:graphic>
          <a:graphicData uri="http://schemas.openxmlformats.org/presentationml/2006/ole">
            <mc:AlternateContent xmlns:mc="http://schemas.openxmlformats.org/markup-compatibility/2006">
              <mc:Choice xmlns:v="urn:schemas-microsoft-com:vml" Requires="v">
                <p:oleObj spid="_x0000_s9260" name="Worksheet" r:id="rId3" imgW="4705339" imgH="5915055" progId="Excel.Sheet.12">
                  <p:embed/>
                </p:oleObj>
              </mc:Choice>
              <mc:Fallback>
                <p:oleObj name="Worksheet" r:id="rId3" imgW="4705339" imgH="5915055" progId="Excel.Sheet.12">
                  <p:embed/>
                  <p:pic>
                    <p:nvPicPr>
                      <p:cNvPr id="0" name=""/>
                      <p:cNvPicPr/>
                      <p:nvPr/>
                    </p:nvPicPr>
                    <p:blipFill>
                      <a:blip r:embed="rId4"/>
                      <a:stretch>
                        <a:fillRect/>
                      </a:stretch>
                    </p:blipFill>
                    <p:spPr>
                      <a:xfrm>
                        <a:off x="1547446" y="1223888"/>
                        <a:ext cx="5992837" cy="5458265"/>
                      </a:xfrm>
                      <a:prstGeom prst="rect">
                        <a:avLst/>
                      </a:prstGeom>
                    </p:spPr>
                  </p:pic>
                </p:oleObj>
              </mc:Fallback>
            </mc:AlternateContent>
          </a:graphicData>
        </a:graphic>
      </p:graphicFrame>
      <p:sp>
        <p:nvSpPr>
          <p:cNvPr id="7" name="Title 6"/>
          <p:cNvSpPr>
            <a:spLocks noGrp="1"/>
          </p:cNvSpPr>
          <p:nvPr>
            <p:ph type="title"/>
          </p:nvPr>
        </p:nvSpPr>
        <p:spPr/>
        <p:txBody>
          <a:bodyPr/>
          <a:lstStyle/>
          <a:p>
            <a:r>
              <a:rPr lang="en-US" dirty="0" smtClean="0"/>
              <a:t>FINANCIALS</a:t>
            </a:r>
            <a:endParaRPr lang="en-US" dirty="0"/>
          </a:p>
        </p:txBody>
      </p:sp>
      <p:sp>
        <p:nvSpPr>
          <p:cNvPr id="8" name="Content Placeholder 7"/>
          <p:cNvSpPr>
            <a:spLocks noGrp="1"/>
          </p:cNvSpPr>
          <p:nvPr>
            <p:ph idx="1"/>
          </p:nvPr>
        </p:nvSpPr>
        <p:spPr>
          <a:xfrm flipV="1">
            <a:off x="-1955409" y="2996419"/>
            <a:ext cx="492369" cy="3685734"/>
          </a:xfrm>
        </p:spPr>
        <p:txBody>
          <a:bodyPr/>
          <a:lstStyle/>
          <a:p>
            <a:pPr marL="0" indent="0">
              <a:buNone/>
            </a:pPr>
            <a:endParaRPr lang="en-US" dirty="0"/>
          </a:p>
        </p:txBody>
      </p:sp>
    </p:spTree>
    <p:extLst>
      <p:ext uri="{BB962C8B-B14F-4D97-AF65-F5344CB8AC3E}">
        <p14:creationId xmlns:p14="http://schemas.microsoft.com/office/powerpoint/2010/main" val="407386070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Mission Rules &amp; Go-No go</a:t>
            </a:r>
            <a:endParaRPr lang="en-US" sz="4000" dirty="0"/>
          </a:p>
        </p:txBody>
      </p:sp>
      <p:pic>
        <p:nvPicPr>
          <p:cNvPr id="5" name="Content Placeholder 4" descr="Screen shot 2012-08-22 at 9.48.27 AM.png"/>
          <p:cNvPicPr>
            <a:picLocks noGrp="1" noChangeAspect="1"/>
          </p:cNvPicPr>
          <p:nvPr>
            <p:ph idx="1"/>
          </p:nvPr>
        </p:nvPicPr>
        <p:blipFill>
          <a:blip r:embed="rId2">
            <a:extLst>
              <a:ext uri="{28A0092B-C50C-407E-A947-70E740481C1C}">
                <a14:useLocalDpi xmlns:a14="http://schemas.microsoft.com/office/drawing/2010/main" val="0"/>
              </a:ext>
            </a:extLst>
          </a:blip>
          <a:srcRect t="3921" b="3921"/>
          <a:stretch>
            <a:fillRect/>
          </a:stretch>
        </p:blipFill>
        <p:spPr>
          <a:xfrm>
            <a:off x="119238" y="1389430"/>
            <a:ext cx="8922376" cy="4906963"/>
          </a:xfrm>
        </p:spPr>
      </p:pic>
    </p:spTree>
    <p:extLst>
      <p:ext uri="{BB962C8B-B14F-4D97-AF65-F5344CB8AC3E}">
        <p14:creationId xmlns:p14="http://schemas.microsoft.com/office/powerpoint/2010/main" val="379409452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26"/>
          <p:cNvSpPr>
            <a:spLocks noGrp="1" noChangeArrowheads="1"/>
          </p:cNvSpPr>
          <p:nvPr>
            <p:ph type="title"/>
          </p:nvPr>
        </p:nvSpPr>
        <p:spPr bwMode="auto">
          <a:xfrm>
            <a:off x="685800" y="76200"/>
            <a:ext cx="7772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b="1" dirty="0" smtClean="0">
                <a:solidFill>
                  <a:srgbClr val="000090"/>
                </a:solidFill>
              </a:rPr>
              <a:t>Mission Rules</a:t>
            </a:r>
          </a:p>
        </p:txBody>
      </p:sp>
      <p:sp>
        <p:nvSpPr>
          <p:cNvPr id="2" name="Slide Number Placeholder 1"/>
          <p:cNvSpPr>
            <a:spLocks noGrp="1"/>
          </p:cNvSpPr>
          <p:nvPr>
            <p:ph type="sldNum" sz="quarter" idx="10"/>
          </p:nvPr>
        </p:nvSpPr>
        <p:spPr/>
        <p:txBody>
          <a:bodyPr/>
          <a:lstStyle/>
          <a:p>
            <a:fld id="{5F6E77EF-7099-4240-9282-968A8599EEC6}" type="slidenum">
              <a:rPr lang="en-US" altLang="en-US" smtClean="0">
                <a:solidFill>
                  <a:srgbClr val="000000"/>
                </a:solidFill>
              </a:rPr>
              <a:pPr/>
              <a:t>81</a:t>
            </a:fld>
            <a:endParaRPr lang="en-US" altLang="en-US">
              <a:solidFill>
                <a:srgbClr val="000000"/>
              </a:solidFill>
            </a:endParaRPr>
          </a:p>
        </p:txBody>
      </p:sp>
      <p:sp>
        <p:nvSpPr>
          <p:cNvPr id="4" name="TextBox 3"/>
          <p:cNvSpPr txBox="1"/>
          <p:nvPr/>
        </p:nvSpPr>
        <p:spPr>
          <a:xfrm>
            <a:off x="533400" y="1066800"/>
            <a:ext cx="7239000" cy="4616648"/>
          </a:xfrm>
          <a:prstGeom prst="rect">
            <a:avLst/>
          </a:prstGeom>
          <a:noFill/>
        </p:spPr>
        <p:txBody>
          <a:bodyPr wrap="square" rtlCol="0">
            <a:spAutoFit/>
          </a:bodyPr>
          <a:lstStyle/>
          <a:p>
            <a:pPr defTabSz="914400" fontAlgn="base">
              <a:spcBef>
                <a:spcPct val="0"/>
              </a:spcBef>
              <a:spcAft>
                <a:spcPct val="0"/>
              </a:spcAft>
              <a:buFont typeface="Arial" pitchFamily="34" charset="0"/>
              <a:buAutoNum type="arabicPeriod"/>
            </a:pPr>
            <a:r>
              <a:rPr lang="en-US" altLang="en-US" sz="1400" dirty="0">
                <a:solidFill>
                  <a:srgbClr val="000000"/>
                </a:solidFill>
                <a:latin typeface="Helvetica" pitchFamily="34" charset="0"/>
                <a:ea typeface="ＭＳ Ｐゴシック" pitchFamily="34" charset="-128"/>
              </a:rPr>
              <a:t>Only authorized personnel are permitted in the Flight Operations Room of the GCS. </a:t>
            </a:r>
            <a:endParaRPr lang="en-US" altLang="en-US" sz="1400" dirty="0" smtClean="0">
              <a:solidFill>
                <a:srgbClr val="000000"/>
              </a:solidFill>
              <a:latin typeface="Helvetica" pitchFamily="34" charset="0"/>
              <a:ea typeface="ＭＳ Ｐゴシック" pitchFamily="34" charset="-128"/>
            </a:endParaRPr>
          </a:p>
          <a:p>
            <a:pPr lvl="1" defTabSz="914400" fontAlgn="base">
              <a:spcBef>
                <a:spcPct val="0"/>
              </a:spcBef>
              <a:spcAft>
                <a:spcPct val="0"/>
              </a:spcAft>
            </a:pPr>
            <a:r>
              <a:rPr lang="en-US" altLang="en-US" sz="1400" dirty="0" smtClean="0">
                <a:solidFill>
                  <a:srgbClr val="000000"/>
                </a:solidFill>
                <a:latin typeface="Helvetica" pitchFamily="34" charset="0"/>
                <a:ea typeface="ＭＳ Ｐゴシック" pitchFamily="34" charset="-128"/>
              </a:rPr>
              <a:t>- During </a:t>
            </a:r>
            <a:r>
              <a:rPr lang="en-US" altLang="en-US" sz="1400" dirty="0">
                <a:solidFill>
                  <a:srgbClr val="000000"/>
                </a:solidFill>
                <a:latin typeface="Helvetica" pitchFamily="34" charset="0"/>
                <a:ea typeface="ＭＳ Ｐゴシック" pitchFamily="34" charset="-128"/>
              </a:rPr>
              <a:t>critical phases of flight, access to the aircraft command and control side of the GCS is restricted to essential personnel only (i.e. Mission Director, Pilots, GCS Operator, RSO, Senior Ops Rep and personnel undergoing training for any of these positions).  </a:t>
            </a:r>
            <a:endParaRPr lang="en-US" altLang="en-US" sz="1400" dirty="0" smtClean="0">
              <a:solidFill>
                <a:srgbClr val="000000"/>
              </a:solidFill>
              <a:latin typeface="Helvetica" pitchFamily="34" charset="0"/>
              <a:ea typeface="ＭＳ Ｐゴシック" pitchFamily="34" charset="-128"/>
            </a:endParaRPr>
          </a:p>
          <a:p>
            <a:pPr lvl="1" defTabSz="914400" fontAlgn="base">
              <a:spcBef>
                <a:spcPct val="0"/>
              </a:spcBef>
              <a:spcAft>
                <a:spcPct val="0"/>
              </a:spcAft>
            </a:pPr>
            <a:r>
              <a:rPr lang="en-US" altLang="en-US" sz="1400" dirty="0" smtClean="0">
                <a:solidFill>
                  <a:srgbClr val="000000"/>
                </a:solidFill>
                <a:latin typeface="Helvetica" pitchFamily="34" charset="0"/>
                <a:ea typeface="ＭＳ Ｐゴシック" pitchFamily="34" charset="-128"/>
              </a:rPr>
              <a:t>- Critical </a:t>
            </a:r>
            <a:r>
              <a:rPr lang="en-US" altLang="en-US" sz="1400" dirty="0">
                <a:solidFill>
                  <a:srgbClr val="000000"/>
                </a:solidFill>
                <a:latin typeface="Helvetica" pitchFamily="34" charset="0"/>
                <a:ea typeface="ＭＳ Ｐゴシック" pitchFamily="34" charset="-128"/>
              </a:rPr>
              <a:t>phases of flight are defined as flight within R-2515, any test points, any in-flight or ground emergency situation, flight below 10,000 </a:t>
            </a:r>
            <a:r>
              <a:rPr lang="en-US" altLang="en-US" sz="1400" dirty="0" err="1">
                <a:solidFill>
                  <a:srgbClr val="000000"/>
                </a:solidFill>
                <a:latin typeface="Helvetica" pitchFamily="34" charset="0"/>
                <a:ea typeface="ＭＳ Ｐゴシック" pitchFamily="34" charset="-128"/>
              </a:rPr>
              <a:t>ft</a:t>
            </a:r>
            <a:r>
              <a:rPr lang="en-US" altLang="en-US" sz="1400" dirty="0">
                <a:solidFill>
                  <a:srgbClr val="000000"/>
                </a:solidFill>
                <a:latin typeface="Helvetica" pitchFamily="34" charset="0"/>
                <a:ea typeface="ＭＳ Ｐゴシック" pitchFamily="34" charset="-128"/>
              </a:rPr>
              <a:t> or critical mission maneuvers (i.e. vertical maneuvering).</a:t>
            </a:r>
          </a:p>
          <a:p>
            <a:pPr lvl="1" defTabSz="914400" fontAlgn="base">
              <a:spcBef>
                <a:spcPct val="0"/>
              </a:spcBef>
              <a:spcAft>
                <a:spcPct val="0"/>
              </a:spcAft>
            </a:pPr>
            <a:endParaRPr lang="en-US" altLang="en-US" sz="1400" dirty="0">
              <a:solidFill>
                <a:srgbClr val="000000"/>
              </a:solidFill>
              <a:latin typeface="Helvetica" pitchFamily="34" charset="0"/>
              <a:ea typeface="ＭＳ Ｐゴシック" pitchFamily="34" charset="-128"/>
            </a:endParaRPr>
          </a:p>
          <a:p>
            <a:pPr defTabSz="914400" fontAlgn="base">
              <a:spcBef>
                <a:spcPct val="0"/>
              </a:spcBef>
              <a:spcAft>
                <a:spcPct val="0"/>
              </a:spcAft>
              <a:buFont typeface="Arial" pitchFamily="34" charset="0"/>
              <a:buAutoNum type="arabicPeriod"/>
            </a:pPr>
            <a:r>
              <a:rPr lang="en-US" altLang="en-US" sz="1400" dirty="0">
                <a:solidFill>
                  <a:srgbClr val="000000"/>
                </a:solidFill>
                <a:latin typeface="Helvetica" pitchFamily="34" charset="0"/>
                <a:ea typeface="ＭＳ Ｐゴシック" pitchFamily="34" charset="-128"/>
              </a:rPr>
              <a:t>Weather Limits: </a:t>
            </a:r>
          </a:p>
          <a:p>
            <a:pPr lvl="1" defTabSz="914400" fontAlgn="base">
              <a:spcBef>
                <a:spcPct val="0"/>
              </a:spcBef>
              <a:spcAft>
                <a:spcPct val="0"/>
              </a:spcAft>
              <a:buFont typeface="Arial" pitchFamily="34" charset="0"/>
              <a:buAutoNum type="alphaLcParenR"/>
            </a:pPr>
            <a:r>
              <a:rPr lang="en-US" altLang="en-US" sz="1400" dirty="0">
                <a:solidFill>
                  <a:srgbClr val="000000"/>
                </a:solidFill>
                <a:latin typeface="Helvetica" pitchFamily="34" charset="0"/>
                <a:ea typeface="ＭＳ Ｐゴシック" pitchFamily="34" charset="-128"/>
              </a:rPr>
              <a:t>Ground</a:t>
            </a:r>
          </a:p>
          <a:p>
            <a:pPr lvl="2" defTabSz="914400" fontAlgn="base">
              <a:spcBef>
                <a:spcPct val="0"/>
              </a:spcBef>
              <a:spcAft>
                <a:spcPct val="0"/>
              </a:spcAft>
              <a:buFont typeface="Arial" pitchFamily="34" charset="0"/>
              <a:buAutoNum type="romanUcPeriod"/>
            </a:pPr>
            <a:r>
              <a:rPr lang="en-US" altLang="en-US" sz="1400" u="sng" dirty="0">
                <a:solidFill>
                  <a:srgbClr val="000000"/>
                </a:solidFill>
                <a:latin typeface="Helvetica" pitchFamily="34" charset="0"/>
                <a:ea typeface="ＭＳ Ｐゴシック" pitchFamily="34" charset="-128"/>
              </a:rPr>
              <a:t>Winds: &lt;</a:t>
            </a:r>
            <a:r>
              <a:rPr lang="en-US" altLang="en-US" sz="1400" dirty="0">
                <a:solidFill>
                  <a:srgbClr val="000000"/>
                </a:solidFill>
                <a:latin typeface="Helvetica" pitchFamily="34" charset="0"/>
                <a:ea typeface="ＭＳ Ｐゴシック" pitchFamily="34" charset="-128"/>
              </a:rPr>
              <a:t> 15 </a:t>
            </a:r>
            <a:r>
              <a:rPr lang="en-US" altLang="en-US" sz="1400" dirty="0" err="1">
                <a:solidFill>
                  <a:srgbClr val="000000"/>
                </a:solidFill>
                <a:latin typeface="Helvetica" pitchFamily="34" charset="0"/>
                <a:ea typeface="ＭＳ Ｐゴシック" pitchFamily="34" charset="-128"/>
              </a:rPr>
              <a:t>kts</a:t>
            </a:r>
            <a:r>
              <a:rPr lang="en-US" altLang="en-US" sz="1400" dirty="0">
                <a:solidFill>
                  <a:srgbClr val="000000"/>
                </a:solidFill>
                <a:latin typeface="Helvetica" pitchFamily="34" charset="0"/>
                <a:ea typeface="ＭＳ Ｐゴシック" pitchFamily="34" charset="-128"/>
              </a:rPr>
              <a:t> (cross), 30 </a:t>
            </a:r>
            <a:r>
              <a:rPr lang="en-US" altLang="en-US" sz="1400" dirty="0" err="1">
                <a:solidFill>
                  <a:srgbClr val="000000"/>
                </a:solidFill>
                <a:latin typeface="Helvetica" pitchFamily="34" charset="0"/>
                <a:ea typeface="ＭＳ Ｐゴシック" pitchFamily="34" charset="-128"/>
              </a:rPr>
              <a:t>kts</a:t>
            </a:r>
            <a:r>
              <a:rPr lang="en-US" altLang="en-US" sz="1400" dirty="0">
                <a:solidFill>
                  <a:srgbClr val="000000"/>
                </a:solidFill>
                <a:latin typeface="Helvetica" pitchFamily="34" charset="0"/>
                <a:ea typeface="ＭＳ Ｐゴシック" pitchFamily="34" charset="-128"/>
              </a:rPr>
              <a:t> (head), 25 </a:t>
            </a:r>
            <a:r>
              <a:rPr lang="en-US" altLang="en-US" sz="1400" dirty="0" err="1">
                <a:solidFill>
                  <a:srgbClr val="000000"/>
                </a:solidFill>
                <a:latin typeface="Helvetica" pitchFamily="34" charset="0"/>
                <a:ea typeface="ＭＳ Ｐゴシック" pitchFamily="34" charset="-128"/>
              </a:rPr>
              <a:t>kts</a:t>
            </a:r>
            <a:r>
              <a:rPr lang="en-US" altLang="en-US" sz="1400" dirty="0">
                <a:solidFill>
                  <a:srgbClr val="000000"/>
                </a:solidFill>
                <a:latin typeface="Helvetica" pitchFamily="34" charset="0"/>
                <a:ea typeface="ＭＳ Ｐゴシック" pitchFamily="34" charset="-128"/>
              </a:rPr>
              <a:t> (tail)</a:t>
            </a:r>
          </a:p>
          <a:p>
            <a:pPr lvl="2" defTabSz="914400" fontAlgn="base">
              <a:spcBef>
                <a:spcPct val="0"/>
              </a:spcBef>
              <a:spcAft>
                <a:spcPct val="0"/>
              </a:spcAft>
              <a:buFont typeface="Arial" pitchFamily="34" charset="0"/>
              <a:buAutoNum type="romanUcPeriod"/>
            </a:pPr>
            <a:r>
              <a:rPr lang="en-US" altLang="en-US" sz="1400" dirty="0">
                <a:solidFill>
                  <a:srgbClr val="000000"/>
                </a:solidFill>
                <a:latin typeface="Helvetica" pitchFamily="34" charset="0"/>
                <a:ea typeface="ＭＳ Ｐゴシック" pitchFamily="34" charset="-128"/>
              </a:rPr>
              <a:t>No lightning within 5 nm</a:t>
            </a:r>
          </a:p>
          <a:p>
            <a:pPr lvl="2" defTabSz="914400" fontAlgn="base">
              <a:spcBef>
                <a:spcPct val="0"/>
              </a:spcBef>
              <a:spcAft>
                <a:spcPct val="0"/>
              </a:spcAft>
              <a:buFont typeface="Arial" pitchFamily="34" charset="0"/>
              <a:buAutoNum type="romanUcPeriod"/>
            </a:pPr>
            <a:r>
              <a:rPr lang="en-US" altLang="en-US" sz="1400" dirty="0">
                <a:solidFill>
                  <a:srgbClr val="000000"/>
                </a:solidFill>
                <a:latin typeface="Helvetica" pitchFamily="34" charset="0"/>
                <a:ea typeface="ＭＳ Ｐゴシック" pitchFamily="34" charset="-128"/>
              </a:rPr>
              <a:t>Min. RVR - 1 mile</a:t>
            </a:r>
          </a:p>
          <a:p>
            <a:pPr lvl="2" defTabSz="914400" fontAlgn="base">
              <a:spcBef>
                <a:spcPct val="0"/>
              </a:spcBef>
              <a:spcAft>
                <a:spcPct val="0"/>
              </a:spcAft>
              <a:buFont typeface="Arial" pitchFamily="34" charset="0"/>
              <a:buAutoNum type="romanUcPeriod"/>
            </a:pPr>
            <a:r>
              <a:rPr lang="en-US" altLang="en-US" sz="1400" dirty="0">
                <a:solidFill>
                  <a:srgbClr val="000000"/>
                </a:solidFill>
                <a:latin typeface="Helvetica" pitchFamily="34" charset="0"/>
                <a:ea typeface="ＭＳ Ｐゴシック" pitchFamily="34" charset="-128"/>
              </a:rPr>
              <a:t>No standing water reported on the runways</a:t>
            </a:r>
          </a:p>
          <a:p>
            <a:pPr lvl="1" defTabSz="914400" fontAlgn="base">
              <a:spcBef>
                <a:spcPct val="0"/>
              </a:spcBef>
              <a:spcAft>
                <a:spcPct val="0"/>
              </a:spcAft>
              <a:buFont typeface="Arial" pitchFamily="34" charset="0"/>
              <a:buAutoNum type="alphaLcParenR"/>
            </a:pPr>
            <a:r>
              <a:rPr lang="en-US" altLang="en-US" sz="1400" dirty="0">
                <a:solidFill>
                  <a:srgbClr val="000000"/>
                </a:solidFill>
                <a:latin typeface="Helvetica" pitchFamily="34" charset="0"/>
                <a:ea typeface="ＭＳ Ｐゴシック" pitchFamily="34" charset="-128"/>
              </a:rPr>
              <a:t>In flight:</a:t>
            </a:r>
          </a:p>
          <a:p>
            <a:pPr lvl="2" defTabSz="914400" fontAlgn="base">
              <a:spcBef>
                <a:spcPct val="0"/>
              </a:spcBef>
              <a:spcAft>
                <a:spcPct val="0"/>
              </a:spcAft>
              <a:buFont typeface="Arial" pitchFamily="34" charset="0"/>
              <a:buAutoNum type="romanUcPeriod"/>
            </a:pPr>
            <a:r>
              <a:rPr lang="en-US" altLang="en-US" sz="1400" dirty="0">
                <a:solidFill>
                  <a:srgbClr val="000000"/>
                </a:solidFill>
                <a:latin typeface="Helvetica" pitchFamily="34" charset="0"/>
                <a:ea typeface="ＭＳ Ｐゴシック" pitchFamily="34" charset="-128"/>
              </a:rPr>
              <a:t>Do not approach thunderstorms within 25 nm</a:t>
            </a:r>
          </a:p>
          <a:p>
            <a:pPr lvl="2" defTabSz="914400" fontAlgn="base">
              <a:spcBef>
                <a:spcPct val="0"/>
              </a:spcBef>
              <a:spcAft>
                <a:spcPct val="0"/>
              </a:spcAft>
              <a:buFont typeface="Arial" pitchFamily="34" charset="0"/>
              <a:buAutoNum type="romanUcPeriod"/>
            </a:pPr>
            <a:r>
              <a:rPr lang="en-US" altLang="en-US" sz="1400" dirty="0">
                <a:solidFill>
                  <a:srgbClr val="000000"/>
                </a:solidFill>
                <a:latin typeface="Helvetica" pitchFamily="34" charset="0"/>
                <a:ea typeface="ＭＳ Ｐゴシック" pitchFamily="34" charset="-128"/>
              </a:rPr>
              <a:t>No overflight of cumulus tops higher than FL500</a:t>
            </a:r>
          </a:p>
          <a:p>
            <a:pPr lvl="2" defTabSz="914400" fontAlgn="base">
              <a:spcBef>
                <a:spcPct val="0"/>
              </a:spcBef>
              <a:spcAft>
                <a:spcPct val="0"/>
              </a:spcAft>
              <a:buFont typeface="Arial" pitchFamily="34" charset="0"/>
              <a:buAutoNum type="romanUcPeriod"/>
            </a:pPr>
            <a:r>
              <a:rPr lang="en-US" altLang="en-US" sz="1400" dirty="0">
                <a:solidFill>
                  <a:srgbClr val="000000"/>
                </a:solidFill>
                <a:latin typeface="Helvetica" pitchFamily="34" charset="0"/>
                <a:ea typeface="ＭＳ Ｐゴシック" pitchFamily="34" charset="-128"/>
              </a:rPr>
              <a:t>No flight into forecast or reported icing conditions</a:t>
            </a:r>
          </a:p>
          <a:p>
            <a:pPr lvl="2" defTabSz="914400" fontAlgn="base">
              <a:spcBef>
                <a:spcPct val="0"/>
              </a:spcBef>
              <a:spcAft>
                <a:spcPct val="0"/>
              </a:spcAft>
              <a:buFont typeface="Arial" pitchFamily="34" charset="0"/>
              <a:buAutoNum type="romanUcPeriod"/>
            </a:pPr>
            <a:r>
              <a:rPr lang="en-US" altLang="en-US" sz="1400" dirty="0">
                <a:solidFill>
                  <a:srgbClr val="000000"/>
                </a:solidFill>
                <a:latin typeface="Helvetica" pitchFamily="34" charset="0"/>
                <a:ea typeface="ＭＳ Ｐゴシック" pitchFamily="34" charset="-128"/>
              </a:rPr>
              <a:t>No flight into forecast or reported moderate or severe turbulence </a:t>
            </a:r>
          </a:p>
          <a:p>
            <a:pPr defTabSz="914400" eaLnBrk="0" fontAlgn="base" hangingPunct="0">
              <a:spcBef>
                <a:spcPct val="0"/>
              </a:spcBef>
              <a:spcAft>
                <a:spcPct val="0"/>
              </a:spcAft>
            </a:pPr>
            <a:endParaRPr lang="en-US" sz="1400" dirty="0">
              <a:solidFill>
                <a:srgbClr val="000000"/>
              </a:solidFill>
              <a:latin typeface="Helvetica" pitchFamily="34" charset="0"/>
              <a:ea typeface="ＭＳ Ｐゴシック" pitchFamily="34" charset="-128"/>
            </a:endParaRPr>
          </a:p>
        </p:txBody>
      </p:sp>
    </p:spTree>
    <p:extLst>
      <p:ext uri="{BB962C8B-B14F-4D97-AF65-F5344CB8AC3E}">
        <p14:creationId xmlns:p14="http://schemas.microsoft.com/office/powerpoint/2010/main" val="130527455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bwMode="auto">
          <a:xfrm>
            <a:off x="685800" y="152400"/>
            <a:ext cx="7772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b="1" dirty="0" smtClean="0">
                <a:solidFill>
                  <a:srgbClr val="000090"/>
                </a:solidFill>
              </a:rPr>
              <a:t>Mission Rules</a:t>
            </a:r>
          </a:p>
        </p:txBody>
      </p:sp>
      <p:sp>
        <p:nvSpPr>
          <p:cNvPr id="15362" name="Rectangle 3"/>
          <p:cNvSpPr>
            <a:spLocks noGrp="1" noChangeArrowheads="1"/>
          </p:cNvSpPr>
          <p:nvPr>
            <p:ph idx="1"/>
          </p:nvPr>
        </p:nvSpPr>
        <p:spPr bwMode="auto">
          <a:xfrm>
            <a:off x="304800" y="1066800"/>
            <a:ext cx="8077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Arial" pitchFamily="34" charset="0"/>
              <a:buAutoNum type="arabicPeriod" startAt="3"/>
            </a:pPr>
            <a:r>
              <a:rPr lang="en-US" altLang="en-US" sz="1400" dirty="0">
                <a:latin typeface="Helvetica" pitchFamily="34" charset="0"/>
              </a:rPr>
              <a:t>Aircraft systems: </a:t>
            </a:r>
          </a:p>
          <a:p>
            <a:pPr lvl="1" eaLnBrk="1" hangingPunct="1">
              <a:buFont typeface="Arial" pitchFamily="34" charset="0"/>
              <a:buChar char="•"/>
            </a:pPr>
            <a:r>
              <a:rPr lang="en-US" altLang="en-US" sz="1400" dirty="0">
                <a:latin typeface="Helvetica" pitchFamily="34" charset="0"/>
              </a:rPr>
              <a:t>Do not switch UHF LOS between LCPs during taxi .</a:t>
            </a:r>
          </a:p>
          <a:p>
            <a:pPr lvl="1" eaLnBrk="1" hangingPunct="1">
              <a:buFont typeface="Arial" pitchFamily="34" charset="0"/>
              <a:buChar char="•"/>
            </a:pPr>
            <a:r>
              <a:rPr lang="en-US" altLang="en-US" sz="1400" dirty="0">
                <a:latin typeface="Helvetica" pitchFamily="34" charset="0"/>
              </a:rPr>
              <a:t>If GHOC/GHMOF transitions to auxiliary power while AV is taxiing:</a:t>
            </a:r>
          </a:p>
          <a:p>
            <a:pPr lvl="3" eaLnBrk="1" hangingPunct="1">
              <a:buFont typeface="Arial" pitchFamily="34" charset="0"/>
              <a:buAutoNum type="romanUcPeriod"/>
            </a:pPr>
            <a:r>
              <a:rPr lang="ja-JP" altLang="en-US" sz="1400" dirty="0">
                <a:latin typeface="Helvetica" pitchFamily="34" charset="0"/>
              </a:rPr>
              <a:t>“</a:t>
            </a:r>
            <a:r>
              <a:rPr lang="en-US" altLang="ja-JP" sz="1400" dirty="0">
                <a:latin typeface="Helvetica" pitchFamily="34" charset="0"/>
              </a:rPr>
              <a:t>STOP TAXI</a:t>
            </a:r>
            <a:r>
              <a:rPr lang="ja-JP" altLang="en-US" sz="1400" dirty="0">
                <a:latin typeface="Helvetica" pitchFamily="34" charset="0"/>
              </a:rPr>
              <a:t>’</a:t>
            </a:r>
            <a:r>
              <a:rPr lang="en-US" altLang="ja-JP" sz="1400" dirty="0">
                <a:latin typeface="Helvetica" pitchFamily="34" charset="0"/>
              </a:rPr>
              <a:t> command will be issued</a:t>
            </a:r>
          </a:p>
          <a:p>
            <a:pPr lvl="3" eaLnBrk="1" hangingPunct="1">
              <a:buFont typeface="Arial" pitchFamily="34" charset="0"/>
              <a:buAutoNum type="romanUcPeriod"/>
            </a:pPr>
            <a:r>
              <a:rPr lang="ja-JP" altLang="en-US" sz="1400" dirty="0">
                <a:latin typeface="Helvetica" pitchFamily="34" charset="0"/>
              </a:rPr>
              <a:t>“</a:t>
            </a:r>
            <a:r>
              <a:rPr lang="en-US" altLang="ja-JP" sz="1400" dirty="0">
                <a:latin typeface="Helvetica" pitchFamily="34" charset="0"/>
              </a:rPr>
              <a:t>TAXI</a:t>
            </a:r>
            <a:r>
              <a:rPr lang="ja-JP" altLang="en-US" sz="1400" dirty="0">
                <a:latin typeface="Helvetica" pitchFamily="34" charset="0"/>
              </a:rPr>
              <a:t>”</a:t>
            </a:r>
            <a:r>
              <a:rPr lang="en-US" altLang="ja-JP" sz="1400" dirty="0">
                <a:latin typeface="Helvetica" pitchFamily="34" charset="0"/>
              </a:rPr>
              <a:t> command will not be reissued until GHOC/GHMOF returned to primary power</a:t>
            </a:r>
          </a:p>
          <a:p>
            <a:pPr lvl="1" eaLnBrk="1" hangingPunct="1">
              <a:buFont typeface="Arial" pitchFamily="34" charset="0"/>
              <a:buChar char="•"/>
            </a:pPr>
            <a:r>
              <a:rPr lang="en-US" altLang="en-US" sz="1400" dirty="0">
                <a:latin typeface="Helvetica" pitchFamily="34" charset="0"/>
              </a:rPr>
              <a:t>If GHOC/GHMOF transitions to auxiliary power while AV is in flight, an RTB will be </a:t>
            </a:r>
            <a:r>
              <a:rPr lang="en-US" altLang="en-US" sz="1400" dirty="0" smtClean="0">
                <a:latin typeface="Helvetica" pitchFamily="34" charset="0"/>
              </a:rPr>
              <a:t>initiated</a:t>
            </a:r>
            <a:endParaRPr lang="en-US" altLang="en-US" sz="1400" dirty="0">
              <a:latin typeface="Helvetica" pitchFamily="34" charset="0"/>
            </a:endParaRPr>
          </a:p>
          <a:p>
            <a:pPr eaLnBrk="1" hangingPunct="1">
              <a:buFont typeface="Arial" pitchFamily="34" charset="0"/>
              <a:buAutoNum type="arabicPeriod" startAt="4"/>
            </a:pPr>
            <a:r>
              <a:rPr lang="en-US" altLang="en-US" sz="1400" dirty="0">
                <a:latin typeface="Helvetica" pitchFamily="34" charset="0"/>
              </a:rPr>
              <a:t>C1 Contingency timer may be set to 5 minutes or less while the air vehicle is in autonomous mode, and no greater than 1 minute while in override mode within R-2515 and R-2508. C1 Contingency timer will be set IAW COA requirements when outside the Restricted and Warning Area.  In override mode, the pilot will maintain an appropriate margin to ensure that if a C1 were to occur, the aircraft would not cross an airspace boundary. </a:t>
            </a:r>
          </a:p>
          <a:p>
            <a:pPr eaLnBrk="1" hangingPunct="1">
              <a:buFont typeface="Arial" pitchFamily="34" charset="0"/>
              <a:buAutoNum type="arabicPeriod" startAt="4"/>
            </a:pPr>
            <a:endParaRPr lang="en-US" altLang="ja-JP" sz="1400" dirty="0">
              <a:latin typeface="Helvetica" pitchFamily="34" charset="0"/>
            </a:endParaRPr>
          </a:p>
          <a:p>
            <a:pPr eaLnBrk="1" hangingPunct="1">
              <a:buFont typeface="Arial" pitchFamily="34" charset="0"/>
              <a:buAutoNum type="arabicPeriod" startAt="5"/>
            </a:pPr>
            <a:r>
              <a:rPr lang="en-US" altLang="en-US" sz="1400" dirty="0">
                <a:solidFill>
                  <a:srgbClr val="000000"/>
                </a:solidFill>
                <a:latin typeface="Helvetica" pitchFamily="34" charset="0"/>
              </a:rPr>
              <a:t>Failure of MPCS, control functions or extended loss of APCS safety-of-flight (SOF) parameters will result in an RTB.  Extended loss of APCS SOF parameters for any instrument will result in removal of power for that instrument</a:t>
            </a:r>
            <a:r>
              <a:rPr lang="en-US" altLang="en-US" sz="1400" dirty="0" smtClean="0">
                <a:solidFill>
                  <a:srgbClr val="000000"/>
                </a:solidFill>
                <a:latin typeface="Helvetica" pitchFamily="34" charset="0"/>
              </a:rPr>
              <a:t>.</a:t>
            </a:r>
          </a:p>
          <a:p>
            <a:pPr eaLnBrk="1" hangingPunct="1">
              <a:buFont typeface="Arial" pitchFamily="34" charset="0"/>
              <a:buAutoNum type="arabicPeriod" startAt="5"/>
            </a:pPr>
            <a:endParaRPr lang="en-US" altLang="en-US" sz="1400" dirty="0">
              <a:solidFill>
                <a:srgbClr val="000000"/>
              </a:solidFill>
              <a:latin typeface="Helvetica" pitchFamily="34" charset="0"/>
            </a:endParaRPr>
          </a:p>
          <a:p>
            <a:pPr eaLnBrk="1" hangingPunct="1">
              <a:buFont typeface="Arial" pitchFamily="34" charset="0"/>
              <a:buAutoNum type="arabicPeriod" startAt="5"/>
            </a:pPr>
            <a:r>
              <a:rPr lang="en-US" altLang="en-US" sz="1400" dirty="0" smtClean="0">
                <a:solidFill>
                  <a:srgbClr val="000000"/>
                </a:solidFill>
                <a:latin typeface="Helvetica" pitchFamily="34" charset="0"/>
              </a:rPr>
              <a:t>Aircraft to be operated within the temperature limits defined in the Global hawk Flight Manual</a:t>
            </a:r>
          </a:p>
          <a:p>
            <a:pPr lvl="1" eaLnBrk="1" hangingPunct="1"/>
            <a:r>
              <a:rPr lang="en-US" altLang="en-US" sz="1400" dirty="0" smtClean="0">
                <a:solidFill>
                  <a:srgbClr val="000000"/>
                </a:solidFill>
                <a:latin typeface="Helvetica" pitchFamily="34" charset="0"/>
              </a:rPr>
              <a:t>Standardly available JP5 fuel to be used (not extreme cold tested fuel)</a:t>
            </a:r>
            <a:endParaRPr lang="en-US" altLang="en-US" sz="1400" dirty="0">
              <a:solidFill>
                <a:srgbClr val="000000"/>
              </a:solidFill>
              <a:latin typeface="Helvetica" pitchFamily="34" charset="0"/>
            </a:endParaRPr>
          </a:p>
        </p:txBody>
      </p:sp>
      <p:sp>
        <p:nvSpPr>
          <p:cNvPr id="2" name="Slide Number Placeholder 1"/>
          <p:cNvSpPr>
            <a:spLocks noGrp="1"/>
          </p:cNvSpPr>
          <p:nvPr>
            <p:ph type="sldNum" sz="quarter" idx="10"/>
          </p:nvPr>
        </p:nvSpPr>
        <p:spPr/>
        <p:txBody>
          <a:bodyPr/>
          <a:lstStyle/>
          <a:p>
            <a:fld id="{5F6E77EF-7099-4240-9282-968A8599EEC6}" type="slidenum">
              <a:rPr lang="en-US" altLang="en-US" smtClean="0">
                <a:solidFill>
                  <a:srgbClr val="000000"/>
                </a:solidFill>
              </a:rPr>
              <a:pPr/>
              <a:t>82</a:t>
            </a:fld>
            <a:endParaRPr lang="en-US" altLang="en-US">
              <a:solidFill>
                <a:srgbClr val="000000"/>
              </a:solidFill>
            </a:endParaRPr>
          </a:p>
        </p:txBody>
      </p:sp>
    </p:spTree>
    <p:extLst>
      <p:ext uri="{BB962C8B-B14F-4D97-AF65-F5344CB8AC3E}">
        <p14:creationId xmlns:p14="http://schemas.microsoft.com/office/powerpoint/2010/main" val="406248052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SHOUT Aircraft De-Confliction Plan</a:t>
            </a:r>
            <a:endParaRPr lang="en-US" sz="4000" dirty="0"/>
          </a:p>
        </p:txBody>
      </p:sp>
      <p:sp>
        <p:nvSpPr>
          <p:cNvPr id="4" name="Content Placeholder 3"/>
          <p:cNvSpPr>
            <a:spLocks noGrp="1"/>
          </p:cNvSpPr>
          <p:nvPr>
            <p:ph idx="1"/>
          </p:nvPr>
        </p:nvSpPr>
        <p:spPr/>
        <p:txBody>
          <a:bodyPr>
            <a:normAutofit fontScale="85000" lnSpcReduction="10000"/>
          </a:bodyPr>
          <a:lstStyle/>
          <a:p>
            <a:r>
              <a:rPr lang="en-US" dirty="0" smtClean="0"/>
              <a:t>Communications plan includes chat details and aircraft satellite/ground phone number of all participants</a:t>
            </a:r>
          </a:p>
          <a:p>
            <a:r>
              <a:rPr lang="en-US" dirty="0" smtClean="0"/>
              <a:t>Daily coordination email sent to all pilots on email list from each ops organization regarding planned flights (list serve)</a:t>
            </a:r>
          </a:p>
          <a:p>
            <a:r>
              <a:rPr lang="en-US" dirty="0" smtClean="0"/>
              <a:t>Science leads to inform flight crew of other aircraft plans during flights</a:t>
            </a:r>
          </a:p>
          <a:p>
            <a:r>
              <a:rPr lang="en-US" dirty="0" smtClean="0"/>
              <a:t>Dropsondes will be coordinated with ARTCC but the responsibility for dropsondes launches lies </a:t>
            </a:r>
            <a:r>
              <a:rPr lang="pl-PL" dirty="0" err="1" smtClean="0"/>
              <a:t>wi</a:t>
            </a:r>
            <a:r>
              <a:rPr lang="en-US" dirty="0" err="1" smtClean="0"/>
              <a:t>th</a:t>
            </a:r>
            <a:r>
              <a:rPr lang="en-US" dirty="0" smtClean="0"/>
              <a:t> the PIC</a:t>
            </a:r>
          </a:p>
          <a:p>
            <a:r>
              <a:rPr lang="en-US" dirty="0" smtClean="0"/>
              <a:t>Dropsonde mission rule complete</a:t>
            </a:r>
            <a:endParaRPr lang="en-US" dirty="0"/>
          </a:p>
        </p:txBody>
      </p:sp>
    </p:spTree>
    <p:extLst>
      <p:ext uri="{BB962C8B-B14F-4D97-AF65-F5344CB8AC3E}">
        <p14:creationId xmlns:p14="http://schemas.microsoft.com/office/powerpoint/2010/main" val="252422250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Aviation Safety</a:t>
            </a:r>
            <a:endParaRPr lang="en-US" sz="4000" dirty="0"/>
          </a:p>
        </p:txBody>
      </p:sp>
      <p:sp>
        <p:nvSpPr>
          <p:cNvPr id="4" name="Content Placeholder 3"/>
          <p:cNvSpPr>
            <a:spLocks noGrp="1"/>
          </p:cNvSpPr>
          <p:nvPr>
            <p:ph idx="1"/>
          </p:nvPr>
        </p:nvSpPr>
        <p:spPr>
          <a:xfrm>
            <a:off x="457200" y="1435222"/>
            <a:ext cx="8229600" cy="4525963"/>
          </a:xfrm>
        </p:spPr>
        <p:txBody>
          <a:bodyPr>
            <a:normAutofit fontScale="77500" lnSpcReduction="20000"/>
          </a:bodyPr>
          <a:lstStyle/>
          <a:p>
            <a:r>
              <a:rPr lang="en-US" dirty="0" smtClean="0"/>
              <a:t>A flight plan will be filed with the FAA for all flights per the COA</a:t>
            </a:r>
          </a:p>
          <a:p>
            <a:r>
              <a:rPr lang="en-US" dirty="0" smtClean="0"/>
              <a:t>Flight on the programmed Mission plan (black line) shall be utilized except where flight safety or science mission interests dictate a need to alter the flt path</a:t>
            </a:r>
          </a:p>
          <a:p>
            <a:pPr lvl="1"/>
            <a:r>
              <a:rPr lang="en-US" dirty="0" smtClean="0"/>
              <a:t>Such changes will be made in accordance with the COA</a:t>
            </a:r>
          </a:p>
          <a:p>
            <a:pPr lvl="1"/>
            <a:r>
              <a:rPr lang="en-US" dirty="0" smtClean="0"/>
              <a:t>Experience is that ‘go to’ diverts were flown 80% of the time</a:t>
            </a:r>
          </a:p>
          <a:p>
            <a:r>
              <a:rPr lang="en-US" dirty="0" smtClean="0"/>
              <a:t>Pilot situational awareness will be enhanced with systems installed on the a/c and used during GRIP</a:t>
            </a:r>
          </a:p>
          <a:p>
            <a:pPr lvl="1"/>
            <a:r>
              <a:rPr lang="en-US" dirty="0" smtClean="0"/>
              <a:t>Low-light nose camera image display </a:t>
            </a:r>
            <a:br>
              <a:rPr lang="en-US" dirty="0" smtClean="0"/>
            </a:br>
            <a:r>
              <a:rPr lang="en-US" dirty="0" smtClean="0"/>
              <a:t>(updated for AV6)</a:t>
            </a:r>
          </a:p>
          <a:p>
            <a:pPr lvl="1"/>
            <a:r>
              <a:rPr lang="en-US" dirty="0" smtClean="0"/>
              <a:t>Storm scope display</a:t>
            </a:r>
          </a:p>
          <a:p>
            <a:pPr lvl="1"/>
            <a:r>
              <a:rPr lang="en-US" dirty="0" smtClean="0"/>
              <a:t>GHIS II accelerometer</a:t>
            </a:r>
            <a:endParaRPr lang="en-US" dirty="0"/>
          </a:p>
        </p:txBody>
      </p:sp>
    </p:spTree>
    <p:extLst>
      <p:ext uri="{BB962C8B-B14F-4D97-AF65-F5344CB8AC3E}">
        <p14:creationId xmlns:p14="http://schemas.microsoft.com/office/powerpoint/2010/main" val="345530529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marR="0">
              <a:spcBef>
                <a:spcPts val="0"/>
              </a:spcBef>
              <a:spcAft>
                <a:spcPts val="0"/>
              </a:spcAft>
            </a:pPr>
            <a:r>
              <a:rPr lang="en-US" b="1" u="sng" dirty="0"/>
              <a:t>GH SHOUT Mission </a:t>
            </a:r>
            <a:r>
              <a:rPr lang="en-US" dirty="0"/>
              <a:t/>
            </a:r>
            <a:br>
              <a:rPr lang="en-US" dirty="0"/>
            </a:br>
            <a:r>
              <a:rPr lang="en-US" b="1" u="sng" dirty="0"/>
              <a:t>Confirmation of Notification </a:t>
            </a:r>
            <a:r>
              <a:rPr lang="en-US" b="1" u="sng" dirty="0" smtClean="0"/>
              <a:t>Sheet</a:t>
            </a:r>
            <a:br>
              <a:rPr lang="en-US" b="1" u="sng" dirty="0" smtClean="0"/>
            </a:br>
            <a:r>
              <a:rPr lang="en-US" sz="1300" b="1" dirty="0">
                <a:solidFill>
                  <a:srgbClr val="00B050"/>
                </a:solidFill>
                <a:ea typeface="Calibri"/>
                <a:cs typeface="Calibri"/>
              </a:rPr>
              <a:t>Green – Rec’d response (Conf. of Notification), via email or Dip Note</a:t>
            </a:r>
            <a:r>
              <a:rPr lang="en-US" sz="1300" dirty="0">
                <a:ea typeface="Calibri"/>
                <a:cs typeface="Calibri"/>
              </a:rPr>
              <a:t/>
            </a:r>
            <a:br>
              <a:rPr lang="en-US" sz="1300" dirty="0">
                <a:ea typeface="Calibri"/>
                <a:cs typeface="Calibri"/>
              </a:rPr>
            </a:br>
            <a:r>
              <a:rPr lang="en-US" sz="1300" b="1" dirty="0">
                <a:ea typeface="Calibri"/>
                <a:cs typeface="Calibri"/>
              </a:rPr>
              <a:t>Bold Black – Post Receipt of Action </a:t>
            </a:r>
            <a:r>
              <a:rPr lang="en-US" sz="1300" b="1" dirty="0" smtClean="0">
                <a:ea typeface="Calibri"/>
                <a:cs typeface="Calibri"/>
              </a:rPr>
              <a:t>Request</a:t>
            </a:r>
            <a:endParaRPr lang="en-US" dirty="0"/>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624005"/>
            <a:ext cx="8486775" cy="448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98439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t>GH SHOUT Mission </a:t>
            </a:r>
            <a:r>
              <a:rPr lang="en-US" dirty="0"/>
              <a:t/>
            </a:r>
            <a:br>
              <a:rPr lang="en-US" dirty="0"/>
            </a:br>
            <a:r>
              <a:rPr lang="en-US" b="1" u="sng" dirty="0"/>
              <a:t>Confirmation of Notification Sheet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2571559"/>
              </p:ext>
            </p:extLst>
          </p:nvPr>
        </p:nvGraphicFramePr>
        <p:xfrm>
          <a:off x="293663" y="1561513"/>
          <a:ext cx="8709660" cy="4670480"/>
        </p:xfrm>
        <a:graphic>
          <a:graphicData uri="http://schemas.openxmlformats.org/drawingml/2006/table">
            <a:tbl>
              <a:tblPr firstRow="1" firstCol="1" bandRow="1"/>
              <a:tblGrid>
                <a:gridCol w="4267733"/>
                <a:gridCol w="4441927"/>
              </a:tblGrid>
              <a:tr h="233524">
                <a:tc>
                  <a:txBody>
                    <a:bodyPr/>
                    <a:lstStyle/>
                    <a:p>
                      <a:pPr marL="0" marR="0">
                        <a:lnSpc>
                          <a:spcPct val="115000"/>
                        </a:lnSpc>
                        <a:spcBef>
                          <a:spcPts val="0"/>
                        </a:spcBef>
                        <a:spcAft>
                          <a:spcPts val="0"/>
                        </a:spcAft>
                      </a:pPr>
                      <a:r>
                        <a:rPr lang="en-US" sz="1100" b="1">
                          <a:effectLst/>
                          <a:latin typeface="Calibri"/>
                          <a:ea typeface="Calibri"/>
                          <a:cs typeface="Calibri"/>
                        </a:rPr>
                        <a:t>Dominican Republic</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Ecuador</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6/26/15</a:t>
                      </a:r>
                      <a:endParaRPr lang="en-US" sz="1100">
                        <a:effectLst/>
                        <a:latin typeface="Calibri"/>
                        <a:ea typeface="Calibri"/>
                        <a:cs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El Salvador</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6/18/15</a:t>
                      </a:r>
                      <a:endParaRPr lang="en-US" sz="1100">
                        <a:effectLst/>
                        <a:latin typeface="Calibri"/>
                        <a:ea typeface="Calibri"/>
                        <a:cs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French Guiana - FR</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solidFill>
                            <a:srgbClr val="000000"/>
                          </a:solidFill>
                          <a:effectLst/>
                          <a:latin typeface="Calibri"/>
                          <a:ea typeface="Calibri"/>
                          <a:cs typeface="Calibri"/>
                        </a:rPr>
                        <a:t>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Grenada</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1">
                          <a:solidFill>
                            <a:srgbClr val="00B050"/>
                          </a:solidFill>
                          <a:effectLst/>
                          <a:latin typeface="Arial"/>
                          <a:ea typeface="Calibri"/>
                          <a:cs typeface="Calibri"/>
                        </a:rPr>
                        <a:t>6/15/15 – via Dip Note 26</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Guadeloupe - FR</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solidFill>
                            <a:srgbClr val="000000"/>
                          </a:solidFill>
                          <a:effectLst/>
                          <a:latin typeface="Calibri"/>
                          <a:ea typeface="Calibri"/>
                          <a:cs typeface="Calibri"/>
                        </a:rPr>
                        <a:t>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dirty="0">
                          <a:solidFill>
                            <a:srgbClr val="00B050"/>
                          </a:solidFill>
                          <a:effectLst/>
                          <a:latin typeface="Calibri"/>
                          <a:ea typeface="Calibri"/>
                          <a:cs typeface="Calibri"/>
                        </a:rPr>
                        <a:t>Guatemala</a:t>
                      </a:r>
                      <a:endParaRPr lang="en-US" sz="1100" dirty="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6/22/15 - via Authorization Docs.</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Guyana</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b="1">
                          <a:solidFill>
                            <a:srgbClr val="00B050"/>
                          </a:solidFill>
                          <a:effectLst/>
                          <a:latin typeface="Calibri"/>
                          <a:ea typeface="Calibri"/>
                          <a:cs typeface="Calibri"/>
                        </a:rPr>
                        <a:t>7/1/15</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Haiti – State CDO POC</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u="none" strike="noStrike">
                          <a:solidFill>
                            <a:srgbClr val="0000FF"/>
                          </a:solidFill>
                          <a:effectLst/>
                          <a:latin typeface="Calibri"/>
                          <a:ea typeface="Calibri"/>
                          <a:cs typeface="Calibri"/>
                        </a:rPr>
                        <a:t>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Honduras</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7/8/15 – via Dip Note 217</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Jamaica</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7/9/15</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Martinique - FR</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solidFill>
                            <a:srgbClr val="000000"/>
                          </a:solidFill>
                          <a:effectLst/>
                          <a:latin typeface="Calibri"/>
                          <a:ea typeface="Calibri"/>
                          <a:cs typeface="Calibri"/>
                        </a:rPr>
                        <a:t>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Mexico</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solidFill>
                            <a:srgbClr val="000000"/>
                          </a:solidFill>
                          <a:effectLst/>
                          <a:latin typeface="Calibri"/>
                          <a:ea typeface="Calibri"/>
                          <a:cs typeface="Calibri"/>
                        </a:rPr>
                        <a:t>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Montserrat - UK</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6/12/15</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The Netherlands</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6/16/15</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Nicaragua</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6/23/15 – via Dip Note 231/2015</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Panama</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6/16/15 – clearance # TA5082</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Saint Barthelemy - FR</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solidFill>
                            <a:srgbClr val="000000"/>
                          </a:solidFill>
                          <a:effectLst/>
                          <a:latin typeface="Calibri"/>
                          <a:ea typeface="Calibri"/>
                          <a:cs typeface="Calibri"/>
                        </a:rPr>
                        <a:t>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effectLst/>
                          <a:latin typeface="Calibri"/>
                          <a:ea typeface="Calibri"/>
                          <a:cs typeface="Calibri"/>
                        </a:rPr>
                        <a:t>Saint Kitts &amp; Nevis - EB</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i="1">
                          <a:solidFill>
                            <a:srgbClr val="00B050"/>
                          </a:solidFill>
                          <a:effectLst/>
                          <a:latin typeface="Calibri"/>
                          <a:ea typeface="Calibri"/>
                          <a:cs typeface="Calibri"/>
                        </a:rPr>
                        <a:t>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524">
                <a:tc>
                  <a:txBody>
                    <a:bodyPr/>
                    <a:lstStyle/>
                    <a:p>
                      <a:pPr marL="0" marR="0">
                        <a:lnSpc>
                          <a:spcPct val="115000"/>
                        </a:lnSpc>
                        <a:spcBef>
                          <a:spcPts val="0"/>
                        </a:spcBef>
                        <a:spcAft>
                          <a:spcPts val="0"/>
                        </a:spcAft>
                      </a:pPr>
                      <a:r>
                        <a:rPr lang="en-US" sz="1100" b="1">
                          <a:effectLst/>
                          <a:latin typeface="Calibri"/>
                          <a:ea typeface="Calibri"/>
                          <a:cs typeface="Calibri"/>
                        </a:rPr>
                        <a:t>Saint Lucia - EB</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i="1" dirty="0">
                          <a:solidFill>
                            <a:srgbClr val="00B050"/>
                          </a:solidFill>
                          <a:effectLst/>
                          <a:latin typeface="Calibri"/>
                          <a:ea typeface="Calibri"/>
                          <a:cs typeface="Calibri"/>
                        </a:rPr>
                        <a:t> </a:t>
                      </a:r>
                      <a:endParaRPr lang="en-US" sz="1100" dirty="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6068747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t>GH SHOUT Mission </a:t>
            </a:r>
            <a:r>
              <a:rPr lang="en-US" dirty="0"/>
              <a:t/>
            </a:r>
            <a:br>
              <a:rPr lang="en-US" dirty="0"/>
            </a:br>
            <a:r>
              <a:rPr lang="en-US" b="1" u="sng" dirty="0"/>
              <a:t>Confirmation of Notification Sheet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1634786"/>
              </p:ext>
            </p:extLst>
          </p:nvPr>
        </p:nvGraphicFramePr>
        <p:xfrm>
          <a:off x="309489" y="1417631"/>
          <a:ext cx="8525022" cy="4969100"/>
        </p:xfrm>
        <a:graphic>
          <a:graphicData uri="http://schemas.openxmlformats.org/drawingml/2006/table">
            <a:tbl>
              <a:tblPr firstRow="1" firstCol="1" bandRow="1"/>
              <a:tblGrid>
                <a:gridCol w="4177260"/>
                <a:gridCol w="4347762"/>
              </a:tblGrid>
              <a:tr h="248455">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Saint Martin - FR</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solidFill>
                            <a:srgbClr val="000000"/>
                          </a:solidFill>
                          <a:effectLst/>
                          <a:latin typeface="Calibri"/>
                          <a:ea typeface="Calibri"/>
                          <a:cs typeface="Calibri"/>
                        </a:rPr>
                        <a:t>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Saint Pierre &amp; Miquelon - FR</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solidFill>
                            <a:srgbClr val="000000"/>
                          </a:solidFill>
                          <a:effectLst/>
                          <a:latin typeface="Calibri"/>
                          <a:ea typeface="Calibri"/>
                          <a:cs typeface="Calibri"/>
                        </a:rPr>
                        <a:t>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effectLst/>
                          <a:latin typeface="Calibri"/>
                          <a:ea typeface="Calibri"/>
                          <a:cs typeface="Calibri"/>
                        </a:rPr>
                        <a:t>Saint Vincent &amp; The Grenadines - EB</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i="1">
                          <a:solidFill>
                            <a:srgbClr val="00B050"/>
                          </a:solidFill>
                          <a:effectLst/>
                          <a:latin typeface="Calibri"/>
                          <a:ea typeface="Calibri"/>
                          <a:cs typeface="Calibri"/>
                        </a:rPr>
                        <a:t>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Sint Maarten</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6/16/15</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Suriname</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6/9/15- via Dip Note 083/15</a:t>
                      </a:r>
                      <a:endParaRPr lang="en-US" sz="1100">
                        <a:effectLst/>
                        <a:latin typeface="Calibri"/>
                        <a:ea typeface="Calibri"/>
                        <a:cs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Trinidad &amp; Tobago</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7/1/15</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Turks and Caicos - UK</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6/12/15</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Cape Verde</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6/23/15</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Cote D'Ivoire – Africa – State CDO POC</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solidFill>
                            <a:srgbClr val="000000"/>
                          </a:solidFill>
                          <a:effectLst/>
                          <a:latin typeface="Arial"/>
                          <a:ea typeface="Calibri"/>
                          <a:cs typeface="Calibri"/>
                        </a:rPr>
                        <a:t>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The Gambia – Africa – State CDO POC</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u="none" strike="noStrike">
                          <a:solidFill>
                            <a:srgbClr val="0000FF"/>
                          </a:solidFill>
                          <a:effectLst/>
                          <a:latin typeface="Calibri"/>
                          <a:ea typeface="Calibri"/>
                          <a:cs typeface="Calibri"/>
                        </a:rPr>
                        <a:t> </a:t>
                      </a:r>
                      <a:endParaRPr lang="en-US" sz="1100">
                        <a:effectLst/>
                        <a:latin typeface="Calibri"/>
                        <a:ea typeface="Calibri"/>
                        <a:cs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Guinea-Bissau – Africa – State CDO POC</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solidFill>
                            <a:srgbClr val="000000"/>
                          </a:solidFill>
                          <a:effectLst/>
                          <a:latin typeface="Calibri"/>
                          <a:ea typeface="Calibri"/>
                          <a:cs typeface="Calibri"/>
                        </a:rPr>
                        <a:t>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Mauritania</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6/29/15</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Senegal – Africa – State CDO POC</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u="none" strike="noStrike">
                          <a:solidFill>
                            <a:srgbClr val="0000FF"/>
                          </a:solidFill>
                          <a:effectLst/>
                          <a:latin typeface="Calibri"/>
                          <a:ea typeface="Calibri"/>
                          <a:cs typeface="Calibri"/>
                        </a:rPr>
                        <a:t> </a:t>
                      </a:r>
                      <a:endParaRPr lang="en-US" sz="1100">
                        <a:effectLst/>
                        <a:latin typeface="Calibri"/>
                        <a:ea typeface="Calibri"/>
                        <a:cs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Canary Islands - Spain</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6/16/15 – via Dip Note 470</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Madeira Islands - Portugal</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6/9/15 – via Dip Note 134-15</a:t>
                      </a:r>
                      <a:endParaRPr lang="en-US" sz="1100">
                        <a:effectLst/>
                        <a:latin typeface="Calibri"/>
                        <a:ea typeface="Calibri"/>
                        <a:cs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Azores - Portugal</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6/9/15 – via Dip Note 134-15</a:t>
                      </a:r>
                      <a:endParaRPr lang="en-US" sz="1100">
                        <a:effectLst/>
                        <a:latin typeface="Calibri"/>
                        <a:ea typeface="Calibri"/>
                        <a:cs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Kiribati </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7/11/15 </a:t>
                      </a:r>
                      <a:endParaRPr lang="en-US" sz="1100">
                        <a:effectLst/>
                        <a:latin typeface="Calibri"/>
                        <a:ea typeface="Calibri"/>
                        <a:cs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Tahiti- FR</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u="none" strike="noStrike">
                          <a:solidFill>
                            <a:srgbClr val="0000FF"/>
                          </a:solidFill>
                          <a:effectLst/>
                          <a:latin typeface="Calibri"/>
                          <a:ea typeface="Calibri"/>
                          <a:cs typeface="Calibri"/>
                        </a:rPr>
                        <a:t> </a:t>
                      </a:r>
                      <a:endParaRPr lang="en-US" sz="1100">
                        <a:effectLst/>
                        <a:latin typeface="Calibri"/>
                        <a:ea typeface="Calibri"/>
                        <a:cs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Pitcairn Islands - UK</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b="1">
                          <a:solidFill>
                            <a:srgbClr val="00B050"/>
                          </a:solidFill>
                          <a:effectLst/>
                          <a:latin typeface="Calibri"/>
                          <a:ea typeface="Calibri"/>
                          <a:cs typeface="Calibri"/>
                        </a:rPr>
                        <a:t>6/12/15</a:t>
                      </a:r>
                      <a:endParaRPr lang="en-US" sz="1100">
                        <a:effectLst/>
                        <a:latin typeface="Calibri"/>
                        <a:ea typeface="Calibri"/>
                        <a:cs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55">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Calibri"/>
                        </a:rPr>
                        <a:t>Western Sahara – Africa – State CDO POC</a:t>
                      </a:r>
                      <a:endParaRPr lang="en-US" sz="1100">
                        <a:effectLst/>
                        <a:latin typeface="Calibri"/>
                        <a:ea typeface="Calibri"/>
                        <a:cs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a:ea typeface="Calibri"/>
                          <a:cs typeface="Calibri"/>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1768528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ibbe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923" y="0"/>
            <a:ext cx="5965565" cy="3898047"/>
          </a:xfrm>
          <a:prstGeom prst="rect">
            <a:avLst/>
          </a:prstGeom>
        </p:spPr>
      </p:pic>
      <p:pic>
        <p:nvPicPr>
          <p:cNvPr id="5" name="Picture 4" descr="Western 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2439"/>
            <a:ext cx="4459408" cy="2895561"/>
          </a:xfrm>
          <a:prstGeom prst="rect">
            <a:avLst/>
          </a:prstGeom>
        </p:spPr>
      </p:pic>
      <p:pic>
        <p:nvPicPr>
          <p:cNvPr id="6" name="Picture 5" descr="Braz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251" y="3962439"/>
            <a:ext cx="4449749" cy="2895561"/>
          </a:xfrm>
          <a:prstGeom prst="rect">
            <a:avLst/>
          </a:prstGeom>
        </p:spPr>
      </p:pic>
    </p:spTree>
    <p:extLst>
      <p:ext uri="{BB962C8B-B14F-4D97-AF65-F5344CB8AC3E}">
        <p14:creationId xmlns:p14="http://schemas.microsoft.com/office/powerpoint/2010/main" val="156384841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ReducedSizeED10-0052-01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3022" y="1517086"/>
            <a:ext cx="6831670" cy="4915007"/>
          </a:xfrm>
          <a:prstGeom prst="rect">
            <a:avLst/>
          </a:prstGeom>
          <a:noFill/>
          <a:ln w="9525">
            <a:noFill/>
            <a:miter lim="800000"/>
            <a:headEnd/>
            <a:tailEnd/>
          </a:ln>
        </p:spPr>
      </p:pic>
      <p:sp>
        <p:nvSpPr>
          <p:cNvPr id="7" name="TextBox 6"/>
          <p:cNvSpPr txBox="1"/>
          <p:nvPr/>
        </p:nvSpPr>
        <p:spPr>
          <a:xfrm>
            <a:off x="1864863" y="6323192"/>
            <a:ext cx="5645210" cy="369332"/>
          </a:xfrm>
          <a:prstGeom prst="rect">
            <a:avLst/>
          </a:prstGeom>
          <a:noFill/>
        </p:spPr>
        <p:txBody>
          <a:bodyPr wrap="square" rtlCol="0">
            <a:spAutoFit/>
          </a:bodyPr>
          <a:lstStyle/>
          <a:p>
            <a:pPr algn="ctr"/>
            <a:r>
              <a:rPr lang="en-US" dirty="0" smtClean="0">
                <a:solidFill>
                  <a:srgbClr val="FFFFFF"/>
                </a:solidFill>
              </a:rPr>
              <a:t>Global Hawk hangar and experimenter work area.</a:t>
            </a:r>
            <a:endParaRPr lang="en-US" dirty="0">
              <a:solidFill>
                <a:srgbClr val="FFFFFF"/>
              </a:solidFill>
            </a:endParaRPr>
          </a:p>
        </p:txBody>
      </p:sp>
      <p:sp>
        <p:nvSpPr>
          <p:cNvPr id="6" name="Title 5"/>
          <p:cNvSpPr>
            <a:spLocks noGrp="1"/>
          </p:cNvSpPr>
          <p:nvPr>
            <p:ph type="title"/>
          </p:nvPr>
        </p:nvSpPr>
        <p:spPr/>
        <p:txBody>
          <a:bodyPr>
            <a:normAutofit/>
          </a:bodyPr>
          <a:lstStyle/>
          <a:p>
            <a:r>
              <a:rPr lang="en-US" dirty="0" smtClean="0">
                <a:cs typeface="Helvetica"/>
              </a:rPr>
              <a:t>Integration Status for AV-6</a:t>
            </a:r>
            <a:endParaRPr lang="en-US" dirty="0"/>
          </a:p>
        </p:txBody>
      </p:sp>
    </p:spTree>
    <p:extLst>
      <p:ext uri="{BB962C8B-B14F-4D97-AF65-F5344CB8AC3E}">
        <p14:creationId xmlns:p14="http://schemas.microsoft.com/office/powerpoint/2010/main" val="233580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FEX.gif"/>
          <p:cNvPicPr>
            <a:picLocks noChangeAspect="1"/>
          </p:cNvPicPr>
          <p:nvPr/>
        </p:nvPicPr>
        <p:blipFill>
          <a:blip r:embed="rId3"/>
          <a:srcRect/>
          <a:stretch>
            <a:fillRect/>
          </a:stretch>
        </p:blipFill>
        <p:spPr bwMode="auto">
          <a:xfrm>
            <a:off x="657366" y="4279327"/>
            <a:ext cx="2232248" cy="2232248"/>
          </a:xfrm>
          <a:prstGeom prst="rect">
            <a:avLst/>
          </a:prstGeom>
          <a:noFill/>
          <a:ln w="9525">
            <a:noFill/>
            <a:miter lim="800000"/>
            <a:headEnd/>
            <a:tailEnd/>
          </a:ln>
        </p:spPr>
      </p:pic>
      <p:cxnSp>
        <p:nvCxnSpPr>
          <p:cNvPr id="9" name="Straight Connector 8"/>
          <p:cNvCxnSpPr/>
          <p:nvPr/>
        </p:nvCxnSpPr>
        <p:spPr>
          <a:xfrm flipV="1">
            <a:off x="3200400" y="5436096"/>
            <a:ext cx="939552" cy="9128"/>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flipV="1">
            <a:off x="2699792" y="4149080"/>
            <a:ext cx="288032" cy="36004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flipH="1">
            <a:off x="5139350" y="3217116"/>
            <a:ext cx="512769" cy="0"/>
          </a:xfrm>
          <a:prstGeom prst="line">
            <a:avLst/>
          </a:prstGeom>
        </p:spPr>
        <p:style>
          <a:lnRef idx="3">
            <a:schemeClr val="accent1"/>
          </a:lnRef>
          <a:fillRef idx="0">
            <a:schemeClr val="accent1"/>
          </a:fillRef>
          <a:effectRef idx="2">
            <a:schemeClr val="accent1"/>
          </a:effectRef>
          <a:fontRef idx="minor">
            <a:schemeClr val="tx1"/>
          </a:fontRef>
        </p:style>
      </p:cxnSp>
      <p:sp>
        <p:nvSpPr>
          <p:cNvPr id="13314" name="Title 1"/>
          <p:cNvSpPr>
            <a:spLocks noGrp="1"/>
          </p:cNvSpPr>
          <p:nvPr>
            <p:ph type="ctrTitle"/>
          </p:nvPr>
        </p:nvSpPr>
        <p:spPr>
          <a:xfrm>
            <a:off x="685800" y="404664"/>
            <a:ext cx="7772400" cy="1470025"/>
          </a:xfrm>
        </p:spPr>
        <p:txBody>
          <a:bodyPr>
            <a:normAutofit fontScale="90000"/>
          </a:bodyPr>
          <a:lstStyle/>
          <a:p>
            <a:r>
              <a:rPr lang="en-US" dirty="0" smtClean="0">
                <a:solidFill>
                  <a:srgbClr val="FF0000"/>
                </a:solidFill>
              </a:rPr>
              <a:t>Interagency Cooperation</a:t>
            </a:r>
            <a:r>
              <a:rPr lang="en-US" dirty="0" smtClean="0"/>
              <a:t/>
            </a:r>
            <a:br>
              <a:rPr lang="en-US" dirty="0" smtClean="0"/>
            </a:br>
            <a:r>
              <a:rPr lang="en-US" dirty="0" smtClean="0"/>
              <a:t>NASA / NOAA /  USAF  </a:t>
            </a:r>
            <a:br>
              <a:rPr lang="en-US" dirty="0" smtClean="0"/>
            </a:br>
            <a:r>
              <a:rPr lang="en-US" sz="3200" dirty="0" smtClean="0"/>
              <a:t>2015 Hurricane Research </a:t>
            </a:r>
            <a:br>
              <a:rPr lang="en-US" sz="3200" dirty="0" smtClean="0"/>
            </a:br>
            <a:r>
              <a:rPr lang="en-US" sz="3200" dirty="0" smtClean="0"/>
              <a:t>Tri-Agency Communications Plan</a:t>
            </a:r>
          </a:p>
        </p:txBody>
      </p:sp>
      <p:pic>
        <p:nvPicPr>
          <p:cNvPr id="6" name="Picture 5"/>
          <p:cNvPicPr>
            <a:picLocks noChangeAspect="1"/>
          </p:cNvPicPr>
          <p:nvPr/>
        </p:nvPicPr>
        <p:blipFill>
          <a:blip r:embed="rId4"/>
          <a:stretch>
            <a:fillRect/>
          </a:stretch>
        </p:blipFill>
        <p:spPr>
          <a:xfrm>
            <a:off x="4716016" y="4437112"/>
            <a:ext cx="2016224" cy="2049828"/>
          </a:xfrm>
          <a:prstGeom prst="rect">
            <a:avLst/>
          </a:prstGeom>
        </p:spPr>
      </p:pic>
      <p:pic>
        <p:nvPicPr>
          <p:cNvPr id="5" name="Picture 4" descr="WBlogo.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159" y="2348880"/>
            <a:ext cx="2536039" cy="1523628"/>
          </a:xfrm>
          <a:prstGeom prst="rect">
            <a:avLst/>
          </a:prstGeom>
        </p:spPr>
      </p:pic>
      <p:cxnSp>
        <p:nvCxnSpPr>
          <p:cNvPr id="14" name="Straight Connector 13"/>
          <p:cNvCxnSpPr/>
          <p:nvPr/>
        </p:nvCxnSpPr>
        <p:spPr>
          <a:xfrm flipV="1">
            <a:off x="7092280" y="4365104"/>
            <a:ext cx="360040" cy="432048"/>
          </a:xfrm>
          <a:prstGeom prst="line">
            <a:avLst/>
          </a:prstGeom>
        </p:spPr>
        <p:style>
          <a:lnRef idx="3">
            <a:schemeClr val="accent1"/>
          </a:lnRef>
          <a:fillRef idx="0">
            <a:schemeClr val="accent1"/>
          </a:fillRef>
          <a:effectRef idx="2">
            <a:schemeClr val="accent1"/>
          </a:effectRef>
          <a:fontRef idx="minor">
            <a:schemeClr val="tx1"/>
          </a:fontRef>
        </p:style>
      </p:cxnSp>
      <p:pic>
        <p:nvPicPr>
          <p:cNvPr id="15" name="Picture 14" descr="C:\Users\Philip.Kenul\AppData\Local\Temp\SHOUT_logo_caution_tri_ver4a-1.gif"/>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0134" y="2289289"/>
            <a:ext cx="2377440" cy="2065655"/>
          </a:xfrm>
          <a:prstGeom prst="rect">
            <a:avLst/>
          </a:prstGeom>
          <a:noFill/>
          <a:ln>
            <a:noFill/>
          </a:ln>
        </p:spPr>
      </p:pic>
    </p:spTree>
    <p:extLst>
      <p:ext uri="{BB962C8B-B14F-4D97-AF65-F5344CB8AC3E}">
        <p14:creationId xmlns:p14="http://schemas.microsoft.com/office/powerpoint/2010/main" val="343097587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788" y="84618"/>
            <a:ext cx="8458200" cy="1470025"/>
          </a:xfrm>
        </p:spPr>
        <p:txBody>
          <a:bodyPr>
            <a:normAutofit/>
          </a:bodyPr>
          <a:lstStyle/>
          <a:p>
            <a:r>
              <a:rPr lang="en-US" sz="4000" dirty="0" smtClean="0">
                <a:cs typeface="Helvetica"/>
              </a:rPr>
              <a:t>SHOUT WFF/AFRC KU SAT Update</a:t>
            </a:r>
            <a:endParaRPr lang="en-US" sz="4000" dirty="0">
              <a:cs typeface="Helvetica"/>
            </a:endParaRPr>
          </a:p>
        </p:txBody>
      </p:sp>
      <p:pic>
        <p:nvPicPr>
          <p:cNvPr id="4" name="Picture 3" descr="WFF Airport Diagr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98" y="1121659"/>
            <a:ext cx="3642130" cy="5590247"/>
          </a:xfrm>
          <a:prstGeom prst="rect">
            <a:avLst/>
          </a:prstGeom>
        </p:spPr>
      </p:pic>
      <p:pic>
        <p:nvPicPr>
          <p:cNvPr id="5" name="Picture 4" descr="Screen shot 2012-08-10 at 8.26.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954" y="1508745"/>
            <a:ext cx="3276600" cy="2197100"/>
          </a:xfrm>
          <a:prstGeom prst="rect">
            <a:avLst/>
          </a:prstGeom>
        </p:spPr>
      </p:pic>
      <p:sp>
        <p:nvSpPr>
          <p:cNvPr id="8" name="TextBox 7"/>
          <p:cNvSpPr txBox="1"/>
          <p:nvPr/>
        </p:nvSpPr>
        <p:spPr>
          <a:xfrm>
            <a:off x="447972" y="5600090"/>
            <a:ext cx="3957556" cy="954107"/>
          </a:xfrm>
          <a:prstGeom prst="rect">
            <a:avLst/>
          </a:prstGeom>
          <a:solidFill>
            <a:srgbClr val="FFFFFF"/>
          </a:solidFill>
          <a:ln>
            <a:solidFill>
              <a:srgbClr val="FFFFFF"/>
            </a:solidFill>
          </a:ln>
        </p:spPr>
        <p:txBody>
          <a:bodyPr wrap="square" rtlCol="0">
            <a:spAutoFit/>
          </a:bodyPr>
          <a:lstStyle/>
          <a:p>
            <a:pPr algn="ctr"/>
            <a:r>
              <a:rPr lang="en-US" sz="2800" b="1" dirty="0" smtClean="0"/>
              <a:t>GHOC-E, KU are operational</a:t>
            </a:r>
            <a:endParaRPr lang="en-US" sz="2800" b="1" dirty="0"/>
          </a:p>
        </p:txBody>
      </p:sp>
    </p:spTree>
    <p:extLst>
      <p:ext uri="{BB962C8B-B14F-4D97-AF65-F5344CB8AC3E}">
        <p14:creationId xmlns:p14="http://schemas.microsoft.com/office/powerpoint/2010/main" val="208982031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F6E77EF-7099-4240-9282-968A8599EEC6}" type="slidenum">
              <a:rPr lang="en-US" altLang="en-US" smtClean="0">
                <a:solidFill>
                  <a:srgbClr val="000000"/>
                </a:solidFill>
              </a:rPr>
              <a:pPr/>
              <a:t>91</a:t>
            </a:fld>
            <a:endParaRPr lang="en-US" altLang="en-US">
              <a:solidFill>
                <a:srgbClr val="000000"/>
              </a:solidFill>
            </a:endParaRPr>
          </a:p>
        </p:txBody>
      </p:sp>
      <p:pic>
        <p:nvPicPr>
          <p:cNvPr id="5" name="Content Placeholder 4" descr="Screen shot 2012-08-10 at 8.26.38 PM.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2504" y="4390368"/>
            <a:ext cx="3276191" cy="2196826"/>
          </a:xfrm>
          <a:prstGeom prst="rect">
            <a:avLst/>
          </a:prstGeom>
        </p:spPr>
      </p:pic>
      <p:sp>
        <p:nvSpPr>
          <p:cNvPr id="6" name="Rectangle 5"/>
          <p:cNvSpPr/>
          <p:nvPr/>
        </p:nvSpPr>
        <p:spPr>
          <a:xfrm>
            <a:off x="0" y="3244334"/>
            <a:ext cx="9144000" cy="1077218"/>
          </a:xfrm>
          <a:prstGeom prst="rect">
            <a:avLst/>
          </a:prstGeom>
        </p:spPr>
        <p:txBody>
          <a:bodyPr wrap="square">
            <a:spAutoFit/>
          </a:bodyPr>
          <a:lstStyle/>
          <a:p>
            <a:pPr algn="ctr"/>
            <a:r>
              <a:rPr lang="en-US" sz="4000" b="1" dirty="0" smtClean="0"/>
              <a:t>Wallops Facilities Status</a:t>
            </a:r>
          </a:p>
          <a:p>
            <a:pPr algn="ctr"/>
            <a:r>
              <a:rPr lang="en-US" sz="2400" dirty="0" smtClean="0">
                <a:solidFill>
                  <a:srgbClr val="FF0000"/>
                </a:solidFill>
              </a:rPr>
              <a:t>Ron Walsh</a:t>
            </a:r>
            <a:r>
              <a:rPr lang="en-US" sz="2400" dirty="0" smtClean="0"/>
              <a:t> </a:t>
            </a:r>
            <a:endParaRPr lang="en-US" sz="2400" dirty="0"/>
          </a:p>
        </p:txBody>
      </p:sp>
      <p:pic>
        <p:nvPicPr>
          <p:cNvPr id="7" name="Picture 6" descr="C:\Users\Philip.Kenul\AppData\Local\Temp\SHOUT_logo_caution_tri_ver4a-1.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3280" y="330515"/>
            <a:ext cx="2377440" cy="2065655"/>
          </a:xfrm>
          <a:prstGeom prst="rect">
            <a:avLst/>
          </a:prstGeom>
          <a:noFill/>
          <a:ln>
            <a:noFill/>
          </a:ln>
        </p:spPr>
      </p:pic>
    </p:spTree>
    <p:extLst>
      <p:ext uri="{BB962C8B-B14F-4D97-AF65-F5344CB8AC3E}">
        <p14:creationId xmlns:p14="http://schemas.microsoft.com/office/powerpoint/2010/main" val="303878288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788" y="84618"/>
            <a:ext cx="8458200" cy="1470025"/>
          </a:xfrm>
        </p:spPr>
        <p:txBody>
          <a:bodyPr>
            <a:normAutofit/>
          </a:bodyPr>
          <a:lstStyle/>
          <a:p>
            <a:r>
              <a:rPr lang="en-US" sz="4000" dirty="0" smtClean="0">
                <a:cs typeface="Helvetica"/>
              </a:rPr>
              <a:t>SHOUT Deployment Status to WFF</a:t>
            </a:r>
            <a:endParaRPr lang="en-US" sz="4000" dirty="0">
              <a:cs typeface="Helvetica"/>
            </a:endParaRPr>
          </a:p>
        </p:txBody>
      </p:sp>
      <p:sp>
        <p:nvSpPr>
          <p:cNvPr id="3" name="TextBox 2"/>
          <p:cNvSpPr txBox="1"/>
          <p:nvPr/>
        </p:nvSpPr>
        <p:spPr>
          <a:xfrm>
            <a:off x="1179221" y="1294109"/>
            <a:ext cx="4831131" cy="3970318"/>
          </a:xfrm>
          <a:prstGeom prst="rect">
            <a:avLst/>
          </a:prstGeom>
          <a:noFill/>
        </p:spPr>
        <p:txBody>
          <a:bodyPr wrap="none" rtlCol="0">
            <a:spAutoFit/>
          </a:bodyPr>
          <a:lstStyle/>
          <a:p>
            <a:r>
              <a:rPr lang="en-US" sz="2800" dirty="0" smtClean="0"/>
              <a:t>•  Facility</a:t>
            </a:r>
          </a:p>
          <a:p>
            <a:r>
              <a:rPr lang="en-US" sz="2800" dirty="0"/>
              <a:t>	</a:t>
            </a:r>
            <a:r>
              <a:rPr lang="en-US" sz="2800" dirty="0" smtClean="0"/>
              <a:t>- lab </a:t>
            </a:r>
          </a:p>
          <a:p>
            <a:r>
              <a:rPr lang="en-US" sz="2800" dirty="0"/>
              <a:t>	</a:t>
            </a:r>
            <a:r>
              <a:rPr lang="en-US" sz="2800" dirty="0" smtClean="0"/>
              <a:t>- phone and IT infrastructure</a:t>
            </a:r>
          </a:p>
          <a:p>
            <a:r>
              <a:rPr lang="en-US" sz="2800" dirty="0"/>
              <a:t>	</a:t>
            </a:r>
            <a:r>
              <a:rPr lang="en-US" sz="2800" dirty="0" smtClean="0"/>
              <a:t>- trailer power and IT</a:t>
            </a:r>
          </a:p>
          <a:p>
            <a:r>
              <a:rPr lang="en-US" sz="2800" dirty="0" smtClean="0"/>
              <a:t>•  Chase plane</a:t>
            </a:r>
          </a:p>
          <a:p>
            <a:r>
              <a:rPr lang="en-US" sz="2800" dirty="0"/>
              <a:t>•  Full support</a:t>
            </a:r>
          </a:p>
          <a:p>
            <a:endParaRPr lang="en-US" sz="2800" dirty="0" smtClean="0"/>
          </a:p>
          <a:p>
            <a:r>
              <a:rPr lang="en-US" sz="2800" dirty="0"/>
              <a:t>•  Documentation &amp; Reviews</a:t>
            </a:r>
          </a:p>
          <a:p>
            <a:endParaRPr lang="en-US" sz="2800" dirty="0" smtClean="0"/>
          </a:p>
        </p:txBody>
      </p:sp>
    </p:spTree>
    <p:extLst>
      <p:ext uri="{BB962C8B-B14F-4D97-AF65-F5344CB8AC3E}">
        <p14:creationId xmlns:p14="http://schemas.microsoft.com/office/powerpoint/2010/main" val="271857778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r>
              <a:rPr lang="en-US" dirty="0" smtClean="0"/>
              <a:t> </a:t>
            </a:r>
            <a:br>
              <a:rPr lang="en-US" dirty="0" smtClean="0"/>
            </a:br>
            <a:endParaRPr lang="en-US" dirty="0"/>
          </a:p>
        </p:txBody>
      </p:sp>
      <p:sp>
        <p:nvSpPr>
          <p:cNvPr id="10" name="Slide Number Placeholder 9"/>
          <p:cNvSpPr>
            <a:spLocks noGrp="1"/>
          </p:cNvSpPr>
          <p:nvPr>
            <p:ph type="sldNum" sz="quarter" idx="12"/>
          </p:nvPr>
        </p:nvSpPr>
        <p:spPr/>
        <p:txBody>
          <a:bodyPr/>
          <a:lstStyle/>
          <a:p>
            <a:fld id="{726F1DA1-B6BC-47E9-9ADA-22A55DF707F3}" type="slidenum">
              <a:rPr lang="en-US" smtClean="0"/>
              <a:pPr/>
              <a:t>93</a:t>
            </a:fld>
            <a:endParaRPr lang="en-US" dirty="0"/>
          </a:p>
        </p:txBody>
      </p:sp>
      <p:grpSp>
        <p:nvGrpSpPr>
          <p:cNvPr id="15" name="Group 4"/>
          <p:cNvGrpSpPr>
            <a:grpSpLocks/>
          </p:cNvGrpSpPr>
          <p:nvPr/>
        </p:nvGrpSpPr>
        <p:grpSpPr bwMode="auto">
          <a:xfrm>
            <a:off x="1495261" y="228600"/>
            <a:ext cx="6363271" cy="304800"/>
            <a:chOff x="484" y="144"/>
            <a:chExt cx="4885" cy="240"/>
          </a:xfrm>
        </p:grpSpPr>
        <p:sp>
          <p:nvSpPr>
            <p:cNvPr id="16" name="Rectangle 5"/>
            <p:cNvSpPr>
              <a:spLocks noChangeArrowheads="1"/>
            </p:cNvSpPr>
            <p:nvPr/>
          </p:nvSpPr>
          <p:spPr bwMode="auto">
            <a:xfrm>
              <a:off x="484" y="144"/>
              <a:ext cx="4885" cy="240"/>
            </a:xfrm>
            <a:prstGeom prst="rect">
              <a:avLst/>
            </a:prstGeom>
            <a:solidFill>
              <a:schemeClr val="tx1"/>
            </a:solidFill>
            <a:ln w="9525">
              <a:solidFill>
                <a:schemeClr val="tx1"/>
              </a:solidFill>
              <a:miter lim="800000"/>
              <a:headEnd/>
              <a:tailEnd/>
            </a:ln>
            <a:effectLst/>
          </p:spPr>
          <p:txBody>
            <a:bodyPr wrap="none" anchor="ctr"/>
            <a:lstStyle/>
            <a:p>
              <a:pPr algn="ctr"/>
              <a:endParaRPr lang="en-US" dirty="0"/>
            </a:p>
          </p:txBody>
        </p:sp>
        <p:sp>
          <p:nvSpPr>
            <p:cNvPr id="17" name="Text Box 6"/>
            <p:cNvSpPr txBox="1">
              <a:spLocks noChangeArrowheads="1"/>
            </p:cNvSpPr>
            <p:nvPr/>
          </p:nvSpPr>
          <p:spPr bwMode="white">
            <a:xfrm>
              <a:off x="528" y="144"/>
              <a:ext cx="4800" cy="216"/>
            </a:xfrm>
            <a:prstGeom prst="rect">
              <a:avLst/>
            </a:prstGeom>
            <a:noFill/>
            <a:ln w="9525">
              <a:noFill/>
              <a:miter lim="800000"/>
              <a:headEnd/>
              <a:tailEnd/>
            </a:ln>
            <a:effectLst/>
          </p:spPr>
          <p:txBody>
            <a:bodyPr wrap="square">
              <a:spAutoFit/>
            </a:bodyPr>
            <a:lstStyle/>
            <a:p>
              <a:pPr algn="ctr" eaLnBrk="1" hangingPunct="1">
                <a:spcBef>
                  <a:spcPct val="50000"/>
                </a:spcBef>
              </a:pPr>
              <a:r>
                <a:rPr lang="en-US" i="0" dirty="0" smtClean="0">
                  <a:solidFill>
                    <a:schemeClr val="bg1"/>
                  </a:solidFill>
                  <a:latin typeface="Arial" charset="0"/>
                </a:rPr>
                <a:t>WFF Aircraft Office – Mission Readiness</a:t>
              </a:r>
              <a:endParaRPr lang="en-US" i="0" dirty="0">
                <a:solidFill>
                  <a:schemeClr val="bg1"/>
                </a:solidFill>
                <a:latin typeface="Arial" charset="0"/>
              </a:endParaRPr>
            </a:p>
          </p:txBody>
        </p:sp>
      </p:grpSp>
      <p:pic>
        <p:nvPicPr>
          <p:cNvPr id="19" name="Picture 7"/>
          <p:cNvPicPr>
            <a:picLocks noChangeAspect="1" noChangeArrowheads="1"/>
          </p:cNvPicPr>
          <p:nvPr/>
        </p:nvPicPr>
        <p:blipFill>
          <a:blip r:embed="rId3" cstate="print"/>
          <a:srcRect/>
          <a:stretch>
            <a:fillRect/>
          </a:stretch>
        </p:blipFill>
        <p:spPr bwMode="auto">
          <a:xfrm>
            <a:off x="8064263" y="0"/>
            <a:ext cx="1079737" cy="1027209"/>
          </a:xfrm>
          <a:prstGeom prst="rect">
            <a:avLst/>
          </a:prstGeom>
          <a:noFill/>
          <a:ln w="9525">
            <a:noFill/>
            <a:miter lim="800000"/>
            <a:headEnd/>
            <a:tailEnd/>
          </a:ln>
        </p:spPr>
      </p:pic>
      <p:graphicFrame>
        <p:nvGraphicFramePr>
          <p:cNvPr id="21" name="Table 20"/>
          <p:cNvGraphicFramePr>
            <a:graphicFrameLocks noGrp="1"/>
          </p:cNvGraphicFramePr>
          <p:nvPr/>
        </p:nvGraphicFramePr>
        <p:xfrm>
          <a:off x="1447567" y="660020"/>
          <a:ext cx="6590964" cy="5925455"/>
        </p:xfrm>
        <a:graphic>
          <a:graphicData uri="http://schemas.openxmlformats.org/drawingml/2006/table">
            <a:tbl>
              <a:tblPr/>
              <a:tblGrid>
                <a:gridCol w="575212"/>
                <a:gridCol w="134217"/>
                <a:gridCol w="445788"/>
                <a:gridCol w="143803"/>
                <a:gridCol w="5291944"/>
              </a:tblGrid>
              <a:tr h="231008">
                <a:tc>
                  <a:txBody>
                    <a:bodyPr/>
                    <a:lstStyle/>
                    <a:p>
                      <a:pPr algn="ctr" fontAlgn="b"/>
                      <a:r>
                        <a:rPr lang="en-US" sz="1400" b="1" i="0" u="none" strike="noStrike" dirty="0">
                          <a:solidFill>
                            <a:srgbClr val="000000"/>
                          </a:solidFill>
                          <a:latin typeface="Calibri"/>
                        </a:rPr>
                        <a:t>G</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b"/>
                      <a:r>
                        <a:rPr lang="en-US" sz="1400" b="1" i="0" u="none" strike="noStrike" dirty="0">
                          <a:solidFill>
                            <a:srgbClr val="000000"/>
                          </a:solidFill>
                          <a:latin typeface="Calibri"/>
                        </a:rPr>
                        <a:t>WFF Weather Office </a:t>
                      </a:r>
                      <a:r>
                        <a:rPr lang="en-US" sz="1400" b="1" i="0" u="none" strike="noStrike" dirty="0" smtClean="0">
                          <a:solidFill>
                            <a:srgbClr val="000000"/>
                          </a:solidFill>
                          <a:latin typeface="Calibri"/>
                        </a:rPr>
                        <a:t>&amp; Meteorologists</a:t>
                      </a:r>
                      <a:endParaRPr lang="en-US" sz="1400" b="1" i="0" u="none" strike="noStrike" dirty="0">
                        <a:solidFill>
                          <a:srgbClr val="000000"/>
                        </a:solidFill>
                        <a:latin typeface="Calibri"/>
                      </a:endParaRPr>
                    </a:p>
                  </a:txBody>
                  <a:tcPr marL="7554" marR="7554" marT="7554" marB="0" anchor="b">
                    <a:lnL>
                      <a:noFill/>
                    </a:lnL>
                    <a:lnR>
                      <a:noFill/>
                    </a:lnR>
                    <a:lnT>
                      <a:noFill/>
                    </a:lnT>
                    <a:lnB>
                      <a:noFill/>
                    </a:lnB>
                  </a:tcPr>
                </a:tc>
                <a:tc hMerge="1">
                  <a:txBody>
                    <a:bodyPr/>
                    <a:lstStyle/>
                    <a:p>
                      <a:endParaRPr lang="en-US"/>
                    </a:p>
                  </a:txBody>
                  <a:tcPr/>
                </a:tc>
                <a:tc hMerge="1">
                  <a:txBody>
                    <a:bodyPr/>
                    <a:lstStyle/>
                    <a:p>
                      <a:endParaRPr lang="en-US"/>
                    </a:p>
                  </a:txBody>
                  <a:tcPr/>
                </a:tc>
              </a:tr>
              <a:tr h="231008">
                <a:tc>
                  <a:txBody>
                    <a:bodyPr/>
                    <a:lstStyle/>
                    <a:p>
                      <a:pPr algn="ctr" fontAlgn="b"/>
                      <a:r>
                        <a:rPr lang="en-US" sz="1400" b="1" i="0" u="none" strike="noStrike" dirty="0">
                          <a:solidFill>
                            <a:srgbClr val="000000"/>
                          </a:solidFill>
                          <a:latin typeface="Calibri"/>
                        </a:rPr>
                        <a:t>G</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b"/>
                      <a:r>
                        <a:rPr lang="en-US" sz="1400" b="1" i="0" u="none" strike="noStrike" dirty="0">
                          <a:solidFill>
                            <a:srgbClr val="000000"/>
                          </a:solidFill>
                          <a:latin typeface="Calibri"/>
                        </a:rPr>
                        <a:t>WFF Airport &amp; Airport </a:t>
                      </a:r>
                      <a:r>
                        <a:rPr lang="en-US" sz="1400" b="1" i="0" u="none" strike="noStrike" dirty="0" smtClean="0">
                          <a:solidFill>
                            <a:srgbClr val="000000"/>
                          </a:solidFill>
                          <a:latin typeface="Calibri"/>
                        </a:rPr>
                        <a:t>Tower Controllers</a:t>
                      </a:r>
                      <a:endParaRPr lang="en-US" sz="1400" b="1" i="0" u="none" strike="noStrike" dirty="0">
                        <a:solidFill>
                          <a:srgbClr val="000000"/>
                        </a:solidFill>
                        <a:latin typeface="Calibri"/>
                      </a:endParaRPr>
                    </a:p>
                  </a:txBody>
                  <a:tcPr marL="7554" marR="7554" marT="7554" marB="0" anchor="b">
                    <a:lnL>
                      <a:noFill/>
                    </a:lnL>
                    <a:lnR>
                      <a:noFill/>
                    </a:lnR>
                    <a:lnT>
                      <a:noFill/>
                    </a:lnT>
                    <a:lnB>
                      <a:noFill/>
                    </a:lnB>
                  </a:tcPr>
                </a:tc>
                <a:tc hMerge="1">
                  <a:txBody>
                    <a:bodyPr/>
                    <a:lstStyle/>
                    <a:p>
                      <a:endParaRPr lang="en-US"/>
                    </a:p>
                  </a:txBody>
                  <a:tcPr/>
                </a:tc>
                <a:tc hMerge="1">
                  <a:txBody>
                    <a:bodyPr/>
                    <a:lstStyle/>
                    <a:p>
                      <a:endParaRPr lang="en-US"/>
                    </a:p>
                  </a:txBody>
                  <a:tcPr/>
                </a:tc>
              </a:tr>
              <a:tr h="231008">
                <a:tc>
                  <a:txBody>
                    <a:bodyPr/>
                    <a:lstStyle/>
                    <a:p>
                      <a:pPr algn="ctr" fontAlgn="b"/>
                      <a:r>
                        <a:rPr lang="en-US" sz="1400" b="1" i="0" u="none" strike="noStrike" dirty="0">
                          <a:solidFill>
                            <a:srgbClr val="000000"/>
                          </a:solidFill>
                          <a:latin typeface="Calibri"/>
                        </a:rPr>
                        <a:t>G</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b"/>
                      <a:r>
                        <a:rPr lang="en-US" sz="1400" b="1" i="0" u="none" strike="noStrike" dirty="0">
                          <a:solidFill>
                            <a:srgbClr val="000000"/>
                          </a:solidFill>
                          <a:latin typeface="Calibri"/>
                        </a:rPr>
                        <a:t>WFF SureTrak radar display in GHMOF</a:t>
                      </a:r>
                    </a:p>
                  </a:txBody>
                  <a:tcPr marL="7554" marR="7554" marT="7554" marB="0" anchor="b">
                    <a:lnL>
                      <a:noFill/>
                    </a:lnL>
                    <a:lnR>
                      <a:noFill/>
                    </a:lnR>
                    <a:lnT>
                      <a:noFill/>
                    </a:lnT>
                    <a:lnB>
                      <a:noFill/>
                    </a:lnB>
                  </a:tcPr>
                </a:tc>
                <a:tc hMerge="1">
                  <a:txBody>
                    <a:bodyPr/>
                    <a:lstStyle/>
                    <a:p>
                      <a:endParaRPr lang="en-US"/>
                    </a:p>
                  </a:txBody>
                  <a:tcPr/>
                </a:tc>
                <a:tc hMerge="1">
                  <a:txBody>
                    <a:bodyPr/>
                    <a:lstStyle/>
                    <a:p>
                      <a:endParaRPr lang="en-US"/>
                    </a:p>
                  </a:txBody>
                  <a:tcPr/>
                </a:tc>
              </a:tr>
              <a:tr h="231008">
                <a:tc>
                  <a:txBody>
                    <a:bodyPr/>
                    <a:lstStyle/>
                    <a:p>
                      <a:pPr algn="ctr" fontAlgn="b"/>
                      <a:r>
                        <a:rPr lang="en-US" sz="1400" b="1" i="0" u="none" strike="noStrike" dirty="0">
                          <a:solidFill>
                            <a:srgbClr val="000000"/>
                          </a:solidFill>
                          <a:latin typeface="Calibri"/>
                        </a:rPr>
                        <a:t>G</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b"/>
                      <a:r>
                        <a:rPr lang="en-US" sz="1400" b="1" i="0" u="none" strike="noStrike" dirty="0">
                          <a:solidFill>
                            <a:srgbClr val="000000"/>
                          </a:solidFill>
                          <a:latin typeface="Calibri"/>
                        </a:rPr>
                        <a:t>WFF video and photo coverage</a:t>
                      </a:r>
                    </a:p>
                  </a:txBody>
                  <a:tcPr marL="7554" marR="7554" marT="7554" marB="0" anchor="b">
                    <a:lnL>
                      <a:noFill/>
                    </a:lnL>
                    <a:lnR>
                      <a:noFill/>
                    </a:lnR>
                    <a:lnT>
                      <a:noFill/>
                    </a:lnT>
                    <a:lnB>
                      <a:noFill/>
                    </a:lnB>
                  </a:tcPr>
                </a:tc>
                <a:tc hMerge="1">
                  <a:txBody>
                    <a:bodyPr/>
                    <a:lstStyle/>
                    <a:p>
                      <a:endParaRPr lang="en-US"/>
                    </a:p>
                  </a:txBody>
                  <a:tcPr/>
                </a:tc>
                <a:tc hMerge="1">
                  <a:txBody>
                    <a:bodyPr/>
                    <a:lstStyle/>
                    <a:p>
                      <a:endParaRPr lang="en-US"/>
                    </a:p>
                  </a:txBody>
                  <a:tcPr/>
                </a:tc>
              </a:tr>
              <a:tr h="231008">
                <a:tc>
                  <a:txBody>
                    <a:bodyPr/>
                    <a:lstStyle/>
                    <a:p>
                      <a:pPr algn="ctr" fontAlgn="b"/>
                      <a:r>
                        <a:rPr lang="en-US" sz="1400" b="1" i="0" u="none" strike="noStrike" dirty="0">
                          <a:solidFill>
                            <a:srgbClr val="000000"/>
                          </a:solidFill>
                          <a:latin typeface="Calibri"/>
                        </a:rPr>
                        <a:t>G</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b"/>
                      <a:r>
                        <a:rPr lang="en-US" sz="1400" b="1" i="0" u="none" strike="noStrike" dirty="0">
                          <a:solidFill>
                            <a:srgbClr val="000000"/>
                          </a:solidFill>
                          <a:latin typeface="Calibri"/>
                        </a:rPr>
                        <a:t>WFF IT &amp; </a:t>
                      </a:r>
                      <a:r>
                        <a:rPr lang="en-US" sz="1400" b="1" i="0" u="none" strike="noStrike" dirty="0" smtClean="0">
                          <a:solidFill>
                            <a:srgbClr val="000000"/>
                          </a:solidFill>
                          <a:latin typeface="Calibri"/>
                        </a:rPr>
                        <a:t>phone infrastructure</a:t>
                      </a:r>
                      <a:endParaRPr lang="en-US" sz="1400" b="1" i="0" u="none" strike="noStrike" dirty="0">
                        <a:solidFill>
                          <a:srgbClr val="000000"/>
                        </a:solidFill>
                        <a:latin typeface="Calibri"/>
                      </a:endParaRPr>
                    </a:p>
                  </a:txBody>
                  <a:tcPr marL="7554" marR="7554" marT="7554" marB="0" anchor="b">
                    <a:lnL>
                      <a:noFill/>
                    </a:lnL>
                    <a:lnR>
                      <a:noFill/>
                    </a:lnR>
                    <a:lnT>
                      <a:noFill/>
                    </a:lnT>
                    <a:lnB>
                      <a:noFill/>
                    </a:lnB>
                  </a:tcPr>
                </a:tc>
                <a:tc hMerge="1">
                  <a:txBody>
                    <a:bodyPr/>
                    <a:lstStyle/>
                    <a:p>
                      <a:endParaRPr lang="en-US"/>
                    </a:p>
                  </a:txBody>
                  <a:tcPr/>
                </a:tc>
                <a:tc hMerge="1">
                  <a:txBody>
                    <a:bodyPr/>
                    <a:lstStyle/>
                    <a:p>
                      <a:endParaRPr lang="en-US"/>
                    </a:p>
                  </a:txBody>
                  <a:tcPr/>
                </a:tc>
              </a:tr>
              <a:tr h="231008">
                <a:tc>
                  <a:txBody>
                    <a:bodyPr/>
                    <a:lstStyle/>
                    <a:p>
                      <a:pPr algn="ctr" fontAlgn="b"/>
                      <a:r>
                        <a:rPr lang="en-US" sz="1400" b="1" i="0" u="none" strike="noStrike" dirty="0">
                          <a:solidFill>
                            <a:srgbClr val="000000"/>
                          </a:solidFill>
                          <a:latin typeface="Calibri"/>
                        </a:rPr>
                        <a:t>G</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b"/>
                      <a:r>
                        <a:rPr lang="en-US" sz="1400" b="1" i="0" u="none" strike="noStrike" dirty="0">
                          <a:solidFill>
                            <a:srgbClr val="000000"/>
                          </a:solidFill>
                          <a:latin typeface="Calibri"/>
                        </a:rPr>
                        <a:t>WFF Portable Trunk Radios</a:t>
                      </a:r>
                    </a:p>
                  </a:txBody>
                  <a:tcPr marL="7554" marR="7554" marT="7554" marB="0" anchor="b">
                    <a:lnL>
                      <a:noFill/>
                    </a:lnL>
                    <a:lnR>
                      <a:noFill/>
                    </a:lnR>
                    <a:lnT>
                      <a:noFill/>
                    </a:lnT>
                    <a:lnB>
                      <a:noFill/>
                    </a:lnB>
                  </a:tcPr>
                </a:tc>
                <a:tc hMerge="1">
                  <a:txBody>
                    <a:bodyPr/>
                    <a:lstStyle/>
                    <a:p>
                      <a:endParaRPr lang="en-US"/>
                    </a:p>
                  </a:txBody>
                  <a:tcPr/>
                </a:tc>
                <a:tc hMerge="1">
                  <a:txBody>
                    <a:bodyPr/>
                    <a:lstStyle/>
                    <a:p>
                      <a:endParaRPr lang="en-US"/>
                    </a:p>
                  </a:txBody>
                  <a:tcPr/>
                </a:tc>
              </a:tr>
              <a:tr h="231008">
                <a:tc>
                  <a:txBody>
                    <a:bodyPr/>
                    <a:lstStyle/>
                    <a:p>
                      <a:pPr algn="ctr" fontAlgn="b"/>
                      <a:r>
                        <a:rPr lang="en-US" sz="1400" b="1" i="0" u="none" strike="noStrike" dirty="0">
                          <a:solidFill>
                            <a:srgbClr val="000000"/>
                          </a:solidFill>
                          <a:latin typeface="Calibri"/>
                        </a:rPr>
                        <a:t>G</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b"/>
                      <a:r>
                        <a:rPr lang="en-US" sz="1400" b="1" i="0" u="none" strike="noStrike" dirty="0">
                          <a:solidFill>
                            <a:srgbClr val="000000"/>
                          </a:solidFill>
                          <a:latin typeface="Calibri"/>
                        </a:rPr>
                        <a:t>WFF commercial power &amp; diesel backup</a:t>
                      </a:r>
                    </a:p>
                  </a:txBody>
                  <a:tcPr marL="7554" marR="7554" marT="7554" marB="0" anchor="b">
                    <a:lnL>
                      <a:noFill/>
                    </a:lnL>
                    <a:lnR>
                      <a:noFill/>
                    </a:lnR>
                    <a:lnT>
                      <a:noFill/>
                    </a:lnT>
                    <a:lnB>
                      <a:noFill/>
                    </a:lnB>
                  </a:tcPr>
                </a:tc>
                <a:tc hMerge="1">
                  <a:txBody>
                    <a:bodyPr/>
                    <a:lstStyle/>
                    <a:p>
                      <a:endParaRPr lang="en-US"/>
                    </a:p>
                  </a:txBody>
                  <a:tcPr/>
                </a:tc>
                <a:tc hMerge="1">
                  <a:txBody>
                    <a:bodyPr/>
                    <a:lstStyle/>
                    <a:p>
                      <a:endParaRPr lang="en-US"/>
                    </a:p>
                  </a:txBody>
                  <a:tcPr/>
                </a:tc>
              </a:tr>
              <a:tr h="231008">
                <a:tc>
                  <a:txBody>
                    <a:bodyPr/>
                    <a:lstStyle/>
                    <a:p>
                      <a:pPr algn="ctr" fontAlgn="b"/>
                      <a:r>
                        <a:rPr lang="en-US" sz="1400" b="1" i="0" u="none" strike="noStrike" dirty="0">
                          <a:solidFill>
                            <a:srgbClr val="000000"/>
                          </a:solidFill>
                          <a:latin typeface="Calibri"/>
                        </a:rPr>
                        <a:t>Y</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b"/>
                      <a:r>
                        <a:rPr lang="en-US" sz="1400" b="1" i="0" u="none" strike="noStrike" dirty="0">
                          <a:solidFill>
                            <a:srgbClr val="000000"/>
                          </a:solidFill>
                          <a:latin typeface="Calibri"/>
                        </a:rPr>
                        <a:t>WFF Chase aircraft</a:t>
                      </a:r>
                    </a:p>
                  </a:txBody>
                  <a:tcPr marL="7554" marR="7554" marT="7554"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20007">
                <a:tc>
                  <a:txBody>
                    <a:bodyPr/>
                    <a:lstStyle/>
                    <a:p>
                      <a:pPr algn="ctr" fontAlgn="b"/>
                      <a:endParaRPr lang="en-US" sz="1400" b="1" i="0" u="none" strike="noStrike" dirty="0">
                        <a:solidFill>
                          <a:srgbClr val="000000"/>
                        </a:solidFill>
                        <a:latin typeface="Calibri"/>
                      </a:endParaRPr>
                    </a:p>
                  </a:txBody>
                  <a:tcPr marL="7554" marR="7554" marT="755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dirty="0">
                        <a:solidFill>
                          <a:srgbClr val="000000"/>
                        </a:solidFill>
                        <a:latin typeface="Calibri"/>
                      </a:endParaRPr>
                    </a:p>
                  </a:txBody>
                  <a:tcPr marL="7554" marR="7554" marT="75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smtClean="0">
                          <a:solidFill>
                            <a:srgbClr val="000000"/>
                          </a:solidFill>
                          <a:latin typeface="Calibri"/>
                        </a:rPr>
                        <a:t>Y</a:t>
                      </a:r>
                      <a:endParaRPr lang="en-US" sz="1400" b="1" i="0" u="none" strike="noStrike" dirty="0">
                        <a:solidFill>
                          <a:srgbClr val="000000"/>
                        </a:solidFill>
                        <a:latin typeface="Calibri"/>
                      </a:endParaRP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endParaRPr lang="en-US" sz="1400" b="1" i="0" u="none" strike="noStrike" dirty="0">
                        <a:solidFill>
                          <a:srgbClr val="000000"/>
                        </a:solidFill>
                        <a:latin typeface="Calibri"/>
                      </a:endParaRPr>
                    </a:p>
                  </a:txBody>
                  <a:tcPr marL="7554" marR="7554" marT="755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1" i="0" u="none" strike="noStrike" dirty="0">
                          <a:solidFill>
                            <a:srgbClr val="000000"/>
                          </a:solidFill>
                          <a:latin typeface="Calibri"/>
                        </a:rPr>
                        <a:t>T-34C (primary) </a:t>
                      </a:r>
                      <a:r>
                        <a:rPr lang="en-US" sz="1400" b="1" i="0" u="none" strike="noStrike" dirty="0" smtClean="0">
                          <a:solidFill>
                            <a:srgbClr val="000000"/>
                          </a:solidFill>
                          <a:latin typeface="Calibri"/>
                        </a:rPr>
                        <a:t>[arrival scheduled for 8/27 1200 EDT]</a:t>
                      </a:r>
                      <a:endParaRPr lang="en-US" sz="1400" b="1" i="0" u="none" strike="noStrike" dirty="0">
                        <a:solidFill>
                          <a:srgbClr val="000000"/>
                        </a:solidFill>
                        <a:latin typeface="Calibri"/>
                      </a:endParaRPr>
                    </a:p>
                  </a:txBody>
                  <a:tcPr marL="7554" marR="7554" marT="7554" marB="0" anchor="b">
                    <a:lnL>
                      <a:noFill/>
                    </a:lnL>
                    <a:lnR>
                      <a:noFill/>
                    </a:lnR>
                    <a:lnT>
                      <a:noFill/>
                    </a:lnT>
                    <a:lnB>
                      <a:noFill/>
                    </a:lnB>
                  </a:tcPr>
                </a:tc>
              </a:tr>
              <a:tr h="220007">
                <a:tc>
                  <a:txBody>
                    <a:bodyPr/>
                    <a:lstStyle/>
                    <a:p>
                      <a:pPr algn="ctr" fontAlgn="b"/>
                      <a:endParaRPr lang="en-US" sz="1400" b="1" i="0" u="none" strike="noStrike" dirty="0">
                        <a:solidFill>
                          <a:srgbClr val="000000"/>
                        </a:solidFill>
                        <a:latin typeface="Calibri"/>
                      </a:endParaRPr>
                    </a:p>
                  </a:txBody>
                  <a:tcPr marL="7554" marR="7554" marT="7554" marB="0" anchor="b">
                    <a:lnL>
                      <a:noFill/>
                    </a:lnL>
                    <a:lnR>
                      <a:noFill/>
                    </a:lnR>
                    <a:lnT>
                      <a:noFill/>
                    </a:lnT>
                    <a:lnB>
                      <a:noFill/>
                    </a:lnB>
                  </a:tcPr>
                </a:tc>
                <a:tc>
                  <a:txBody>
                    <a:bodyPr/>
                    <a:lstStyle/>
                    <a:p>
                      <a:pPr algn="l" fontAlgn="b"/>
                      <a:endParaRPr lang="en-US" sz="1400" b="1" i="0" u="none" strike="noStrike" dirty="0">
                        <a:solidFill>
                          <a:srgbClr val="000000"/>
                        </a:solidFill>
                        <a:latin typeface="Calibri"/>
                      </a:endParaRPr>
                    </a:p>
                  </a:txBody>
                  <a:tcPr marL="7554" marR="7554" marT="75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0000"/>
                          </a:solidFill>
                          <a:latin typeface="Calibri"/>
                        </a:rPr>
                        <a:t>G</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endParaRPr lang="en-US" sz="1400" b="1" i="0" u="none" strike="noStrike" dirty="0">
                        <a:solidFill>
                          <a:srgbClr val="000000"/>
                        </a:solidFill>
                        <a:latin typeface="Calibri"/>
                      </a:endParaRPr>
                    </a:p>
                  </a:txBody>
                  <a:tcPr marL="7554" marR="7554" marT="755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1" i="0" u="none" strike="noStrike" dirty="0">
                          <a:solidFill>
                            <a:srgbClr val="000000"/>
                          </a:solidFill>
                          <a:latin typeface="Calibri"/>
                        </a:rPr>
                        <a:t>King Air (backup)</a:t>
                      </a:r>
                    </a:p>
                  </a:txBody>
                  <a:tcPr marL="7554" marR="7554" marT="7554" marB="0" anchor="b">
                    <a:lnL>
                      <a:noFill/>
                    </a:lnL>
                    <a:lnR>
                      <a:noFill/>
                    </a:lnR>
                    <a:lnT>
                      <a:noFill/>
                    </a:lnT>
                    <a:lnB>
                      <a:noFill/>
                    </a:lnB>
                  </a:tcPr>
                </a:tc>
              </a:tr>
              <a:tr h="231008">
                <a:tc>
                  <a:txBody>
                    <a:bodyPr/>
                    <a:lstStyle/>
                    <a:p>
                      <a:pPr algn="ctr" fontAlgn="b"/>
                      <a:endParaRPr lang="en-US" sz="1400" b="1" i="0" u="none" strike="noStrike" dirty="0">
                        <a:solidFill>
                          <a:srgbClr val="000000"/>
                        </a:solidFill>
                        <a:latin typeface="Calibri"/>
                      </a:endParaRPr>
                    </a:p>
                  </a:txBody>
                  <a:tcPr marL="7554" marR="7554" marT="7554" marB="0" anchor="b">
                    <a:lnL>
                      <a:noFill/>
                    </a:lnL>
                    <a:lnR>
                      <a:noFill/>
                    </a:lnR>
                    <a:lnT>
                      <a:noFill/>
                    </a:lnT>
                    <a:lnB>
                      <a:noFill/>
                    </a:lnB>
                  </a:tcPr>
                </a:tc>
                <a:tc>
                  <a:txBody>
                    <a:bodyPr/>
                    <a:lstStyle/>
                    <a:p>
                      <a:pPr algn="l" fontAlgn="b"/>
                      <a:endParaRPr lang="en-US" sz="1400" b="1" i="0" u="none" strike="noStrike" dirty="0">
                        <a:solidFill>
                          <a:srgbClr val="000000"/>
                        </a:solidFill>
                        <a:latin typeface="Calibri"/>
                      </a:endParaRPr>
                    </a:p>
                  </a:txBody>
                  <a:tcPr marL="7554" marR="7554" marT="75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0000"/>
                          </a:solidFill>
                          <a:latin typeface="Calibri"/>
                        </a:rPr>
                        <a:t>G</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endParaRPr lang="en-US" sz="1400" b="1" i="0" u="none" strike="noStrike" dirty="0">
                        <a:solidFill>
                          <a:srgbClr val="000000"/>
                        </a:solidFill>
                        <a:latin typeface="Calibri"/>
                      </a:endParaRPr>
                    </a:p>
                  </a:txBody>
                  <a:tcPr marL="7554" marR="7554" marT="755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1" i="0" u="none" strike="noStrike" dirty="0">
                          <a:solidFill>
                            <a:srgbClr val="000000"/>
                          </a:solidFill>
                          <a:latin typeface="Calibri"/>
                        </a:rPr>
                        <a:t>Air Crew</a:t>
                      </a:r>
                    </a:p>
                  </a:txBody>
                  <a:tcPr marL="7554" marR="7554" marT="7554" marB="0" anchor="b">
                    <a:lnL>
                      <a:noFill/>
                    </a:lnL>
                    <a:lnR>
                      <a:noFill/>
                    </a:lnR>
                    <a:lnT>
                      <a:noFill/>
                    </a:lnT>
                    <a:lnB>
                      <a:noFill/>
                    </a:lnB>
                  </a:tcPr>
                </a:tc>
              </a:tr>
              <a:tr h="231008">
                <a:tc>
                  <a:txBody>
                    <a:bodyPr/>
                    <a:lstStyle/>
                    <a:p>
                      <a:pPr algn="ctr" fontAlgn="b"/>
                      <a:endParaRPr lang="en-US" sz="1400" b="1" i="0" u="none" strike="noStrike" dirty="0">
                        <a:solidFill>
                          <a:srgbClr val="000000"/>
                        </a:solidFill>
                        <a:latin typeface="Calibri"/>
                      </a:endParaRPr>
                    </a:p>
                  </a:txBody>
                  <a:tcPr marL="7554" marR="7554" marT="755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latin typeface="Calibri"/>
                      </a:endParaRPr>
                    </a:p>
                  </a:txBody>
                  <a:tcPr marL="7554" marR="7554" marT="755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0000"/>
                          </a:solidFill>
                          <a:latin typeface="Calibri"/>
                        </a:rPr>
                        <a:t>Y</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1" i="0" u="none" strike="noStrike" dirty="0">
                          <a:solidFill>
                            <a:srgbClr val="000000"/>
                          </a:solidFill>
                          <a:latin typeface="Calibri"/>
                        </a:rPr>
                        <a:t>Chase Practice Flight with a simulated GH</a:t>
                      </a:r>
                    </a:p>
                  </a:txBody>
                  <a:tcPr marL="7554" marR="7554" marT="7554" marB="0" anchor="b">
                    <a:lnL>
                      <a:noFill/>
                    </a:lnL>
                    <a:lnR>
                      <a:noFill/>
                    </a:lnR>
                    <a:lnT>
                      <a:noFill/>
                    </a:lnT>
                    <a:lnB>
                      <a:noFill/>
                    </a:lnB>
                  </a:tcPr>
                </a:tc>
              </a:tr>
              <a:tr h="231008">
                <a:tc>
                  <a:txBody>
                    <a:bodyPr/>
                    <a:lstStyle/>
                    <a:p>
                      <a:pPr algn="ctr" fontAlgn="b"/>
                      <a:r>
                        <a:rPr lang="en-US" sz="1400" b="1" i="0" u="none" strike="noStrike" dirty="0">
                          <a:solidFill>
                            <a:srgbClr val="000000"/>
                          </a:solidFill>
                          <a:latin typeface="Calibri"/>
                        </a:rPr>
                        <a:t>Y</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b"/>
                      <a:r>
                        <a:rPr lang="en-US" sz="1400" b="1" i="0" u="none" strike="noStrike" dirty="0">
                          <a:solidFill>
                            <a:srgbClr val="000000"/>
                          </a:solidFill>
                          <a:latin typeface="Calibri"/>
                        </a:rPr>
                        <a:t>WFF Safety</a:t>
                      </a:r>
                    </a:p>
                  </a:txBody>
                  <a:tcPr marL="7554" marR="7554" marT="755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31008">
                <a:tc>
                  <a:txBody>
                    <a:bodyPr/>
                    <a:lstStyle/>
                    <a:p>
                      <a:pPr algn="ctr" fontAlgn="b"/>
                      <a:endParaRPr lang="en-US" sz="1400" b="1" i="0" u="none" strike="noStrike" dirty="0">
                        <a:solidFill>
                          <a:srgbClr val="000000"/>
                        </a:solidFill>
                        <a:latin typeface="Calibri"/>
                      </a:endParaRPr>
                    </a:p>
                  </a:txBody>
                  <a:tcPr marL="7554" marR="7554" marT="755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dirty="0">
                        <a:solidFill>
                          <a:srgbClr val="000000"/>
                        </a:solidFill>
                        <a:latin typeface="Calibri"/>
                      </a:endParaRPr>
                    </a:p>
                  </a:txBody>
                  <a:tcPr marL="7554" marR="7554" marT="755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0000"/>
                          </a:solidFill>
                          <a:latin typeface="Calibri"/>
                        </a:rPr>
                        <a:t>G</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1" i="0" u="none" strike="noStrike" dirty="0">
                          <a:solidFill>
                            <a:srgbClr val="000000"/>
                          </a:solidFill>
                          <a:latin typeface="Calibri"/>
                        </a:rPr>
                        <a:t>Final flight routes from Dryden (transit and science)</a:t>
                      </a:r>
                    </a:p>
                  </a:txBody>
                  <a:tcPr marL="7554" marR="7554" marT="7554" marB="0" anchor="b">
                    <a:lnL>
                      <a:noFill/>
                    </a:lnL>
                    <a:lnR>
                      <a:noFill/>
                    </a:lnR>
                    <a:lnT>
                      <a:noFill/>
                    </a:lnT>
                    <a:lnB>
                      <a:noFill/>
                    </a:lnB>
                  </a:tcPr>
                </a:tc>
              </a:tr>
              <a:tr h="231008">
                <a:tc>
                  <a:txBody>
                    <a:bodyPr/>
                    <a:lstStyle/>
                    <a:p>
                      <a:pPr algn="ctr" fontAlgn="b"/>
                      <a:endParaRPr lang="en-US" sz="1400" b="1" i="0" u="none" strike="noStrike" dirty="0">
                        <a:solidFill>
                          <a:srgbClr val="000000"/>
                        </a:solidFill>
                        <a:latin typeface="Calibri"/>
                      </a:endParaRPr>
                    </a:p>
                  </a:txBody>
                  <a:tcPr marL="7554" marR="7554" marT="7554" marB="0" anchor="b">
                    <a:lnL>
                      <a:noFill/>
                    </a:lnL>
                    <a:lnR>
                      <a:noFill/>
                    </a:lnR>
                    <a:lnT>
                      <a:noFill/>
                    </a:lnT>
                    <a:lnB>
                      <a:noFill/>
                    </a:lnB>
                  </a:tcPr>
                </a:tc>
                <a:tc>
                  <a:txBody>
                    <a:bodyPr/>
                    <a:lstStyle/>
                    <a:p>
                      <a:pPr algn="l" fontAlgn="b"/>
                      <a:endParaRPr lang="en-US" sz="1400" b="1" i="0" u="none" strike="noStrike" dirty="0">
                        <a:solidFill>
                          <a:srgbClr val="000000"/>
                        </a:solidFill>
                        <a:latin typeface="Calibri"/>
                      </a:endParaRPr>
                    </a:p>
                  </a:txBody>
                  <a:tcPr marL="7554" marR="7554" marT="755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0000"/>
                          </a:solidFill>
                          <a:latin typeface="Calibri"/>
                        </a:rPr>
                        <a:t>Y</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1" i="0" u="none" strike="noStrike" dirty="0">
                          <a:solidFill>
                            <a:srgbClr val="000000"/>
                          </a:solidFill>
                          <a:latin typeface="Calibri"/>
                        </a:rPr>
                        <a:t>GH Emitter info from Dryden for HERP &amp; Spectrum Mgmt</a:t>
                      </a:r>
                    </a:p>
                  </a:txBody>
                  <a:tcPr marL="7554" marR="7554" marT="7554" marB="0" anchor="b">
                    <a:lnL>
                      <a:noFill/>
                    </a:lnL>
                    <a:lnR>
                      <a:noFill/>
                    </a:lnR>
                    <a:lnT>
                      <a:noFill/>
                    </a:lnT>
                    <a:lnB>
                      <a:noFill/>
                    </a:lnB>
                  </a:tcPr>
                </a:tc>
              </a:tr>
              <a:tr h="220007">
                <a:tc>
                  <a:txBody>
                    <a:bodyPr/>
                    <a:lstStyle/>
                    <a:p>
                      <a:pPr algn="ctr" fontAlgn="b"/>
                      <a:endParaRPr lang="en-US" sz="1400" b="1" i="0" u="none" strike="noStrike" dirty="0">
                        <a:solidFill>
                          <a:srgbClr val="000000"/>
                        </a:solidFill>
                        <a:latin typeface="Calibri"/>
                      </a:endParaRPr>
                    </a:p>
                  </a:txBody>
                  <a:tcPr marL="7554" marR="7554" marT="7554" marB="0" anchor="b">
                    <a:lnL>
                      <a:noFill/>
                    </a:lnL>
                    <a:lnR>
                      <a:noFill/>
                    </a:lnR>
                    <a:lnT>
                      <a:noFill/>
                    </a:lnT>
                    <a:lnB>
                      <a:noFill/>
                    </a:lnB>
                  </a:tcPr>
                </a:tc>
                <a:tc>
                  <a:txBody>
                    <a:bodyPr/>
                    <a:lstStyle/>
                    <a:p>
                      <a:pPr algn="l" fontAlgn="b"/>
                      <a:endParaRPr lang="en-US" sz="1400" b="1" i="0" u="none" strike="noStrike" dirty="0">
                        <a:solidFill>
                          <a:srgbClr val="000000"/>
                        </a:solidFill>
                        <a:latin typeface="Calibri"/>
                      </a:endParaRPr>
                    </a:p>
                  </a:txBody>
                  <a:tcPr marL="7554" marR="7554" marT="75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0000"/>
                          </a:solidFill>
                          <a:latin typeface="Calibri"/>
                        </a:rPr>
                        <a:t>8/27</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1" i="0" u="none" strike="noStrike" dirty="0">
                        <a:solidFill>
                          <a:srgbClr val="000000"/>
                        </a:solidFill>
                        <a:latin typeface="Calibri"/>
                      </a:endParaRPr>
                    </a:p>
                  </a:txBody>
                  <a:tcPr marL="7554" marR="7554" marT="755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1" i="0" u="none" strike="noStrike" dirty="0">
                          <a:solidFill>
                            <a:srgbClr val="000000"/>
                          </a:solidFill>
                          <a:latin typeface="Calibri"/>
                        </a:rPr>
                        <a:t>WFF Ground Safety Plan (GSP) [95% complete]</a:t>
                      </a:r>
                    </a:p>
                  </a:txBody>
                  <a:tcPr marL="7554" marR="7554" marT="7554" marB="0" anchor="b">
                    <a:lnL>
                      <a:noFill/>
                    </a:lnL>
                    <a:lnR>
                      <a:noFill/>
                    </a:lnR>
                    <a:lnT>
                      <a:noFill/>
                    </a:lnT>
                    <a:lnB>
                      <a:noFill/>
                    </a:lnB>
                  </a:tcPr>
                </a:tc>
              </a:tr>
              <a:tr h="231008">
                <a:tc>
                  <a:txBody>
                    <a:bodyPr/>
                    <a:lstStyle/>
                    <a:p>
                      <a:pPr algn="ctr" fontAlgn="b"/>
                      <a:r>
                        <a:rPr lang="en-US" sz="1400" b="1" i="0" u="none" strike="noStrike" dirty="0">
                          <a:solidFill>
                            <a:srgbClr val="000000"/>
                          </a:solidFill>
                          <a:latin typeface="Calibri"/>
                        </a:rPr>
                        <a:t> </a:t>
                      </a:r>
                    </a:p>
                  </a:txBody>
                  <a:tcPr marL="7554" marR="7554" marT="755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latin typeface="Calibri"/>
                      </a:endParaRPr>
                    </a:p>
                  </a:txBody>
                  <a:tcPr marL="7554" marR="7554" marT="75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0000"/>
                          </a:solidFill>
                          <a:latin typeface="Calibri"/>
                        </a:rPr>
                        <a:t>8/27</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1" i="0" u="none" strike="noStrike" dirty="0">
                        <a:solidFill>
                          <a:srgbClr val="000000"/>
                        </a:solidFill>
                        <a:latin typeface="Calibri"/>
                      </a:endParaRPr>
                    </a:p>
                  </a:txBody>
                  <a:tcPr marL="7554" marR="7554" marT="755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1" i="0" u="none" strike="noStrike" dirty="0">
                          <a:solidFill>
                            <a:srgbClr val="000000"/>
                          </a:solidFill>
                          <a:latin typeface="Calibri"/>
                        </a:rPr>
                        <a:t>WFF Flight Safety Plan (FSP) [95% complete]</a:t>
                      </a:r>
                    </a:p>
                  </a:txBody>
                  <a:tcPr marL="7554" marR="7554" marT="7554" marB="0" anchor="b">
                    <a:lnL>
                      <a:noFill/>
                    </a:lnL>
                    <a:lnR>
                      <a:noFill/>
                    </a:lnR>
                    <a:lnT>
                      <a:noFill/>
                    </a:lnT>
                    <a:lnB>
                      <a:noFill/>
                    </a:lnB>
                  </a:tcPr>
                </a:tc>
              </a:tr>
              <a:tr h="231008">
                <a:tc>
                  <a:txBody>
                    <a:bodyPr/>
                    <a:lstStyle/>
                    <a:p>
                      <a:pPr algn="ctr" fontAlgn="b"/>
                      <a:r>
                        <a:rPr lang="en-US" sz="1400" b="1" i="0" u="none" strike="noStrike" dirty="0">
                          <a:solidFill>
                            <a:srgbClr val="000000"/>
                          </a:solidFill>
                          <a:latin typeface="Calibri"/>
                        </a:rPr>
                        <a:t>G</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b"/>
                      <a:r>
                        <a:rPr lang="en-US" sz="1400" b="1" i="0" u="none" strike="noStrike" dirty="0">
                          <a:solidFill>
                            <a:srgbClr val="000000"/>
                          </a:solidFill>
                          <a:latin typeface="Calibri"/>
                        </a:rPr>
                        <a:t>WFF Security</a:t>
                      </a:r>
                    </a:p>
                  </a:txBody>
                  <a:tcPr marL="7554" marR="7554" marT="755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31008">
                <a:tc>
                  <a:txBody>
                    <a:bodyPr/>
                    <a:lstStyle/>
                    <a:p>
                      <a:pPr algn="ctr" fontAlgn="b"/>
                      <a:endParaRPr lang="en-US" sz="1400" b="1" i="0" u="none" strike="noStrike" dirty="0">
                        <a:solidFill>
                          <a:srgbClr val="000000"/>
                        </a:solidFill>
                        <a:latin typeface="Calibri"/>
                      </a:endParaRPr>
                    </a:p>
                  </a:txBody>
                  <a:tcPr marL="7554" marR="7554" marT="755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dirty="0">
                        <a:solidFill>
                          <a:srgbClr val="000000"/>
                        </a:solidFill>
                        <a:latin typeface="Calibri"/>
                      </a:endParaRPr>
                    </a:p>
                  </a:txBody>
                  <a:tcPr marL="7554" marR="7554" marT="755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0000"/>
                          </a:solidFill>
                          <a:latin typeface="Calibri"/>
                        </a:rPr>
                        <a:t>G</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1" i="0" u="none" strike="noStrike" dirty="0">
                          <a:solidFill>
                            <a:srgbClr val="000000"/>
                          </a:solidFill>
                          <a:latin typeface="Calibri"/>
                        </a:rPr>
                        <a:t>WFF Visitor Badging (complete through 8/30 arrivals)</a:t>
                      </a:r>
                    </a:p>
                  </a:txBody>
                  <a:tcPr marL="7554" marR="7554" marT="7554" marB="0" anchor="b">
                    <a:lnL>
                      <a:noFill/>
                    </a:lnL>
                    <a:lnR>
                      <a:noFill/>
                    </a:lnR>
                    <a:lnT>
                      <a:noFill/>
                    </a:lnT>
                    <a:lnB>
                      <a:noFill/>
                    </a:lnB>
                  </a:tcPr>
                </a:tc>
              </a:tr>
              <a:tr h="231008">
                <a:tc>
                  <a:txBody>
                    <a:bodyPr/>
                    <a:lstStyle/>
                    <a:p>
                      <a:pPr algn="ctr" fontAlgn="b"/>
                      <a:endParaRPr lang="en-US" sz="1400" b="1" i="0" u="none" strike="noStrike" dirty="0">
                        <a:solidFill>
                          <a:srgbClr val="000000"/>
                        </a:solidFill>
                        <a:latin typeface="Calibri"/>
                      </a:endParaRPr>
                    </a:p>
                  </a:txBody>
                  <a:tcPr marL="7554" marR="7554" marT="755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latin typeface="Calibri"/>
                      </a:endParaRPr>
                    </a:p>
                  </a:txBody>
                  <a:tcPr marL="7554" marR="7554" marT="755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0000"/>
                          </a:solidFill>
                          <a:latin typeface="Calibri"/>
                        </a:rPr>
                        <a:t>G</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1" i="0" u="none" strike="noStrike" dirty="0">
                          <a:solidFill>
                            <a:srgbClr val="000000"/>
                          </a:solidFill>
                          <a:latin typeface="Calibri"/>
                        </a:rPr>
                        <a:t>Distributed building keys for N-159 after hours access</a:t>
                      </a:r>
                    </a:p>
                  </a:txBody>
                  <a:tcPr marL="7554" marR="7554" marT="7554" marB="0" anchor="b">
                    <a:lnL>
                      <a:noFill/>
                    </a:lnL>
                    <a:lnR>
                      <a:noFill/>
                    </a:lnR>
                    <a:lnT>
                      <a:noFill/>
                    </a:lnT>
                    <a:lnB>
                      <a:noFill/>
                    </a:lnB>
                  </a:tcPr>
                </a:tc>
              </a:tr>
              <a:tr h="231008">
                <a:tc>
                  <a:txBody>
                    <a:bodyPr/>
                    <a:lstStyle/>
                    <a:p>
                      <a:pPr algn="ctr" fontAlgn="b"/>
                      <a:r>
                        <a:rPr lang="en-US" sz="1400" b="1" i="0" u="none" strike="noStrike" dirty="0">
                          <a:solidFill>
                            <a:srgbClr val="000000"/>
                          </a:solidFill>
                          <a:latin typeface="Calibri"/>
                        </a:rPr>
                        <a:t>8/27</a:t>
                      </a:r>
                    </a:p>
                  </a:txBody>
                  <a:tcPr marL="7554" marR="7554" marT="755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1" i="0" u="none" strike="noStrike" dirty="0">
                        <a:solidFill>
                          <a:srgbClr val="000000"/>
                        </a:solidFill>
                        <a:latin typeface="Calibri"/>
                      </a:endParaRPr>
                    </a:p>
                  </a:txBody>
                  <a:tcPr marL="7554" marR="7554" marT="7554" marB="0" anchor="b">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b"/>
                      <a:r>
                        <a:rPr lang="en-US" sz="1400" b="1" i="0" u="none" strike="noStrike" dirty="0">
                          <a:solidFill>
                            <a:srgbClr val="000000"/>
                          </a:solidFill>
                          <a:latin typeface="Calibri"/>
                        </a:rPr>
                        <a:t>WFF Mission Operations Directive (MOD) [in signature loop]</a:t>
                      </a:r>
                    </a:p>
                  </a:txBody>
                  <a:tcPr marL="7554" marR="7554" marT="7554"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r>
              <a:tr h="220007">
                <a:tc>
                  <a:txBody>
                    <a:bodyPr/>
                    <a:lstStyle/>
                    <a:p>
                      <a:pPr algn="ctr" fontAlgn="b"/>
                      <a:r>
                        <a:rPr lang="en-US" sz="1400" b="1" i="0" u="none" strike="noStrike" dirty="0">
                          <a:solidFill>
                            <a:srgbClr val="000000"/>
                          </a:solidFill>
                          <a:latin typeface="Calibri"/>
                        </a:rPr>
                        <a:t>Y</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1" i="0" u="none" strike="noStrike" dirty="0">
                        <a:solidFill>
                          <a:srgbClr val="000000"/>
                        </a:solidFill>
                        <a:latin typeface="Calibri"/>
                      </a:endParaRPr>
                    </a:p>
                  </a:txBody>
                  <a:tcPr marL="7554" marR="7554" marT="7554" marB="0" anchor="b">
                    <a:lnL w="635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b"/>
                      <a:r>
                        <a:rPr lang="en-US" sz="1400" b="1" i="0" u="none" strike="noStrike" dirty="0">
                          <a:solidFill>
                            <a:srgbClr val="000000"/>
                          </a:solidFill>
                          <a:latin typeface="Calibri"/>
                        </a:rPr>
                        <a:t>WFF Special Use Airspace (SUA)</a:t>
                      </a:r>
                    </a:p>
                  </a:txBody>
                  <a:tcPr marL="7554" marR="7554" marT="7554"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20007">
                <a:tc>
                  <a:txBody>
                    <a:bodyPr/>
                    <a:lstStyle/>
                    <a:p>
                      <a:pPr algn="ctr" fontAlgn="b"/>
                      <a:endParaRPr lang="en-US" sz="1400" b="1" i="0" u="none" strike="noStrike" dirty="0">
                        <a:solidFill>
                          <a:srgbClr val="000000"/>
                        </a:solidFill>
                        <a:latin typeface="Calibri"/>
                      </a:endParaRPr>
                    </a:p>
                  </a:txBody>
                  <a:tcPr marL="7554" marR="7554" marT="755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400" b="1" i="0" u="none" strike="noStrike" dirty="0">
                        <a:solidFill>
                          <a:srgbClr val="000000"/>
                        </a:solidFill>
                        <a:latin typeface="Calibri"/>
                      </a:endParaRPr>
                    </a:p>
                  </a:txBody>
                  <a:tcPr marL="7554" marR="7554" marT="75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0000"/>
                          </a:solidFill>
                          <a:latin typeface="Calibri"/>
                        </a:rPr>
                        <a:t>G</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1400" b="1" i="0" u="none" strike="noStrike" dirty="0">
                        <a:solidFill>
                          <a:srgbClr val="000000"/>
                        </a:solidFill>
                        <a:latin typeface="Calibri"/>
                      </a:endParaRPr>
                    </a:p>
                  </a:txBody>
                  <a:tcPr marL="7554" marR="7554" marT="755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1" i="0" u="none" strike="noStrike" dirty="0" smtClean="0">
                          <a:solidFill>
                            <a:srgbClr val="000000"/>
                          </a:solidFill>
                          <a:latin typeface="Calibri"/>
                        </a:rPr>
                        <a:t>NASA R-6604</a:t>
                      </a:r>
                      <a:endParaRPr lang="en-US" sz="1400" b="1" i="0" u="none" strike="noStrike" dirty="0">
                        <a:solidFill>
                          <a:srgbClr val="000000"/>
                        </a:solidFill>
                        <a:latin typeface="Calibri"/>
                      </a:endParaRPr>
                    </a:p>
                  </a:txBody>
                  <a:tcPr marL="7554" marR="7554" marT="7554" marB="0" anchor="b">
                    <a:lnL>
                      <a:noFill/>
                    </a:lnL>
                    <a:lnR>
                      <a:noFill/>
                    </a:lnR>
                    <a:lnT>
                      <a:noFill/>
                    </a:lnT>
                    <a:lnB>
                      <a:noFill/>
                    </a:lnB>
                  </a:tcPr>
                </a:tc>
              </a:tr>
              <a:tr h="220007">
                <a:tc>
                  <a:txBody>
                    <a:bodyPr/>
                    <a:lstStyle/>
                    <a:p>
                      <a:pPr algn="ctr" fontAlgn="b"/>
                      <a:endParaRPr lang="en-US" sz="1400" b="1" i="0" u="none" strike="noStrike" dirty="0">
                        <a:solidFill>
                          <a:srgbClr val="000000"/>
                        </a:solidFill>
                        <a:latin typeface="Calibri"/>
                      </a:endParaRPr>
                    </a:p>
                  </a:txBody>
                  <a:tcPr marL="7554" marR="7554" marT="7554" marB="0" anchor="b">
                    <a:lnL>
                      <a:noFill/>
                    </a:lnL>
                    <a:lnR>
                      <a:noFill/>
                    </a:lnR>
                    <a:lnT>
                      <a:noFill/>
                    </a:lnT>
                    <a:lnB>
                      <a:noFill/>
                    </a:lnB>
                  </a:tcPr>
                </a:tc>
                <a:tc>
                  <a:txBody>
                    <a:bodyPr/>
                    <a:lstStyle/>
                    <a:p>
                      <a:pPr algn="l" fontAlgn="b"/>
                      <a:endParaRPr lang="en-US" sz="1400" b="1" i="0" u="none" strike="noStrike" dirty="0">
                        <a:solidFill>
                          <a:srgbClr val="000000"/>
                        </a:solidFill>
                        <a:latin typeface="Calibri"/>
                      </a:endParaRPr>
                    </a:p>
                  </a:txBody>
                  <a:tcPr marL="7554" marR="7554" marT="75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0000"/>
                          </a:solidFill>
                          <a:latin typeface="Calibri"/>
                        </a:rPr>
                        <a:t>G</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US" sz="1400" b="1" i="0" u="none" strike="noStrike" dirty="0">
                        <a:solidFill>
                          <a:srgbClr val="000000"/>
                        </a:solidFill>
                        <a:latin typeface="Calibri"/>
                      </a:endParaRPr>
                    </a:p>
                  </a:txBody>
                  <a:tcPr marL="7554" marR="7554" marT="755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1" i="0" u="none" strike="noStrike" dirty="0">
                          <a:solidFill>
                            <a:srgbClr val="000000"/>
                          </a:solidFill>
                          <a:latin typeface="Calibri"/>
                        </a:rPr>
                        <a:t>VACAPES above </a:t>
                      </a:r>
                      <a:r>
                        <a:rPr lang="en-US" sz="1400" b="1" i="0" u="none" strike="noStrike" dirty="0" smtClean="0">
                          <a:solidFill>
                            <a:srgbClr val="000000"/>
                          </a:solidFill>
                          <a:latin typeface="Calibri"/>
                        </a:rPr>
                        <a:t>45,000'</a:t>
                      </a:r>
                      <a:endParaRPr lang="en-US" sz="1400" b="1" i="0" u="none" strike="noStrike" dirty="0">
                        <a:solidFill>
                          <a:srgbClr val="000000"/>
                        </a:solidFill>
                        <a:latin typeface="Calibri"/>
                      </a:endParaRPr>
                    </a:p>
                  </a:txBody>
                  <a:tcPr marL="7554" marR="7554" marT="7554" marB="0" anchor="b">
                    <a:lnL>
                      <a:noFill/>
                    </a:lnL>
                    <a:lnR>
                      <a:noFill/>
                    </a:lnR>
                    <a:lnT>
                      <a:noFill/>
                    </a:lnT>
                    <a:lnB>
                      <a:noFill/>
                    </a:lnB>
                  </a:tcPr>
                </a:tc>
              </a:tr>
              <a:tr h="220007">
                <a:tc>
                  <a:txBody>
                    <a:bodyPr/>
                    <a:lstStyle/>
                    <a:p>
                      <a:pPr algn="ctr" fontAlgn="b"/>
                      <a:endParaRPr lang="en-US" sz="1400" b="1" i="0" u="none" strike="noStrike" dirty="0">
                        <a:solidFill>
                          <a:srgbClr val="000000"/>
                        </a:solidFill>
                        <a:latin typeface="Calibri"/>
                      </a:endParaRPr>
                    </a:p>
                  </a:txBody>
                  <a:tcPr marL="7554" marR="7554" marT="755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latin typeface="Calibri"/>
                      </a:endParaRPr>
                    </a:p>
                  </a:txBody>
                  <a:tcPr marL="7554" marR="7554" marT="755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000000"/>
                          </a:solidFill>
                          <a:latin typeface="Calibri"/>
                        </a:rPr>
                        <a:t>Y</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1" i="0" u="none" strike="noStrike" dirty="0">
                        <a:solidFill>
                          <a:srgbClr val="000000"/>
                        </a:solidFill>
                        <a:latin typeface="Calibri"/>
                      </a:endParaRPr>
                    </a:p>
                  </a:txBody>
                  <a:tcPr marL="7554" marR="7554" marT="7554"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1" i="0" u="none" strike="noStrike" dirty="0" smtClean="0">
                          <a:solidFill>
                            <a:srgbClr val="000000"/>
                          </a:solidFill>
                          <a:latin typeface="Calibri"/>
                        </a:rPr>
                        <a:t>VACAPES </a:t>
                      </a:r>
                      <a:r>
                        <a:rPr lang="en-US" sz="1400" b="1" i="0" u="none" strike="noStrike" dirty="0">
                          <a:solidFill>
                            <a:srgbClr val="000000"/>
                          </a:solidFill>
                          <a:latin typeface="Calibri"/>
                        </a:rPr>
                        <a:t>Test Track "C" (LOA with </a:t>
                      </a:r>
                      <a:r>
                        <a:rPr lang="en-US" sz="1400" b="1" i="0" u="none" strike="noStrike" dirty="0" smtClean="0">
                          <a:solidFill>
                            <a:srgbClr val="000000"/>
                          </a:solidFill>
                          <a:latin typeface="Calibri"/>
                        </a:rPr>
                        <a:t>VACAPES/PAX/DFRC/WFF</a:t>
                      </a:r>
                      <a:r>
                        <a:rPr lang="en-US" sz="1400" b="1" i="0" u="none" strike="noStrike" dirty="0">
                          <a:solidFill>
                            <a:srgbClr val="000000"/>
                          </a:solidFill>
                          <a:latin typeface="Calibri"/>
                        </a:rPr>
                        <a:t>)</a:t>
                      </a:r>
                    </a:p>
                  </a:txBody>
                  <a:tcPr marL="7554" marR="7554" marT="7554" marB="0" anchor="b">
                    <a:lnL>
                      <a:noFill/>
                    </a:lnL>
                    <a:lnR>
                      <a:noFill/>
                    </a:lnR>
                    <a:lnT>
                      <a:noFill/>
                    </a:lnT>
                    <a:lnB>
                      <a:noFill/>
                    </a:lnB>
                  </a:tcPr>
                </a:tc>
              </a:tr>
              <a:tr h="220007">
                <a:tc>
                  <a:txBody>
                    <a:bodyPr/>
                    <a:lstStyle/>
                    <a:p>
                      <a:pPr algn="ctr" fontAlgn="b"/>
                      <a:r>
                        <a:rPr lang="en-US" sz="1400" b="1" i="0" u="none" strike="noStrike" dirty="0">
                          <a:solidFill>
                            <a:srgbClr val="000000"/>
                          </a:solidFill>
                          <a:latin typeface="Calibri"/>
                        </a:rPr>
                        <a:t>8/28</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1" i="0" u="none" strike="noStrike" dirty="0">
                        <a:solidFill>
                          <a:srgbClr val="000000"/>
                        </a:solidFill>
                        <a:latin typeface="Calibri"/>
                      </a:endParaRPr>
                    </a:p>
                  </a:txBody>
                  <a:tcPr marL="7554" marR="7554" marT="7554" marB="0" anchor="b">
                    <a:lnL w="635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b"/>
                      <a:r>
                        <a:rPr lang="en-US" sz="1400" b="1" i="0" u="none" strike="noStrike" dirty="0">
                          <a:solidFill>
                            <a:srgbClr val="000000"/>
                          </a:solidFill>
                          <a:latin typeface="Calibri"/>
                        </a:rPr>
                        <a:t>WFF Authority to Proceed with HS3 Flight Operations</a:t>
                      </a:r>
                    </a:p>
                  </a:txBody>
                  <a:tcPr marL="7554" marR="7554" marT="7554"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r>
            </a:tbl>
          </a:graphicData>
        </a:graphic>
      </p:graphicFrame>
      <p:pic>
        <p:nvPicPr>
          <p:cNvPr id="5122" name="Picture 2" descr="C:\Users\Philip.Kenul\Downloads\SHOUT_logo_caution_tri_ver4a-2 (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 y="73575"/>
            <a:ext cx="1097280" cy="953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44584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20 at 7.56.56 P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6700" y="1203915"/>
            <a:ext cx="6235700" cy="5631098"/>
          </a:xfrm>
          <a:prstGeom prst="rect">
            <a:avLst/>
          </a:prstGeom>
        </p:spPr>
      </p:pic>
      <p:sp>
        <p:nvSpPr>
          <p:cNvPr id="5" name="Rectangle 4"/>
          <p:cNvSpPr/>
          <p:nvPr/>
        </p:nvSpPr>
        <p:spPr>
          <a:xfrm>
            <a:off x="2508250" y="2654300"/>
            <a:ext cx="4178300" cy="29083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noFill/>
              </a:rPr>
              <a:t>d</a:t>
            </a:r>
            <a:endParaRPr lang="en-US" dirty="0">
              <a:noFill/>
            </a:endParaRPr>
          </a:p>
        </p:txBody>
      </p:sp>
      <p:sp>
        <p:nvSpPr>
          <p:cNvPr id="13" name="Title 1"/>
          <p:cNvSpPr txBox="1">
            <a:spLocks/>
          </p:cNvSpPr>
          <p:nvPr/>
        </p:nvSpPr>
        <p:spPr>
          <a:xfrm>
            <a:off x="0" y="20638"/>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chemeClr val="tx1"/>
                </a:solidFill>
                <a:latin typeface="+mj-lt"/>
                <a:ea typeface="+mj-ea"/>
                <a:cs typeface="+mj-cs"/>
              </a:defRPr>
            </a:lvl1pPr>
          </a:lstStyle>
          <a:p>
            <a:r>
              <a:rPr lang="en-US" dirty="0" smtClean="0"/>
              <a:t>Hangar D-1   1</a:t>
            </a:r>
            <a:r>
              <a:rPr lang="en-US" baseline="30000" dirty="0" smtClean="0"/>
              <a:t>st</a:t>
            </a:r>
            <a:r>
              <a:rPr lang="en-US" dirty="0" smtClean="0"/>
              <a:t> Floor</a:t>
            </a:r>
            <a:endParaRPr lang="en-US" dirty="0"/>
          </a:p>
        </p:txBody>
      </p:sp>
      <p:sp>
        <p:nvSpPr>
          <p:cNvPr id="9" name="Rectangle 8"/>
          <p:cNvSpPr/>
          <p:nvPr/>
        </p:nvSpPr>
        <p:spPr>
          <a:xfrm>
            <a:off x="3071038" y="1502145"/>
            <a:ext cx="491314" cy="30125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dirty="0" smtClean="0">
                <a:solidFill>
                  <a:srgbClr val="000000"/>
                </a:solidFill>
              </a:rPr>
              <a:t>N106</a:t>
            </a:r>
            <a:endParaRPr lang="en-US" sz="1100" dirty="0">
              <a:solidFill>
                <a:srgbClr val="000000"/>
              </a:solidFill>
            </a:endParaRPr>
          </a:p>
        </p:txBody>
      </p:sp>
      <p:sp>
        <p:nvSpPr>
          <p:cNvPr id="17" name="Rectangle 16"/>
          <p:cNvSpPr/>
          <p:nvPr/>
        </p:nvSpPr>
        <p:spPr>
          <a:xfrm>
            <a:off x="6064250" y="6169395"/>
            <a:ext cx="933450" cy="4953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S115</a:t>
            </a:r>
            <a:endParaRPr lang="en-US" sz="1400" dirty="0">
              <a:solidFill>
                <a:srgbClr val="000000"/>
              </a:solidFill>
            </a:endParaRPr>
          </a:p>
        </p:txBody>
      </p:sp>
      <p:pic>
        <p:nvPicPr>
          <p:cNvPr id="19" name="Picture 25" descr="C:\Users\Dave Fratello - CA\Documents\3- NASA\1- Global Hawk\1- Science Campaigns\4a- HS3 - 2 GH's WFF- Hurricanes\WFF - Wallops related\WFF Hangar\GH top view - mod2.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1779404" y="3386869"/>
            <a:ext cx="2829291" cy="1371600"/>
          </a:xfrm>
          <a:prstGeom prst="rect">
            <a:avLst/>
          </a:prstGeom>
          <a:noFill/>
          <a:ln w="9525">
            <a:noFill/>
            <a:miter lim="800000"/>
            <a:headEnd/>
            <a:tailEnd/>
          </a:ln>
        </p:spPr>
      </p:pic>
      <p:sp>
        <p:nvSpPr>
          <p:cNvPr id="22" name="TextBox 21"/>
          <p:cNvSpPr txBox="1"/>
          <p:nvPr/>
        </p:nvSpPr>
        <p:spPr>
          <a:xfrm>
            <a:off x="7554229" y="2552061"/>
            <a:ext cx="1326430" cy="646331"/>
          </a:xfrm>
          <a:prstGeom prst="rect">
            <a:avLst/>
          </a:prstGeom>
          <a:noFill/>
        </p:spPr>
        <p:txBody>
          <a:bodyPr wrap="none" rtlCol="0">
            <a:spAutoFit/>
          </a:bodyPr>
          <a:lstStyle/>
          <a:p>
            <a:r>
              <a:rPr lang="en-US" dirty="0" smtClean="0"/>
              <a:t>Shared</a:t>
            </a:r>
          </a:p>
          <a:p>
            <a:r>
              <a:rPr lang="en-US" dirty="0" smtClean="0"/>
              <a:t>Break Room</a:t>
            </a:r>
            <a:endParaRPr lang="en-US" dirty="0"/>
          </a:p>
        </p:txBody>
      </p:sp>
      <p:sp>
        <p:nvSpPr>
          <p:cNvPr id="25" name="TextBox 24"/>
          <p:cNvSpPr txBox="1"/>
          <p:nvPr/>
        </p:nvSpPr>
        <p:spPr>
          <a:xfrm>
            <a:off x="1395060" y="1064736"/>
            <a:ext cx="1172116" cy="369332"/>
          </a:xfrm>
          <a:prstGeom prst="rect">
            <a:avLst/>
          </a:prstGeom>
          <a:noFill/>
        </p:spPr>
        <p:txBody>
          <a:bodyPr wrap="none" rtlCol="0">
            <a:spAutoFit/>
          </a:bodyPr>
          <a:lstStyle/>
          <a:p>
            <a:r>
              <a:rPr lang="en-US" dirty="0" smtClean="0"/>
              <a:t>AVAPS/LIP</a:t>
            </a:r>
            <a:endParaRPr lang="en-US" dirty="0"/>
          </a:p>
        </p:txBody>
      </p:sp>
      <p:sp>
        <p:nvSpPr>
          <p:cNvPr id="26" name="TextBox 25"/>
          <p:cNvSpPr txBox="1"/>
          <p:nvPr/>
        </p:nvSpPr>
        <p:spPr>
          <a:xfrm>
            <a:off x="148521" y="1949327"/>
            <a:ext cx="1765440" cy="369332"/>
          </a:xfrm>
          <a:prstGeom prst="rect">
            <a:avLst/>
          </a:prstGeom>
          <a:noFill/>
        </p:spPr>
        <p:txBody>
          <a:bodyPr wrap="none" rtlCol="0">
            <a:spAutoFit/>
          </a:bodyPr>
          <a:lstStyle/>
          <a:p>
            <a:r>
              <a:rPr lang="en-US" dirty="0" smtClean="0"/>
              <a:t>HIWRAP/HAMSR</a:t>
            </a:r>
            <a:endParaRPr lang="en-US" dirty="0"/>
          </a:p>
        </p:txBody>
      </p:sp>
      <p:sp>
        <p:nvSpPr>
          <p:cNvPr id="28" name="TextBox 27"/>
          <p:cNvSpPr txBox="1"/>
          <p:nvPr/>
        </p:nvSpPr>
        <p:spPr>
          <a:xfrm>
            <a:off x="3243920" y="4232578"/>
            <a:ext cx="636863" cy="369332"/>
          </a:xfrm>
          <a:prstGeom prst="rect">
            <a:avLst/>
          </a:prstGeom>
          <a:noFill/>
        </p:spPr>
        <p:txBody>
          <a:bodyPr wrap="none" rtlCol="0">
            <a:spAutoFit/>
          </a:bodyPr>
          <a:lstStyle/>
          <a:p>
            <a:r>
              <a:rPr lang="en-US" dirty="0" smtClean="0"/>
              <a:t>AV-6</a:t>
            </a:r>
            <a:endParaRPr lang="en-US" dirty="0"/>
          </a:p>
        </p:txBody>
      </p:sp>
      <p:sp>
        <p:nvSpPr>
          <p:cNvPr id="36" name="Right Arrow 35"/>
          <p:cNvSpPr/>
          <p:nvPr/>
        </p:nvSpPr>
        <p:spPr>
          <a:xfrm>
            <a:off x="1828800" y="2071273"/>
            <a:ext cx="1098552" cy="19384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191000" y="4381863"/>
            <a:ext cx="514350" cy="1081929"/>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0" name="TextBox 39"/>
          <p:cNvSpPr txBox="1"/>
          <p:nvPr/>
        </p:nvSpPr>
        <p:spPr>
          <a:xfrm rot="16200000">
            <a:off x="3945059" y="4768938"/>
            <a:ext cx="1081928" cy="307777"/>
          </a:xfrm>
          <a:prstGeom prst="rect">
            <a:avLst/>
          </a:prstGeom>
          <a:noFill/>
        </p:spPr>
        <p:txBody>
          <a:bodyPr wrap="square" rtlCol="0">
            <a:spAutoFit/>
          </a:bodyPr>
          <a:lstStyle/>
          <a:p>
            <a:r>
              <a:rPr lang="en-US" sz="1400" dirty="0" smtClean="0"/>
              <a:t>10 Benches</a:t>
            </a:r>
            <a:endParaRPr lang="en-US" sz="1400" dirty="0"/>
          </a:p>
        </p:txBody>
      </p:sp>
      <p:sp>
        <p:nvSpPr>
          <p:cNvPr id="41" name="Right Arrow 40"/>
          <p:cNvSpPr/>
          <p:nvPr/>
        </p:nvSpPr>
        <p:spPr>
          <a:xfrm rot="7907028">
            <a:off x="6248695" y="5584211"/>
            <a:ext cx="1476705" cy="2017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7602844" y="4601910"/>
            <a:ext cx="1265115" cy="646331"/>
          </a:xfrm>
          <a:prstGeom prst="rect">
            <a:avLst/>
          </a:prstGeom>
          <a:noFill/>
        </p:spPr>
        <p:txBody>
          <a:bodyPr wrap="none" rtlCol="0">
            <a:spAutoFit/>
          </a:bodyPr>
          <a:lstStyle/>
          <a:p>
            <a:r>
              <a:rPr lang="en-US" dirty="0" smtClean="0"/>
              <a:t>Conference</a:t>
            </a:r>
          </a:p>
          <a:p>
            <a:r>
              <a:rPr lang="en-US" dirty="0" smtClean="0"/>
              <a:t>Room</a:t>
            </a:r>
            <a:endParaRPr lang="en-US" dirty="0"/>
          </a:p>
        </p:txBody>
      </p:sp>
      <p:sp>
        <p:nvSpPr>
          <p:cNvPr id="33" name="Rectangle 32"/>
          <p:cNvSpPr/>
          <p:nvPr/>
        </p:nvSpPr>
        <p:spPr>
          <a:xfrm>
            <a:off x="3071038" y="1803400"/>
            <a:ext cx="491313" cy="6223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dirty="0" smtClean="0">
                <a:solidFill>
                  <a:srgbClr val="000000"/>
                </a:solidFill>
              </a:rPr>
              <a:t>N104</a:t>
            </a:r>
            <a:endParaRPr lang="en-US" sz="1100" dirty="0">
              <a:solidFill>
                <a:srgbClr val="000000"/>
              </a:solidFill>
            </a:endParaRPr>
          </a:p>
        </p:txBody>
      </p:sp>
      <p:sp>
        <p:nvSpPr>
          <p:cNvPr id="45" name="Rectangle 44"/>
          <p:cNvSpPr/>
          <p:nvPr/>
        </p:nvSpPr>
        <p:spPr>
          <a:xfrm>
            <a:off x="3808565" y="1993900"/>
            <a:ext cx="561669" cy="4318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dirty="0" smtClean="0">
                <a:solidFill>
                  <a:srgbClr val="000000"/>
                </a:solidFill>
              </a:rPr>
              <a:t>N110</a:t>
            </a:r>
            <a:endParaRPr lang="en-US" sz="1100" dirty="0">
              <a:solidFill>
                <a:srgbClr val="000000"/>
              </a:solidFill>
            </a:endParaRPr>
          </a:p>
        </p:txBody>
      </p:sp>
      <p:sp>
        <p:nvSpPr>
          <p:cNvPr id="46" name="Rectangle 45"/>
          <p:cNvSpPr/>
          <p:nvPr/>
        </p:nvSpPr>
        <p:spPr>
          <a:xfrm>
            <a:off x="3629331" y="1502145"/>
            <a:ext cx="650569" cy="4445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dirty="0" smtClean="0">
                <a:solidFill>
                  <a:srgbClr val="000000"/>
                </a:solidFill>
              </a:rPr>
              <a:t>N108</a:t>
            </a:r>
            <a:endParaRPr lang="en-US" sz="1100" dirty="0">
              <a:solidFill>
                <a:srgbClr val="000000"/>
              </a:solidFill>
            </a:endParaRPr>
          </a:p>
        </p:txBody>
      </p:sp>
      <p:sp>
        <p:nvSpPr>
          <p:cNvPr id="47" name="Rectangle 46"/>
          <p:cNvSpPr/>
          <p:nvPr/>
        </p:nvSpPr>
        <p:spPr>
          <a:xfrm>
            <a:off x="5060833" y="1946645"/>
            <a:ext cx="438267" cy="47905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dirty="0" smtClean="0">
                <a:solidFill>
                  <a:srgbClr val="000000"/>
                </a:solidFill>
              </a:rPr>
              <a:t>114</a:t>
            </a:r>
            <a:endParaRPr lang="en-US" sz="1050" dirty="0">
              <a:solidFill>
                <a:srgbClr val="000000"/>
              </a:solidFill>
            </a:endParaRPr>
          </a:p>
        </p:txBody>
      </p:sp>
      <p:sp>
        <p:nvSpPr>
          <p:cNvPr id="55" name="Bent Arrow 54"/>
          <p:cNvSpPr/>
          <p:nvPr/>
        </p:nvSpPr>
        <p:spPr>
          <a:xfrm rot="5400000">
            <a:off x="3086866" y="609681"/>
            <a:ext cx="349247" cy="1506483"/>
          </a:xfrm>
          <a:prstGeom prst="bentArrow">
            <a:avLst>
              <a:gd name="adj1" fmla="val 32273"/>
              <a:gd name="adj2" fmla="val 25000"/>
              <a:gd name="adj3" fmla="val 25000"/>
              <a:gd name="adj4" fmla="val 3284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 name="Bent Arrow 55"/>
          <p:cNvSpPr/>
          <p:nvPr/>
        </p:nvSpPr>
        <p:spPr>
          <a:xfrm rot="16200000" flipV="1">
            <a:off x="2863849" y="1583573"/>
            <a:ext cx="349247" cy="2101848"/>
          </a:xfrm>
          <a:prstGeom prst="bentArrow">
            <a:avLst>
              <a:gd name="adj1" fmla="val 27272"/>
              <a:gd name="adj2" fmla="val 13636"/>
              <a:gd name="adj3" fmla="val 25000"/>
              <a:gd name="adj4" fmla="val 4590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7" name="TextBox 56"/>
          <p:cNvSpPr txBox="1"/>
          <p:nvPr/>
        </p:nvSpPr>
        <p:spPr>
          <a:xfrm>
            <a:off x="631134" y="2624456"/>
            <a:ext cx="1431927" cy="369332"/>
          </a:xfrm>
          <a:prstGeom prst="rect">
            <a:avLst/>
          </a:prstGeom>
          <a:noFill/>
        </p:spPr>
        <p:txBody>
          <a:bodyPr wrap="none" rtlCol="0">
            <a:spAutoFit/>
          </a:bodyPr>
          <a:lstStyle/>
          <a:p>
            <a:r>
              <a:rPr lang="en-US" dirty="0" smtClean="0"/>
              <a:t>Ground Crew </a:t>
            </a:r>
            <a:endParaRPr lang="en-US" dirty="0"/>
          </a:p>
        </p:txBody>
      </p:sp>
      <p:sp>
        <p:nvSpPr>
          <p:cNvPr id="58" name="Bent Arrow 57"/>
          <p:cNvSpPr/>
          <p:nvPr/>
        </p:nvSpPr>
        <p:spPr>
          <a:xfrm rot="5400000" flipH="1" flipV="1">
            <a:off x="6162276" y="1541894"/>
            <a:ext cx="369872" cy="2164583"/>
          </a:xfrm>
          <a:prstGeom prst="bentArrow">
            <a:avLst>
              <a:gd name="adj1" fmla="val 27272"/>
              <a:gd name="adj2" fmla="val 13636"/>
              <a:gd name="adj3" fmla="val 25000"/>
              <a:gd name="adj4" fmla="val 4590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9" name="Right Arrow 58"/>
          <p:cNvSpPr/>
          <p:nvPr/>
        </p:nvSpPr>
        <p:spPr>
          <a:xfrm rot="10800000" flipH="1">
            <a:off x="1650114" y="1553789"/>
            <a:ext cx="1380646" cy="1938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267231" y="1480248"/>
            <a:ext cx="1443086" cy="369332"/>
          </a:xfrm>
          <a:prstGeom prst="rect">
            <a:avLst/>
          </a:prstGeom>
          <a:noFill/>
        </p:spPr>
        <p:txBody>
          <a:bodyPr wrap="none" rtlCol="0">
            <a:spAutoFit/>
          </a:bodyPr>
          <a:lstStyle/>
          <a:p>
            <a:r>
              <a:rPr lang="en-US" dirty="0" smtClean="0"/>
              <a:t>Shared Office</a:t>
            </a:r>
          </a:p>
        </p:txBody>
      </p:sp>
    </p:spTree>
    <p:extLst>
      <p:ext uri="{BB962C8B-B14F-4D97-AF65-F5344CB8AC3E}">
        <p14:creationId xmlns:p14="http://schemas.microsoft.com/office/powerpoint/2010/main" val="345309324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0" descr="Screen Shot 2012-06-15 at 10.57.0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38600"/>
            <a:ext cx="9144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81000" y="5181600"/>
            <a:ext cx="3048000" cy="695575"/>
          </a:xfrm>
          <a:prstGeom prst="rect">
            <a:avLst/>
          </a:prstGeom>
        </p:spPr>
        <p:txBody>
          <a:bodyPr>
            <a:spAutoFit/>
          </a:bodyPr>
          <a:lstStyle/>
          <a:p>
            <a:pPr eaLnBrk="1" hangingPunct="1">
              <a:lnSpc>
                <a:spcPct val="80000"/>
              </a:lnSpc>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Osaka" charset="0"/>
                <a:cs typeface="Osaka" charset="0"/>
              </a:rPr>
              <a:t>DFRC GH &amp; </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Osaka" charset="0"/>
                <a:cs typeface="Osaka" charset="0"/>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Osaka" charset="0"/>
                <a:cs typeface="Osaka" charset="0"/>
              </a:rPr>
              <a:t>ESPO Personnel</a:t>
            </a:r>
          </a:p>
        </p:txBody>
      </p:sp>
      <p:sp>
        <p:nvSpPr>
          <p:cNvPr id="24" name="Rectangle 23"/>
          <p:cNvSpPr/>
          <p:nvPr/>
        </p:nvSpPr>
        <p:spPr>
          <a:xfrm>
            <a:off x="7467600" y="5181600"/>
            <a:ext cx="1511300" cy="695575"/>
          </a:xfrm>
          <a:prstGeom prst="rect">
            <a:avLst/>
          </a:prstGeom>
        </p:spPr>
        <p:txBody>
          <a:bodyPr>
            <a:spAutoFit/>
          </a:bodyPr>
          <a:lstStyle/>
          <a:p>
            <a:pPr eaLnBrk="1" hangingPunct="1">
              <a:lnSpc>
                <a:spcPct val="80000"/>
              </a:lnSpc>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Osaka" charset="0"/>
                <a:cs typeface="Osaka" charset="0"/>
              </a:rPr>
              <a:t>PI – A/C Network</a:t>
            </a:r>
          </a:p>
        </p:txBody>
      </p:sp>
      <p:sp>
        <p:nvSpPr>
          <p:cNvPr id="25" name="Rectangle 24"/>
          <p:cNvSpPr/>
          <p:nvPr/>
        </p:nvSpPr>
        <p:spPr>
          <a:xfrm>
            <a:off x="3581400" y="5181600"/>
            <a:ext cx="3810000" cy="695575"/>
          </a:xfrm>
          <a:prstGeom prst="rect">
            <a:avLst/>
          </a:prstGeom>
        </p:spPr>
        <p:txBody>
          <a:bodyPr>
            <a:spAutoFit/>
          </a:bodyPr>
          <a:lstStyle/>
          <a:p>
            <a:pPr eaLnBrk="1" hangingPunct="1">
              <a:lnSpc>
                <a:spcPct val="80000"/>
              </a:lnSpc>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Osaka" charset="0"/>
                <a:cs typeface="Osaka" charset="0"/>
              </a:rPr>
              <a:t>DFRC Payload &amp; </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Osaka" charset="0"/>
                <a:cs typeface="Osaka" charset="0"/>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Osaka" charset="0"/>
                <a:cs typeface="Osaka" charset="0"/>
              </a:rPr>
              <a:t>Data Support Personnel</a:t>
            </a:r>
          </a:p>
        </p:txBody>
      </p:sp>
      <p:pic>
        <p:nvPicPr>
          <p:cNvPr id="2" name="Picture 1" descr="P-3 ta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564" y="1465695"/>
            <a:ext cx="3452335" cy="2572905"/>
          </a:xfrm>
          <a:prstGeom prst="rect">
            <a:avLst/>
          </a:prstGeom>
        </p:spPr>
      </p:pic>
      <p:sp>
        <p:nvSpPr>
          <p:cNvPr id="8" name="Title 7"/>
          <p:cNvSpPr>
            <a:spLocks noGrp="1"/>
          </p:cNvSpPr>
          <p:nvPr>
            <p:ph type="title"/>
          </p:nvPr>
        </p:nvSpPr>
        <p:spPr/>
        <p:txBody>
          <a:bodyPr>
            <a:normAutofit fontScale="90000"/>
          </a:bodyPr>
          <a:lstStyle/>
          <a:p>
            <a:r>
              <a:rPr lang="en-US" dirty="0" smtClean="0"/>
              <a:t>Work benches are ready to go under the tail of the P3!</a:t>
            </a:r>
            <a:endParaRPr lang="en-US" dirty="0"/>
          </a:p>
        </p:txBody>
      </p:sp>
    </p:spTree>
    <p:extLst>
      <p:ext uri="{BB962C8B-B14F-4D97-AF65-F5344CB8AC3E}">
        <p14:creationId xmlns:p14="http://schemas.microsoft.com/office/powerpoint/2010/main" val="347261154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Safety &amp; Security Issues have been addressed</a:t>
            </a:r>
            <a:endParaRPr lang="en-US" dirty="0"/>
          </a:p>
        </p:txBody>
      </p:sp>
      <p:sp>
        <p:nvSpPr>
          <p:cNvPr id="3" name="Content Placeholder 2"/>
          <p:cNvSpPr>
            <a:spLocks noGrp="1"/>
          </p:cNvSpPr>
          <p:nvPr>
            <p:ph idx="1"/>
          </p:nvPr>
        </p:nvSpPr>
        <p:spPr>
          <a:xfrm>
            <a:off x="457200" y="1600200"/>
            <a:ext cx="8229600" cy="4525963"/>
          </a:xfrm>
        </p:spPr>
        <p:txBody>
          <a:bodyPr>
            <a:normAutofit lnSpcReduction="10000"/>
          </a:bodyPr>
          <a:lstStyle/>
          <a:p>
            <a:r>
              <a:rPr lang="en-US" dirty="0" smtClean="0"/>
              <a:t>Orientation Package – complete; distributed</a:t>
            </a:r>
          </a:p>
          <a:p>
            <a:r>
              <a:rPr lang="en-US" dirty="0" smtClean="0"/>
              <a:t>Security – 24/7 access</a:t>
            </a:r>
          </a:p>
          <a:p>
            <a:r>
              <a:rPr lang="en-US" dirty="0" smtClean="0"/>
              <a:t>All Hands briefings - recorded</a:t>
            </a:r>
          </a:p>
          <a:p>
            <a:r>
              <a:rPr lang="en-US" dirty="0" smtClean="0"/>
              <a:t>Badging – </a:t>
            </a:r>
            <a:r>
              <a:rPr lang="en-US" dirty="0"/>
              <a:t>FN badging issue in work</a:t>
            </a:r>
            <a:endParaRPr lang="en-US" dirty="0" smtClean="0"/>
          </a:p>
          <a:p>
            <a:r>
              <a:rPr lang="en-US" dirty="0" smtClean="0"/>
              <a:t>Safety equipment in N159</a:t>
            </a:r>
          </a:p>
          <a:p>
            <a:r>
              <a:rPr lang="en-US" dirty="0" smtClean="0"/>
              <a:t>Medical – Health Unit, Hearing protection, insect repellant</a:t>
            </a:r>
          </a:p>
          <a:p>
            <a:r>
              <a:rPr lang="en-US" dirty="0" smtClean="0"/>
              <a:t>Evacuation Plan - complete</a:t>
            </a:r>
            <a:endParaRPr lang="en-US" dirty="0"/>
          </a:p>
        </p:txBody>
      </p:sp>
    </p:spTree>
    <p:extLst>
      <p:ext uri="{BB962C8B-B14F-4D97-AF65-F5344CB8AC3E}">
        <p14:creationId xmlns:p14="http://schemas.microsoft.com/office/powerpoint/2010/main" val="363038899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Miscellaneous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18737124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4000" dirty="0" smtClean="0"/>
              <a:t>Communications Structure Set up</a:t>
            </a:r>
            <a:endParaRPr lang="en-US" sz="4000" dirty="0"/>
          </a:p>
        </p:txBody>
      </p:sp>
      <p:sp>
        <p:nvSpPr>
          <p:cNvPr id="3" name="Content Placeholder 2"/>
          <p:cNvSpPr>
            <a:spLocks noGrp="1"/>
          </p:cNvSpPr>
          <p:nvPr>
            <p:ph idx="1"/>
          </p:nvPr>
        </p:nvSpPr>
        <p:spPr>
          <a:xfrm>
            <a:off x="457200" y="1076857"/>
            <a:ext cx="8391995" cy="5279493"/>
          </a:xfrm>
        </p:spPr>
        <p:txBody>
          <a:bodyPr>
            <a:noAutofit/>
          </a:bodyPr>
          <a:lstStyle/>
          <a:p>
            <a:r>
              <a:rPr lang="en-US" sz="2400" dirty="0" smtClean="0"/>
              <a:t>Mission Information and notifications will be sent to the SHOUT List serve </a:t>
            </a:r>
          </a:p>
          <a:p>
            <a:r>
              <a:rPr lang="en-US" sz="2400" dirty="0" smtClean="0"/>
              <a:t>Daily meeting schedule</a:t>
            </a:r>
          </a:p>
          <a:p>
            <a:r>
              <a:rPr lang="en-US" sz="2400" dirty="0" smtClean="0"/>
              <a:t>WebEx/</a:t>
            </a:r>
            <a:r>
              <a:rPr lang="en-US" sz="2400" dirty="0" err="1" smtClean="0"/>
              <a:t>Telecon</a:t>
            </a:r>
            <a:r>
              <a:rPr lang="en-US" sz="2400" dirty="0" smtClean="0"/>
              <a:t>  for most meetings</a:t>
            </a:r>
          </a:p>
          <a:p>
            <a:r>
              <a:rPr lang="en-US" sz="2400" dirty="0" smtClean="0"/>
              <a:t>Local contact info for all team members as back up to poor cell service</a:t>
            </a:r>
          </a:p>
          <a:p>
            <a:r>
              <a:rPr lang="en-US" sz="2400" dirty="0" smtClean="0"/>
              <a:t>Brick radios can be checked out during mission for critical personnel</a:t>
            </a:r>
          </a:p>
          <a:p>
            <a:r>
              <a:rPr lang="en-US" sz="2400" dirty="0" smtClean="0"/>
              <a:t>A daily plan of the day will be:</a:t>
            </a:r>
          </a:p>
          <a:p>
            <a:pPr lvl="1"/>
            <a:r>
              <a:rPr lang="en-US" sz="2400" dirty="0" smtClean="0"/>
              <a:t>posted on the SHOUT website &amp; emailed to the SHOUT list serve</a:t>
            </a:r>
          </a:p>
          <a:p>
            <a:pPr lvl="1"/>
            <a:r>
              <a:rPr lang="en-US" sz="2400" dirty="0" smtClean="0">
                <a:solidFill>
                  <a:srgbClr val="FF0000"/>
                </a:solidFill>
              </a:rPr>
              <a:t>On the WFF Operations Schedule Recording 757-824-1176#2?????</a:t>
            </a:r>
          </a:p>
          <a:p>
            <a:r>
              <a:rPr lang="en-US" sz="2400" dirty="0" smtClean="0"/>
              <a:t>Mission Tool Suite</a:t>
            </a:r>
          </a:p>
          <a:p>
            <a:pPr lvl="1"/>
            <a:endParaRPr lang="en-US" sz="2000" dirty="0" smtClean="0">
              <a:solidFill>
                <a:srgbClr val="FF0000"/>
              </a:solidFill>
            </a:endParaRPr>
          </a:p>
          <a:p>
            <a:pPr lvl="1"/>
            <a:endParaRPr lang="en-US" sz="2000" dirty="0" smtClean="0">
              <a:solidFill>
                <a:srgbClr val="FF0000"/>
              </a:solidFill>
            </a:endParaRPr>
          </a:p>
        </p:txBody>
      </p:sp>
      <p:sp>
        <p:nvSpPr>
          <p:cNvPr id="4" name="Slide Number Placeholder 3"/>
          <p:cNvSpPr>
            <a:spLocks noGrp="1"/>
          </p:cNvSpPr>
          <p:nvPr>
            <p:ph type="sldNum" sz="quarter" idx="12"/>
          </p:nvPr>
        </p:nvSpPr>
        <p:spPr/>
        <p:txBody>
          <a:bodyPr/>
          <a:lstStyle/>
          <a:p>
            <a:fld id="{6EC5FD42-7CDF-4CDB-8559-8EAA0FA051DF}" type="slidenum">
              <a:rPr lang="en-US" smtClean="0"/>
              <a:pPr/>
              <a:t>98</a:t>
            </a:fld>
            <a:endParaRPr lang="en-US" dirty="0"/>
          </a:p>
        </p:txBody>
      </p:sp>
      <p:sp>
        <p:nvSpPr>
          <p:cNvPr id="6" name="TextBox 5"/>
          <p:cNvSpPr txBox="1"/>
          <p:nvPr/>
        </p:nvSpPr>
        <p:spPr>
          <a:xfrm>
            <a:off x="5327093" y="415806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70399990"/>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Mission Tools has been upgraded and is being used for the dry run and CST</a:t>
            </a:r>
            <a:r>
              <a:rPr lang="en-US" dirty="0" smtClean="0">
                <a:solidFill>
                  <a:srgbClr val="FF0000"/>
                </a:solidFill>
              </a:rPr>
              <a:t> JD UPDATING</a:t>
            </a:r>
            <a:endParaRPr lang="en-US" dirty="0"/>
          </a:p>
        </p:txBody>
      </p:sp>
      <p:sp>
        <p:nvSpPr>
          <p:cNvPr id="3" name="Content Placeholder 2"/>
          <p:cNvSpPr>
            <a:spLocks noGrp="1"/>
          </p:cNvSpPr>
          <p:nvPr>
            <p:ph idx="1"/>
          </p:nvPr>
        </p:nvSpPr>
        <p:spPr>
          <a:xfrm>
            <a:off x="457200" y="1526822"/>
            <a:ext cx="8229600" cy="4525963"/>
          </a:xfrm>
        </p:spPr>
        <p:txBody>
          <a:bodyPr>
            <a:normAutofit/>
          </a:bodyPr>
          <a:lstStyle/>
          <a:p>
            <a:r>
              <a:rPr lang="en-US" sz="2000" dirty="0" smtClean="0"/>
              <a:t>Flight reports/science reports</a:t>
            </a:r>
          </a:p>
          <a:p>
            <a:r>
              <a:rPr lang="en-US" sz="2000" dirty="0" smtClean="0"/>
              <a:t>Instructions and Documentation (i.e. Flt Planning A/C Summary)</a:t>
            </a:r>
          </a:p>
          <a:p>
            <a:r>
              <a:rPr lang="en-US" sz="2000" dirty="0"/>
              <a:t>T</a:t>
            </a:r>
            <a:r>
              <a:rPr lang="en-US" sz="2000" dirty="0" smtClean="0"/>
              <a:t>ools &amp; links</a:t>
            </a:r>
          </a:p>
          <a:p>
            <a:r>
              <a:rPr lang="en-US" sz="2000" dirty="0" smtClean="0"/>
              <a:t>Schedules &amp; Shift summaries</a:t>
            </a:r>
          </a:p>
          <a:p>
            <a:endParaRPr lang="en-US" dirty="0" smtClean="0"/>
          </a:p>
          <a:p>
            <a:endParaRPr lang="en-US" dirty="0"/>
          </a:p>
        </p:txBody>
      </p:sp>
      <p:pic>
        <p:nvPicPr>
          <p:cNvPr id="4" name="Picture 3" descr="MT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532" y="3093501"/>
            <a:ext cx="6094235" cy="3473146"/>
          </a:xfrm>
          <a:prstGeom prst="rect">
            <a:avLst/>
          </a:prstGeom>
        </p:spPr>
      </p:pic>
    </p:spTree>
    <p:extLst>
      <p:ext uri="{BB962C8B-B14F-4D97-AF65-F5344CB8AC3E}">
        <p14:creationId xmlns:p14="http://schemas.microsoft.com/office/powerpoint/2010/main" val="1010395830"/>
      </p:ext>
    </p:extLst>
  </p:cSld>
  <p:clrMapOvr>
    <a:masterClrMapping/>
  </p:clrMapOvr>
  <p:timing>
    <p:tnLst>
      <p:par>
        <p:cTn xmlns:p14="http://schemas.microsoft.com/office/powerpoint/2010/mai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pitchFamily="-10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low">
  <a:themeElements>
    <a:clrScheme name="Transit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66"/>
      </a:hlink>
      <a:folHlink>
        <a:srgbClr val="85DFD0"/>
      </a:folHlink>
    </a:clrScheme>
    <a:fontScheme name="Office Classic 3">
      <a:majorFont>
        <a:latin typeface="Arial Black"/>
        <a:ea typeface=""/>
        <a:cs typeface=""/>
      </a:majorFont>
      <a:minorFont>
        <a:latin typeface="Arial Narrow"/>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solidFill>
          <a:schemeClr val="tx1"/>
        </a:solidFill>
      </a:spPr>
      <a:bodyPr wrap="square" rtlCol="0" anchor="ctr">
        <a:noAutofit/>
      </a:bodyPr>
      <a:lstStyle>
        <a:defPPr algn="ctr">
          <a:defRPr sz="1400" dirty="0">
            <a:solidFill>
              <a:srgbClr val="FFFFFF"/>
            </a:solidFill>
            <a:latin typeface="+mn-lt"/>
          </a:defRPr>
        </a:defPPr>
      </a:lstStyle>
    </a:spDef>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ransit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66"/>
    </a:hlink>
    <a:folHlink>
      <a:srgbClr val="85DFD0"/>
    </a:folHlink>
  </a:clrScheme>
</a:themeOverride>
</file>

<file path=ppt/theme/themeOverride2.xml><?xml version="1.0" encoding="utf-8"?>
<a:themeOverride xmlns:a="http://schemas.openxmlformats.org/drawingml/2006/main">
  <a:clrScheme name="Transit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66"/>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62369</TotalTime>
  <Words>6066</Words>
  <Application>Microsoft Macintosh PowerPoint</Application>
  <PresentationFormat>On-screen Show (4:3)</PresentationFormat>
  <Paragraphs>1616</Paragraphs>
  <Slides>101</Slides>
  <Notes>18</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101</vt:i4>
      </vt:variant>
    </vt:vector>
  </HeadingPairs>
  <TitlesOfParts>
    <vt:vector size="110" baseType="lpstr">
      <vt:lpstr>Office Theme</vt:lpstr>
      <vt:lpstr>1_Office Theme</vt:lpstr>
      <vt:lpstr>4_Office Theme</vt:lpstr>
      <vt:lpstr>Custom Design</vt:lpstr>
      <vt:lpstr>1_Flow</vt:lpstr>
      <vt:lpstr>10_Office Theme</vt:lpstr>
      <vt:lpstr>2_Office Theme</vt:lpstr>
      <vt:lpstr>6_Office Theme</vt:lpstr>
      <vt:lpstr>Worksheet</vt:lpstr>
      <vt:lpstr>PowerPoint Presentation</vt:lpstr>
      <vt:lpstr>Agenda</vt:lpstr>
      <vt:lpstr>INTRODUCTION  </vt:lpstr>
      <vt:lpstr>Overview: SHOUT Science Objectives</vt:lpstr>
      <vt:lpstr>SHOUT </vt:lpstr>
      <vt:lpstr>PowerPoint Presentation</vt:lpstr>
      <vt:lpstr>SHOUT Management</vt:lpstr>
      <vt:lpstr>FINANCIALS</vt:lpstr>
      <vt:lpstr>Interagency Cooperation NASA / NOAA /  USAF   2015 Hurricane Research  Tri-Agency Communications Plan</vt:lpstr>
      <vt:lpstr>SHOUT Air Force/ONR /NOAA Coordination to improve tropical storms observations Operation Base Locations</vt:lpstr>
      <vt:lpstr>http://uas.noaa.gov/shout</vt:lpstr>
      <vt:lpstr>Lodging and Badging</vt:lpstr>
      <vt:lpstr>COMSEC</vt:lpstr>
      <vt:lpstr>SHOUT Risks for 2015 </vt:lpstr>
      <vt:lpstr>Operations</vt:lpstr>
      <vt:lpstr>Timeline and Deployment Plan</vt:lpstr>
      <vt:lpstr>PowerPoint Presentation</vt:lpstr>
      <vt:lpstr>PowerPoint Presentation</vt:lpstr>
      <vt:lpstr>PowerPoint Presentation</vt:lpstr>
      <vt:lpstr>PowerPoint Presentation</vt:lpstr>
      <vt:lpstr>PowerPoint Presentation</vt:lpstr>
      <vt:lpstr>SHOUT PAYLOADS</vt:lpstr>
      <vt:lpstr>Current Tropical Outlook North Atlantic &amp; Eastern North Pacific</vt:lpstr>
      <vt:lpstr>PowerPoint Presentation</vt:lpstr>
      <vt:lpstr>PowerPoint Presentation</vt:lpstr>
      <vt:lpstr>SHOUT Science Team Readiness Gary Wick/ Jason Dunion</vt:lpstr>
      <vt:lpstr>PowerPoint Presentation</vt:lpstr>
      <vt:lpstr>PowerPoint Presentation</vt:lpstr>
      <vt:lpstr>PowerPoint Presentation</vt:lpstr>
      <vt:lpstr>PowerPoint Presentation</vt:lpstr>
      <vt:lpstr>PowerPoint Presentation</vt:lpstr>
      <vt:lpstr>DAILY MEETING SCHEDULE </vt:lpstr>
      <vt:lpstr>Pilot /Mission Science Communications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Analysis and Management</vt:lpstr>
      <vt:lpstr>Data Management and Archival</vt:lpstr>
      <vt:lpstr>PowerPoint Presentation</vt:lpstr>
      <vt:lpstr>PowerPoint Presentation</vt:lpstr>
      <vt:lpstr>PowerPoint Presentation</vt:lpstr>
      <vt:lpstr>PowerPoint Presentation</vt:lpstr>
      <vt:lpstr>PowerPoint Presentation</vt:lpstr>
      <vt:lpstr>  Platform Overview, APCS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SHOUT Emergency Landing Sites</vt:lpstr>
      <vt:lpstr>PowerPoint Presentation</vt:lpstr>
      <vt:lpstr>SHOUT Science Atlantic Region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Dropsonde System</vt:lpstr>
      <vt:lpstr>Miniature In-situ Sounder Technology  (MIST) Dropsonde System</vt:lpstr>
      <vt:lpstr>PowerPoint Presentation</vt:lpstr>
      <vt:lpstr>PowerPoint Presentation</vt:lpstr>
      <vt:lpstr>PowerPoint Presentation</vt:lpstr>
      <vt:lpstr>Flight Coordination – Timeline</vt:lpstr>
      <vt:lpstr>Mission Plans  </vt:lpstr>
      <vt:lpstr>Mission Rules &amp; Go-No go</vt:lpstr>
      <vt:lpstr>Mission Rules</vt:lpstr>
      <vt:lpstr>Mission Rules</vt:lpstr>
      <vt:lpstr>SHOUT Aircraft De-Confliction Plan</vt:lpstr>
      <vt:lpstr>Aviation Safety</vt:lpstr>
      <vt:lpstr>GH SHOUT Mission  Confirmation of Notification Sheet Green – Rec’d response (Conf. of Notification), via email or Dip Note Bold Black – Post Receipt of Action Request</vt:lpstr>
      <vt:lpstr>GH SHOUT Mission  Confirmation of Notification Sheet</vt:lpstr>
      <vt:lpstr>GH SHOUT Mission  Confirmation of Notification Sheet</vt:lpstr>
      <vt:lpstr>PowerPoint Presentation</vt:lpstr>
      <vt:lpstr>Integration Status for AV-6</vt:lpstr>
      <vt:lpstr>SHOUT WFF/AFRC KU SAT Update</vt:lpstr>
      <vt:lpstr>PowerPoint Presentation</vt:lpstr>
      <vt:lpstr>SHOUT Deployment Status to WFF</vt:lpstr>
      <vt:lpstr>  </vt:lpstr>
      <vt:lpstr>PowerPoint Presentation</vt:lpstr>
      <vt:lpstr>Work benches are ready to go under the tail of the P3!</vt:lpstr>
      <vt:lpstr>Safety &amp; Security Issues have been addressed</vt:lpstr>
      <vt:lpstr>Miscellaneous</vt:lpstr>
      <vt:lpstr>Communications Structure Set up</vt:lpstr>
      <vt:lpstr>Mission Tools has been upgraded and is being used for the dry run and CST JD UPDATING</vt:lpstr>
      <vt:lpstr>SHOUT Public Affairs, Education, Outreach</vt:lpstr>
      <vt:lpstr>In 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 and Severe Storm Sentinel (HS3)</dc:title>
  <dc:creator>Bernie Luna</dc:creator>
  <cp:lastModifiedBy>Jason P. Dunion</cp:lastModifiedBy>
  <cp:revision>256</cp:revision>
  <cp:lastPrinted>2015-04-28T14:15:58Z</cp:lastPrinted>
  <dcterms:created xsi:type="dcterms:W3CDTF">2012-07-11T23:14:34Z</dcterms:created>
  <dcterms:modified xsi:type="dcterms:W3CDTF">2015-07-24T13:24:33Z</dcterms:modified>
</cp:coreProperties>
</file>