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05" r:id="rId2"/>
    <p:sldId id="357" r:id="rId3"/>
    <p:sldId id="312" r:id="rId4"/>
    <p:sldId id="311" r:id="rId5"/>
    <p:sldId id="306" r:id="rId6"/>
    <p:sldId id="307" r:id="rId7"/>
    <p:sldId id="308" r:id="rId8"/>
    <p:sldId id="351" r:id="rId9"/>
    <p:sldId id="363" r:id="rId10"/>
    <p:sldId id="352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41" r:id="rId20"/>
    <p:sldId id="353" r:id="rId21"/>
    <p:sldId id="354" r:id="rId22"/>
    <p:sldId id="355" r:id="rId23"/>
    <p:sldId id="318" r:id="rId24"/>
    <p:sldId id="359" r:id="rId25"/>
    <p:sldId id="320" r:id="rId26"/>
    <p:sldId id="361" r:id="rId27"/>
    <p:sldId id="364" r:id="rId28"/>
    <p:sldId id="319" r:id="rId29"/>
    <p:sldId id="321" r:id="rId30"/>
    <p:sldId id="322" r:id="rId31"/>
    <p:sldId id="323" r:id="rId32"/>
    <p:sldId id="324" r:id="rId33"/>
    <p:sldId id="325" r:id="rId34"/>
    <p:sldId id="326" r:id="rId35"/>
    <p:sldId id="329" r:id="rId36"/>
    <p:sldId id="365" r:id="rId37"/>
    <p:sldId id="331" r:id="rId38"/>
    <p:sldId id="358" r:id="rId39"/>
    <p:sldId id="31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825F"/>
    <a:srgbClr val="F05B25"/>
    <a:srgbClr val="E3BF33"/>
    <a:srgbClr val="E02520"/>
    <a:srgbClr val="E80F1F"/>
    <a:srgbClr val="B2E243"/>
    <a:srgbClr val="C60D19"/>
    <a:srgbClr val="680915"/>
    <a:srgbClr val="FA942D"/>
    <a:srgbClr val="F3F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7" autoAdjust="0"/>
    <p:restoredTop sz="90382" autoAdjust="0"/>
  </p:normalViewPr>
  <p:slideViewPr>
    <p:cSldViewPr snapToGrid="0" snapToObjects="1">
      <p:cViewPr varScale="1">
        <p:scale>
          <a:sx n="83" d="100"/>
          <a:sy n="83" d="100"/>
        </p:scale>
        <p:origin x="-16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376B7F-0B99-4E21-BF8A-E0C74CB317AF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44C728-F6A2-4FE3-82B2-8B37F2B330A3}">
      <dgm:prSet phldrT="[Text]"/>
      <dgm:spPr/>
      <dgm:t>
        <a:bodyPr/>
        <a:lstStyle/>
        <a:p>
          <a:r>
            <a:rPr lang="en-US" b="1" dirty="0" smtClean="0"/>
            <a:t>Overall Goal</a:t>
          </a:r>
          <a:endParaRPr lang="en-US" b="1" dirty="0"/>
        </a:p>
      </dgm:t>
    </dgm:pt>
    <dgm:pt modelId="{86AB2DE4-07F0-4B08-A6B4-16BA5BFA60AF}" type="parTrans" cxnId="{7671822F-E142-4C33-B16C-EBD2F42CFD6A}">
      <dgm:prSet/>
      <dgm:spPr/>
      <dgm:t>
        <a:bodyPr/>
        <a:lstStyle/>
        <a:p>
          <a:endParaRPr lang="en-US"/>
        </a:p>
      </dgm:t>
    </dgm:pt>
    <dgm:pt modelId="{7AE9C881-AF14-4EE5-8D0F-08E7128B6351}" type="sibTrans" cxnId="{7671822F-E142-4C33-B16C-EBD2F42CFD6A}">
      <dgm:prSet/>
      <dgm:spPr/>
      <dgm:t>
        <a:bodyPr/>
        <a:lstStyle/>
        <a:p>
          <a:endParaRPr lang="en-US"/>
        </a:p>
      </dgm:t>
    </dgm:pt>
    <dgm:pt modelId="{134704CF-865E-450F-B8D9-215679C1243F}">
      <dgm:prSet phldrT="[Text]"/>
      <dgm:spPr/>
      <dgm:t>
        <a:bodyPr/>
        <a:lstStyle/>
        <a:p>
          <a:r>
            <a:rPr lang="en-US" b="1" dirty="0" smtClean="0"/>
            <a:t>Objective 1</a:t>
          </a:r>
          <a:endParaRPr lang="en-US" b="1" dirty="0"/>
        </a:p>
      </dgm:t>
    </dgm:pt>
    <dgm:pt modelId="{1A71200B-AEDB-4BE0-BE4F-73AECF49CE48}" type="parTrans" cxnId="{7221ECAC-18A2-4480-98AE-93BD2B2406B1}">
      <dgm:prSet/>
      <dgm:spPr/>
      <dgm:t>
        <a:bodyPr/>
        <a:lstStyle/>
        <a:p>
          <a:endParaRPr lang="en-US"/>
        </a:p>
      </dgm:t>
    </dgm:pt>
    <dgm:pt modelId="{F21647F1-4900-4964-B7A5-203CDCC10C0A}" type="sibTrans" cxnId="{7221ECAC-18A2-4480-98AE-93BD2B2406B1}">
      <dgm:prSet/>
      <dgm:spPr/>
      <dgm:t>
        <a:bodyPr/>
        <a:lstStyle/>
        <a:p>
          <a:endParaRPr lang="en-US"/>
        </a:p>
      </dgm:t>
    </dgm:pt>
    <dgm:pt modelId="{DD245770-C614-48BA-998F-B0594E05724F}">
      <dgm:prSet phldrT="[Text]"/>
      <dgm:spPr/>
      <dgm:t>
        <a:bodyPr/>
        <a:lstStyle/>
        <a:p>
          <a:r>
            <a:rPr lang="en-US" b="1" dirty="0" smtClean="0"/>
            <a:t>Objective 2</a:t>
          </a:r>
          <a:endParaRPr lang="en-US" b="1" dirty="0"/>
        </a:p>
      </dgm:t>
    </dgm:pt>
    <dgm:pt modelId="{C1BBE842-9CAA-4C6A-9FBE-CE84582B0E1B}" type="parTrans" cxnId="{2A6F4FDF-3B9B-4685-AC26-15A416617E71}">
      <dgm:prSet/>
      <dgm:spPr/>
      <dgm:t>
        <a:bodyPr/>
        <a:lstStyle/>
        <a:p>
          <a:endParaRPr lang="en-US"/>
        </a:p>
      </dgm:t>
    </dgm:pt>
    <dgm:pt modelId="{BC0D87D2-AE6A-4F31-A3A2-C1EE2C3516EF}" type="sibTrans" cxnId="{2A6F4FDF-3B9B-4685-AC26-15A416617E71}">
      <dgm:prSet/>
      <dgm:spPr/>
      <dgm:t>
        <a:bodyPr/>
        <a:lstStyle/>
        <a:p>
          <a:endParaRPr lang="en-US"/>
        </a:p>
      </dgm:t>
    </dgm:pt>
    <dgm:pt modelId="{B59BF72B-B1C5-42E4-866A-8B6E08C5D183}">
      <dgm:prSet phldrT="[Text]"/>
      <dgm:spPr/>
      <dgm:t>
        <a:bodyPr/>
        <a:lstStyle/>
        <a:p>
          <a:r>
            <a:rPr lang="en-US" b="1" dirty="0" smtClean="0"/>
            <a:t>Demonstrate and test prototype UAS concept of operations that could be used to mitigate the risk of diminished high impact weather forecasts and warnings in the case of polar-orbiting satellite observing gaps</a:t>
          </a:r>
          <a:endParaRPr lang="en-US" b="1" dirty="0"/>
        </a:p>
      </dgm:t>
    </dgm:pt>
    <dgm:pt modelId="{F90D1CF2-F349-4952-BEE8-5B5956E88942}" type="parTrans" cxnId="{30E3789A-7FB6-4CE5-BF85-0E0CA5AF7FA4}">
      <dgm:prSet/>
      <dgm:spPr/>
      <dgm:t>
        <a:bodyPr/>
        <a:lstStyle/>
        <a:p>
          <a:endParaRPr lang="en-US"/>
        </a:p>
      </dgm:t>
    </dgm:pt>
    <dgm:pt modelId="{6125BAFF-A351-42B4-80AA-77368FE4AC8E}" type="sibTrans" cxnId="{30E3789A-7FB6-4CE5-BF85-0E0CA5AF7FA4}">
      <dgm:prSet/>
      <dgm:spPr/>
      <dgm:t>
        <a:bodyPr/>
        <a:lstStyle/>
        <a:p>
          <a:endParaRPr lang="en-US"/>
        </a:p>
      </dgm:t>
    </dgm:pt>
    <dgm:pt modelId="{E975AEAF-B770-456F-925B-5C8CFA444DD5}">
      <dgm:prSet phldrT="[Text]"/>
      <dgm:spPr/>
      <dgm:t>
        <a:bodyPr/>
        <a:lstStyle/>
        <a:p>
          <a:r>
            <a:rPr lang="en-US" b="1" dirty="0" smtClean="0"/>
            <a:t>Conduct data impact studies </a:t>
          </a:r>
          <a:endParaRPr lang="en-US" b="1" dirty="0"/>
        </a:p>
      </dgm:t>
    </dgm:pt>
    <dgm:pt modelId="{D2F9A7AF-16FE-4C51-A403-B0FDCFF7BD2F}" type="parTrans" cxnId="{BA451A83-E421-4F4C-8F40-A908068794FB}">
      <dgm:prSet/>
      <dgm:spPr/>
      <dgm:t>
        <a:bodyPr/>
        <a:lstStyle/>
        <a:p>
          <a:endParaRPr lang="en-US"/>
        </a:p>
      </dgm:t>
    </dgm:pt>
    <dgm:pt modelId="{6572BD84-EF23-40B6-9F92-D70E84775153}" type="sibTrans" cxnId="{BA451A83-E421-4F4C-8F40-A908068794FB}">
      <dgm:prSet/>
      <dgm:spPr/>
      <dgm:t>
        <a:bodyPr/>
        <a:lstStyle/>
        <a:p>
          <a:endParaRPr lang="en-US"/>
        </a:p>
      </dgm:t>
    </dgm:pt>
    <dgm:pt modelId="{1247F7BC-9D7B-48DF-973A-0DA6324558E7}">
      <dgm:prSet/>
      <dgm:spPr/>
      <dgm:t>
        <a:bodyPr/>
        <a:lstStyle/>
        <a:p>
          <a:r>
            <a:rPr lang="en-US" b="1" dirty="0" smtClean="0"/>
            <a:t>Observing System Experiments (OSE) using data from UAS field missions</a:t>
          </a:r>
          <a:endParaRPr lang="en-US" b="1" dirty="0"/>
        </a:p>
      </dgm:t>
    </dgm:pt>
    <dgm:pt modelId="{33F5A9A8-FFFE-4D88-9D7E-5F75CB48B19D}" type="parTrans" cxnId="{18DD32C0-E751-4783-A8BB-8408FBB21221}">
      <dgm:prSet/>
      <dgm:spPr/>
      <dgm:t>
        <a:bodyPr/>
        <a:lstStyle/>
        <a:p>
          <a:endParaRPr lang="en-US"/>
        </a:p>
      </dgm:t>
    </dgm:pt>
    <dgm:pt modelId="{F5E09F68-DDFF-45AE-A372-0AE98F6480DC}" type="sibTrans" cxnId="{18DD32C0-E751-4783-A8BB-8408FBB21221}">
      <dgm:prSet/>
      <dgm:spPr/>
      <dgm:t>
        <a:bodyPr/>
        <a:lstStyle/>
        <a:p>
          <a:endParaRPr lang="en-US"/>
        </a:p>
      </dgm:t>
    </dgm:pt>
    <dgm:pt modelId="{DFFCC32A-F41C-4DC8-9B7B-72E06B0ED39F}">
      <dgm:prSet/>
      <dgm:spPr/>
      <dgm:t>
        <a:bodyPr/>
        <a:lstStyle/>
        <a:p>
          <a:r>
            <a:rPr lang="en-US" b="1" dirty="0" smtClean="0"/>
            <a:t>Observing System Simulation Experiments (OSSE) using simulated UAS data</a:t>
          </a:r>
          <a:endParaRPr lang="en-US" b="1" dirty="0"/>
        </a:p>
      </dgm:t>
    </dgm:pt>
    <dgm:pt modelId="{EF28EA80-FD6A-4FD0-A9F4-C5BEB710D1D8}" type="parTrans" cxnId="{B19932BB-1A7C-457E-920E-2335698C0B8A}">
      <dgm:prSet/>
      <dgm:spPr/>
      <dgm:t>
        <a:bodyPr/>
        <a:lstStyle/>
        <a:p>
          <a:endParaRPr lang="en-US"/>
        </a:p>
      </dgm:t>
    </dgm:pt>
    <dgm:pt modelId="{D39CBE59-4F70-475B-859F-67A9ECE7E870}" type="sibTrans" cxnId="{B19932BB-1A7C-457E-920E-2335698C0B8A}">
      <dgm:prSet/>
      <dgm:spPr/>
      <dgm:t>
        <a:bodyPr/>
        <a:lstStyle/>
        <a:p>
          <a:endParaRPr lang="en-US"/>
        </a:p>
      </dgm:t>
    </dgm:pt>
    <dgm:pt modelId="{779176CB-4F8C-4996-9F4D-146D6E7130EE}">
      <dgm:prSet phldrT="[Text]"/>
      <dgm:spPr/>
      <dgm:t>
        <a:bodyPr/>
        <a:lstStyle/>
        <a:p>
          <a:r>
            <a:rPr lang="en-US" b="1" dirty="0" smtClean="0">
              <a:latin typeface="Calibri"/>
              <a:cs typeface="Calibri"/>
            </a:rPr>
            <a:t>Investigate processes in the TC inner core (e.g. warm core), boundary layer, diurnal cycle, and upper-level environment (e.g. cirrus canopy) that impact intensity change</a:t>
          </a:r>
          <a:endParaRPr lang="en-US" b="1" dirty="0"/>
        </a:p>
      </dgm:t>
    </dgm:pt>
    <dgm:pt modelId="{CD7FEAFE-5086-4A5B-A040-B0533834FDBF}" type="parTrans" cxnId="{E4100B99-4C6C-4F36-93FB-81920341C260}">
      <dgm:prSet/>
      <dgm:spPr/>
      <dgm:t>
        <a:bodyPr/>
        <a:lstStyle/>
        <a:p>
          <a:endParaRPr lang="en-US"/>
        </a:p>
      </dgm:t>
    </dgm:pt>
    <dgm:pt modelId="{C17CEA9C-EF60-4709-86BB-CBADA7E0FC72}" type="sibTrans" cxnId="{E4100B99-4C6C-4F36-93FB-81920341C260}">
      <dgm:prSet/>
      <dgm:spPr/>
      <dgm:t>
        <a:bodyPr/>
        <a:lstStyle/>
        <a:p>
          <a:endParaRPr lang="en-US"/>
        </a:p>
      </dgm:t>
    </dgm:pt>
    <dgm:pt modelId="{CDCE03A9-2666-F34F-B7C3-3CC5FAB5732F}">
      <dgm:prSet/>
      <dgm:spPr/>
      <dgm:t>
        <a:bodyPr/>
        <a:lstStyle/>
        <a:p>
          <a:r>
            <a:rPr lang="en-US" dirty="0" smtClean="0"/>
            <a:t>Objective 3</a:t>
          </a:r>
          <a:endParaRPr lang="en-US" dirty="0"/>
        </a:p>
      </dgm:t>
    </dgm:pt>
    <dgm:pt modelId="{39A64973-0A5F-3C4E-9F34-0EB97A78AF7B}" type="parTrans" cxnId="{5536C865-911F-7547-A813-C4D50D75D51B}">
      <dgm:prSet/>
      <dgm:spPr/>
      <dgm:t>
        <a:bodyPr/>
        <a:lstStyle/>
        <a:p>
          <a:endParaRPr lang="en-US"/>
        </a:p>
      </dgm:t>
    </dgm:pt>
    <dgm:pt modelId="{5EF0DAE3-71A1-0544-99D5-1BB28A124A74}" type="sibTrans" cxnId="{5536C865-911F-7547-A813-C4D50D75D51B}">
      <dgm:prSet/>
      <dgm:spPr/>
      <dgm:t>
        <a:bodyPr/>
        <a:lstStyle/>
        <a:p>
          <a:endParaRPr lang="en-US"/>
        </a:p>
      </dgm:t>
    </dgm:pt>
    <dgm:pt modelId="{C06D35C2-B779-3040-B5B4-568150718917}">
      <dgm:prSet/>
      <dgm:spPr/>
      <dgm:t>
        <a:bodyPr/>
        <a:lstStyle/>
        <a:p>
          <a:r>
            <a:rPr lang="en-US" b="1" dirty="0" smtClean="0"/>
            <a:t>Evaluate cost and operational benefit through detailed analysis of life-cycle operational costs and constraints </a:t>
          </a:r>
          <a:endParaRPr lang="en-US" dirty="0"/>
        </a:p>
      </dgm:t>
    </dgm:pt>
    <dgm:pt modelId="{78849B3E-010D-1845-9300-657B788571F7}" type="parTrans" cxnId="{5F4B7514-551B-D84B-B17A-72BB910F87FE}">
      <dgm:prSet/>
      <dgm:spPr/>
      <dgm:t>
        <a:bodyPr/>
        <a:lstStyle/>
        <a:p>
          <a:endParaRPr lang="en-US"/>
        </a:p>
      </dgm:t>
    </dgm:pt>
    <dgm:pt modelId="{F2D160B7-8BBC-4444-9DAF-D86B6883356A}" type="sibTrans" cxnId="{5F4B7514-551B-D84B-B17A-72BB910F87FE}">
      <dgm:prSet/>
      <dgm:spPr/>
      <dgm:t>
        <a:bodyPr/>
        <a:lstStyle/>
        <a:p>
          <a:endParaRPr lang="en-US"/>
        </a:p>
      </dgm:t>
    </dgm:pt>
    <dgm:pt modelId="{737633E0-071B-EC48-A25D-7437A10048AC}">
      <dgm:prSet/>
      <dgm:spPr/>
      <dgm:t>
        <a:bodyPr/>
        <a:lstStyle/>
        <a:p>
          <a:r>
            <a:rPr lang="en-US" b="1" dirty="0" smtClean="0">
              <a:solidFill>
                <a:schemeClr val="dk1"/>
              </a:solidFill>
              <a:ea typeface="Arial"/>
              <a:cs typeface="Arial"/>
              <a:sym typeface="Arial"/>
              <a:rtl val="0"/>
            </a:rPr>
            <a:t>Utilize adaptive aircraft sampling strategies for improving real-time TC track and intensity forecasts (</a:t>
          </a:r>
          <a:r>
            <a:rPr lang="en-US" b="1" i="1" dirty="0" smtClean="0">
              <a:solidFill>
                <a:schemeClr val="dk1"/>
              </a:solidFill>
              <a:ea typeface="Arial"/>
              <a:cs typeface="Arial"/>
              <a:sym typeface="Arial"/>
              <a:rtl val="0"/>
            </a:rPr>
            <a:t>80 member HWRF ensemble)</a:t>
          </a:r>
          <a:endParaRPr lang="en-US" b="0" dirty="0"/>
        </a:p>
      </dgm:t>
    </dgm:pt>
    <dgm:pt modelId="{B0F9F167-FE17-1041-AFDA-1FC748B8E079}" type="parTrans" cxnId="{51ABF69B-1831-1B45-A663-338E4D43A087}">
      <dgm:prSet/>
      <dgm:spPr/>
      <dgm:t>
        <a:bodyPr/>
        <a:lstStyle/>
        <a:p>
          <a:endParaRPr lang="en-US"/>
        </a:p>
      </dgm:t>
    </dgm:pt>
    <dgm:pt modelId="{7EFF7082-D5F0-A64F-88C2-674D725CA6ED}" type="sibTrans" cxnId="{51ABF69B-1831-1B45-A663-338E4D43A087}">
      <dgm:prSet/>
      <dgm:spPr/>
      <dgm:t>
        <a:bodyPr/>
        <a:lstStyle/>
        <a:p>
          <a:endParaRPr lang="en-US"/>
        </a:p>
      </dgm:t>
    </dgm:pt>
    <dgm:pt modelId="{BD18BB3B-4C74-4010-82ED-6F1B97103568}" type="pres">
      <dgm:prSet presAssocID="{26376B7F-0B99-4E21-BF8A-E0C74CB317A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BC4C5C-80BF-434D-8459-A37AA2AF4CCE}" type="pres">
      <dgm:prSet presAssocID="{0A44C728-F6A2-4FE3-82B2-8B37F2B330A3}" presName="parentLin" presStyleCnt="0"/>
      <dgm:spPr/>
    </dgm:pt>
    <dgm:pt modelId="{3A4D77F9-53E0-4742-9697-EB196146E3C0}" type="pres">
      <dgm:prSet presAssocID="{0A44C728-F6A2-4FE3-82B2-8B37F2B330A3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335B64DA-2EC0-4E97-A2B7-037DF02D798A}" type="pres">
      <dgm:prSet presAssocID="{0A44C728-F6A2-4FE3-82B2-8B37F2B330A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33C76-102C-4976-A0F4-DC90E4D5996B}" type="pres">
      <dgm:prSet presAssocID="{0A44C728-F6A2-4FE3-82B2-8B37F2B330A3}" presName="negativeSpace" presStyleCnt="0"/>
      <dgm:spPr/>
    </dgm:pt>
    <dgm:pt modelId="{565CCE0D-B0C6-4A89-AEC0-E30E6A942679}" type="pres">
      <dgm:prSet presAssocID="{0A44C728-F6A2-4FE3-82B2-8B37F2B330A3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BA928D-9648-4874-A24E-65AF1B858BB1}" type="pres">
      <dgm:prSet presAssocID="{7AE9C881-AF14-4EE5-8D0F-08E7128B6351}" presName="spaceBetweenRectangles" presStyleCnt="0"/>
      <dgm:spPr/>
    </dgm:pt>
    <dgm:pt modelId="{BB61FAF6-0CDD-4ABB-B829-77964760AF6F}" type="pres">
      <dgm:prSet presAssocID="{134704CF-865E-450F-B8D9-215679C1243F}" presName="parentLin" presStyleCnt="0"/>
      <dgm:spPr/>
    </dgm:pt>
    <dgm:pt modelId="{CA4CCAF9-5FCD-472F-A60D-1C279DC3004C}" type="pres">
      <dgm:prSet presAssocID="{134704CF-865E-450F-B8D9-215679C1243F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3927CB51-9C74-4F03-AE18-03E9E3408417}" type="pres">
      <dgm:prSet presAssocID="{134704CF-865E-450F-B8D9-215679C1243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F0A8E3-C8E6-4631-B7C0-0573BB984F1F}" type="pres">
      <dgm:prSet presAssocID="{134704CF-865E-450F-B8D9-215679C1243F}" presName="negativeSpace" presStyleCnt="0"/>
      <dgm:spPr/>
    </dgm:pt>
    <dgm:pt modelId="{951CCA14-2661-43FD-8021-45259ACA9F48}" type="pres">
      <dgm:prSet presAssocID="{134704CF-865E-450F-B8D9-215679C1243F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8FC6D7-F6C5-4831-B2CD-8696FA0553D9}" type="pres">
      <dgm:prSet presAssocID="{F21647F1-4900-4964-B7A5-203CDCC10C0A}" presName="spaceBetweenRectangles" presStyleCnt="0"/>
      <dgm:spPr/>
    </dgm:pt>
    <dgm:pt modelId="{FC3BDD6D-A253-400D-8DBA-15F3A8E203DC}" type="pres">
      <dgm:prSet presAssocID="{DD245770-C614-48BA-998F-B0594E05724F}" presName="parentLin" presStyleCnt="0"/>
      <dgm:spPr/>
    </dgm:pt>
    <dgm:pt modelId="{F220D010-31F1-450B-B0A4-ACDDD931B857}" type="pres">
      <dgm:prSet presAssocID="{DD245770-C614-48BA-998F-B0594E05724F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BEDBFBF6-FC10-4868-909C-19EC2EBBFD94}" type="pres">
      <dgm:prSet presAssocID="{DD245770-C614-48BA-998F-B0594E05724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AC9C0-01FC-48AA-953A-EB19496DD789}" type="pres">
      <dgm:prSet presAssocID="{DD245770-C614-48BA-998F-B0594E05724F}" presName="negativeSpace" presStyleCnt="0"/>
      <dgm:spPr/>
    </dgm:pt>
    <dgm:pt modelId="{6C724A9D-5DBC-4D6B-8953-8589B8A9BCB9}" type="pres">
      <dgm:prSet presAssocID="{DD245770-C614-48BA-998F-B0594E05724F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485F71-1AFC-4740-9CF5-E259500CBA44}" type="pres">
      <dgm:prSet presAssocID="{BC0D87D2-AE6A-4F31-A3A2-C1EE2C3516EF}" presName="spaceBetweenRectangles" presStyleCnt="0"/>
      <dgm:spPr/>
    </dgm:pt>
    <dgm:pt modelId="{6155290E-A629-9341-B3E4-035B7D368357}" type="pres">
      <dgm:prSet presAssocID="{CDCE03A9-2666-F34F-B7C3-3CC5FAB5732F}" presName="parentLin" presStyleCnt="0"/>
      <dgm:spPr/>
    </dgm:pt>
    <dgm:pt modelId="{EA99AE05-6570-A545-BC6F-528382C0CD7D}" type="pres">
      <dgm:prSet presAssocID="{CDCE03A9-2666-F34F-B7C3-3CC5FAB5732F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D12D35DF-6566-6242-BAE5-E5CC2FA0DF0C}" type="pres">
      <dgm:prSet presAssocID="{CDCE03A9-2666-F34F-B7C3-3CC5FAB5732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09D24D-44B1-C64A-B1C4-8D9C5629F3F5}" type="pres">
      <dgm:prSet presAssocID="{CDCE03A9-2666-F34F-B7C3-3CC5FAB5732F}" presName="negativeSpace" presStyleCnt="0"/>
      <dgm:spPr/>
    </dgm:pt>
    <dgm:pt modelId="{C48E58D5-8D5B-7D40-AF4F-413361CB5D11}" type="pres">
      <dgm:prSet presAssocID="{CDCE03A9-2666-F34F-B7C3-3CC5FAB5732F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DFB963-D672-A546-A888-A0B6A31269A9}" type="presOf" srcId="{C06D35C2-B779-3040-B5B4-568150718917}" destId="{C48E58D5-8D5B-7D40-AF4F-413361CB5D11}" srcOrd="0" destOrd="0" presId="urn:microsoft.com/office/officeart/2005/8/layout/list1"/>
    <dgm:cxn modelId="{7521533A-A9AD-BE42-8282-E978FF290768}" type="presOf" srcId="{B59BF72B-B1C5-42E4-866A-8B6E08C5D183}" destId="{565CCE0D-B0C6-4A89-AEC0-E30E6A942679}" srcOrd="0" destOrd="0" presId="urn:microsoft.com/office/officeart/2005/8/layout/list1"/>
    <dgm:cxn modelId="{0699BE33-8B3D-C54B-9D54-667F10C2A76E}" type="presOf" srcId="{E975AEAF-B770-456F-925B-5C8CFA444DD5}" destId="{951CCA14-2661-43FD-8021-45259ACA9F48}" srcOrd="0" destOrd="0" presId="urn:microsoft.com/office/officeart/2005/8/layout/list1"/>
    <dgm:cxn modelId="{2A8E10E7-9310-2447-A39C-89EDEAEBAA39}" type="presOf" srcId="{134704CF-865E-450F-B8D9-215679C1243F}" destId="{3927CB51-9C74-4F03-AE18-03E9E3408417}" srcOrd="1" destOrd="0" presId="urn:microsoft.com/office/officeart/2005/8/layout/list1"/>
    <dgm:cxn modelId="{5536C865-911F-7547-A813-C4D50D75D51B}" srcId="{26376B7F-0B99-4E21-BF8A-E0C74CB317AF}" destId="{CDCE03A9-2666-F34F-B7C3-3CC5FAB5732F}" srcOrd="3" destOrd="0" parTransId="{39A64973-0A5F-3C4E-9F34-0EB97A78AF7B}" sibTransId="{5EF0DAE3-71A1-0544-99D5-1BB28A124A74}"/>
    <dgm:cxn modelId="{F5A3A134-13E5-FA4E-A8EB-7F5472EEACC1}" type="presOf" srcId="{779176CB-4F8C-4996-9F4D-146D6E7130EE}" destId="{6C724A9D-5DBC-4D6B-8953-8589B8A9BCB9}" srcOrd="0" destOrd="0" presId="urn:microsoft.com/office/officeart/2005/8/layout/list1"/>
    <dgm:cxn modelId="{01CAF6D4-BE79-D446-A4FD-26E97CF7D30F}" type="presOf" srcId="{26376B7F-0B99-4E21-BF8A-E0C74CB317AF}" destId="{BD18BB3B-4C74-4010-82ED-6F1B97103568}" srcOrd="0" destOrd="0" presId="urn:microsoft.com/office/officeart/2005/8/layout/list1"/>
    <dgm:cxn modelId="{BA185429-CDB2-8A46-82B9-E499313BB556}" type="presOf" srcId="{134704CF-865E-450F-B8D9-215679C1243F}" destId="{CA4CCAF9-5FCD-472F-A60D-1C279DC3004C}" srcOrd="0" destOrd="0" presId="urn:microsoft.com/office/officeart/2005/8/layout/list1"/>
    <dgm:cxn modelId="{BA451A83-E421-4F4C-8F40-A908068794FB}" srcId="{134704CF-865E-450F-B8D9-215679C1243F}" destId="{E975AEAF-B770-456F-925B-5C8CFA444DD5}" srcOrd="0" destOrd="0" parTransId="{D2F9A7AF-16FE-4C51-A403-B0FDCFF7BD2F}" sibTransId="{6572BD84-EF23-40B6-9F92-D70E84775153}"/>
    <dgm:cxn modelId="{66ADBFDF-8FF9-7040-8FE8-ABA7FCB47C1E}" type="presOf" srcId="{CDCE03A9-2666-F34F-B7C3-3CC5FAB5732F}" destId="{EA99AE05-6570-A545-BC6F-528382C0CD7D}" srcOrd="0" destOrd="0" presId="urn:microsoft.com/office/officeart/2005/8/layout/list1"/>
    <dgm:cxn modelId="{DB2F8A8F-CE00-E949-B01A-BF1619F0A208}" type="presOf" srcId="{DD245770-C614-48BA-998F-B0594E05724F}" destId="{F220D010-31F1-450B-B0A4-ACDDD931B857}" srcOrd="0" destOrd="0" presId="urn:microsoft.com/office/officeart/2005/8/layout/list1"/>
    <dgm:cxn modelId="{F68B4541-DB9D-BD45-8ED9-6FBD83E75879}" type="presOf" srcId="{0A44C728-F6A2-4FE3-82B2-8B37F2B330A3}" destId="{3A4D77F9-53E0-4742-9697-EB196146E3C0}" srcOrd="0" destOrd="0" presId="urn:microsoft.com/office/officeart/2005/8/layout/list1"/>
    <dgm:cxn modelId="{51ABF69B-1831-1B45-A663-338E4D43A087}" srcId="{E975AEAF-B770-456F-925B-5C8CFA444DD5}" destId="{737633E0-071B-EC48-A25D-7437A10048AC}" srcOrd="1" destOrd="0" parTransId="{B0F9F167-FE17-1041-AFDA-1FC748B8E079}" sibTransId="{7EFF7082-D5F0-A64F-88C2-674D725CA6ED}"/>
    <dgm:cxn modelId="{7671822F-E142-4C33-B16C-EBD2F42CFD6A}" srcId="{26376B7F-0B99-4E21-BF8A-E0C74CB317AF}" destId="{0A44C728-F6A2-4FE3-82B2-8B37F2B330A3}" srcOrd="0" destOrd="0" parTransId="{86AB2DE4-07F0-4B08-A6B4-16BA5BFA60AF}" sibTransId="{7AE9C881-AF14-4EE5-8D0F-08E7128B6351}"/>
    <dgm:cxn modelId="{30E3789A-7FB6-4CE5-BF85-0E0CA5AF7FA4}" srcId="{0A44C728-F6A2-4FE3-82B2-8B37F2B330A3}" destId="{B59BF72B-B1C5-42E4-866A-8B6E08C5D183}" srcOrd="0" destOrd="0" parTransId="{F90D1CF2-F349-4952-BEE8-5B5956E88942}" sibTransId="{6125BAFF-A351-42B4-80AA-77368FE4AC8E}"/>
    <dgm:cxn modelId="{E34F8AA5-2EDC-2448-BD98-AB3132774160}" type="presOf" srcId="{1247F7BC-9D7B-48DF-973A-0DA6324558E7}" destId="{951CCA14-2661-43FD-8021-45259ACA9F48}" srcOrd="0" destOrd="1" presId="urn:microsoft.com/office/officeart/2005/8/layout/list1"/>
    <dgm:cxn modelId="{F7604A91-0334-2946-B12C-32573DA9E943}" type="presOf" srcId="{737633E0-071B-EC48-A25D-7437A10048AC}" destId="{951CCA14-2661-43FD-8021-45259ACA9F48}" srcOrd="0" destOrd="2" presId="urn:microsoft.com/office/officeart/2005/8/layout/list1"/>
    <dgm:cxn modelId="{E4100B99-4C6C-4F36-93FB-81920341C260}" srcId="{DD245770-C614-48BA-998F-B0594E05724F}" destId="{779176CB-4F8C-4996-9F4D-146D6E7130EE}" srcOrd="0" destOrd="0" parTransId="{CD7FEAFE-5086-4A5B-A040-B0533834FDBF}" sibTransId="{C17CEA9C-EF60-4709-86BB-CBADA7E0FC72}"/>
    <dgm:cxn modelId="{6F6E15C2-60A5-134F-8A28-1CF2492A8C8E}" type="presOf" srcId="{DD245770-C614-48BA-998F-B0594E05724F}" destId="{BEDBFBF6-FC10-4868-909C-19EC2EBBFD94}" srcOrd="1" destOrd="0" presId="urn:microsoft.com/office/officeart/2005/8/layout/list1"/>
    <dgm:cxn modelId="{B2E7C634-CDCF-9443-A60D-26A06B812D22}" type="presOf" srcId="{CDCE03A9-2666-F34F-B7C3-3CC5FAB5732F}" destId="{D12D35DF-6566-6242-BAE5-E5CC2FA0DF0C}" srcOrd="1" destOrd="0" presId="urn:microsoft.com/office/officeart/2005/8/layout/list1"/>
    <dgm:cxn modelId="{7221ECAC-18A2-4480-98AE-93BD2B2406B1}" srcId="{26376B7F-0B99-4E21-BF8A-E0C74CB317AF}" destId="{134704CF-865E-450F-B8D9-215679C1243F}" srcOrd="1" destOrd="0" parTransId="{1A71200B-AEDB-4BE0-BE4F-73AECF49CE48}" sibTransId="{F21647F1-4900-4964-B7A5-203CDCC10C0A}"/>
    <dgm:cxn modelId="{5F4B7514-551B-D84B-B17A-72BB910F87FE}" srcId="{CDCE03A9-2666-F34F-B7C3-3CC5FAB5732F}" destId="{C06D35C2-B779-3040-B5B4-568150718917}" srcOrd="0" destOrd="0" parTransId="{78849B3E-010D-1845-9300-657B788571F7}" sibTransId="{F2D160B7-8BBC-4444-9DAF-D86B6883356A}"/>
    <dgm:cxn modelId="{18DD32C0-E751-4783-A8BB-8408FBB21221}" srcId="{E975AEAF-B770-456F-925B-5C8CFA444DD5}" destId="{1247F7BC-9D7B-48DF-973A-0DA6324558E7}" srcOrd="0" destOrd="0" parTransId="{33F5A9A8-FFFE-4D88-9D7E-5F75CB48B19D}" sibTransId="{F5E09F68-DDFF-45AE-A372-0AE98F6480DC}"/>
    <dgm:cxn modelId="{F6F30CF4-850C-6449-9159-634113FD9F79}" type="presOf" srcId="{DFFCC32A-F41C-4DC8-9B7B-72E06B0ED39F}" destId="{951CCA14-2661-43FD-8021-45259ACA9F48}" srcOrd="0" destOrd="3" presId="urn:microsoft.com/office/officeart/2005/8/layout/list1"/>
    <dgm:cxn modelId="{8C231637-602F-0B48-ADED-85D1EDA388D2}" type="presOf" srcId="{0A44C728-F6A2-4FE3-82B2-8B37F2B330A3}" destId="{335B64DA-2EC0-4E97-A2B7-037DF02D798A}" srcOrd="1" destOrd="0" presId="urn:microsoft.com/office/officeart/2005/8/layout/list1"/>
    <dgm:cxn modelId="{B19932BB-1A7C-457E-920E-2335698C0B8A}" srcId="{E975AEAF-B770-456F-925B-5C8CFA444DD5}" destId="{DFFCC32A-F41C-4DC8-9B7B-72E06B0ED39F}" srcOrd="2" destOrd="0" parTransId="{EF28EA80-FD6A-4FD0-A9F4-C5BEB710D1D8}" sibTransId="{D39CBE59-4F70-475B-859F-67A9ECE7E870}"/>
    <dgm:cxn modelId="{2A6F4FDF-3B9B-4685-AC26-15A416617E71}" srcId="{26376B7F-0B99-4E21-BF8A-E0C74CB317AF}" destId="{DD245770-C614-48BA-998F-B0594E05724F}" srcOrd="2" destOrd="0" parTransId="{C1BBE842-9CAA-4C6A-9FBE-CE84582B0E1B}" sibTransId="{BC0D87D2-AE6A-4F31-A3A2-C1EE2C3516EF}"/>
    <dgm:cxn modelId="{B774D955-F369-4042-9ABF-6765355F6A1F}" type="presParOf" srcId="{BD18BB3B-4C74-4010-82ED-6F1B97103568}" destId="{02BC4C5C-80BF-434D-8459-A37AA2AF4CCE}" srcOrd="0" destOrd="0" presId="urn:microsoft.com/office/officeart/2005/8/layout/list1"/>
    <dgm:cxn modelId="{502A7D6B-2523-8944-BB35-56E6ABFD56F6}" type="presParOf" srcId="{02BC4C5C-80BF-434D-8459-A37AA2AF4CCE}" destId="{3A4D77F9-53E0-4742-9697-EB196146E3C0}" srcOrd="0" destOrd="0" presId="urn:microsoft.com/office/officeart/2005/8/layout/list1"/>
    <dgm:cxn modelId="{D537F6C2-BE95-F74A-9A73-B6E32FE7B847}" type="presParOf" srcId="{02BC4C5C-80BF-434D-8459-A37AA2AF4CCE}" destId="{335B64DA-2EC0-4E97-A2B7-037DF02D798A}" srcOrd="1" destOrd="0" presId="urn:microsoft.com/office/officeart/2005/8/layout/list1"/>
    <dgm:cxn modelId="{56FB4276-866F-9149-A713-A7DD15F9DF35}" type="presParOf" srcId="{BD18BB3B-4C74-4010-82ED-6F1B97103568}" destId="{A7633C76-102C-4976-A0F4-DC90E4D5996B}" srcOrd="1" destOrd="0" presId="urn:microsoft.com/office/officeart/2005/8/layout/list1"/>
    <dgm:cxn modelId="{A8558A58-9EC3-AD49-B410-D3C5E9318D7F}" type="presParOf" srcId="{BD18BB3B-4C74-4010-82ED-6F1B97103568}" destId="{565CCE0D-B0C6-4A89-AEC0-E30E6A942679}" srcOrd="2" destOrd="0" presId="urn:microsoft.com/office/officeart/2005/8/layout/list1"/>
    <dgm:cxn modelId="{E15D5C4B-5AA5-624C-900E-783651CBE89E}" type="presParOf" srcId="{BD18BB3B-4C74-4010-82ED-6F1B97103568}" destId="{8BBA928D-9648-4874-A24E-65AF1B858BB1}" srcOrd="3" destOrd="0" presId="urn:microsoft.com/office/officeart/2005/8/layout/list1"/>
    <dgm:cxn modelId="{420E1D28-E130-BF48-9DDE-82C7D0B37B5F}" type="presParOf" srcId="{BD18BB3B-4C74-4010-82ED-6F1B97103568}" destId="{BB61FAF6-0CDD-4ABB-B829-77964760AF6F}" srcOrd="4" destOrd="0" presId="urn:microsoft.com/office/officeart/2005/8/layout/list1"/>
    <dgm:cxn modelId="{BD5CB458-62DF-094B-8BFE-CBBB672F28B9}" type="presParOf" srcId="{BB61FAF6-0CDD-4ABB-B829-77964760AF6F}" destId="{CA4CCAF9-5FCD-472F-A60D-1C279DC3004C}" srcOrd="0" destOrd="0" presId="urn:microsoft.com/office/officeart/2005/8/layout/list1"/>
    <dgm:cxn modelId="{51C1DB9E-F647-CC41-AC25-25B9C27A475D}" type="presParOf" srcId="{BB61FAF6-0CDD-4ABB-B829-77964760AF6F}" destId="{3927CB51-9C74-4F03-AE18-03E9E3408417}" srcOrd="1" destOrd="0" presId="urn:microsoft.com/office/officeart/2005/8/layout/list1"/>
    <dgm:cxn modelId="{B018CE87-162B-514E-B80A-32F104AB7666}" type="presParOf" srcId="{BD18BB3B-4C74-4010-82ED-6F1B97103568}" destId="{F6F0A8E3-C8E6-4631-B7C0-0573BB984F1F}" srcOrd="5" destOrd="0" presId="urn:microsoft.com/office/officeart/2005/8/layout/list1"/>
    <dgm:cxn modelId="{1E12D96B-1C96-D046-9FA8-8F2F80CFB661}" type="presParOf" srcId="{BD18BB3B-4C74-4010-82ED-6F1B97103568}" destId="{951CCA14-2661-43FD-8021-45259ACA9F48}" srcOrd="6" destOrd="0" presId="urn:microsoft.com/office/officeart/2005/8/layout/list1"/>
    <dgm:cxn modelId="{5380A2C3-22C0-6542-846D-59EF51788545}" type="presParOf" srcId="{BD18BB3B-4C74-4010-82ED-6F1B97103568}" destId="{A08FC6D7-F6C5-4831-B2CD-8696FA0553D9}" srcOrd="7" destOrd="0" presId="urn:microsoft.com/office/officeart/2005/8/layout/list1"/>
    <dgm:cxn modelId="{B6BC56FE-710B-BD47-B51B-D59CF91E92A7}" type="presParOf" srcId="{BD18BB3B-4C74-4010-82ED-6F1B97103568}" destId="{FC3BDD6D-A253-400D-8DBA-15F3A8E203DC}" srcOrd="8" destOrd="0" presId="urn:microsoft.com/office/officeart/2005/8/layout/list1"/>
    <dgm:cxn modelId="{0A37A17A-58C1-9B41-86B6-5A86F828D61D}" type="presParOf" srcId="{FC3BDD6D-A253-400D-8DBA-15F3A8E203DC}" destId="{F220D010-31F1-450B-B0A4-ACDDD931B857}" srcOrd="0" destOrd="0" presId="urn:microsoft.com/office/officeart/2005/8/layout/list1"/>
    <dgm:cxn modelId="{B9546C40-8126-324F-905C-66F92DBD405D}" type="presParOf" srcId="{FC3BDD6D-A253-400D-8DBA-15F3A8E203DC}" destId="{BEDBFBF6-FC10-4868-909C-19EC2EBBFD94}" srcOrd="1" destOrd="0" presId="urn:microsoft.com/office/officeart/2005/8/layout/list1"/>
    <dgm:cxn modelId="{9B7BF7D2-42BC-E746-B62F-B97F28C66737}" type="presParOf" srcId="{BD18BB3B-4C74-4010-82ED-6F1B97103568}" destId="{68BAC9C0-01FC-48AA-953A-EB19496DD789}" srcOrd="9" destOrd="0" presId="urn:microsoft.com/office/officeart/2005/8/layout/list1"/>
    <dgm:cxn modelId="{19D3E681-CB15-B74A-80D4-15C347B350E4}" type="presParOf" srcId="{BD18BB3B-4C74-4010-82ED-6F1B97103568}" destId="{6C724A9D-5DBC-4D6B-8953-8589B8A9BCB9}" srcOrd="10" destOrd="0" presId="urn:microsoft.com/office/officeart/2005/8/layout/list1"/>
    <dgm:cxn modelId="{17E4F211-0FD4-F741-BB8C-1231B1AC93F5}" type="presParOf" srcId="{BD18BB3B-4C74-4010-82ED-6F1B97103568}" destId="{8D485F71-1AFC-4740-9CF5-E259500CBA44}" srcOrd="11" destOrd="0" presId="urn:microsoft.com/office/officeart/2005/8/layout/list1"/>
    <dgm:cxn modelId="{FB31EA58-104A-C24E-9570-402498B1995A}" type="presParOf" srcId="{BD18BB3B-4C74-4010-82ED-6F1B97103568}" destId="{6155290E-A629-9341-B3E4-035B7D368357}" srcOrd="12" destOrd="0" presId="urn:microsoft.com/office/officeart/2005/8/layout/list1"/>
    <dgm:cxn modelId="{3962ECA2-D251-9D47-920E-7D7CA76922F5}" type="presParOf" srcId="{6155290E-A629-9341-B3E4-035B7D368357}" destId="{EA99AE05-6570-A545-BC6F-528382C0CD7D}" srcOrd="0" destOrd="0" presId="urn:microsoft.com/office/officeart/2005/8/layout/list1"/>
    <dgm:cxn modelId="{3088637B-EC18-F546-A8F8-60E1E7DF2155}" type="presParOf" srcId="{6155290E-A629-9341-B3E4-035B7D368357}" destId="{D12D35DF-6566-6242-BAE5-E5CC2FA0DF0C}" srcOrd="1" destOrd="0" presId="urn:microsoft.com/office/officeart/2005/8/layout/list1"/>
    <dgm:cxn modelId="{ECA57EA6-0964-364B-A7AF-B29D0123A399}" type="presParOf" srcId="{BD18BB3B-4C74-4010-82ED-6F1B97103568}" destId="{ED09D24D-44B1-C64A-B1C4-8D9C5629F3F5}" srcOrd="13" destOrd="0" presId="urn:microsoft.com/office/officeart/2005/8/layout/list1"/>
    <dgm:cxn modelId="{C0EB46F1-546F-244C-9D6D-D688CF5F5DCF}" type="presParOf" srcId="{BD18BB3B-4C74-4010-82ED-6F1B97103568}" destId="{C48E58D5-8D5B-7D40-AF4F-413361CB5D1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CCE0D-B0C6-4A89-AEC0-E30E6A942679}">
      <dsp:nvSpPr>
        <dsp:cNvPr id="0" name=""/>
        <dsp:cNvSpPr/>
      </dsp:nvSpPr>
      <dsp:spPr>
        <a:xfrm>
          <a:off x="0" y="381075"/>
          <a:ext cx="8386704" cy="1063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901" tIns="312420" rIns="650901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Demonstrate and test prototype UAS concept of operations that could be used to mitigate the risk of diminished high impact weather forecasts and warnings in the case of polar-orbiting satellite observing gaps</a:t>
          </a:r>
          <a:endParaRPr lang="en-US" sz="1500" b="1" kern="1200" dirty="0"/>
        </a:p>
      </dsp:txBody>
      <dsp:txXfrm>
        <a:off x="0" y="381075"/>
        <a:ext cx="8386704" cy="1063125"/>
      </dsp:txXfrm>
    </dsp:sp>
    <dsp:sp modelId="{335B64DA-2EC0-4E97-A2B7-037DF02D798A}">
      <dsp:nvSpPr>
        <dsp:cNvPr id="0" name=""/>
        <dsp:cNvSpPr/>
      </dsp:nvSpPr>
      <dsp:spPr>
        <a:xfrm>
          <a:off x="419335" y="159675"/>
          <a:ext cx="5870692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1898" tIns="0" rIns="221898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Overall Goal</a:t>
          </a:r>
          <a:endParaRPr lang="en-US" sz="1500" b="1" kern="1200" dirty="0"/>
        </a:p>
      </dsp:txBody>
      <dsp:txXfrm>
        <a:off x="440951" y="181291"/>
        <a:ext cx="5827460" cy="399568"/>
      </dsp:txXfrm>
    </dsp:sp>
    <dsp:sp modelId="{951CCA14-2661-43FD-8021-45259ACA9F48}">
      <dsp:nvSpPr>
        <dsp:cNvPr id="0" name=""/>
        <dsp:cNvSpPr/>
      </dsp:nvSpPr>
      <dsp:spPr>
        <a:xfrm>
          <a:off x="0" y="1746600"/>
          <a:ext cx="8386704" cy="1559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901" tIns="312420" rIns="650901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Conduct data impact studies </a:t>
          </a:r>
          <a:endParaRPr lang="en-US" sz="1500" b="1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Observing System Experiments (OSE) using data from UAS field missions</a:t>
          </a:r>
          <a:endParaRPr lang="en-US" sz="1500" b="1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>
              <a:solidFill>
                <a:schemeClr val="dk1"/>
              </a:solidFill>
              <a:ea typeface="Arial"/>
              <a:cs typeface="Arial"/>
              <a:sym typeface="Arial"/>
              <a:rtl val="0"/>
            </a:rPr>
            <a:t>Utilize adaptive aircraft sampling strategies for improving real-time TC track and intensity forecasts (</a:t>
          </a:r>
          <a:r>
            <a:rPr lang="en-US" sz="1500" b="1" i="1" kern="1200" dirty="0" smtClean="0">
              <a:solidFill>
                <a:schemeClr val="dk1"/>
              </a:solidFill>
              <a:ea typeface="Arial"/>
              <a:cs typeface="Arial"/>
              <a:sym typeface="Arial"/>
              <a:rtl val="0"/>
            </a:rPr>
            <a:t>80 member HWRF ensemble)</a:t>
          </a:r>
          <a:endParaRPr lang="en-US" sz="1500" b="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Observing System Simulation Experiments (OSSE) using simulated UAS data</a:t>
          </a:r>
          <a:endParaRPr lang="en-US" sz="1500" b="1" kern="1200" dirty="0"/>
        </a:p>
      </dsp:txBody>
      <dsp:txXfrm>
        <a:off x="0" y="1746600"/>
        <a:ext cx="8386704" cy="1559250"/>
      </dsp:txXfrm>
    </dsp:sp>
    <dsp:sp modelId="{3927CB51-9C74-4F03-AE18-03E9E3408417}">
      <dsp:nvSpPr>
        <dsp:cNvPr id="0" name=""/>
        <dsp:cNvSpPr/>
      </dsp:nvSpPr>
      <dsp:spPr>
        <a:xfrm>
          <a:off x="419335" y="1525200"/>
          <a:ext cx="5870692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1898" tIns="0" rIns="221898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Objective 1</a:t>
          </a:r>
          <a:endParaRPr lang="en-US" sz="1500" b="1" kern="1200" dirty="0"/>
        </a:p>
      </dsp:txBody>
      <dsp:txXfrm>
        <a:off x="440951" y="1546816"/>
        <a:ext cx="5827460" cy="399568"/>
      </dsp:txXfrm>
    </dsp:sp>
    <dsp:sp modelId="{6C724A9D-5DBC-4D6B-8953-8589B8A9BCB9}">
      <dsp:nvSpPr>
        <dsp:cNvPr id="0" name=""/>
        <dsp:cNvSpPr/>
      </dsp:nvSpPr>
      <dsp:spPr>
        <a:xfrm>
          <a:off x="0" y="3608250"/>
          <a:ext cx="8386704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901" tIns="312420" rIns="650901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>
              <a:latin typeface="Calibri"/>
              <a:cs typeface="Calibri"/>
            </a:rPr>
            <a:t>Investigate processes in the TC inner core (e.g. warm core), boundary layer, diurnal cycle, and upper-level environment (e.g. cirrus canopy) that impact intensity change</a:t>
          </a:r>
          <a:endParaRPr lang="en-US" sz="1500" b="1" kern="1200" dirty="0"/>
        </a:p>
      </dsp:txBody>
      <dsp:txXfrm>
        <a:off x="0" y="3608250"/>
        <a:ext cx="8386704" cy="850500"/>
      </dsp:txXfrm>
    </dsp:sp>
    <dsp:sp modelId="{BEDBFBF6-FC10-4868-909C-19EC2EBBFD94}">
      <dsp:nvSpPr>
        <dsp:cNvPr id="0" name=""/>
        <dsp:cNvSpPr/>
      </dsp:nvSpPr>
      <dsp:spPr>
        <a:xfrm>
          <a:off x="419335" y="3386850"/>
          <a:ext cx="5870692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1898" tIns="0" rIns="221898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Objective 2</a:t>
          </a:r>
          <a:endParaRPr lang="en-US" sz="1500" b="1" kern="1200" dirty="0"/>
        </a:p>
      </dsp:txBody>
      <dsp:txXfrm>
        <a:off x="440951" y="3408466"/>
        <a:ext cx="5827460" cy="399568"/>
      </dsp:txXfrm>
    </dsp:sp>
    <dsp:sp modelId="{C48E58D5-8D5B-7D40-AF4F-413361CB5D11}">
      <dsp:nvSpPr>
        <dsp:cNvPr id="0" name=""/>
        <dsp:cNvSpPr/>
      </dsp:nvSpPr>
      <dsp:spPr>
        <a:xfrm>
          <a:off x="0" y="4761150"/>
          <a:ext cx="8386704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901" tIns="312420" rIns="650901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Evaluate cost and operational benefit through detailed analysis of life-cycle operational costs and constraints </a:t>
          </a:r>
          <a:endParaRPr lang="en-US" sz="1500" kern="1200" dirty="0"/>
        </a:p>
      </dsp:txBody>
      <dsp:txXfrm>
        <a:off x="0" y="4761150"/>
        <a:ext cx="8386704" cy="850500"/>
      </dsp:txXfrm>
    </dsp:sp>
    <dsp:sp modelId="{D12D35DF-6566-6242-BAE5-E5CC2FA0DF0C}">
      <dsp:nvSpPr>
        <dsp:cNvPr id="0" name=""/>
        <dsp:cNvSpPr/>
      </dsp:nvSpPr>
      <dsp:spPr>
        <a:xfrm>
          <a:off x="419335" y="4539750"/>
          <a:ext cx="5870692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1898" tIns="0" rIns="221898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Objective 3</a:t>
          </a:r>
          <a:endParaRPr lang="en-US" sz="1500" kern="1200" dirty="0"/>
        </a:p>
      </dsp:txBody>
      <dsp:txXfrm>
        <a:off x="440951" y="4561366"/>
        <a:ext cx="5827460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FA280-77B0-D843-B80A-67DBC200F519}" type="datetimeFigureOut">
              <a:rPr lang="en-US" smtClean="0"/>
              <a:t>5/18/15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3897B-8824-A54E-8EF7-C1BCBCFF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170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F4E00-C884-7D46-AEEA-BFD525218B37}" type="datetimeFigureOut">
              <a:rPr lang="en-US" smtClean="0"/>
              <a:t>5/18/15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8452-E69A-2146-81D8-19BF7B3CB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655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2" tIns="91422" rIns="91422" bIns="91422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16331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>
                <a:latin typeface="Calibri" charset="0"/>
              </a:rPr>
              <a:t>intensity forecasts are sensitive to amount of </a:t>
            </a:r>
            <a:r>
              <a:rPr lang="en-US" dirty="0" err="1" smtClean="0">
                <a:latin typeface="Calibri" charset="0"/>
              </a:rPr>
              <a:t>downshear</a:t>
            </a:r>
            <a:r>
              <a:rPr lang="en-US" dirty="0" smtClean="0">
                <a:latin typeface="Calibri" charset="0"/>
              </a:rPr>
              <a:t> convection</a:t>
            </a:r>
          </a:p>
          <a:p>
            <a:pPr marL="228600" indent="-228600">
              <a:buAutoNum type="arabicParenR"/>
            </a:pPr>
            <a:r>
              <a:rPr lang="en-US" dirty="0" smtClean="0">
                <a:latin typeface="Calibri" charset="0"/>
              </a:rPr>
              <a:t>units are percentage reduction, so warmer colors are larger</a:t>
            </a:r>
          </a:p>
          <a:p>
            <a:pPr marL="228600" indent="-228600">
              <a:buAutoNum type="arabicParenR"/>
            </a:pPr>
            <a:r>
              <a:rPr lang="en-US" dirty="0" err="1" smtClean="0">
                <a:latin typeface="Calibri" charset="0"/>
              </a:rPr>
              <a:t>Obs</a:t>
            </a:r>
            <a:r>
              <a:rPr lang="en-US" dirty="0" smtClean="0">
                <a:latin typeface="Calibri" charset="0"/>
              </a:rPr>
              <a:t> should be taken in NW quadrant</a:t>
            </a:r>
            <a:r>
              <a:rPr lang="en-US" baseline="0" dirty="0" smtClean="0">
                <a:latin typeface="Calibri" charset="0"/>
              </a:rPr>
              <a:t> 0-300 km from the center</a:t>
            </a:r>
          </a:p>
          <a:p>
            <a:pPr marL="228600" indent="-228600">
              <a:buAutoNum type="arabicParenR"/>
            </a:pPr>
            <a:r>
              <a:rPr lang="en-US" dirty="0" smtClean="0">
                <a:latin typeface="Calibri" charset="0"/>
              </a:rPr>
              <a:t>SHIPS</a:t>
            </a:r>
            <a:r>
              <a:rPr lang="en-US" baseline="0" dirty="0" smtClean="0">
                <a:latin typeface="Calibri" charset="0"/>
              </a:rPr>
              <a:t> shear: 19kt@199 </a:t>
            </a:r>
            <a:r>
              <a:rPr lang="en-US" baseline="0" dirty="0" err="1" smtClean="0">
                <a:latin typeface="Calibri" charset="0"/>
              </a:rPr>
              <a:t>deg</a:t>
            </a:r>
            <a:endParaRPr lang="en-US" dirty="0" smtClean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E864B-2B6D-6D47-BA28-42B7C0893BC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14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These are Edouard track forecasts initialized 1200 UTC 13 September.  Metric is going to be along-track distance at 96 h (red dots and ellipse).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Blue=10 weakest 1</a:t>
            </a:r>
            <a:r>
              <a:rPr lang="en-US" baseline="30000">
                <a:latin typeface="Calibri" charset="0"/>
              </a:rPr>
              <a:t>st</a:t>
            </a:r>
            <a:r>
              <a:rPr lang="en-US">
                <a:latin typeface="Calibri" charset="0"/>
              </a:rPr>
              <a:t> 72 hr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Orange=10 strongest 1</a:t>
            </a:r>
            <a:r>
              <a:rPr lang="en-US" baseline="30000">
                <a:latin typeface="Calibri" charset="0"/>
              </a:rPr>
              <a:t>st</a:t>
            </a:r>
            <a:r>
              <a:rPr lang="en-US">
                <a:latin typeface="Calibri" charset="0"/>
              </a:rPr>
              <a:t> 72 hr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6793356-97E1-A445-B799-E31045E1B330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Left shows hypothetical impact of assimilating a drop at that location at 1200 UTC 15 Sept. on along-track distance (distance to the NE) forecast valid 1200 UTC 17 Sept.  This is type of plot that would be available two days before a flight takeoff.  The units are percentage reduction, so warmer colors are larger.  Right panel shows sensitivity of the along-track distance at 1200 UTC 17 September to the 1200 UTC 15 September </a:t>
            </a:r>
            <a:r>
              <a:rPr lang="en-US" dirty="0" err="1">
                <a:latin typeface="Calibri" charset="0"/>
              </a:rPr>
              <a:t>meridional</a:t>
            </a:r>
            <a:r>
              <a:rPr lang="en-US" dirty="0">
                <a:latin typeface="Calibri" charset="0"/>
              </a:rPr>
              <a:t> steering flow.  This figure suggests that a storm ends up more to the NE when there is higher </a:t>
            </a:r>
            <a:r>
              <a:rPr lang="en-US" dirty="0" err="1">
                <a:latin typeface="Calibri" charset="0"/>
              </a:rPr>
              <a:t>meridional</a:t>
            </a:r>
            <a:r>
              <a:rPr lang="en-US" dirty="0">
                <a:latin typeface="Calibri" charset="0"/>
              </a:rPr>
              <a:t> wind on the eastern side of the TC.  As a consequence, it is not surprising that the location for observations is on the eastern side of the storm.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All dot plots are Zonal, </a:t>
            </a:r>
            <a:r>
              <a:rPr lang="en-US" dirty="0" err="1">
                <a:latin typeface="Calibri" charset="0"/>
              </a:rPr>
              <a:t>meridional</a:t>
            </a:r>
            <a:r>
              <a:rPr lang="en-US" dirty="0">
                <a:latin typeface="Calibri" charset="0"/>
              </a:rPr>
              <a:t>, T , q throughout column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7D2C824-38A3-F64B-B708-0626944B1EB0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</a:rPr>
              <a:t>Hypothetical reduction in primary variability axis distance at 1200 UTC 6 August due to assimilating a </a:t>
            </a:r>
            <a:r>
              <a:rPr lang="en-US" dirty="0" err="1" smtClean="0">
                <a:latin typeface="Calibri" charset="0"/>
              </a:rPr>
              <a:t>dropsonde</a:t>
            </a:r>
            <a:r>
              <a:rPr lang="en-US" dirty="0" smtClean="0">
                <a:latin typeface="Calibri" charset="0"/>
              </a:rPr>
              <a:t> at each point.  The warmer the color, the greater the impact.  Figure is storm-centered (the x denotes the predicted center of Bertha at the time).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E864B-2B6D-6D47-BA28-42B7C0893BC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14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Clockwise</a:t>
            </a:r>
            <a:r>
              <a:rPr lang="en-US" baseline="0" dirty="0" smtClean="0"/>
              <a:t> from 12:00: AF C-130, Global Hawk at Wallops, Global Hawk Operations Center at Wallops, NASA WB-57 (ONR outflow project), NASA GH, NOAA P-3 and G-IV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8452-E69A-2146-81D8-19BF7B3CB06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7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8DC217-44F0-489D-B3C0-524FF5B00F6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241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2" tIns="91422" rIns="91422" bIns="91422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HAMSR: 2010 NASA GRIP (Hurricane Karl </a:t>
            </a:r>
            <a:r>
              <a:rPr lang="en-US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overliflight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5782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2" tIns="91422" rIns="91422" bIns="91422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HAMSR: 2010 NASA GRIP (Hurricane Karl </a:t>
            </a:r>
            <a:r>
              <a:rPr lang="en-US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overlflight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5782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1C09F-BCF3-414B-A030-EBDC32B9221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EE5DCD-AC79-4163-86B5-2044B9CDDBB9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Times" charset="0"/>
                <a:ea typeface="ＭＳ Ｐゴシック" charset="-128"/>
              </a:rPr>
              <a:t>Jason, something</a:t>
            </a:r>
            <a:r>
              <a:rPr lang="en-US" altLang="en-US" baseline="0" dirty="0" smtClean="0">
                <a:latin typeface="Times" charset="0"/>
                <a:ea typeface="ＭＳ Ｐゴシック" charset="-128"/>
              </a:rPr>
              <a:t> like this can be done to produce quick look files to quickly located electrified storms.  The sharp transitions correspond to lightning.</a:t>
            </a:r>
            <a:endParaRPr lang="en-US" altLang="en-US" dirty="0" smtClean="0">
              <a:latin typeface="Times" charset="0"/>
              <a:ea typeface="ＭＳ Ｐゴシック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29057" indent="-280406">
              <a:defRPr sz="27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21626" indent="-224325">
              <a:defRPr sz="27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70276" indent="-224325">
              <a:defRPr sz="27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18927" indent="-224325">
              <a:defRPr sz="27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467577" indent="-224325" algn="ct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16227" indent="-224325" algn="ct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364878" indent="-224325" algn="ct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13528" indent="-224325" algn="ct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C816985-F94E-4FC1-9AA7-F0BAC7F6A675}" type="slidenum">
              <a:rPr lang="en-US" altLang="en-US" sz="1200" b="0">
                <a:solidFill>
                  <a:prstClr val="black"/>
                </a:solidFill>
                <a:latin typeface="Times" charset="0"/>
              </a:rPr>
              <a:pPr/>
              <a:t>21</a:t>
            </a:fld>
            <a:endParaRPr lang="en-US" altLang="en-US" sz="1200" b="0">
              <a:solidFill>
                <a:prstClr val="black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157521" y="685918"/>
            <a:ext cx="4542958" cy="34295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50" tIns="44975" rIns="89950" bIns="44975" anchor="ctr"/>
          <a:lstStyle/>
          <a:p>
            <a:pPr defTabSz="449748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en-US" sz="2400">
              <a:solidFill>
                <a:prstClr val="white"/>
              </a:solidFill>
              <a:latin typeface="Times New Roman" charset="0"/>
              <a:ea typeface="MS Gothic" charset="-128"/>
            </a:endParaRPr>
          </a:p>
        </p:txBody>
      </p:sp>
      <p:sp>
        <p:nvSpPr>
          <p:cNvPr id="30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815" y="4344144"/>
            <a:ext cx="5028370" cy="15675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66" tIns="45683" rIns="91366" bIns="45683">
            <a:spAutoFit/>
          </a:bodyPr>
          <a:lstStyle/>
          <a:p>
            <a:pPr>
              <a:lnSpc>
                <a:spcPct val="90000"/>
              </a:lnSpc>
              <a:spcBef>
                <a:spcPts val="443"/>
              </a:spcBef>
              <a:tabLst>
                <a:tab pos="0" algn="l"/>
                <a:tab pos="449748" algn="l"/>
                <a:tab pos="899495" algn="l"/>
                <a:tab pos="1349243" algn="l"/>
                <a:tab pos="1798991" algn="l"/>
                <a:tab pos="2248738" algn="l"/>
                <a:tab pos="2698486" algn="l"/>
                <a:tab pos="3148233" algn="l"/>
                <a:tab pos="3597981" algn="l"/>
                <a:tab pos="4047729" algn="l"/>
                <a:tab pos="4497476" algn="l"/>
                <a:tab pos="4947224" algn="l"/>
                <a:tab pos="5396972" algn="l"/>
                <a:tab pos="5846719" algn="l"/>
                <a:tab pos="6296467" algn="l"/>
                <a:tab pos="6746215" algn="l"/>
                <a:tab pos="7195962" algn="l"/>
                <a:tab pos="7645710" algn="l"/>
                <a:tab pos="8095458" algn="l"/>
                <a:tab pos="8545205" algn="l"/>
                <a:tab pos="8994953" algn="l"/>
              </a:tabLst>
            </a:pPr>
            <a:r>
              <a:rPr lang="en-GB" altLang="en-US" dirty="0" smtClean="0">
                <a:latin typeface="Times" charset="0"/>
                <a:ea typeface="MS Gothic" charset="-128"/>
              </a:rPr>
              <a:t>Box pattern flown around </a:t>
            </a:r>
            <a:r>
              <a:rPr lang="en-GB" altLang="en-US" dirty="0">
                <a:latin typeface="Times" charset="0"/>
                <a:ea typeface="MS Gothic" charset="-128"/>
              </a:rPr>
              <a:t>the core.</a:t>
            </a:r>
          </a:p>
          <a:p>
            <a:pPr>
              <a:lnSpc>
                <a:spcPct val="95000"/>
              </a:lnSpc>
              <a:spcBef>
                <a:spcPts val="443"/>
              </a:spcBef>
              <a:tabLst>
                <a:tab pos="0" algn="l"/>
                <a:tab pos="449748" algn="l"/>
                <a:tab pos="899495" algn="l"/>
                <a:tab pos="1349243" algn="l"/>
                <a:tab pos="1798991" algn="l"/>
                <a:tab pos="2248738" algn="l"/>
                <a:tab pos="2698486" algn="l"/>
                <a:tab pos="3148233" algn="l"/>
                <a:tab pos="3597981" algn="l"/>
                <a:tab pos="4047729" algn="l"/>
                <a:tab pos="4497476" algn="l"/>
                <a:tab pos="4947224" algn="l"/>
                <a:tab pos="5396972" algn="l"/>
                <a:tab pos="5846719" algn="l"/>
                <a:tab pos="6296467" algn="l"/>
                <a:tab pos="6746215" algn="l"/>
                <a:tab pos="7195962" algn="l"/>
                <a:tab pos="7645710" algn="l"/>
                <a:tab pos="8095458" algn="l"/>
                <a:tab pos="8545205" algn="l"/>
                <a:tab pos="8994953" algn="l"/>
              </a:tabLst>
            </a:pPr>
            <a:r>
              <a:rPr lang="en-GB" altLang="en-US" dirty="0">
                <a:latin typeface="Times" charset="0"/>
                <a:ea typeface="MS Gothic" charset="-128"/>
              </a:rPr>
              <a:t>Near core, high fields again</a:t>
            </a:r>
          </a:p>
          <a:p>
            <a:pPr>
              <a:lnSpc>
                <a:spcPct val="95000"/>
              </a:lnSpc>
              <a:spcBef>
                <a:spcPts val="443"/>
              </a:spcBef>
              <a:tabLst>
                <a:tab pos="0" algn="l"/>
                <a:tab pos="449748" algn="l"/>
                <a:tab pos="899495" algn="l"/>
                <a:tab pos="1349243" algn="l"/>
                <a:tab pos="1798991" algn="l"/>
                <a:tab pos="2248738" algn="l"/>
                <a:tab pos="2698486" algn="l"/>
                <a:tab pos="3148233" algn="l"/>
                <a:tab pos="3597981" algn="l"/>
                <a:tab pos="4047729" algn="l"/>
                <a:tab pos="4497476" algn="l"/>
                <a:tab pos="4947224" algn="l"/>
                <a:tab pos="5396972" algn="l"/>
                <a:tab pos="5846719" algn="l"/>
                <a:tab pos="6296467" algn="l"/>
                <a:tab pos="6746215" algn="l"/>
                <a:tab pos="7195962" algn="l"/>
                <a:tab pos="7645710" algn="l"/>
                <a:tab pos="8095458" algn="l"/>
                <a:tab pos="8545205" algn="l"/>
                <a:tab pos="8994953" algn="l"/>
              </a:tabLst>
            </a:pPr>
            <a:r>
              <a:rPr lang="en-GB" altLang="en-US" dirty="0">
                <a:latin typeface="Times" charset="0"/>
                <a:ea typeface="MS Gothic" charset="-128"/>
              </a:rPr>
              <a:t>Note frequent lightning signatures (upwards of 10 per minute)</a:t>
            </a:r>
          </a:p>
          <a:p>
            <a:pPr>
              <a:lnSpc>
                <a:spcPct val="95000"/>
              </a:lnSpc>
              <a:spcBef>
                <a:spcPts val="443"/>
              </a:spcBef>
              <a:tabLst>
                <a:tab pos="0" algn="l"/>
                <a:tab pos="449748" algn="l"/>
                <a:tab pos="899495" algn="l"/>
                <a:tab pos="1349243" algn="l"/>
                <a:tab pos="1798991" algn="l"/>
                <a:tab pos="2248738" algn="l"/>
                <a:tab pos="2698486" algn="l"/>
                <a:tab pos="3148233" algn="l"/>
                <a:tab pos="3597981" algn="l"/>
                <a:tab pos="4047729" algn="l"/>
                <a:tab pos="4497476" algn="l"/>
                <a:tab pos="4947224" algn="l"/>
                <a:tab pos="5396972" algn="l"/>
                <a:tab pos="5846719" algn="l"/>
                <a:tab pos="6296467" algn="l"/>
                <a:tab pos="6746215" algn="l"/>
                <a:tab pos="7195962" algn="l"/>
                <a:tab pos="7645710" algn="l"/>
                <a:tab pos="8095458" algn="l"/>
                <a:tab pos="8545205" algn="l"/>
                <a:tab pos="8994953" algn="l"/>
              </a:tabLst>
            </a:pPr>
            <a:r>
              <a:rPr lang="en-GB" altLang="en-US" dirty="0">
                <a:latin typeface="Times" charset="0"/>
                <a:ea typeface="MS Gothic" charset="-128"/>
              </a:rPr>
              <a:t>Every time I look at the data, I see smaller &amp; smaller lightning flashes.  Rate keeps going up.</a:t>
            </a:r>
          </a:p>
          <a:p>
            <a:pPr>
              <a:lnSpc>
                <a:spcPct val="95000"/>
              </a:lnSpc>
              <a:spcBef>
                <a:spcPts val="443"/>
              </a:spcBef>
              <a:tabLst>
                <a:tab pos="0" algn="l"/>
                <a:tab pos="449748" algn="l"/>
                <a:tab pos="899495" algn="l"/>
                <a:tab pos="1349243" algn="l"/>
                <a:tab pos="1798991" algn="l"/>
                <a:tab pos="2248738" algn="l"/>
                <a:tab pos="2698486" algn="l"/>
                <a:tab pos="3148233" algn="l"/>
                <a:tab pos="3597981" algn="l"/>
                <a:tab pos="4047729" algn="l"/>
                <a:tab pos="4497476" algn="l"/>
                <a:tab pos="4947224" algn="l"/>
                <a:tab pos="5396972" algn="l"/>
                <a:tab pos="5846719" algn="l"/>
                <a:tab pos="6296467" algn="l"/>
                <a:tab pos="6746215" algn="l"/>
                <a:tab pos="7195962" algn="l"/>
                <a:tab pos="7645710" algn="l"/>
                <a:tab pos="8095458" algn="l"/>
                <a:tab pos="8545205" algn="l"/>
                <a:tab pos="8994953" algn="l"/>
              </a:tabLst>
            </a:pPr>
            <a:r>
              <a:rPr lang="en-GB" altLang="en-US" dirty="0">
                <a:latin typeface="Times" charset="0"/>
                <a:ea typeface="MS Gothic" charset="-128"/>
              </a:rPr>
              <a:t>2-3/min of “big stuff”. But lots of smaller </a:t>
            </a:r>
            <a:r>
              <a:rPr lang="en-GB" altLang="en-US">
                <a:latin typeface="Times" charset="0"/>
                <a:ea typeface="MS Gothic" charset="-128"/>
              </a:rPr>
              <a:t>flashes</a:t>
            </a:r>
            <a:r>
              <a:rPr lang="en-GB" altLang="en-US" smtClean="0">
                <a:latin typeface="Times" charset="0"/>
                <a:ea typeface="MS Gothic" charset="-128"/>
              </a:rPr>
              <a:t>.</a:t>
            </a:r>
            <a:endParaRPr lang="en-GB" altLang="en-US" dirty="0">
              <a:latin typeface="Times" charset="0"/>
              <a:ea typeface="MS Gothic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Edouard Forecasts initialized 1200 UTC 12 September.  Each gray line is an ensemble member.   Dots show 24 h positions.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AD783C1-798B-EB47-A273-7B3705FC9919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D5372-55C6-6D41-B20A-3DEC557E66E1}" type="datetime1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70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73B3-973E-F144-AE7D-6A8E2E945CDD}" type="datetime1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48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C305-CF7D-7343-9791-B8C7456B7F1B}" type="datetime1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2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3AE-5BAC-6F4A-B545-3D44FF0C4E45}" type="datetime1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9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5C33-B9B8-7048-AE82-F404868DD4BE}" type="datetime1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5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AC9B-83F9-3D4C-BD5B-DF09844FF18E}" type="datetime1">
              <a:rPr lang="en-US" smtClean="0"/>
              <a:t>5/18/15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7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D8B9-4A79-E54C-9EF5-F162F3E61803}" type="datetime1">
              <a:rPr lang="en-US" smtClean="0"/>
              <a:t>5/18/15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0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79B9-64A2-E94F-9D8C-F956B2527CB4}" type="datetime1">
              <a:rPr lang="en-US" smtClean="0"/>
              <a:t>5/18/15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3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FE0A5-61C3-6340-8362-C6B5ED18A7AD}" type="datetime1">
              <a:rPr lang="en-US" smtClean="0"/>
              <a:t>5/18/15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3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B4552-D4F9-3844-9D2C-ADD1251DA1A3}" type="datetime1">
              <a:rPr lang="en-US" smtClean="0"/>
              <a:t>5/18/15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22250-B613-3D4B-86D0-6CDB99FE204E}" type="datetime1">
              <a:rPr lang="en-US" smtClean="0"/>
              <a:t>5/18/15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2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A61F4-49BC-1142-ACC5-D6FEB9C1C755}" type="datetime1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1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4" Type="http://schemas.openxmlformats.org/officeDocument/2006/relationships/image" Target="../media/image25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4" Type="http://schemas.openxmlformats.org/officeDocument/2006/relationships/image" Target="../media/image25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g"/><Relationship Id="rId8" Type="http://schemas.openxmlformats.org/officeDocument/2006/relationships/image" Target="../media/image54.jpeg"/><Relationship Id="rId9" Type="http://schemas.openxmlformats.org/officeDocument/2006/relationships/image" Target="../media/image55.jpeg"/><Relationship Id="rId10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6" Type="http://schemas.openxmlformats.org/officeDocument/2006/relationships/image" Target="../media/image61.jpg"/><Relationship Id="rId7" Type="http://schemas.openxmlformats.org/officeDocument/2006/relationships/image" Target="../media/image62.jpg"/><Relationship Id="rId8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40916 Edouard eye 2.jpg"/>
          <p:cNvPicPr>
            <a:picLocks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1423831"/>
            <a:ext cx="91440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NOAA SHOUT</a:t>
            </a:r>
          </a:p>
          <a:p>
            <a:pPr algn="ctr"/>
            <a:r>
              <a:rPr lang="en-US" sz="3200" i="1" dirty="0" smtClean="0"/>
              <a:t>Plans for the Global Hawk UAS During </a:t>
            </a:r>
          </a:p>
          <a:p>
            <a:pPr algn="ctr"/>
            <a:r>
              <a:rPr lang="en-US" sz="3200" i="1" dirty="0" smtClean="0"/>
              <a:t>the 2015 Atlantic </a:t>
            </a:r>
            <a:r>
              <a:rPr lang="en-US" sz="3200" i="1" dirty="0"/>
              <a:t>H</a:t>
            </a:r>
            <a:r>
              <a:rPr lang="en-US" sz="3200" i="1" dirty="0" smtClean="0"/>
              <a:t>urricane Season</a:t>
            </a:r>
          </a:p>
          <a:p>
            <a:pPr algn="ctr"/>
            <a:endParaRPr lang="en-US" sz="4400" dirty="0"/>
          </a:p>
          <a:p>
            <a:pPr algn="ctr"/>
            <a:r>
              <a:rPr lang="en-US" sz="2400" dirty="0" smtClean="0"/>
              <a:t>Jason Dunion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Robbie Hood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, Gary Wick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, &amp; Michael Black</a:t>
            </a:r>
            <a:r>
              <a:rPr lang="en-US" sz="2400" baseline="30000" dirty="0" smtClean="0"/>
              <a:t>3</a:t>
            </a:r>
          </a:p>
          <a:p>
            <a:pPr algn="ctr"/>
            <a:endParaRPr lang="en-US" sz="2400" baseline="30000" dirty="0" smtClean="0"/>
          </a:p>
          <a:p>
            <a:pPr algn="ctr"/>
            <a:endParaRPr lang="en-US" sz="2400" baseline="30000" dirty="0" smtClean="0"/>
          </a:p>
          <a:p>
            <a:pPr algn="ctr"/>
            <a:r>
              <a:rPr lang="en-US" sz="2000" dirty="0" smtClean="0"/>
              <a:t>1 University of Miami/CIMAS – NOAA/AOML/HRD – University at Albany/SUNY</a:t>
            </a:r>
          </a:p>
          <a:p>
            <a:pPr algn="ctr"/>
            <a:r>
              <a:rPr lang="en-US" sz="2000" dirty="0" smtClean="0"/>
              <a:t>2 NOAA UAS Program</a:t>
            </a:r>
          </a:p>
          <a:p>
            <a:pPr algn="ctr"/>
            <a:r>
              <a:rPr lang="en-US" sz="2000" dirty="0" smtClean="0"/>
              <a:t>3 NOAA/AOML/HRD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 descr="C:\Users\Philip.Kenul\AppData\Local\Temp\SHOUT_logo_caution_tri_ver4a-1.gif"/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0"/>
            <a:ext cx="1828800" cy="15889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64876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i="1" dirty="0" smtClean="0">
                <a:solidFill>
                  <a:prstClr val="black"/>
                </a:solidFill>
              </a:rPr>
              <a:t>NOAA National Hurricane Center: May 18, 2015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4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91516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HAMSR</a:t>
            </a:r>
          </a:p>
        </p:txBody>
      </p:sp>
    </p:spTree>
    <p:extLst>
      <p:ext uri="{BB962C8B-B14F-4D97-AF65-F5344CB8AC3E}">
        <p14:creationId xmlns:p14="http://schemas.microsoft.com/office/powerpoint/2010/main" val="1435122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HAMSR </a:t>
            </a:r>
            <a:r>
              <a:rPr lang="en-US" dirty="0" err="1" smtClean="0"/>
              <a:t>Realtime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8674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HAMSR has quick-look imagery and processed data files available with ~5 minutes latency</a:t>
            </a:r>
          </a:p>
          <a:p>
            <a:pPr lvl="1"/>
            <a:r>
              <a:rPr lang="en-US" dirty="0" smtClean="0"/>
              <a:t>Raw files can be pulled from outward facing server at NASA Armstrong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Real-time swath imagery display in MTS, available as KMZ files</a:t>
            </a:r>
          </a:p>
          <a:p>
            <a:pPr lvl="1"/>
            <a:r>
              <a:rPr lang="en-US" dirty="0" smtClean="0"/>
              <a:t>Storm centric gridded plots included in KML display</a:t>
            </a:r>
          </a:p>
          <a:p>
            <a:pPr lvl="2"/>
            <a:r>
              <a:rPr lang="en-US" dirty="0" smtClean="0"/>
              <a:t>Plots placed as overlays over North America</a:t>
            </a:r>
          </a:p>
          <a:p>
            <a:pPr lvl="2"/>
            <a:r>
              <a:rPr lang="en-US" dirty="0" smtClean="0"/>
              <a:t>Allows visualization of full dataset avoiding problem of track overlays in swath display</a:t>
            </a:r>
          </a:p>
          <a:p>
            <a:pPr lvl="1"/>
            <a:r>
              <a:rPr lang="en-US" dirty="0" smtClean="0"/>
              <a:t>TC center positions and times for each eye overpass added as </a:t>
            </a:r>
            <a:r>
              <a:rPr lang="en-US" dirty="0" err="1" smtClean="0"/>
              <a:t>placemarks</a:t>
            </a:r>
            <a:endParaRPr lang="en-US" dirty="0" smtClean="0"/>
          </a:p>
          <a:p>
            <a:pPr lvl="2"/>
            <a:r>
              <a:rPr lang="en-US" dirty="0" smtClean="0"/>
              <a:t>HAMSR operator records TC center coordinates after each eye overpass using real-time imagery</a:t>
            </a:r>
          </a:p>
          <a:p>
            <a:pPr lvl="2"/>
            <a:r>
              <a:rPr lang="en-US" dirty="0" smtClean="0"/>
              <a:t>Clicking on </a:t>
            </a:r>
            <a:r>
              <a:rPr lang="en-US" dirty="0" err="1" smtClean="0"/>
              <a:t>placemark</a:t>
            </a:r>
            <a:r>
              <a:rPr lang="en-US" dirty="0" smtClean="0"/>
              <a:t> provides pop-up display with plots and text information for that overpass</a:t>
            </a:r>
          </a:p>
          <a:p>
            <a:pPr lvl="2"/>
            <a:r>
              <a:rPr lang="en-US" dirty="0" smtClean="0"/>
              <a:t>Provides experimental intensity estimate based on HAMSR 55 GHz TB anomaly</a:t>
            </a:r>
          </a:p>
          <a:p>
            <a:endParaRPr lang="en-US" dirty="0" smtClean="0"/>
          </a:p>
          <a:p>
            <a:r>
              <a:rPr lang="en-US" b="1" dirty="0" smtClean="0"/>
              <a:t>Complete L1B and L2 </a:t>
            </a:r>
            <a:r>
              <a:rPr lang="en-US" b="1" dirty="0" err="1" smtClean="0"/>
              <a:t>netCDF</a:t>
            </a:r>
            <a:r>
              <a:rPr lang="en-US" b="1" dirty="0" smtClean="0"/>
              <a:t> files available in </a:t>
            </a:r>
            <a:r>
              <a:rPr lang="en-US" b="1" dirty="0" err="1" smtClean="0"/>
              <a:t>realtime</a:t>
            </a:r>
            <a:endParaRPr lang="en-US" b="1" dirty="0" smtClean="0"/>
          </a:p>
          <a:p>
            <a:pPr lvl="1"/>
            <a:r>
              <a:rPr lang="en-US" dirty="0" smtClean="0"/>
              <a:t>L1B:  Calibrated, </a:t>
            </a:r>
            <a:r>
              <a:rPr lang="en-US" dirty="0" err="1" smtClean="0"/>
              <a:t>geolocated</a:t>
            </a:r>
            <a:r>
              <a:rPr lang="en-US" dirty="0" smtClean="0"/>
              <a:t> brightness temperature for 25 channels</a:t>
            </a:r>
          </a:p>
          <a:p>
            <a:pPr lvl="1"/>
            <a:r>
              <a:rPr lang="en-US" dirty="0" smtClean="0"/>
              <a:t>L2:  Retrieved products;  </a:t>
            </a:r>
            <a:r>
              <a:rPr lang="en-US" dirty="0" err="1" smtClean="0"/>
              <a:t>Tz</a:t>
            </a:r>
            <a:r>
              <a:rPr lang="en-US" dirty="0" smtClean="0"/>
              <a:t>, </a:t>
            </a:r>
            <a:r>
              <a:rPr lang="en-US" dirty="0" err="1" smtClean="0"/>
              <a:t>Qz</a:t>
            </a:r>
            <a:r>
              <a:rPr lang="en-US" dirty="0" smtClean="0"/>
              <a:t>, PWV, CLW, </a:t>
            </a:r>
            <a:r>
              <a:rPr lang="en-US" dirty="0" err="1" smtClean="0"/>
              <a:t>dBz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4667" r="90519" b="21333"/>
          <a:stretch/>
        </p:blipFill>
        <p:spPr bwMode="auto">
          <a:xfrm>
            <a:off x="0" y="-39188"/>
            <a:ext cx="3269538" cy="6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9538" y="304800"/>
            <a:ext cx="587446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85800" y="381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200400" y="4800600"/>
            <a:ext cx="563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kern="0" dirty="0" smtClean="0">
                <a:solidFill>
                  <a:srgbClr val="000000"/>
                </a:solidFill>
                <a:latin typeface="Helvetica" pitchFamily="34" charset="0"/>
              </a:rPr>
              <a:t>HAMSR provides KML files to MTS and JPL Portal for display 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600" kern="0" dirty="0" smtClean="0">
              <a:solidFill>
                <a:srgbClr val="000000"/>
              </a:solidFill>
              <a:latin typeface="Helvetica" pitchFamily="34" charset="0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kern="0" dirty="0" smtClean="0">
                <a:solidFill>
                  <a:srgbClr val="000000"/>
                </a:solidFill>
                <a:latin typeface="Helvetica" pitchFamily="34" charset="0"/>
              </a:rPr>
              <a:t>Display swath products (e.g. TB imagery, derived products)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600" kern="0" dirty="0" smtClean="0">
              <a:solidFill>
                <a:srgbClr val="000000"/>
              </a:solidFill>
              <a:latin typeface="Helvetica" pitchFamily="34" charset="0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kern="0" dirty="0" smtClean="0">
                <a:solidFill>
                  <a:srgbClr val="000000"/>
                </a:solidFill>
                <a:latin typeface="Helvetica" pitchFamily="34" charset="0"/>
              </a:rPr>
              <a:t>User chooses between complete flight, past 60 minutes or past 30 minutes and relative or absolute color scale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kern="0" dirty="0" smtClean="0">
              <a:solidFill>
                <a:srgbClr val="000000"/>
              </a:solidFill>
              <a:latin typeface="Helvetica" pitchFamily="34" charset="0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kern="0" dirty="0">
              <a:solidFill>
                <a:srgbClr val="000000"/>
              </a:solidFill>
              <a:latin typeface="Helvetica" pitchFamily="34" charset="0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000" kern="0" dirty="0">
              <a:solidFill>
                <a:srgbClr val="000000"/>
              </a:solidFill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>
                <a:solidFill>
                  <a:srgbClr val="000000"/>
                </a:solidFill>
              </a:rPr>
              <a:t>	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819400" y="4572000"/>
            <a:ext cx="7620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38800" y="228600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HAMSR KML Swath Imagery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AV_HAMSR\Image1b.jpg"/>
          <p:cNvPicPr>
            <a:picLocks noChangeAspect="1" noChangeArrowheads="1"/>
          </p:cNvPicPr>
          <p:nvPr/>
        </p:nvPicPr>
        <p:blipFill>
          <a:blip r:embed="rId2" cstate="print"/>
          <a:srcRect r="14894"/>
          <a:stretch>
            <a:fillRect/>
          </a:stretch>
        </p:blipFill>
        <p:spPr bwMode="auto">
          <a:xfrm>
            <a:off x="0" y="0"/>
            <a:ext cx="9144000" cy="64960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705600" y="3429000"/>
            <a:ext cx="1905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Swath data along flight path of selected field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05600" y="4419600"/>
            <a:ext cx="533400" cy="7620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0" y="1981200"/>
            <a:ext cx="2286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75km storm relative gridded image of selected field</a:t>
            </a:r>
            <a:endParaRPr lang="en-US" b="1" dirty="0"/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4191000" y="1143000"/>
            <a:ext cx="0" cy="8382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91200" y="1828800"/>
            <a:ext cx="2286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350km storm relative gridded image of selected field</a:t>
            </a:r>
            <a:endParaRPr lang="en-US" b="1" dirty="0"/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>
          <a:xfrm flipV="1">
            <a:off x="6934200" y="990600"/>
            <a:ext cx="0" cy="8382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6096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FF00"/>
                </a:solidFill>
              </a:rPr>
              <a:t>Example:  55 GHz TB imagery</a:t>
            </a:r>
            <a:endParaRPr lang="en-US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7009" t="5208" r="8504" b="6250"/>
          <a:stretch>
            <a:fillRect/>
          </a:stretch>
        </p:blipFill>
        <p:spPr bwMode="auto">
          <a:xfrm>
            <a:off x="0" y="533400"/>
            <a:ext cx="9143999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00800" y="4495800"/>
            <a:ext cx="24384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Clicking on </a:t>
            </a:r>
            <a:r>
              <a:rPr lang="en-US" b="1" dirty="0" err="1" smtClean="0"/>
              <a:t>placemark</a:t>
            </a:r>
            <a:r>
              <a:rPr lang="en-US" b="1" dirty="0" smtClean="0"/>
              <a:t> brings up gridded images for that overpass </a:t>
            </a:r>
          </a:p>
          <a:p>
            <a:endParaRPr lang="en-US" b="1" dirty="0" smtClean="0"/>
          </a:p>
          <a:p>
            <a:r>
              <a:rPr lang="en-US" b="1" dirty="0" smtClean="0"/>
              <a:t>55.5 GHz TB, 8 km and 12 km reflectivity shown in this example</a:t>
            </a:r>
            <a:endParaRPr lang="en-US" b="1" dirty="0"/>
          </a:p>
        </p:txBody>
      </p:sp>
      <p:cxnSp>
        <p:nvCxnSpPr>
          <p:cNvPr id="7" name="Straight Arrow Connector 6"/>
          <p:cNvCxnSpPr>
            <a:stCxn id="6" idx="0"/>
          </p:cNvCxnSpPr>
          <p:nvPr/>
        </p:nvCxnSpPr>
        <p:spPr>
          <a:xfrm flipH="1" flipV="1">
            <a:off x="6629400" y="3962400"/>
            <a:ext cx="990600" cy="5334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05600" y="228600"/>
            <a:ext cx="2438400" cy="28931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Information about overpass shown as text</a:t>
            </a:r>
          </a:p>
          <a:p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Time, Lat, Lon</a:t>
            </a:r>
          </a:p>
          <a:p>
            <a:pPr>
              <a:buFont typeface="Arial" pitchFamily="34" charset="0"/>
              <a:buChar char="•"/>
            </a:pPr>
            <a:endParaRPr lang="en-US" sz="1600" b="1" dirty="0" smtClean="0"/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54.94 [250mb] and 55.5 [150mb] TB anomaly</a:t>
            </a:r>
          </a:p>
          <a:p>
            <a:pPr>
              <a:buFont typeface="Arial" pitchFamily="34" charset="0"/>
              <a:buChar char="•"/>
            </a:pPr>
            <a:endParaRPr lang="en-US" sz="1600" b="1" dirty="0" smtClean="0"/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Experimental minimum central pressure derived from warm anomaly </a:t>
            </a:r>
            <a:endParaRPr lang="en-US" sz="1600" b="1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4267200" y="1371602"/>
            <a:ext cx="2438400" cy="30354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Example TC center </a:t>
            </a:r>
            <a:r>
              <a:rPr lang="en-US" sz="2400" b="1" dirty="0" err="1" smtClean="0"/>
              <a:t>placemark</a:t>
            </a:r>
            <a:r>
              <a:rPr lang="en-US" sz="2400" b="1" dirty="0" smtClean="0"/>
              <a:t> popup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91516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HIWRAP</a:t>
            </a:r>
          </a:p>
        </p:txBody>
      </p:sp>
    </p:spTree>
    <p:extLst>
      <p:ext uri="{BB962C8B-B14F-4D97-AF65-F5344CB8AC3E}">
        <p14:creationId xmlns:p14="http://schemas.microsoft.com/office/powerpoint/2010/main" val="384054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550" y="117332"/>
            <a:ext cx="8050991" cy="664485"/>
          </a:xfrm>
        </p:spPr>
        <p:txBody>
          <a:bodyPr>
            <a:noAutofit/>
          </a:bodyPr>
          <a:lstStyle/>
          <a:p>
            <a:pPr algn="l"/>
            <a:r>
              <a:rPr lang="en-US" sz="3800" dirty="0" smtClean="0"/>
              <a:t>HIWRAP products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4" y="1038194"/>
            <a:ext cx="4223357" cy="60565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High-resolution reflectivity structure (Ku, </a:t>
            </a:r>
            <a:r>
              <a:rPr lang="en-US" dirty="0" err="1" smtClean="0"/>
              <a:t>Ka</a:t>
            </a:r>
            <a:r>
              <a:rPr lang="en-US" dirty="0" smtClean="0"/>
              <a:t> bands)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Three-dimensional winds of precipitation features (~2 km horizontal resolution)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Local solver: Coplane dual-Doppler analysis 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Didlake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et al. 2015, JAMC)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Global solver: Variational optimization analysis 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(Guimond et al. 2014, JAOT)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Mean horizontal wind profile at nadir using Velocity Azimuth Display analysis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Currently being developed for real-time processing</a:t>
            </a:r>
          </a:p>
          <a:p>
            <a:pPr marL="914400" lvl="2" indent="0">
              <a:buNone/>
            </a:pP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2200" dirty="0" err="1" smtClean="0">
                <a:solidFill>
                  <a:schemeClr val="bg1">
                    <a:lumMod val="50000"/>
                  </a:schemeClr>
                </a:solidFill>
              </a:rPr>
              <a:t>Tian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 et al. 2015, in review JAMC)</a:t>
            </a:r>
          </a:p>
          <a:p>
            <a:pPr lvl="1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2025refnad_ka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t="8844" r="21197"/>
          <a:stretch/>
        </p:blipFill>
        <p:spPr>
          <a:xfrm>
            <a:off x="4050617" y="4368532"/>
            <a:ext cx="5044392" cy="2279132"/>
          </a:xfrm>
          <a:prstGeom prst="rect">
            <a:avLst/>
          </a:prstGeom>
        </p:spPr>
      </p:pic>
      <p:pic>
        <p:nvPicPr>
          <p:cNvPr id="7" name="Picture 6" descr="refpla_ka02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t="19186" r="16068" b="19280"/>
          <a:stretch/>
        </p:blipFill>
        <p:spPr>
          <a:xfrm>
            <a:off x="4138201" y="781817"/>
            <a:ext cx="5044392" cy="3124268"/>
          </a:xfrm>
          <a:prstGeom prst="rect">
            <a:avLst/>
          </a:prstGeom>
        </p:spPr>
      </p:pic>
      <p:pic>
        <p:nvPicPr>
          <p:cNvPr id="6" name="Picture 5" descr="2025refnad_ku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2" t="7135" r="6247" b="7727"/>
          <a:stretch/>
        </p:blipFill>
        <p:spPr>
          <a:xfrm>
            <a:off x="8748447" y="1192939"/>
            <a:ext cx="346562" cy="1959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18035" y="934390"/>
            <a:ext cx="1784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Ka</a:t>
            </a:r>
            <a:r>
              <a:rPr lang="en-US" sz="1600" dirty="0"/>
              <a:t> </a:t>
            </a:r>
            <a:r>
              <a:rPr lang="en-US" sz="1600" dirty="0" smtClean="0"/>
              <a:t>band reflectivity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812754" y="3815888"/>
            <a:ext cx="1489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Distance (km)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622530" y="979029"/>
            <a:ext cx="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dBZ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883488" y="3395950"/>
            <a:ext cx="384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</a:t>
            </a:r>
            <a:endParaRPr lang="en-US" sz="2200" b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55078" y="1192939"/>
            <a:ext cx="1412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 km altitude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334746" y="408799"/>
            <a:ext cx="2408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Hurricane Gonzalo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675809" y="405815"/>
            <a:ext cx="2606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10/15/15 2015-2124Z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286063" y="6319494"/>
            <a:ext cx="384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</a:t>
            </a:r>
            <a:endParaRPr lang="en-US" sz="2200" b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91361" y="6289349"/>
            <a:ext cx="384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</a:t>
            </a:r>
            <a:endParaRPr lang="en-US" sz="2200" b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76298" y="699419"/>
            <a:ext cx="384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</a:t>
            </a:r>
            <a:endParaRPr lang="en-US" sz="2200" b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6314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wdnow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r="9138"/>
          <a:stretch/>
        </p:blipFill>
        <p:spPr>
          <a:xfrm>
            <a:off x="4214835" y="4269998"/>
            <a:ext cx="4929166" cy="25880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84545" y="4686432"/>
            <a:ext cx="229298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Vertical velocity (m/s)</a:t>
            </a:r>
            <a:endParaRPr lang="en-US" sz="1600" dirty="0"/>
          </a:p>
        </p:txBody>
      </p:sp>
      <p:pic>
        <p:nvPicPr>
          <p:cNvPr id="18" name="Picture 17" descr="vecs_plan020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t="14876" r="13945" b="13229"/>
          <a:stretch/>
        </p:blipFill>
        <p:spPr>
          <a:xfrm>
            <a:off x="4214836" y="924283"/>
            <a:ext cx="4929166" cy="3723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550" y="117332"/>
            <a:ext cx="8050991" cy="664485"/>
          </a:xfrm>
        </p:spPr>
        <p:txBody>
          <a:bodyPr>
            <a:noAutofit/>
          </a:bodyPr>
          <a:lstStyle/>
          <a:p>
            <a:pPr algn="l"/>
            <a:r>
              <a:rPr lang="en-US" sz="3800" dirty="0" smtClean="0"/>
              <a:t>HIWRAP products</a:t>
            </a:r>
            <a:endParaRPr lang="en-US" sz="3800" dirty="0"/>
          </a:p>
        </p:txBody>
      </p:sp>
      <p:pic>
        <p:nvPicPr>
          <p:cNvPr id="6" name="Picture 5" descr="2025refnad_ku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2" t="7135" r="6247" b="7727"/>
          <a:stretch/>
        </p:blipFill>
        <p:spPr>
          <a:xfrm>
            <a:off x="8797438" y="1038195"/>
            <a:ext cx="346562" cy="1959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27294" y="4486980"/>
            <a:ext cx="1489743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Distance (km)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502124" y="969511"/>
            <a:ext cx="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dBZ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566432" y="1192468"/>
            <a:ext cx="1412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 km altitude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334746" y="408799"/>
            <a:ext cx="2408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Hurricane Gonzalo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675809" y="405815"/>
            <a:ext cx="2606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10/15/15 2015-2124Z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4" y="1038195"/>
            <a:ext cx="4223357" cy="59142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High-resolution reflectivity structure (Ku, </a:t>
            </a:r>
            <a:r>
              <a:rPr lang="en-US" dirty="0" err="1" smtClean="0">
                <a:solidFill>
                  <a:srgbClr val="7F7F7F"/>
                </a:solidFill>
              </a:rPr>
              <a:t>Ka</a:t>
            </a:r>
            <a:r>
              <a:rPr lang="en-US" dirty="0" smtClean="0">
                <a:solidFill>
                  <a:srgbClr val="7F7F7F"/>
                </a:solidFill>
              </a:rPr>
              <a:t> bands)</a:t>
            </a:r>
          </a:p>
          <a:p>
            <a:r>
              <a:rPr lang="en-US" dirty="0" smtClean="0"/>
              <a:t>Three-dimensional winds of precipitation features (~2 km horizontal resolution)</a:t>
            </a:r>
          </a:p>
          <a:p>
            <a:pPr lvl="1"/>
            <a:r>
              <a:rPr lang="en-US" dirty="0" smtClean="0"/>
              <a:t>Local solver: Coplane dual-Doppler analysis 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(</a:t>
            </a:r>
            <a:r>
              <a:rPr lang="en-US" dirty="0" err="1" smtClean="0">
                <a:solidFill>
                  <a:srgbClr val="800000"/>
                </a:solidFill>
              </a:rPr>
              <a:t>Didlake</a:t>
            </a:r>
            <a:r>
              <a:rPr lang="en-US" dirty="0" smtClean="0">
                <a:solidFill>
                  <a:srgbClr val="800000"/>
                </a:solidFill>
              </a:rPr>
              <a:t> et al. 2015, JAMC)</a:t>
            </a:r>
          </a:p>
          <a:p>
            <a:pPr lvl="1"/>
            <a:r>
              <a:rPr lang="en-US" dirty="0" smtClean="0"/>
              <a:t>Global solver: Variational optimization analysis 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(Guimond et al. 2014, JAOT)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Mean horizontal wind profile at nadir using Velocity Azimuth Display analysis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Currently being developed for real-time processing</a:t>
            </a:r>
          </a:p>
          <a:p>
            <a:pPr marL="914400" lvl="2" indent="0">
              <a:buNone/>
            </a:pP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2200" dirty="0" err="1" smtClean="0">
                <a:solidFill>
                  <a:schemeClr val="bg1">
                    <a:lumMod val="50000"/>
                  </a:schemeClr>
                </a:solidFill>
              </a:rPr>
              <a:t>Tian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 et al. 2015, in review JAMC)</a:t>
            </a:r>
          </a:p>
          <a:p>
            <a:pPr lvl="1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09142" y="903913"/>
            <a:ext cx="384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</a:t>
            </a:r>
            <a:endParaRPr lang="en-US" sz="2200" b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13361" y="6476809"/>
            <a:ext cx="384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</a:t>
            </a:r>
            <a:endParaRPr lang="en-US" sz="2200" b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54980" y="3839111"/>
            <a:ext cx="384035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</a:t>
            </a:r>
            <a:endParaRPr lang="en-US" sz="2200" b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43237" y="6481801"/>
            <a:ext cx="384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</a:t>
            </a:r>
            <a:endParaRPr lang="en-US" sz="2200" b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795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550" y="117332"/>
            <a:ext cx="8050991" cy="664485"/>
          </a:xfrm>
        </p:spPr>
        <p:txBody>
          <a:bodyPr>
            <a:noAutofit/>
          </a:bodyPr>
          <a:lstStyle/>
          <a:p>
            <a:pPr algn="l"/>
            <a:r>
              <a:rPr lang="en-US" sz="3800" dirty="0" smtClean="0"/>
              <a:t>HIWRAP products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4" y="1038195"/>
            <a:ext cx="4223357" cy="601277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High-resolution reflectivity structure (Ku, </a:t>
            </a:r>
            <a:r>
              <a:rPr lang="en-US" dirty="0" err="1" smtClean="0">
                <a:solidFill>
                  <a:srgbClr val="7F7F7F"/>
                </a:solidFill>
              </a:rPr>
              <a:t>Ka</a:t>
            </a:r>
            <a:r>
              <a:rPr lang="en-US" dirty="0" smtClean="0">
                <a:solidFill>
                  <a:srgbClr val="7F7F7F"/>
                </a:solidFill>
              </a:rPr>
              <a:t> bands)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Three-dimensional winds of precipitation features (~2 km horizontal resolution)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Local solver: Coplane dual-Doppler analysis 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</a:t>
            </a:r>
            <a:r>
              <a:rPr lang="en-US" dirty="0" err="1" smtClean="0">
                <a:solidFill>
                  <a:srgbClr val="7F7F7F"/>
                </a:solidFill>
              </a:rPr>
              <a:t>Didlake</a:t>
            </a:r>
            <a:r>
              <a:rPr lang="en-US" dirty="0" smtClean="0">
                <a:solidFill>
                  <a:srgbClr val="7F7F7F"/>
                </a:solidFill>
              </a:rPr>
              <a:t> et al. 2015, JAMC)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Global solver: Variational optimization analysis 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(Guimond et al. 2014, JAOT)</a:t>
            </a:r>
          </a:p>
          <a:p>
            <a:r>
              <a:rPr lang="en-US" dirty="0" smtClean="0"/>
              <a:t>Mean horizontal wind profile at nadir using Velocity Azimuth Display analysis</a:t>
            </a:r>
          </a:p>
          <a:p>
            <a:pPr lvl="1"/>
            <a:r>
              <a:rPr lang="en-US" dirty="0" smtClean="0"/>
              <a:t>Currently being developed for real-time processing</a:t>
            </a:r>
          </a:p>
          <a:p>
            <a:pPr marL="914400" lvl="2" indent="0">
              <a:buNone/>
            </a:pPr>
            <a:r>
              <a:rPr lang="en-US" sz="2200" dirty="0" smtClean="0">
                <a:solidFill>
                  <a:srgbClr val="800000"/>
                </a:solidFill>
              </a:rPr>
              <a:t>(</a:t>
            </a:r>
            <a:r>
              <a:rPr lang="en-US" sz="2200" dirty="0" err="1" smtClean="0">
                <a:solidFill>
                  <a:srgbClr val="800000"/>
                </a:solidFill>
              </a:rPr>
              <a:t>Tian</a:t>
            </a:r>
            <a:r>
              <a:rPr lang="en-US" sz="2200" dirty="0" smtClean="0">
                <a:solidFill>
                  <a:srgbClr val="800000"/>
                </a:solidFill>
              </a:rPr>
              <a:t> et al. 2015, in review JAMC)</a:t>
            </a:r>
          </a:p>
          <a:p>
            <a:pPr lvl="1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34746" y="408799"/>
            <a:ext cx="2408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Hurricane Karl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675809" y="405815"/>
            <a:ext cx="2606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9</a:t>
            </a:r>
            <a:r>
              <a:rPr lang="en-US" sz="2000" dirty="0" smtClean="0"/>
              <a:t>/17/10 0331-0413Z</a:t>
            </a:r>
            <a:endParaRPr lang="en-US" sz="2000" dirty="0"/>
          </a:p>
        </p:txBody>
      </p:sp>
      <p:pic>
        <p:nvPicPr>
          <p:cNvPr id="18" name="Picture 17" descr="Macintosh HD:Users:tian:Desktop:Screen Shot 2014-01-22 at 6.26.08 P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30"/>
          <a:stretch/>
        </p:blipFill>
        <p:spPr bwMode="auto">
          <a:xfrm>
            <a:off x="4313360" y="776059"/>
            <a:ext cx="4817657" cy="182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Macintosh HD:Users:tian:Desktop:Screen Shot 2014-02-18 at 5.00.44 PM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/>
          <a:stretch/>
        </p:blipFill>
        <p:spPr bwMode="auto">
          <a:xfrm>
            <a:off x="4334746" y="2572942"/>
            <a:ext cx="4796272" cy="4340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95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97695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Lightning Instrument Package (LIP</a:t>
            </a:r>
            <a:r>
              <a:rPr lang="en-US" sz="6000" b="1" dirty="0" smtClean="0"/>
              <a:t>)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68954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460" y="0"/>
            <a:ext cx="9165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Discussion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77179" y="721056"/>
            <a:ext cx="9066821" cy="6217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1) Bad joke from </a:t>
            </a:r>
            <a:r>
              <a:rPr lang="en-US" sz="3200" dirty="0" err="1" smtClean="0"/>
              <a:t>Landsea</a:t>
            </a:r>
            <a:r>
              <a:rPr lang="en-US" sz="3200" dirty="0" smtClean="0"/>
              <a:t> (2:00-2:01 pm)</a:t>
            </a:r>
          </a:p>
          <a:p>
            <a:endParaRPr lang="en-US" sz="1400" dirty="0"/>
          </a:p>
          <a:p>
            <a:r>
              <a:rPr lang="en-US" sz="3200" dirty="0" smtClean="0"/>
              <a:t>2) NOAA </a:t>
            </a:r>
            <a:r>
              <a:rPr lang="en-US" sz="3200" dirty="0" smtClean="0"/>
              <a:t>SHOUT Objectives &amp; </a:t>
            </a:r>
            <a:r>
              <a:rPr lang="en-US" sz="3200" dirty="0" smtClean="0"/>
              <a:t>Deployment</a:t>
            </a:r>
          </a:p>
          <a:p>
            <a:endParaRPr lang="en-US" sz="1200" dirty="0" smtClean="0"/>
          </a:p>
          <a:p>
            <a:r>
              <a:rPr lang="en-US" sz="3200" dirty="0" smtClean="0"/>
              <a:t>3) NASA</a:t>
            </a:r>
            <a:r>
              <a:rPr lang="en-US" sz="3200" dirty="0" smtClean="0"/>
              <a:t>-NOAA Global Hawk (AV-6)</a:t>
            </a:r>
          </a:p>
          <a:p>
            <a:pPr marL="800100" indent="-231775">
              <a:buFont typeface="Arial"/>
              <a:buChar char="•"/>
            </a:pPr>
            <a:r>
              <a:rPr lang="en-US" sz="2400" dirty="0" smtClean="0"/>
              <a:t>Aircraft capabilities</a:t>
            </a:r>
          </a:p>
          <a:p>
            <a:pPr marL="800100" indent="-231775">
              <a:buFont typeface="Arial"/>
              <a:buChar char="•"/>
            </a:pPr>
            <a:r>
              <a:rPr lang="en-US" sz="2400" dirty="0" smtClean="0"/>
              <a:t>Instrument platforms (AVAPS, HAMSR, HIWRAP, LIP) </a:t>
            </a:r>
            <a:endParaRPr lang="en-US" sz="2800" dirty="0" smtClean="0"/>
          </a:p>
          <a:p>
            <a:endParaRPr lang="en-US" sz="1200" dirty="0"/>
          </a:p>
          <a:p>
            <a:r>
              <a:rPr lang="en-US" sz="3200" dirty="0" smtClean="0"/>
              <a:t>4) Adaptive </a:t>
            </a:r>
            <a:r>
              <a:rPr lang="en-US" sz="3200" dirty="0" smtClean="0"/>
              <a:t>Sampling Strategies (GPS </a:t>
            </a:r>
            <a:r>
              <a:rPr lang="en-US" sz="3200" dirty="0" err="1" smtClean="0"/>
              <a:t>Dropsondes</a:t>
            </a:r>
            <a:r>
              <a:rPr lang="en-US" sz="3200" dirty="0" smtClean="0"/>
              <a:t>)</a:t>
            </a:r>
            <a:endParaRPr lang="en-US" sz="3200" dirty="0"/>
          </a:p>
          <a:p>
            <a:pPr marL="800100" indent="-231775">
              <a:buFont typeface="Arial"/>
              <a:buChar char="•"/>
            </a:pPr>
            <a:r>
              <a:rPr lang="en-US" sz="2400" dirty="0" smtClean="0"/>
              <a:t>2014 Hurricanes Bertha &amp; </a:t>
            </a:r>
            <a:r>
              <a:rPr lang="en-US" sz="2400" dirty="0" err="1" smtClean="0"/>
              <a:t>Edouard</a:t>
            </a:r>
            <a:endParaRPr lang="en-US" sz="2400" dirty="0" smtClean="0"/>
          </a:p>
          <a:p>
            <a:pPr marL="800100" indent="-231775">
              <a:buFont typeface="Arial"/>
              <a:buChar char="•"/>
            </a:pPr>
            <a:endParaRPr lang="en-US" sz="1200" dirty="0"/>
          </a:p>
          <a:p>
            <a:r>
              <a:rPr lang="en-US" sz="3200" dirty="0"/>
              <a:t>5</a:t>
            </a:r>
            <a:r>
              <a:rPr lang="en-US" sz="3200" dirty="0" smtClean="0"/>
              <a:t>) </a:t>
            </a:r>
            <a:r>
              <a:rPr lang="en-US" sz="3200" dirty="0" smtClean="0"/>
              <a:t>Global Hawk Flight Patterns and Modules</a:t>
            </a:r>
          </a:p>
          <a:p>
            <a:endParaRPr lang="en-US" sz="1200" dirty="0"/>
          </a:p>
          <a:p>
            <a:r>
              <a:rPr lang="en-US" sz="3200" dirty="0"/>
              <a:t>6</a:t>
            </a:r>
            <a:r>
              <a:rPr lang="en-US" sz="3200" dirty="0" smtClean="0"/>
              <a:t>) </a:t>
            </a:r>
            <a:r>
              <a:rPr lang="en-US" sz="3200" dirty="0" smtClean="0"/>
              <a:t>2015 Field Program Collaborations</a:t>
            </a:r>
          </a:p>
          <a:p>
            <a:pPr marL="800100" indent="-231775">
              <a:buFont typeface="Arial"/>
              <a:buChar char="•"/>
            </a:pPr>
            <a:r>
              <a:rPr lang="en-US" sz="2400" dirty="0" smtClean="0"/>
              <a:t>NOAA SHOUT: Global Hawk (AV-6)</a:t>
            </a:r>
          </a:p>
          <a:p>
            <a:pPr marL="800100" indent="-231775">
              <a:buFont typeface="Arial"/>
              <a:buChar char="•"/>
            </a:pPr>
            <a:r>
              <a:rPr lang="en-US" sz="2400" dirty="0" smtClean="0"/>
              <a:t>NOAA IFEX: 1 P-3 Orion; G-IV jet</a:t>
            </a:r>
          </a:p>
          <a:p>
            <a:pPr marL="800100" indent="-231775">
              <a:buFont typeface="Arial"/>
              <a:buChar char="•"/>
            </a:pPr>
            <a:r>
              <a:rPr lang="en-US" sz="2400" dirty="0" smtClean="0"/>
              <a:t>ONR TC Intensity (TCI): NASA WB-57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491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2" b="8894"/>
          <a:stretch/>
        </p:blipFill>
        <p:spPr bwMode="auto">
          <a:xfrm>
            <a:off x="6485" y="2274073"/>
            <a:ext cx="9144000" cy="432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85" y="1880000"/>
            <a:ext cx="9152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R</a:t>
            </a:r>
            <a:r>
              <a:rPr lang="en-US" sz="2000" i="1" dirty="0" smtClean="0"/>
              <a:t>eal time command/control and display application for LIP</a:t>
            </a:r>
            <a:endParaRPr lang="en-US" sz="2000" i="1" dirty="0"/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15047" y="5097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dirty="0" smtClean="0"/>
              <a:t>Lightning Instrument Package (LIP)</a:t>
            </a:r>
          </a:p>
          <a:p>
            <a:pPr algn="ctr"/>
            <a:r>
              <a:rPr lang="en-US" sz="3200" dirty="0" smtClean="0"/>
              <a:t>NASA GRIP Field Campaign</a:t>
            </a:r>
          </a:p>
        </p:txBody>
      </p:sp>
    </p:spTree>
    <p:extLst>
      <p:ext uri="{BB962C8B-B14F-4D97-AF65-F5344CB8AC3E}">
        <p14:creationId xmlns:p14="http://schemas.microsoft.com/office/powerpoint/2010/main" val="374801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6694" y="968086"/>
            <a:ext cx="8890401" cy="1438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400" dirty="0" smtClean="0">
                <a:ea typeface="ＭＳ Ｐゴシック" charset="-128"/>
              </a:rPr>
              <a:t>Global Hawk electric field observations</a:t>
            </a:r>
          </a:p>
          <a:p>
            <a:r>
              <a:rPr lang="en-US" altLang="en-US" sz="2400" dirty="0">
                <a:ea typeface="ＭＳ Ｐゴシック" charset="-128"/>
              </a:rPr>
              <a:t>M</a:t>
            </a:r>
            <a:r>
              <a:rPr lang="en-US" altLang="en-US" sz="2400" dirty="0" smtClean="0">
                <a:ea typeface="ＭＳ Ｐゴシック" charset="-128"/>
              </a:rPr>
              <a:t>ultiple passes of the TC inner core</a:t>
            </a:r>
          </a:p>
          <a:p>
            <a:r>
              <a:rPr lang="en-US" altLang="en-US" sz="2400" dirty="0" smtClean="0">
                <a:ea typeface="ＭＳ Ｐゴシック" charset="-128"/>
              </a:rPr>
              <a:t>Periods with convective burst activity </a:t>
            </a:r>
          </a:p>
        </p:txBody>
      </p:sp>
      <p:pic>
        <p:nvPicPr>
          <p:cNvPr id="9220" name="Picture 4" descr="sept_16_18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439624"/>
            <a:ext cx="8120063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050" y="6343275"/>
            <a:ext cx="812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i="1" dirty="0">
                <a:ea typeface="ＭＳ Ｐゴシック" charset="-128"/>
              </a:rPr>
              <a:t>*note: over 60 electrified storm clouds overflown during this 28 hour </a:t>
            </a:r>
            <a:r>
              <a:rPr lang="en-US" altLang="en-US" i="1" dirty="0" smtClean="0">
                <a:ea typeface="ＭＳ Ｐゴシック" charset="-128"/>
              </a:rPr>
              <a:t>mission</a:t>
            </a:r>
            <a:endParaRPr lang="en-US" altLang="en-US" dirty="0">
              <a:ea typeface="ＭＳ Ｐゴシック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35376" y="2640542"/>
            <a:ext cx="4022724" cy="3389544"/>
            <a:chOff x="3635376" y="2640542"/>
            <a:chExt cx="4022724" cy="3389544"/>
          </a:xfrm>
        </p:grpSpPr>
        <p:sp>
          <p:nvSpPr>
            <p:cNvPr id="3" name="Process 2"/>
            <p:cNvSpPr/>
            <p:nvPr/>
          </p:nvSpPr>
          <p:spPr>
            <a:xfrm>
              <a:off x="3635376" y="2640542"/>
              <a:ext cx="209550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rocess 6"/>
            <p:cNvSpPr/>
            <p:nvPr/>
          </p:nvSpPr>
          <p:spPr>
            <a:xfrm>
              <a:off x="4067176" y="2640542"/>
              <a:ext cx="180974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rocess 7"/>
            <p:cNvSpPr/>
            <p:nvPr/>
          </p:nvSpPr>
          <p:spPr>
            <a:xfrm>
              <a:off x="5448300" y="2640542"/>
              <a:ext cx="228599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rocess 8"/>
            <p:cNvSpPr/>
            <p:nvPr/>
          </p:nvSpPr>
          <p:spPr>
            <a:xfrm>
              <a:off x="6356350" y="2640542"/>
              <a:ext cx="228599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rocess 9"/>
            <p:cNvSpPr/>
            <p:nvPr/>
          </p:nvSpPr>
          <p:spPr>
            <a:xfrm>
              <a:off x="7353300" y="2640542"/>
              <a:ext cx="301625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rocess 10"/>
            <p:cNvSpPr/>
            <p:nvPr/>
          </p:nvSpPr>
          <p:spPr>
            <a:xfrm>
              <a:off x="7356475" y="3551767"/>
              <a:ext cx="301625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rocess 11"/>
            <p:cNvSpPr/>
            <p:nvPr/>
          </p:nvSpPr>
          <p:spPr>
            <a:xfrm>
              <a:off x="6397626" y="3551767"/>
              <a:ext cx="187324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rocess 12"/>
            <p:cNvSpPr/>
            <p:nvPr/>
          </p:nvSpPr>
          <p:spPr>
            <a:xfrm>
              <a:off x="5448300" y="3551767"/>
              <a:ext cx="311150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rocess 13"/>
            <p:cNvSpPr/>
            <p:nvPr/>
          </p:nvSpPr>
          <p:spPr>
            <a:xfrm>
              <a:off x="4044950" y="3551767"/>
              <a:ext cx="152400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rocess 14"/>
            <p:cNvSpPr/>
            <p:nvPr/>
          </p:nvSpPr>
          <p:spPr>
            <a:xfrm>
              <a:off x="3635376" y="3551767"/>
              <a:ext cx="187324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rocess 15"/>
            <p:cNvSpPr/>
            <p:nvPr/>
          </p:nvSpPr>
          <p:spPr>
            <a:xfrm>
              <a:off x="3667125" y="4466167"/>
              <a:ext cx="155575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rocess 16"/>
            <p:cNvSpPr/>
            <p:nvPr/>
          </p:nvSpPr>
          <p:spPr>
            <a:xfrm>
              <a:off x="5435599" y="5370364"/>
              <a:ext cx="241300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rocess 17"/>
            <p:cNvSpPr/>
            <p:nvPr/>
          </p:nvSpPr>
          <p:spPr>
            <a:xfrm>
              <a:off x="4038600" y="4466167"/>
              <a:ext cx="155575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rocess 18"/>
            <p:cNvSpPr/>
            <p:nvPr/>
          </p:nvSpPr>
          <p:spPr>
            <a:xfrm>
              <a:off x="5426075" y="4466167"/>
              <a:ext cx="155575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rocess 19"/>
            <p:cNvSpPr/>
            <p:nvPr/>
          </p:nvSpPr>
          <p:spPr>
            <a:xfrm>
              <a:off x="6375399" y="4466167"/>
              <a:ext cx="209550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1" name="Process 20"/>
            <p:cNvSpPr/>
            <p:nvPr/>
          </p:nvSpPr>
          <p:spPr>
            <a:xfrm>
              <a:off x="7416800" y="4466167"/>
              <a:ext cx="161925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2" name="Process 21"/>
            <p:cNvSpPr/>
            <p:nvPr/>
          </p:nvSpPr>
          <p:spPr>
            <a:xfrm>
              <a:off x="6343650" y="5370364"/>
              <a:ext cx="241300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rocess 22"/>
            <p:cNvSpPr/>
            <p:nvPr/>
          </p:nvSpPr>
          <p:spPr>
            <a:xfrm>
              <a:off x="4067176" y="5370364"/>
              <a:ext cx="180974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rocess 23"/>
            <p:cNvSpPr/>
            <p:nvPr/>
          </p:nvSpPr>
          <p:spPr>
            <a:xfrm>
              <a:off x="7353300" y="5370364"/>
              <a:ext cx="304800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rocess 24"/>
            <p:cNvSpPr/>
            <p:nvPr/>
          </p:nvSpPr>
          <p:spPr>
            <a:xfrm>
              <a:off x="3635376" y="5370364"/>
              <a:ext cx="209550" cy="659722"/>
            </a:xfrm>
            <a:prstGeom prst="flowChartProcess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162" y="-8440"/>
            <a:ext cx="91138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dirty="0" smtClean="0">
                <a:latin typeface="Calibri" charset="0"/>
                <a:ea typeface="ＭＳ Ｐゴシック" charset="-128"/>
                <a:cs typeface="Calibri" charset="0"/>
              </a:rPr>
              <a:t>LIP: Data </a:t>
            </a:r>
            <a:r>
              <a:rPr lang="en-US" altLang="en-US" sz="3200" dirty="0">
                <a:latin typeface="Calibri" charset="0"/>
                <a:ea typeface="ＭＳ Ｐゴシック" charset="-128"/>
                <a:cs typeface="Calibri" charset="0"/>
              </a:rPr>
              <a:t>and Preliminary Example of </a:t>
            </a:r>
            <a:r>
              <a:rPr lang="en-US" altLang="en-US" sz="3200" dirty="0" smtClean="0">
                <a:latin typeface="Calibri" charset="0"/>
                <a:ea typeface="ＭＳ Ｐゴシック" charset="-128"/>
                <a:cs typeface="Calibri" charset="0"/>
              </a:rPr>
              <a:t>Observations</a:t>
            </a:r>
          </a:p>
          <a:p>
            <a:pPr algn="ctr"/>
            <a:r>
              <a:rPr lang="en-US" altLang="en-US" sz="2400" dirty="0">
                <a:ea typeface="ＭＳ Ｐゴシック" charset="-128"/>
              </a:rPr>
              <a:t>Hurricane </a:t>
            </a:r>
            <a:r>
              <a:rPr lang="en-US" altLang="en-US" sz="2400" dirty="0" smtClean="0">
                <a:ea typeface="ＭＳ Ｐゴシック" charset="-128"/>
              </a:rPr>
              <a:t>Karl: 16 </a:t>
            </a:r>
            <a:r>
              <a:rPr lang="en-US" altLang="en-US" sz="2400" dirty="0">
                <a:ea typeface="ＭＳ Ｐゴシック" charset="-128"/>
              </a:rPr>
              <a:t>Sep 2010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40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2157413"/>
            <a:ext cx="3966867" cy="4395787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66866" y="2770827"/>
            <a:ext cx="5177134" cy="3782373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7413"/>
            <a:ext cx="9144000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44000" cy="658771"/>
          </a:xfrm>
          <a:ln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dirty="0">
                <a:latin typeface="Times New Roman" charset="0"/>
              </a:rPr>
              <a:t>Hurricane </a:t>
            </a:r>
            <a:r>
              <a:rPr lang="en-GB" altLang="en-US" sz="4000" dirty="0" smtClean="0">
                <a:latin typeface="Times New Roman" charset="0"/>
              </a:rPr>
              <a:t>Emily: </a:t>
            </a:r>
            <a:r>
              <a:rPr lang="en-GB" altLang="en-US" sz="4000" dirty="0">
                <a:latin typeface="Times New Roman" charset="0"/>
              </a:rPr>
              <a:t>17 July 2005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140057" y="838200"/>
            <a:ext cx="4567819" cy="181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28600" indent="-219075"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2400">
                <a:solidFill>
                  <a:srgbClr val="FFFFFF"/>
                </a:solidFill>
                <a:latin typeface="Times New Roman" charset="0"/>
                <a:ea typeface="MS Gothic" charset="-128"/>
              </a:defRPr>
            </a:lvl1pPr>
            <a:lvl2pPr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 Gothic" charset="-128"/>
              </a:defRPr>
            </a:lvl2pPr>
            <a:lvl3pPr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 Gothic" charset="-128"/>
              </a:defRPr>
            </a:lvl3pPr>
            <a:lvl4pPr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 Gothic" charset="-128"/>
              </a:defRPr>
            </a:lvl4pPr>
            <a:lvl5pPr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 Gothic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 Gothic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 Gothic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 Gothic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 Gothic" charset="-128"/>
              </a:defRPr>
            </a:lvl9pPr>
          </a:lstStyle>
          <a:p>
            <a:pPr defTabSz="457200" fontAlgn="base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•"/>
            </a:pPr>
            <a:r>
              <a:rPr lang="en-GB" altLang="en-US" sz="2000" dirty="0" smtClean="0">
                <a:solidFill>
                  <a:srgbClr val="000000"/>
                </a:solidFill>
              </a:rPr>
              <a:t>Box pattern flow around core.</a:t>
            </a:r>
            <a:endParaRPr lang="en-GB" altLang="en-US" sz="2000" dirty="0">
              <a:solidFill>
                <a:srgbClr val="000000"/>
              </a:solidFill>
            </a:endParaRPr>
          </a:p>
          <a:p>
            <a:pPr defTabSz="457200" fontAlgn="base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•"/>
            </a:pPr>
            <a:r>
              <a:rPr lang="en-GB" altLang="en-US" sz="2000" dirty="0" smtClean="0">
                <a:solidFill>
                  <a:srgbClr val="000000"/>
                </a:solidFill>
              </a:rPr>
              <a:t>Green swath corresponds to 85 GHz channel of the Advanced Precipitation Radiometer (AMPR)</a:t>
            </a:r>
            <a:endParaRPr lang="en-GB" altLang="en-US" sz="2000" dirty="0">
              <a:solidFill>
                <a:srgbClr val="000000"/>
              </a:solidFill>
            </a:endParaRPr>
          </a:p>
          <a:p>
            <a:pPr defTabSz="457200" fontAlgn="base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•"/>
            </a:pPr>
            <a:r>
              <a:rPr lang="en-GB" altLang="en-US" sz="2000" dirty="0" smtClean="0">
                <a:solidFill>
                  <a:srgbClr val="000000"/>
                </a:solidFill>
              </a:rPr>
              <a:t>Fields in excess of 1 kV/m at closest approach to eyewall convection</a:t>
            </a:r>
          </a:p>
        </p:txBody>
      </p:sp>
    </p:spTree>
    <p:extLst>
      <p:ext uri="{BB962C8B-B14F-4D97-AF65-F5344CB8AC3E}">
        <p14:creationId xmlns:p14="http://schemas.microsoft.com/office/powerpoint/2010/main" val="21994263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40916 Edouard eye 2.jpg"/>
          <p:cNvPicPr>
            <a:picLocks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64696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dirty="0" smtClean="0">
                <a:solidFill>
                  <a:prstClr val="black"/>
                </a:solidFill>
              </a:rPr>
              <a:t>2015 SHOUT</a:t>
            </a:r>
          </a:p>
          <a:p>
            <a:pPr algn="ctr" defTabSz="457200"/>
            <a:r>
              <a:rPr lang="en-US" sz="4000" dirty="0" smtClean="0">
                <a:solidFill>
                  <a:prstClr val="black"/>
                </a:solidFill>
              </a:rPr>
              <a:t>Adaptive Aircraft Sampling</a:t>
            </a:r>
          </a:p>
          <a:p>
            <a:pPr algn="ctr" defTabSz="457200"/>
            <a:r>
              <a:rPr lang="en-US" sz="3600" i="1" dirty="0" smtClean="0">
                <a:solidFill>
                  <a:prstClr val="black"/>
                </a:solidFill>
              </a:rPr>
              <a:t>GPS </a:t>
            </a:r>
            <a:r>
              <a:rPr lang="en-US" sz="3600" i="1" dirty="0" err="1" smtClean="0">
                <a:solidFill>
                  <a:prstClr val="black"/>
                </a:solidFill>
              </a:rPr>
              <a:t>Dropsondes</a:t>
            </a:r>
            <a:endParaRPr lang="en-US" sz="3600" i="1" dirty="0" smtClean="0">
              <a:solidFill>
                <a:prstClr val="black"/>
              </a:solidFill>
            </a:endParaRPr>
          </a:p>
        </p:txBody>
      </p:sp>
      <p:pic>
        <p:nvPicPr>
          <p:cNvPr id="8" name="Picture 7" descr="C:\Users\Philip.Kenul\AppData\Local\Temp\SHOUT_logo_caution_tri_ver4a-1.gif"/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0"/>
            <a:ext cx="1828800" cy="1588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73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8" y="1589332"/>
            <a:ext cx="4549893" cy="425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2014 Hurricane </a:t>
            </a:r>
            <a:r>
              <a:rPr lang="en-US" sz="3600" dirty="0" err="1" smtClean="0"/>
              <a:t>Edouard</a:t>
            </a:r>
            <a:endParaRPr lang="en-US" sz="3600" dirty="0" smtClean="0"/>
          </a:p>
          <a:p>
            <a:pPr algn="ctr"/>
            <a:r>
              <a:rPr lang="en-US" sz="2800" dirty="0" smtClean="0"/>
              <a:t>WRF Ensemble Members (Track &amp; Intensity)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3101624" y="4876938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F1881"/>
                </a:solidFill>
              </a:rPr>
              <a:t>24-hr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14498" y="4679169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69FAF9"/>
                </a:solidFill>
              </a:rPr>
              <a:t>48-hr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70458" y="4200799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7FFE5C"/>
                </a:solidFill>
              </a:rPr>
              <a:t>72-hr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1224" y="3428475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96-hr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4201" y="2272444"/>
            <a:ext cx="80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C66FF"/>
                </a:solidFill>
              </a:rPr>
              <a:t>120-hr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107408" y="1185494"/>
            <a:ext cx="3739714" cy="5608875"/>
            <a:chOff x="5339926" y="1185494"/>
            <a:chExt cx="3739714" cy="5608875"/>
          </a:xfrm>
        </p:grpSpPr>
        <p:pic>
          <p:nvPicPr>
            <p:cNvPr id="1843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9926" y="1185494"/>
              <a:ext cx="3739714" cy="560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5990257" y="3152727"/>
              <a:ext cx="1719207" cy="276999"/>
              <a:chOff x="5990257" y="3135793"/>
              <a:chExt cx="1719207" cy="276999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6279265" y="3135793"/>
                <a:ext cx="14301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Ensemble Members</a:t>
                </a:r>
                <a:endParaRPr lang="en-US" sz="1200" dirty="0"/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6036720" y="3296056"/>
                <a:ext cx="321149" cy="0"/>
              </a:xfrm>
              <a:prstGeom prst="line">
                <a:avLst/>
              </a:prstGeom>
              <a:ln>
                <a:solidFill>
                  <a:srgbClr val="96969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Rectangle 5"/>
              <p:cNvSpPr/>
              <p:nvPr/>
            </p:nvSpPr>
            <p:spPr>
              <a:xfrm>
                <a:off x="5990257" y="3168005"/>
                <a:ext cx="1655143" cy="2435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5993788" y="6035665"/>
              <a:ext cx="1719207" cy="276999"/>
              <a:chOff x="5990257" y="3135793"/>
              <a:chExt cx="1719207" cy="276999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6279265" y="3135793"/>
                <a:ext cx="14301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Ensemble Members</a:t>
                </a:r>
                <a:endParaRPr lang="en-US" sz="1200" dirty="0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6036720" y="3296056"/>
                <a:ext cx="321149" cy="0"/>
              </a:xfrm>
              <a:prstGeom prst="line">
                <a:avLst/>
              </a:prstGeom>
              <a:ln>
                <a:solidFill>
                  <a:srgbClr val="96969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/>
              <p:cNvSpPr/>
              <p:nvPr/>
            </p:nvSpPr>
            <p:spPr>
              <a:xfrm>
                <a:off x="5990257" y="3168005"/>
                <a:ext cx="1655143" cy="2435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789" y="1399032"/>
            <a:ext cx="4727448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r 6"/>
          <p:cNvSpPr/>
          <p:nvPr/>
        </p:nvSpPr>
        <p:spPr>
          <a:xfrm>
            <a:off x="6474176" y="3585018"/>
            <a:ext cx="573114" cy="573114"/>
          </a:xfrm>
          <a:prstGeom prst="flowChartOr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Adaptive </a:t>
            </a:r>
            <a:r>
              <a:rPr lang="en-US" sz="4000" dirty="0" err="1">
                <a:solidFill>
                  <a:prstClr val="black"/>
                </a:solidFill>
              </a:rPr>
              <a:t>Dropsonde</a:t>
            </a:r>
            <a:r>
              <a:rPr lang="en-US" sz="4000" dirty="0">
                <a:solidFill>
                  <a:prstClr val="black"/>
                </a:solidFill>
              </a:rPr>
              <a:t> Sampling</a:t>
            </a:r>
          </a:p>
          <a:p>
            <a:pPr algn="ctr"/>
            <a:r>
              <a:rPr lang="en-US" sz="2800" dirty="0"/>
              <a:t>2014 Hurricane </a:t>
            </a:r>
            <a:r>
              <a:rPr lang="en-US" sz="2800" dirty="0" err="1"/>
              <a:t>Edouard</a:t>
            </a:r>
            <a:r>
              <a:rPr lang="en-US" sz="2800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501666"/>
            <a:ext cx="4238789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Real-time targeting products</a:t>
            </a:r>
          </a:p>
          <a:p>
            <a:pPr marL="631825" indent="-233363" defTabSz="457200">
              <a:buFont typeface="Wingdings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80 member HWRF ensemble</a:t>
            </a:r>
          </a:p>
          <a:p>
            <a:pPr defTabSz="457200"/>
            <a:endParaRPr lang="en-US" sz="1600" dirty="0">
              <a:solidFill>
                <a:prstClr val="black"/>
              </a:solidFill>
            </a:endParaRPr>
          </a:p>
          <a:p>
            <a:pPr marL="231775" indent="-231775" defTabSz="457200">
              <a:buFont typeface="Arial"/>
              <a:buChar char="•"/>
            </a:pPr>
            <a:r>
              <a:rPr lang="en-US" sz="2400" dirty="0" err="1" smtClean="0">
                <a:solidFill>
                  <a:prstClr val="black"/>
                </a:solidFill>
              </a:rPr>
              <a:t>Edouard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hypothetical reduction in ensemble </a:t>
            </a:r>
            <a:r>
              <a:rPr lang="en-US" sz="2400" dirty="0" smtClean="0">
                <a:solidFill>
                  <a:prstClr val="black"/>
                </a:solidFill>
              </a:rPr>
              <a:t> intensity variability</a:t>
            </a:r>
          </a:p>
          <a:p>
            <a:pPr marL="631825" indent="-233363" defTabSz="457200">
              <a:buFont typeface="Wingdings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t=0 planning: 12 Sept 12 UTC</a:t>
            </a:r>
          </a:p>
          <a:p>
            <a:pPr marL="631825" indent="-233363" defTabSz="457200">
              <a:buFont typeface="Wingdings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flight: 13 Sep 12 UTC</a:t>
            </a:r>
          </a:p>
          <a:p>
            <a:pPr marL="631825" indent="-233363" defTabSz="457200">
              <a:buFont typeface="Wingdings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forecast impact: 15 Sep 12 UTC</a:t>
            </a:r>
            <a:endParaRPr lang="en-US" sz="2000" dirty="0">
              <a:solidFill>
                <a:prstClr val="black"/>
              </a:solidFill>
            </a:endParaRPr>
          </a:p>
          <a:p>
            <a:pPr defTabSz="457200"/>
            <a:endParaRPr lang="en-US" sz="1600" dirty="0" smtClean="0">
              <a:solidFill>
                <a:prstClr val="black"/>
              </a:solidFill>
            </a:endParaRPr>
          </a:p>
          <a:p>
            <a:pPr marL="231775" indent="-231775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Warmer colors &gt;&gt; target regions</a:t>
            </a:r>
          </a:p>
          <a:p>
            <a:pPr defTabSz="457200"/>
            <a:endParaRPr lang="en-US" sz="1600" dirty="0">
              <a:solidFill>
                <a:prstClr val="black"/>
              </a:solidFill>
            </a:endParaRPr>
          </a:p>
          <a:p>
            <a:pPr marL="231775" indent="-231775" defTabSz="4572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Target &gt;&gt; </a:t>
            </a:r>
            <a:r>
              <a:rPr lang="en-US" sz="2400" dirty="0" smtClean="0">
                <a:solidFill>
                  <a:prstClr val="black"/>
                </a:solidFill>
              </a:rPr>
              <a:t>northern semicircle of </a:t>
            </a:r>
            <a:r>
              <a:rPr lang="en-US" sz="2400" dirty="0" err="1" smtClean="0">
                <a:solidFill>
                  <a:prstClr val="black"/>
                </a:solidFill>
              </a:rPr>
              <a:t>Edouard</a:t>
            </a:r>
            <a:r>
              <a:rPr lang="en-US" sz="2400" dirty="0" smtClean="0">
                <a:solidFill>
                  <a:prstClr val="black"/>
                </a:solidFill>
              </a:rPr>
              <a:t> (</a:t>
            </a:r>
            <a:r>
              <a:rPr lang="en-US" sz="2400" dirty="0" err="1" smtClean="0">
                <a:solidFill>
                  <a:prstClr val="black"/>
                </a:solidFill>
              </a:rPr>
              <a:t>downshear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Or 7"/>
          <p:cNvSpPr/>
          <p:nvPr/>
        </p:nvSpPr>
        <p:spPr>
          <a:xfrm>
            <a:off x="8214460" y="5326050"/>
            <a:ext cx="685800" cy="685800"/>
          </a:xfrm>
          <a:prstGeom prst="flowChartOr">
            <a:avLst/>
          </a:prstGeom>
          <a:solidFill>
            <a:srgbClr val="FFFFFF"/>
          </a:solidFill>
          <a:ln w="952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rot="1140000" flipV="1">
            <a:off x="8559202" y="5326613"/>
            <a:ext cx="0" cy="6786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108908" y="5755707"/>
            <a:ext cx="128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SHIPS shear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64177" y="5573032"/>
            <a:ext cx="508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19kt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4856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320" y="1252758"/>
            <a:ext cx="4764312" cy="546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2014 Hurricane </a:t>
            </a:r>
            <a:r>
              <a:rPr lang="en-US" sz="3600" dirty="0" err="1" smtClean="0"/>
              <a:t>Edouard</a:t>
            </a:r>
            <a:endParaRPr lang="en-US" sz="3600" dirty="0" smtClean="0"/>
          </a:p>
          <a:p>
            <a:pPr algn="ctr"/>
            <a:r>
              <a:rPr lang="en-US" sz="2800" dirty="0" smtClean="0"/>
              <a:t>WRF Ensemble Track Forecasts (initialized 13 Sep 1200 UTC)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2616198" y="1552848"/>
            <a:ext cx="2616202" cy="461665"/>
            <a:chOff x="2650066" y="1552848"/>
            <a:chExt cx="2616202" cy="461665"/>
          </a:xfrm>
        </p:grpSpPr>
        <p:sp>
          <p:nvSpPr>
            <p:cNvPr id="2" name="TextBox 1"/>
            <p:cNvSpPr txBox="1"/>
            <p:nvPr/>
          </p:nvSpPr>
          <p:spPr>
            <a:xfrm>
              <a:off x="2650066" y="1552848"/>
              <a:ext cx="2616202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	</a:t>
              </a:r>
              <a:r>
                <a:rPr lang="en-US" sz="1200" dirty="0" smtClean="0"/>
                <a:t>10 Strongest members (0-72 </a:t>
              </a:r>
              <a:r>
                <a:rPr lang="en-US" sz="1200" dirty="0" err="1" smtClean="0"/>
                <a:t>hr</a:t>
              </a:r>
              <a:r>
                <a:rPr lang="en-US" sz="1200" dirty="0" smtClean="0"/>
                <a:t>)</a:t>
              </a:r>
            </a:p>
            <a:p>
              <a:r>
                <a:rPr lang="en-US" sz="1200" dirty="0"/>
                <a:t>	</a:t>
              </a:r>
              <a:r>
                <a:rPr lang="en-US" sz="1200" dirty="0" smtClean="0"/>
                <a:t>10 Weakest members (0-72 </a:t>
              </a:r>
              <a:r>
                <a:rPr lang="en-US" sz="1200" dirty="0" err="1" smtClean="0"/>
                <a:t>hr</a:t>
              </a:r>
              <a:r>
                <a:rPr lang="en-US" sz="1200" dirty="0" smtClean="0"/>
                <a:t>) </a:t>
              </a:r>
              <a:endParaRPr lang="en-US" sz="1200" dirty="0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834392" y="1710265"/>
              <a:ext cx="273641" cy="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834392" y="1879599"/>
              <a:ext cx="273641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970382" y="5364113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F1881"/>
                </a:solidFill>
              </a:rPr>
              <a:t>24-hr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1124" y="4915758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69FAF9"/>
                </a:solidFill>
              </a:rPr>
              <a:t>48-hr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1326" y="4302399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7FFE5C"/>
                </a:solidFill>
              </a:rPr>
              <a:t>72-hr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73524" y="3292231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96-hr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48019" y="2053997"/>
            <a:ext cx="80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C66FF"/>
                </a:solidFill>
              </a:rPr>
              <a:t>120-hr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4651" y="3320640"/>
            <a:ext cx="28650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smtClean="0"/>
              <a:t>Metric</a:t>
            </a:r>
            <a:endParaRPr lang="en-US" sz="2400" dirty="0" smtClean="0"/>
          </a:p>
          <a:p>
            <a:pPr algn="ctr"/>
            <a:r>
              <a:rPr lang="en-US" sz="2400" dirty="0" smtClean="0"/>
              <a:t>along-track dx (96 </a:t>
            </a:r>
            <a:r>
              <a:rPr lang="en-US" sz="2400" dirty="0" err="1" smtClean="0"/>
              <a:t>hr</a:t>
            </a:r>
            <a:r>
              <a:rPr lang="en-US" sz="2400" dirty="0" smtClean="0"/>
              <a:t>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256" y="1399032"/>
            <a:ext cx="4727448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-1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Adaptive </a:t>
            </a:r>
            <a:r>
              <a:rPr lang="en-US" sz="4000" dirty="0" err="1">
                <a:solidFill>
                  <a:prstClr val="black"/>
                </a:solidFill>
              </a:rPr>
              <a:t>Dropsonde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smtClean="0">
                <a:solidFill>
                  <a:prstClr val="black"/>
                </a:solidFill>
              </a:rPr>
              <a:t>Sampling </a:t>
            </a:r>
          </a:p>
          <a:p>
            <a:pPr algn="ctr"/>
            <a:r>
              <a:rPr lang="en-US" sz="2800" dirty="0" smtClean="0"/>
              <a:t>2014 Hurricane </a:t>
            </a:r>
            <a:r>
              <a:rPr lang="en-US" sz="2800" dirty="0" err="1" smtClean="0"/>
              <a:t>Edouard</a:t>
            </a:r>
            <a:r>
              <a:rPr lang="en-US" sz="2800" dirty="0" smtClean="0"/>
              <a:t> </a:t>
            </a:r>
          </a:p>
        </p:txBody>
      </p:sp>
      <p:sp>
        <p:nvSpPr>
          <p:cNvPr id="8" name="Or 7"/>
          <p:cNvSpPr>
            <a:spLocks noChangeAspect="1"/>
          </p:cNvSpPr>
          <p:nvPr/>
        </p:nvSpPr>
        <p:spPr>
          <a:xfrm>
            <a:off x="6572604" y="3589911"/>
            <a:ext cx="576417" cy="576072"/>
          </a:xfrm>
          <a:prstGeom prst="flowChartOr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1406416"/>
            <a:ext cx="4238789" cy="5386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Real-time targeting products</a:t>
            </a:r>
          </a:p>
          <a:p>
            <a:pPr marL="631825" indent="-233363" defTabSz="457200">
              <a:buFont typeface="Wingdings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80 member HWRF ensemble</a:t>
            </a:r>
          </a:p>
          <a:p>
            <a:pPr defTabSz="457200"/>
            <a:endParaRPr lang="en-US" sz="1600" dirty="0">
              <a:solidFill>
                <a:prstClr val="black"/>
              </a:solidFill>
            </a:endParaRPr>
          </a:p>
          <a:p>
            <a:pPr marL="231775" indent="-231775">
              <a:buFont typeface="Arial"/>
              <a:buChar char="•"/>
            </a:pPr>
            <a:r>
              <a:rPr lang="en-US" sz="2400" dirty="0" err="1" smtClean="0">
                <a:solidFill>
                  <a:prstClr val="black"/>
                </a:solidFill>
              </a:rPr>
              <a:t>Edouard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hypothetical reduction in </a:t>
            </a:r>
            <a:r>
              <a:rPr lang="en-US" sz="2400" dirty="0" smtClean="0">
                <a:solidFill>
                  <a:prstClr val="black"/>
                </a:solidFill>
              </a:rPr>
              <a:t>ensemble along- </a:t>
            </a:r>
            <a:r>
              <a:rPr lang="en-US" sz="2400" dirty="0">
                <a:solidFill>
                  <a:prstClr val="black"/>
                </a:solidFill>
              </a:rPr>
              <a:t>track </a:t>
            </a:r>
            <a:r>
              <a:rPr lang="en-US" sz="2400" dirty="0" smtClean="0">
                <a:solidFill>
                  <a:prstClr val="black"/>
                </a:solidFill>
              </a:rPr>
              <a:t>variability (</a:t>
            </a:r>
            <a:r>
              <a:rPr lang="en-US" sz="2400" dirty="0">
                <a:solidFill>
                  <a:prstClr val="black"/>
                </a:solidFill>
              </a:rPr>
              <a:t>~SW-NW)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631825" indent="-233363" defTabSz="457200">
              <a:buFont typeface="Wingdings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t=0 planning: 15 Sept 12 UTC</a:t>
            </a:r>
          </a:p>
          <a:p>
            <a:pPr marL="631825" indent="-233363" defTabSz="457200">
              <a:buFont typeface="Wingdings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flight: 15 Sep 12 UTC</a:t>
            </a:r>
          </a:p>
          <a:p>
            <a:pPr marL="631825" indent="-233363" defTabSz="457200">
              <a:buFont typeface="Wingdings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forecast impact: 17 Sep 12 UTC</a:t>
            </a:r>
            <a:endParaRPr lang="en-US" sz="2000" dirty="0">
              <a:solidFill>
                <a:prstClr val="black"/>
              </a:solidFill>
            </a:endParaRPr>
          </a:p>
          <a:p>
            <a:pPr defTabSz="457200"/>
            <a:endParaRPr lang="en-US" sz="1600" dirty="0" smtClean="0">
              <a:solidFill>
                <a:prstClr val="black"/>
              </a:solidFill>
            </a:endParaRPr>
          </a:p>
          <a:p>
            <a:pPr marL="231775" indent="-231775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Warmer colors &gt;&gt; target regions</a:t>
            </a:r>
          </a:p>
          <a:p>
            <a:pPr defTabSz="457200"/>
            <a:endParaRPr lang="en-US" sz="1600" dirty="0">
              <a:solidFill>
                <a:prstClr val="black"/>
              </a:solidFill>
            </a:endParaRPr>
          </a:p>
          <a:p>
            <a:pPr marL="231775" indent="-231775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Target &gt;&gt; east semicircle (~0-600 km</a:t>
            </a:r>
            <a:r>
              <a:rPr lang="en-US" sz="2400" dirty="0" smtClean="0">
                <a:solidFill>
                  <a:prstClr val="black"/>
                </a:solidFill>
              </a:rPr>
              <a:t>): </a:t>
            </a:r>
            <a:r>
              <a:rPr lang="en-US" sz="2400" dirty="0" err="1" smtClean="0">
                <a:solidFill>
                  <a:prstClr val="black"/>
                </a:solidFill>
              </a:rPr>
              <a:t>meridional</a:t>
            </a:r>
            <a:r>
              <a:rPr lang="en-US" sz="2400" dirty="0" smtClean="0">
                <a:solidFill>
                  <a:prstClr val="black"/>
                </a:solidFill>
              </a:rPr>
              <a:t> steering flow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3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 smtClean="0">
                <a:solidFill>
                  <a:prstClr val="black"/>
                </a:solidFill>
              </a:rPr>
              <a:t>Adaptive </a:t>
            </a:r>
            <a:r>
              <a:rPr lang="en-US" sz="4000" dirty="0" err="1" smtClean="0">
                <a:solidFill>
                  <a:prstClr val="black"/>
                </a:solidFill>
              </a:rPr>
              <a:t>Dropsonde</a:t>
            </a:r>
            <a:r>
              <a:rPr lang="en-US" sz="4000" dirty="0" smtClean="0">
                <a:solidFill>
                  <a:prstClr val="black"/>
                </a:solidFill>
              </a:rPr>
              <a:t> Sampling</a:t>
            </a:r>
          </a:p>
          <a:p>
            <a:pPr algn="ctr" defTabSz="457200"/>
            <a:r>
              <a:rPr lang="en-US" sz="2800" dirty="0" smtClean="0">
                <a:solidFill>
                  <a:prstClr val="black"/>
                </a:solidFill>
              </a:rPr>
              <a:t>2014 Hurricane Bertha</a:t>
            </a:r>
            <a:endParaRPr lang="en-US" sz="2800" dirty="0">
              <a:solidFill>
                <a:prstClr val="black"/>
              </a:solidFill>
            </a:endParaRP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334256" y="1401329"/>
            <a:ext cx="4724400" cy="5301509"/>
            <a:chOff x="2209800" y="1401329"/>
            <a:chExt cx="4724400" cy="53015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1401329"/>
              <a:ext cx="4724400" cy="530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r 6"/>
            <p:cNvSpPr/>
            <p:nvPr/>
          </p:nvSpPr>
          <p:spPr>
            <a:xfrm>
              <a:off x="4445187" y="3585828"/>
              <a:ext cx="573114" cy="573114"/>
            </a:xfrm>
            <a:prstGeom prst="flowChartOr">
              <a:avLst/>
            </a:prstGeom>
            <a:noFill/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1633396"/>
            <a:ext cx="423878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Real-time targeting products</a:t>
            </a:r>
          </a:p>
          <a:p>
            <a:pPr marL="631825" indent="-231775" defTabSz="457200">
              <a:buFont typeface="Wingdings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80 member HWRF ensemble</a:t>
            </a:r>
          </a:p>
          <a:p>
            <a:pPr defTabSz="457200"/>
            <a:endParaRPr lang="en-US" sz="2000" dirty="0" smtClean="0">
              <a:solidFill>
                <a:prstClr val="black"/>
              </a:solidFill>
            </a:endParaRPr>
          </a:p>
          <a:p>
            <a:pPr marL="231775" indent="-231775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Bertha: hypothetical reduction in ensemble track variability</a:t>
            </a:r>
          </a:p>
          <a:p>
            <a:pPr marL="631825" indent="-231775">
              <a:buFont typeface="Wingdings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t</a:t>
            </a:r>
            <a:r>
              <a:rPr lang="en-US" sz="2000" dirty="0">
                <a:solidFill>
                  <a:prstClr val="black"/>
                </a:solidFill>
              </a:rPr>
              <a:t>=0 planning: </a:t>
            </a:r>
            <a:r>
              <a:rPr lang="en-US" sz="2000" dirty="0" smtClean="0">
                <a:solidFill>
                  <a:prstClr val="black"/>
                </a:solidFill>
              </a:rPr>
              <a:t>04 Aug </a:t>
            </a:r>
            <a:r>
              <a:rPr lang="en-US" sz="2000" dirty="0">
                <a:solidFill>
                  <a:prstClr val="black"/>
                </a:solidFill>
              </a:rPr>
              <a:t>12 </a:t>
            </a:r>
            <a:r>
              <a:rPr lang="en-US" sz="2000" dirty="0" smtClean="0">
                <a:solidFill>
                  <a:prstClr val="black"/>
                </a:solidFill>
              </a:rPr>
              <a:t>UTC</a:t>
            </a:r>
          </a:p>
          <a:p>
            <a:pPr marL="631825" indent="-231775">
              <a:buFont typeface="Wingdings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flight: 04 Aug 12 UTC</a:t>
            </a:r>
            <a:endParaRPr lang="en-US" sz="2000" dirty="0">
              <a:solidFill>
                <a:prstClr val="black"/>
              </a:solidFill>
            </a:endParaRPr>
          </a:p>
          <a:p>
            <a:pPr marL="631825" indent="-231775">
              <a:buFont typeface="Wingdings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forecast </a:t>
            </a:r>
            <a:r>
              <a:rPr lang="en-US" sz="2000" dirty="0">
                <a:solidFill>
                  <a:prstClr val="black"/>
                </a:solidFill>
              </a:rPr>
              <a:t>impact: </a:t>
            </a:r>
            <a:r>
              <a:rPr lang="en-US" sz="2000" dirty="0" smtClean="0">
                <a:solidFill>
                  <a:prstClr val="black"/>
                </a:solidFill>
              </a:rPr>
              <a:t>06 Aug 12 UTC</a:t>
            </a:r>
          </a:p>
          <a:p>
            <a:pPr defTabSz="457200"/>
            <a:endParaRPr lang="en-US" sz="2000" dirty="0" smtClean="0">
              <a:solidFill>
                <a:prstClr val="black"/>
              </a:solidFill>
            </a:endParaRPr>
          </a:p>
          <a:p>
            <a:pPr marL="231775" indent="-231775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Warmer colors &gt;&gt; target regions</a:t>
            </a:r>
          </a:p>
          <a:p>
            <a:pPr marL="231775" indent="-231775" defTabSz="4572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31775" indent="-231775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Target &gt;&gt; far field NW of Bertha (build into GH ferry)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5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40916 Edouard eye 2.jpg"/>
          <p:cNvPicPr>
            <a:picLocks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dirty="0" smtClean="0">
                <a:solidFill>
                  <a:prstClr val="black"/>
                </a:solidFill>
              </a:rPr>
              <a:t>NOAA SHOUT TCI Science Team Meeting: May 7, 2015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6469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dirty="0" smtClean="0">
                <a:solidFill>
                  <a:prstClr val="black"/>
                </a:solidFill>
              </a:rPr>
              <a:t>2015 SHOUT</a:t>
            </a:r>
          </a:p>
          <a:p>
            <a:pPr algn="ctr" defTabSz="457200"/>
            <a:r>
              <a:rPr lang="en-US" sz="4000" dirty="0" smtClean="0">
                <a:solidFill>
                  <a:prstClr val="black"/>
                </a:solidFill>
              </a:rPr>
              <a:t>Flight Patterns &amp; Modules</a:t>
            </a:r>
          </a:p>
        </p:txBody>
      </p:sp>
      <p:pic>
        <p:nvPicPr>
          <p:cNvPr id="8" name="Picture 7" descr="C:\Users\Philip.Kenul\AppData\Local\Temp\SHOUT_logo_caution_tri_ver4a-1.gif"/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0"/>
            <a:ext cx="1828800" cy="1588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949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</p:spPr>
        <p:txBody>
          <a:bodyPr>
            <a:noAutofit/>
          </a:bodyPr>
          <a:lstStyle/>
          <a:p>
            <a:r>
              <a:rPr lang="en-US" dirty="0" smtClean="0"/>
              <a:t>SHOUT Objectives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FC1FB-4482-471A-A09B-D9D47C29649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53104423"/>
              </p:ext>
            </p:extLst>
          </p:nvPr>
        </p:nvGraphicFramePr>
        <p:xfrm>
          <a:off x="381000" y="950149"/>
          <a:ext cx="8386704" cy="5771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797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h_lawn_mow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88" y="1783080"/>
            <a:ext cx="4864608" cy="4864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>
                <a:solidFill>
                  <a:prstClr val="black"/>
                </a:solidFill>
              </a:rPr>
              <a:t>Global Hawk Flight </a:t>
            </a:r>
            <a:r>
              <a:rPr lang="en-US" sz="4000" dirty="0" smtClean="0">
                <a:solidFill>
                  <a:prstClr val="black"/>
                </a:solidFill>
              </a:rPr>
              <a:t>Modules</a:t>
            </a:r>
            <a:endParaRPr lang="en-US" sz="4000" dirty="0">
              <a:solidFill>
                <a:prstClr val="black"/>
              </a:solidFill>
            </a:endParaRP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311679"/>
            <a:ext cx="404248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</a:rPr>
              <a:t>Advantages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Far Field sampling</a:t>
            </a:r>
            <a:endParaRPr lang="en-US" sz="2000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Simpler navigation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773" y="4784831"/>
            <a:ext cx="4042488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Disadvantages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Radial/Azimuthal </a:t>
            </a:r>
            <a:r>
              <a:rPr lang="en-US" sz="2000" dirty="0" smtClean="0">
                <a:solidFill>
                  <a:prstClr val="black"/>
                </a:solidFill>
              </a:rPr>
              <a:t>sampling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Long pattern</a:t>
            </a:r>
            <a:endParaRPr lang="en-US" sz="2000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Limited Inner </a:t>
            </a:r>
            <a:r>
              <a:rPr lang="en-US" sz="2000" dirty="0">
                <a:solidFill>
                  <a:prstClr val="black"/>
                </a:solidFill>
              </a:rPr>
              <a:t>core </a:t>
            </a:r>
            <a:r>
              <a:rPr lang="en-US" sz="2000" dirty="0" smtClean="0">
                <a:solidFill>
                  <a:prstClr val="black"/>
                </a:solidFill>
              </a:rPr>
              <a:t>snapshots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Radial gradients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HAMSR &amp; HIWRAP &gt;&gt; inner </a:t>
            </a:r>
            <a:r>
              <a:rPr lang="en-US" sz="2000" dirty="0" smtClean="0">
                <a:solidFill>
                  <a:prstClr val="black"/>
                </a:solidFill>
              </a:rPr>
              <a:t>core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558003"/>
            <a:ext cx="404248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</a:rPr>
              <a:t>On-Station Time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~19.75 </a:t>
            </a:r>
            <a:r>
              <a:rPr lang="en-US" sz="2000" dirty="0" err="1" smtClean="0">
                <a:solidFill>
                  <a:prstClr val="black"/>
                </a:solidFill>
              </a:rPr>
              <a:t>hr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R=0 to R=~665 km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12x12 degree box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2488" y="1321415"/>
            <a:ext cx="485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i="1" dirty="0" smtClean="0">
                <a:solidFill>
                  <a:prstClr val="black"/>
                </a:solidFill>
              </a:rPr>
              <a:t>Lawn Mower (~2 </a:t>
            </a:r>
            <a:r>
              <a:rPr lang="en-US" sz="2400" i="1" dirty="0" err="1" smtClean="0">
                <a:solidFill>
                  <a:prstClr val="black"/>
                </a:solidFill>
              </a:rPr>
              <a:t>deg</a:t>
            </a:r>
            <a:r>
              <a:rPr lang="en-US" sz="2400" i="1" dirty="0" smtClean="0">
                <a:solidFill>
                  <a:prstClr val="black"/>
                </a:solidFill>
              </a:rPr>
              <a:t> spacing)</a:t>
            </a:r>
            <a:endParaRPr lang="en-US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7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h_square_spir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15" y="1783080"/>
            <a:ext cx="4864608" cy="4864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>
                <a:solidFill>
                  <a:prstClr val="black"/>
                </a:solidFill>
              </a:rPr>
              <a:t>Global Hawk Flight </a:t>
            </a:r>
            <a:r>
              <a:rPr lang="en-US" sz="4000" dirty="0" smtClean="0">
                <a:solidFill>
                  <a:prstClr val="black"/>
                </a:solidFill>
              </a:rPr>
              <a:t>Modules</a:t>
            </a:r>
            <a:endParaRPr lang="en-US" sz="4000" dirty="0">
              <a:solidFill>
                <a:prstClr val="black"/>
              </a:solidFill>
            </a:endParaRP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909317"/>
            <a:ext cx="404248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</a:rPr>
              <a:t>Advantages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Inner core &amp; </a:t>
            </a:r>
            <a:r>
              <a:rPr lang="en-US" sz="2000" dirty="0" err="1">
                <a:solidFill>
                  <a:prstClr val="black"/>
                </a:solidFill>
              </a:rPr>
              <a:t>envir</a:t>
            </a:r>
            <a:r>
              <a:rPr lang="en-US" sz="2000" dirty="0">
                <a:solidFill>
                  <a:prstClr val="black"/>
                </a:solidFill>
              </a:rPr>
              <a:t> sampling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Uniform sampling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Calculating budgets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Simpler </a:t>
            </a:r>
            <a:r>
              <a:rPr lang="en-US" sz="2000" dirty="0" smtClean="0">
                <a:solidFill>
                  <a:prstClr val="black"/>
                </a:solidFill>
              </a:rPr>
              <a:t>navigation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773" y="4846791"/>
            <a:ext cx="4042488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Disadvantages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Radial sampling/gradients</a:t>
            </a:r>
            <a:endParaRPr lang="en-US" sz="2000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Limited Inner </a:t>
            </a:r>
            <a:r>
              <a:rPr lang="en-US" sz="2000" dirty="0">
                <a:solidFill>
                  <a:prstClr val="black"/>
                </a:solidFill>
              </a:rPr>
              <a:t>core </a:t>
            </a:r>
            <a:r>
              <a:rPr lang="en-US" sz="2000" dirty="0" smtClean="0">
                <a:solidFill>
                  <a:prstClr val="black"/>
                </a:solidFill>
              </a:rPr>
              <a:t>snapshots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HAMSR </a:t>
            </a:r>
            <a:r>
              <a:rPr lang="en-US" sz="2000" dirty="0">
                <a:solidFill>
                  <a:prstClr val="black"/>
                </a:solidFill>
              </a:rPr>
              <a:t>&amp; HIWRAP &gt;&gt; </a:t>
            </a:r>
            <a:r>
              <a:rPr lang="en-US" sz="2000" dirty="0" smtClean="0">
                <a:solidFill>
                  <a:prstClr val="black"/>
                </a:solidFill>
              </a:rPr>
              <a:t>limited inner core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HIWRAP &gt;&gt; tight inner core turns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558003"/>
            <a:ext cx="404248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</a:rPr>
              <a:t>On-Station Time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~13.5 </a:t>
            </a:r>
            <a:r>
              <a:rPr lang="en-US" sz="2000" dirty="0" err="1" smtClean="0">
                <a:solidFill>
                  <a:prstClr val="black"/>
                </a:solidFill>
              </a:rPr>
              <a:t>hr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R=0 to R=~555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03088" y="1321415"/>
            <a:ext cx="5154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i="1" dirty="0" smtClean="0">
                <a:solidFill>
                  <a:prstClr val="black"/>
                </a:solidFill>
              </a:rPr>
              <a:t>Square Spiral (10x10 box; 1.5 </a:t>
            </a:r>
            <a:r>
              <a:rPr lang="en-US" sz="2400" i="1" dirty="0" err="1" smtClean="0">
                <a:solidFill>
                  <a:prstClr val="black"/>
                </a:solidFill>
              </a:rPr>
              <a:t>deg</a:t>
            </a:r>
            <a:r>
              <a:rPr lang="en-US" sz="2400" i="1" dirty="0" smtClean="0">
                <a:solidFill>
                  <a:prstClr val="black"/>
                </a:solidFill>
              </a:rPr>
              <a:t> legs)</a:t>
            </a:r>
            <a:endParaRPr lang="en-US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80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h_figur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15" y="1783080"/>
            <a:ext cx="4864608" cy="4864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>
                <a:solidFill>
                  <a:prstClr val="black"/>
                </a:solidFill>
              </a:rPr>
              <a:t>Global Hawk Flight </a:t>
            </a:r>
            <a:r>
              <a:rPr lang="en-US" sz="4000" dirty="0" smtClean="0">
                <a:solidFill>
                  <a:prstClr val="black"/>
                </a:solidFill>
              </a:rPr>
              <a:t>Modules</a:t>
            </a:r>
            <a:endParaRPr lang="en-US" sz="4000" dirty="0">
              <a:solidFill>
                <a:prstClr val="black"/>
              </a:solidFill>
            </a:endParaRP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773" y="3178870"/>
            <a:ext cx="404248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</a:rPr>
              <a:t>Advantages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For limited on-station scenarios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Radial gradients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Inner core &amp; </a:t>
            </a:r>
            <a:r>
              <a:rPr lang="en-US" sz="2000" dirty="0" err="1" smtClean="0">
                <a:solidFill>
                  <a:prstClr val="black"/>
                </a:solidFill>
              </a:rPr>
              <a:t>envir</a:t>
            </a:r>
            <a:r>
              <a:rPr lang="en-US" sz="2000" dirty="0" smtClean="0">
                <a:solidFill>
                  <a:prstClr val="black"/>
                </a:solidFill>
              </a:rPr>
              <a:t> sampling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HAMSR &amp; HIWRAP &gt;&gt; inner core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Better for inner core snapshots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524304"/>
            <a:ext cx="4042488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Disadvantages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Far field sampling limited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Navigating center crossings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4773" y="1783080"/>
            <a:ext cx="404248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</a:rPr>
              <a:t>On-Station Time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~7.5 </a:t>
            </a:r>
            <a:r>
              <a:rPr lang="en-US" sz="2000" dirty="0" err="1" smtClean="0">
                <a:solidFill>
                  <a:prstClr val="black"/>
                </a:solidFill>
              </a:rPr>
              <a:t>hr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R=0 to R=~450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2488" y="1321415"/>
            <a:ext cx="485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i="1" dirty="0" smtClean="0">
                <a:solidFill>
                  <a:prstClr val="black"/>
                </a:solidFill>
              </a:rPr>
              <a:t>Figure-4</a:t>
            </a:r>
            <a:endParaRPr lang="en-US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08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h_butterfly_30deg_r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88" y="1783080"/>
            <a:ext cx="4859835" cy="4859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>
                <a:solidFill>
                  <a:prstClr val="black"/>
                </a:solidFill>
              </a:rPr>
              <a:t>Global Hawk Flight </a:t>
            </a:r>
            <a:r>
              <a:rPr lang="en-US" sz="4000" dirty="0" smtClean="0">
                <a:solidFill>
                  <a:prstClr val="black"/>
                </a:solidFill>
              </a:rPr>
              <a:t>Modules</a:t>
            </a:r>
            <a:endParaRPr lang="en-US" sz="4000" dirty="0">
              <a:solidFill>
                <a:prstClr val="black"/>
              </a:solidFill>
            </a:endParaRP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2488" y="1321415"/>
            <a:ext cx="485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i="1" dirty="0" smtClean="0">
                <a:solidFill>
                  <a:prstClr val="black"/>
                </a:solidFill>
              </a:rPr>
              <a:t>Rotated Butterfly (30 </a:t>
            </a:r>
            <a:r>
              <a:rPr lang="en-US" sz="2400" i="1" dirty="0" err="1" smtClean="0">
                <a:solidFill>
                  <a:prstClr val="black"/>
                </a:solidFill>
              </a:rPr>
              <a:t>deg</a:t>
            </a:r>
            <a:r>
              <a:rPr lang="en-US" sz="2400" i="1" dirty="0" smtClean="0">
                <a:solidFill>
                  <a:prstClr val="black"/>
                </a:solidFill>
              </a:rPr>
              <a:t>)</a:t>
            </a:r>
            <a:endParaRPr lang="en-US" sz="2400" i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986767"/>
            <a:ext cx="404248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</a:rPr>
              <a:t>Advantages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Radial/Azimuthal sampling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Radial gradients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~ 8 center crossings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Inner core &amp; </a:t>
            </a:r>
            <a:r>
              <a:rPr lang="en-US" sz="2000" dirty="0" err="1" smtClean="0">
                <a:solidFill>
                  <a:prstClr val="black"/>
                </a:solidFill>
              </a:rPr>
              <a:t>envir</a:t>
            </a:r>
            <a:r>
              <a:rPr lang="en-US" sz="2000" dirty="0" smtClean="0">
                <a:solidFill>
                  <a:prstClr val="black"/>
                </a:solidFill>
              </a:rPr>
              <a:t> sampling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HAMSR &amp; HIWRAP &gt;&gt; inner core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311014"/>
            <a:ext cx="404248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Disadvantages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Not ideal for inner core snapshots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Far field sampling limited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Navigating center crossings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558003"/>
            <a:ext cx="404248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</a:rPr>
              <a:t>On-Station Time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~12.5 </a:t>
            </a:r>
            <a:r>
              <a:rPr lang="en-US" sz="2000" dirty="0" err="1" smtClean="0">
                <a:solidFill>
                  <a:prstClr val="black"/>
                </a:solidFill>
              </a:rPr>
              <a:t>hr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R=0 to R=~450 km</a:t>
            </a:r>
          </a:p>
        </p:txBody>
      </p:sp>
    </p:spTree>
    <p:extLst>
      <p:ext uri="{BB962C8B-B14F-4D97-AF65-F5344CB8AC3E}">
        <p14:creationId xmlns:p14="http://schemas.microsoft.com/office/powerpoint/2010/main" val="522879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h_butterf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15" y="1785580"/>
            <a:ext cx="4864608" cy="4864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>
                <a:solidFill>
                  <a:prstClr val="black"/>
                </a:solidFill>
              </a:rPr>
              <a:t>Global Hawk Flight </a:t>
            </a:r>
            <a:r>
              <a:rPr lang="en-US" sz="4000" dirty="0" smtClean="0">
                <a:solidFill>
                  <a:prstClr val="black"/>
                </a:solidFill>
              </a:rPr>
              <a:t>Modules</a:t>
            </a:r>
            <a:endParaRPr lang="en-US" sz="4000" dirty="0">
              <a:solidFill>
                <a:prstClr val="black"/>
              </a:solidFill>
            </a:endParaRP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940297"/>
            <a:ext cx="404248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</a:rPr>
              <a:t>Advantages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For limited on-station scenarios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Radial gradients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Inner core &amp; </a:t>
            </a:r>
            <a:r>
              <a:rPr lang="en-US" sz="2000" dirty="0" err="1" smtClean="0">
                <a:solidFill>
                  <a:prstClr val="black"/>
                </a:solidFill>
              </a:rPr>
              <a:t>envir</a:t>
            </a:r>
            <a:r>
              <a:rPr lang="en-US" sz="2000" dirty="0" smtClean="0">
                <a:solidFill>
                  <a:prstClr val="black"/>
                </a:solidFill>
              </a:rPr>
              <a:t> sampling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HAMSR &amp; HIWRAP &gt;&gt; inner core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016704"/>
            <a:ext cx="4042488" cy="173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Disadvantages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Not ideal for inner core snapshots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Inner Core sampling limited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Far field sampling limited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Navigating center crossings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558003"/>
            <a:ext cx="404248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</a:rPr>
              <a:t>On-Station Time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~6.75 </a:t>
            </a:r>
            <a:r>
              <a:rPr lang="en-US" sz="2000" dirty="0" err="1" smtClean="0">
                <a:solidFill>
                  <a:prstClr val="black"/>
                </a:solidFill>
              </a:rPr>
              <a:t>hr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R=0 to R=~450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2488" y="1321415"/>
            <a:ext cx="485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i="1" dirty="0" smtClean="0">
                <a:solidFill>
                  <a:prstClr val="black"/>
                </a:solidFill>
              </a:rPr>
              <a:t>Butterfly</a:t>
            </a:r>
            <a:endParaRPr lang="en-US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3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h_butterfly_sm_lg_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15" y="1783080"/>
            <a:ext cx="4864608" cy="4864608"/>
          </a:xfrm>
          <a:prstGeom prst="rect">
            <a:avLst/>
          </a:prstGeom>
        </p:spPr>
      </p:pic>
      <p:pic>
        <p:nvPicPr>
          <p:cNvPr id="16" name="Picture 15" descr="gh_butterfly_sm_lg_sm_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15" y="1783080"/>
            <a:ext cx="4864608" cy="4864608"/>
          </a:xfrm>
          <a:prstGeom prst="rect">
            <a:avLst/>
          </a:prstGeom>
        </p:spPr>
      </p:pic>
      <p:pic>
        <p:nvPicPr>
          <p:cNvPr id="6" name="Picture 5" descr="gh_butterfly_sm_lg_sm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15" y="1783080"/>
            <a:ext cx="4864608" cy="4864608"/>
          </a:xfrm>
          <a:prstGeom prst="rect">
            <a:avLst/>
          </a:prstGeom>
        </p:spPr>
      </p:pic>
      <p:pic>
        <p:nvPicPr>
          <p:cNvPr id="4" name="Picture 3" descr="gh_butterfly_sm_lg_sm_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15" y="1783080"/>
            <a:ext cx="4864608" cy="4864608"/>
          </a:xfrm>
          <a:prstGeom prst="rect">
            <a:avLst/>
          </a:prstGeom>
        </p:spPr>
      </p:pic>
      <p:pic>
        <p:nvPicPr>
          <p:cNvPr id="2" name="Picture 1" descr="gh_butterfly_sm_lg_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15" y="1783080"/>
            <a:ext cx="4864608" cy="4864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>
                <a:solidFill>
                  <a:prstClr val="black"/>
                </a:solidFill>
              </a:rPr>
              <a:t>Global Hawk Flight </a:t>
            </a:r>
            <a:r>
              <a:rPr lang="en-US" sz="4000" dirty="0" smtClean="0">
                <a:solidFill>
                  <a:prstClr val="black"/>
                </a:solidFill>
              </a:rPr>
              <a:t>Modules</a:t>
            </a:r>
            <a:endParaRPr lang="en-US" sz="4000" dirty="0">
              <a:solidFill>
                <a:prstClr val="black"/>
              </a:solidFill>
            </a:endParaRP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971277"/>
            <a:ext cx="4042488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</a:rPr>
              <a:t>Advantages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Radial/Azimuthal </a:t>
            </a:r>
            <a:r>
              <a:rPr lang="en-US" sz="2000" dirty="0" smtClean="0">
                <a:solidFill>
                  <a:prstClr val="black"/>
                </a:solidFill>
              </a:rPr>
              <a:t>sampling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2 Inner </a:t>
            </a:r>
            <a:r>
              <a:rPr lang="en-US" sz="2000" dirty="0">
                <a:solidFill>
                  <a:prstClr val="black"/>
                </a:solidFill>
              </a:rPr>
              <a:t>core snapshots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Radial gradients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9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center crossings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Inner core &amp; </a:t>
            </a:r>
            <a:r>
              <a:rPr lang="en-US" sz="2000" dirty="0" smtClean="0">
                <a:solidFill>
                  <a:prstClr val="black"/>
                </a:solidFill>
              </a:rPr>
              <a:t>environ </a:t>
            </a:r>
            <a:r>
              <a:rPr lang="en-US" sz="2000" dirty="0">
                <a:solidFill>
                  <a:prstClr val="black"/>
                </a:solidFill>
              </a:rPr>
              <a:t>sampling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HAMSR &amp; HIWRAP &gt;&gt; inner core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619744"/>
            <a:ext cx="4042488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Disadvantages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Far field sampling limited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Navigating center crossings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558003"/>
            <a:ext cx="404248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</a:rPr>
              <a:t>On-Station Time</a:t>
            </a:r>
          </a:p>
          <a:p>
            <a:pPr defTabSz="457200"/>
            <a:endParaRPr lang="en-US" sz="300" dirty="0" smtClean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~14.0 </a:t>
            </a:r>
            <a:r>
              <a:rPr lang="en-US" sz="2000" dirty="0" err="1" smtClean="0">
                <a:solidFill>
                  <a:prstClr val="black"/>
                </a:solidFill>
              </a:rPr>
              <a:t>hr</a:t>
            </a:r>
            <a:r>
              <a:rPr lang="en-US" sz="2000" dirty="0" smtClean="0">
                <a:solidFill>
                  <a:prstClr val="black"/>
                </a:solidFill>
              </a:rPr>
              <a:t> (3.25 </a:t>
            </a:r>
            <a:r>
              <a:rPr lang="en-US" sz="2000" dirty="0" err="1" smtClean="0">
                <a:solidFill>
                  <a:prstClr val="black"/>
                </a:solidFill>
              </a:rPr>
              <a:t>hr</a:t>
            </a:r>
            <a:r>
              <a:rPr lang="en-US" sz="2000" dirty="0" smtClean="0">
                <a:solidFill>
                  <a:prstClr val="black"/>
                </a:solidFill>
              </a:rPr>
              <a:t>/6.5/3.0 </a:t>
            </a:r>
            <a:r>
              <a:rPr lang="en-US" sz="2000" dirty="0" err="1" smtClean="0">
                <a:solidFill>
                  <a:prstClr val="black"/>
                </a:solidFill>
              </a:rPr>
              <a:t>hr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R=0 to R=~450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2488" y="1321415"/>
            <a:ext cx="485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i="1" dirty="0" smtClean="0">
                <a:solidFill>
                  <a:prstClr val="black"/>
                </a:solidFill>
              </a:rPr>
              <a:t>Butterfly (small-large-small)</a:t>
            </a:r>
            <a:endParaRPr lang="en-US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1964306"/>
            <a:ext cx="9145655" cy="4572000"/>
            <a:chOff x="0" y="1964306"/>
            <a:chExt cx="9145655" cy="45720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1964306"/>
              <a:ext cx="9145655" cy="4572000"/>
              <a:chOff x="0" y="1964306"/>
              <a:chExt cx="9145655" cy="4572000"/>
            </a:xfrm>
          </p:grpSpPr>
          <p:pic>
            <p:nvPicPr>
              <p:cNvPr id="19" name="Picture 18" descr="050715_0545z.jp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572000" y="1964306"/>
                <a:ext cx="4573655" cy="45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19" descr="050715_0545z.jp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1965960"/>
                <a:ext cx="4572000" cy="4570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5" name="Picture 24" descr="01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40" y="4745618"/>
              <a:ext cx="1645920" cy="164592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0" y="1965960"/>
            <a:ext cx="9144000" cy="4572000"/>
            <a:chOff x="0" y="1965960"/>
            <a:chExt cx="9144000" cy="457200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1965960"/>
              <a:ext cx="9144000" cy="4572000"/>
              <a:chOff x="0" y="1965960"/>
              <a:chExt cx="9144000" cy="4572000"/>
            </a:xfrm>
          </p:grpSpPr>
          <p:pic>
            <p:nvPicPr>
              <p:cNvPr id="15" name="Picture 14" descr="050715_1045z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572000" y="1965960"/>
                <a:ext cx="4572000" cy="4570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5" descr="050715_1045z.jp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1965960"/>
                <a:ext cx="4572000" cy="45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3" name="Picture 22" descr="0600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40" y="4745736"/>
              <a:ext cx="1645920" cy="164592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0" y="1965960"/>
            <a:ext cx="9144000" cy="4572000"/>
            <a:chOff x="0" y="1965960"/>
            <a:chExt cx="9144000" cy="4572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1965960"/>
              <a:ext cx="9144000" cy="4572000"/>
              <a:chOff x="0" y="1965960"/>
              <a:chExt cx="9144000" cy="4572000"/>
            </a:xfrm>
          </p:grpSpPr>
          <p:pic>
            <p:nvPicPr>
              <p:cNvPr id="7" name="Picture 6" descr="050715_1545z.jpg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572000" y="1965960"/>
                <a:ext cx="4572000" cy="4570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13" descr="050715_1545z.jpg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0" y="1965960"/>
                <a:ext cx="4572000" cy="45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1" name="Picture 20" descr="1100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40" y="4745618"/>
              <a:ext cx="1645920" cy="16459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>
                <a:solidFill>
                  <a:prstClr val="black"/>
                </a:solidFill>
              </a:rPr>
              <a:t>Global Hawk Flight </a:t>
            </a:r>
            <a:r>
              <a:rPr lang="en-US" sz="4000" dirty="0" smtClean="0">
                <a:solidFill>
                  <a:prstClr val="black"/>
                </a:solidFill>
              </a:rPr>
              <a:t>Modules</a:t>
            </a:r>
          </a:p>
          <a:p>
            <a:pPr algn="ctr" defTabSz="457200"/>
            <a:r>
              <a:rPr lang="en-US" sz="3200" dirty="0" smtClean="0">
                <a:solidFill>
                  <a:prstClr val="black"/>
                </a:solidFill>
              </a:rPr>
              <a:t>TC Diurnal Cycle</a:t>
            </a:r>
            <a:endParaRPr lang="en-US" sz="3200" dirty="0">
              <a:solidFill>
                <a:prstClr val="black"/>
              </a:solidFill>
            </a:endParaRP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1552247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i="1" dirty="0" smtClean="0">
                <a:solidFill>
                  <a:prstClr val="black"/>
                </a:solidFill>
              </a:rPr>
              <a:t>TC Diurnal Cycle</a:t>
            </a:r>
            <a:endParaRPr lang="en-US" sz="2400" i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552247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i="1" dirty="0" smtClean="0">
                <a:solidFill>
                  <a:prstClr val="black"/>
                </a:solidFill>
              </a:rPr>
              <a:t>GOES IR</a:t>
            </a:r>
            <a:endParaRPr lang="en-US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7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>
                <a:solidFill>
                  <a:prstClr val="black"/>
                </a:solidFill>
              </a:rPr>
              <a:t>Global Hawk Flight </a:t>
            </a:r>
            <a:r>
              <a:rPr lang="en-US" sz="4000" dirty="0" smtClean="0">
                <a:solidFill>
                  <a:prstClr val="black"/>
                </a:solidFill>
              </a:rPr>
              <a:t>Modules</a:t>
            </a:r>
          </a:p>
          <a:p>
            <a:pPr algn="ctr" defTabSz="457200"/>
            <a:r>
              <a:rPr lang="en-US" sz="3200" dirty="0" smtClean="0">
                <a:solidFill>
                  <a:prstClr val="black"/>
                </a:solidFill>
              </a:rPr>
              <a:t>Convective Module</a:t>
            </a:r>
            <a:endParaRPr lang="en-US" sz="3200" dirty="0">
              <a:solidFill>
                <a:prstClr val="black"/>
              </a:solidFill>
            </a:endParaRP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552247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i="1" dirty="0" smtClean="0">
                <a:solidFill>
                  <a:prstClr val="black"/>
                </a:solidFill>
              </a:rPr>
              <a:t>GOES IR</a:t>
            </a:r>
            <a:endParaRPr lang="en-US" sz="2400" i="1" dirty="0">
              <a:solidFill>
                <a:prstClr val="black"/>
              </a:solidFill>
            </a:endParaRPr>
          </a:p>
        </p:txBody>
      </p:sp>
      <p:pic>
        <p:nvPicPr>
          <p:cNvPr id="2" name="Picture 1" descr="gh_convective_m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26" y="1254925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8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460" y="0"/>
            <a:ext cx="9165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Conclusions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232326" y="982099"/>
            <a:ext cx="8911673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1) NOAA SHOUT Objectives</a:t>
            </a:r>
          </a:p>
          <a:p>
            <a:pPr marL="688975" indent="-285750">
              <a:buFont typeface="Arial"/>
              <a:buChar char="•"/>
            </a:pPr>
            <a:r>
              <a:rPr lang="en-US" sz="2800" dirty="0" smtClean="0"/>
              <a:t>Demonstrate &amp; </a:t>
            </a:r>
            <a:r>
              <a:rPr lang="en-US" sz="2800" dirty="0"/>
              <a:t>e</a:t>
            </a:r>
            <a:r>
              <a:rPr lang="en-US" sz="2800" dirty="0" smtClean="0"/>
              <a:t>valuate UAS operational benefits</a:t>
            </a:r>
          </a:p>
          <a:p>
            <a:pPr marL="688975" indent="-285750">
              <a:buFont typeface="Arial"/>
              <a:buChar char="•"/>
            </a:pPr>
            <a:r>
              <a:rPr lang="en-US" sz="2800" dirty="0" smtClean="0"/>
              <a:t>Improve TC track &amp; intensity forecasts</a:t>
            </a:r>
          </a:p>
          <a:p>
            <a:pPr marL="688975" indent="-285750">
              <a:buFont typeface="Arial"/>
              <a:buChar char="•"/>
            </a:pPr>
            <a:r>
              <a:rPr lang="en-US" sz="2800" dirty="0" smtClean="0"/>
              <a:t>Improve impacts &amp; understanding (OSEs, OSSEs, </a:t>
            </a:r>
            <a:r>
              <a:rPr lang="en-US" sz="2800" dirty="0" err="1" smtClean="0"/>
              <a:t>obs</a:t>
            </a:r>
            <a:r>
              <a:rPr lang="en-US" sz="2800" dirty="0" smtClean="0"/>
              <a:t>) </a:t>
            </a:r>
          </a:p>
          <a:p>
            <a:endParaRPr lang="en-US" sz="1600" dirty="0"/>
          </a:p>
          <a:p>
            <a:r>
              <a:rPr lang="en-US" sz="3600" dirty="0" smtClean="0"/>
              <a:t>2) NOAA SHOUT 2015 Deployment </a:t>
            </a:r>
          </a:p>
          <a:p>
            <a:pPr marL="688975" indent="-352425">
              <a:buFont typeface="Arial"/>
              <a:buChar char="•"/>
            </a:pPr>
            <a:r>
              <a:rPr lang="en-US" sz="2800" dirty="0" smtClean="0"/>
              <a:t>Single Global Hawk (AV-6)</a:t>
            </a:r>
          </a:p>
          <a:p>
            <a:pPr marL="688975" indent="-352425">
              <a:buFont typeface="Arial"/>
              <a:buChar char="•"/>
            </a:pPr>
            <a:r>
              <a:rPr lang="en-US" sz="2800" dirty="0" smtClean="0"/>
              <a:t>Science period: 25 Aug – 27 Sep</a:t>
            </a:r>
          </a:p>
          <a:p>
            <a:pPr marL="688975" indent="-352425">
              <a:buFont typeface="Arial"/>
              <a:buChar char="•"/>
            </a:pPr>
            <a:r>
              <a:rPr lang="en-US" sz="2800" dirty="0" smtClean="0"/>
              <a:t>Instruments: GPS </a:t>
            </a:r>
            <a:r>
              <a:rPr lang="en-US" sz="2800" dirty="0" err="1" smtClean="0"/>
              <a:t>dropsondes</a:t>
            </a:r>
            <a:r>
              <a:rPr lang="en-US" sz="2800" dirty="0" smtClean="0"/>
              <a:t>, HAMSR, HIWRAP, LIP</a:t>
            </a:r>
          </a:p>
          <a:p>
            <a:endParaRPr lang="en-US" sz="1600" dirty="0" smtClean="0"/>
          </a:p>
          <a:p>
            <a:r>
              <a:rPr lang="en-US" sz="3600" dirty="0" smtClean="0"/>
              <a:t>3) Real</a:t>
            </a:r>
            <a:r>
              <a:rPr lang="en-US" sz="3600" dirty="0"/>
              <a:t>-time </a:t>
            </a:r>
            <a:r>
              <a:rPr lang="en-US" sz="3600" dirty="0" smtClean="0"/>
              <a:t>Global Hawk data</a:t>
            </a:r>
            <a:endParaRPr lang="en-US" sz="3600" dirty="0"/>
          </a:p>
          <a:p>
            <a:pPr marL="804863" indent="-401638">
              <a:buFont typeface="Arial"/>
              <a:buChar char="•"/>
            </a:pPr>
            <a:r>
              <a:rPr lang="en-US" sz="2800" dirty="0"/>
              <a:t>What products are NHC forecasters interested in?</a:t>
            </a:r>
          </a:p>
          <a:p>
            <a:pPr marL="804863" indent="-401638">
              <a:buFont typeface="Arial"/>
              <a:buChar char="•"/>
            </a:pPr>
            <a:r>
              <a:rPr lang="en-US" sz="2800" dirty="0"/>
              <a:t>What is the best means to deliver those products?</a:t>
            </a:r>
          </a:p>
        </p:txBody>
      </p:sp>
    </p:spTree>
    <p:extLst>
      <p:ext uri="{BB962C8B-B14F-4D97-AF65-F5344CB8AC3E}">
        <p14:creationId xmlns:p14="http://schemas.microsoft.com/office/powerpoint/2010/main" val="24392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h3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0" y="1362456"/>
            <a:ext cx="2894083" cy="1924231"/>
          </a:xfrm>
          <a:prstGeom prst="rect">
            <a:avLst/>
          </a:prstGeom>
        </p:spPr>
      </p:pic>
      <p:pic>
        <p:nvPicPr>
          <p:cNvPr id="4" name="Picture 3" descr="gh1.jp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0" b="12670"/>
          <a:stretch/>
        </p:blipFill>
        <p:spPr>
          <a:xfrm>
            <a:off x="0" y="3291840"/>
            <a:ext cx="2882713" cy="1829477"/>
          </a:xfrm>
          <a:prstGeom prst="rect">
            <a:avLst/>
          </a:prstGeom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5047" y="5097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dirty="0" smtClean="0"/>
              <a:t>2015 Hurricane Field Programs</a:t>
            </a:r>
          </a:p>
          <a:p>
            <a:pPr algn="ctr"/>
            <a:r>
              <a:rPr lang="en-US" sz="2800" dirty="0" smtClean="0"/>
              <a:t>NOAA, Air Force, Office of Naval Research</a:t>
            </a:r>
          </a:p>
        </p:txBody>
      </p:sp>
      <p:pic>
        <p:nvPicPr>
          <p:cNvPr id="9" name="Picture 8" descr="532874main_nasa.wb57.150dpi_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6" b="23827"/>
          <a:stretch/>
        </p:blipFill>
        <p:spPr>
          <a:xfrm>
            <a:off x="-1" y="5122333"/>
            <a:ext cx="2884941" cy="1735667"/>
          </a:xfrm>
          <a:prstGeom prst="rect">
            <a:avLst/>
          </a:prstGeom>
        </p:spPr>
      </p:pic>
      <p:pic>
        <p:nvPicPr>
          <p:cNvPr id="10" name="Picture 9" descr="P3_GIV_Flying_in_Cloud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153"/>
            <a:ext cx="2884941" cy="1923294"/>
          </a:xfrm>
          <a:prstGeom prst="rect">
            <a:avLst/>
          </a:prstGeom>
        </p:spPr>
      </p:pic>
      <p:pic>
        <p:nvPicPr>
          <p:cNvPr id="11" name="Picture 10" descr="af_c13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41" y="1361153"/>
            <a:ext cx="3382472" cy="19232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39</a:t>
            </a:fld>
            <a:endParaRPr lang="en-US"/>
          </a:p>
        </p:txBody>
      </p:sp>
      <p:pic>
        <p:nvPicPr>
          <p:cNvPr id="14" name="Picture 13" descr="ghoc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291840"/>
            <a:ext cx="624840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5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S3003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95705" y="3104165"/>
            <a:ext cx="3787478" cy="324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-1" y="672068"/>
            <a:ext cx="8549631" cy="58166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i="0" u="none" strike="noStrike" cap="none" baseline="0" dirty="0" smtClean="0">
                <a:solidFill>
                  <a:schemeClr val="dk1"/>
                </a:solidFill>
                <a:ea typeface="Arial"/>
                <a:cs typeface="Arial"/>
                <a:sym typeface="Arial"/>
                <a:rtl val="0"/>
              </a:rPr>
              <a:t>Atlantic Hurricane focus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aseline="0" dirty="0" smtClean="0">
                <a:solidFill>
                  <a:schemeClr val="dk1"/>
                </a:solidFill>
              </a:rPr>
              <a:t>Single Global Hawk (AV-6) deployed at NASA Wallops Fligh</a:t>
            </a:r>
            <a:r>
              <a:rPr lang="en-US" sz="2800" dirty="0" smtClean="0">
                <a:solidFill>
                  <a:schemeClr val="dk1"/>
                </a:solidFill>
              </a:rPr>
              <a:t>t Facility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</a:rPr>
              <a:t>Potential to shift west coast if no activity</a:t>
            </a:r>
          </a:p>
          <a:p>
            <a:pPr marL="912813" marR="0" lvl="0" indent="-3444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Wingdings" charset="2"/>
              <a:buChar char="Ø"/>
            </a:pPr>
            <a:r>
              <a:rPr lang="en-US" sz="2000" dirty="0" smtClean="0">
                <a:solidFill>
                  <a:schemeClr val="dk1"/>
                </a:solidFill>
              </a:rPr>
              <a:t>NASA Armstrong (~90 mi north of Los Angeles)</a:t>
            </a:r>
            <a:endParaRPr lang="en-US" sz="2000" dirty="0"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</a:rPr>
              <a:t>Dry Run: 10-19 August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i="0" u="none" strike="noStrike" cap="none" baseline="0" dirty="0" smtClean="0">
                <a:solidFill>
                  <a:schemeClr val="dk1"/>
                </a:solidFill>
                <a:ea typeface="Arial"/>
                <a:cs typeface="Arial"/>
                <a:sym typeface="Arial"/>
                <a:rtl val="0"/>
              </a:rPr>
              <a:t>5 week deployment period</a:t>
            </a:r>
          </a:p>
          <a:p>
            <a:pPr marL="915987" marR="0" lvl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Wingdings" charset="2"/>
              <a:buChar char="Ø"/>
            </a:pPr>
            <a:r>
              <a:rPr lang="en-US" sz="2000" i="1" dirty="0" smtClean="0">
                <a:solidFill>
                  <a:schemeClr val="dk1"/>
                </a:solidFill>
              </a:rPr>
              <a:t>25 Aug - 27 Sept</a:t>
            </a:r>
          </a:p>
          <a:p>
            <a:pPr marL="915987" marR="0" lvl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Wingdings" charset="2"/>
              <a:buChar char="Ø"/>
            </a:pPr>
            <a:endParaRPr lang="en-US" sz="300" i="1" dirty="0" smtClean="0"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</a:rPr>
              <a:t>10 science flights</a:t>
            </a:r>
            <a:endParaRPr lang="en-US" sz="2800" dirty="0">
              <a:solidFill>
                <a:schemeClr val="dk1"/>
              </a:solidFill>
            </a:endParaRPr>
          </a:p>
          <a:p>
            <a:pPr marL="914400" marR="0" lvl="0" indent="-341313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Wingdings" charset="2"/>
              <a:buChar char="Ø"/>
            </a:pPr>
            <a:r>
              <a:rPr lang="en-US" sz="2000" i="1" dirty="0" smtClean="0">
                <a:solidFill>
                  <a:schemeClr val="dk1"/>
                </a:solidFill>
              </a:rPr>
              <a:t>Tempo to support 2-3 flights/</a:t>
            </a:r>
            <a:r>
              <a:rPr lang="en-US" sz="2000" i="1" dirty="0" err="1" smtClean="0">
                <a:solidFill>
                  <a:schemeClr val="dk1"/>
                </a:solidFill>
              </a:rPr>
              <a:t>wk</a:t>
            </a:r>
            <a:endParaRPr lang="en-US" sz="2000" i="1" dirty="0">
              <a:solidFill>
                <a:schemeClr val="dk1"/>
              </a:solidFill>
            </a:endParaRPr>
          </a:p>
          <a:p>
            <a:pPr marL="914400" marR="0" lvl="0" indent="-341313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Wingdings" charset="2"/>
              <a:buChar char="Ø"/>
            </a:pPr>
            <a:r>
              <a:rPr lang="en-US" sz="2000" i="1" dirty="0" smtClean="0">
                <a:solidFill>
                  <a:schemeClr val="dk1"/>
                </a:solidFill>
              </a:rPr>
              <a:t>~24-hr duration flights</a:t>
            </a:r>
          </a:p>
          <a:p>
            <a:pPr marL="914400" marR="0" lvl="0" indent="-341313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Wingdings" charset="2"/>
              <a:buChar char="Ø"/>
            </a:pPr>
            <a:endParaRPr lang="en-US" sz="300" i="1" dirty="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800" dirty="0" smtClean="0">
                <a:solidFill>
                  <a:schemeClr val="dk1"/>
                </a:solidFill>
              </a:rPr>
              <a:t>Possible </a:t>
            </a:r>
            <a:r>
              <a:rPr lang="en-US" sz="2800" dirty="0">
                <a:solidFill>
                  <a:schemeClr val="dk1"/>
                </a:solidFill>
              </a:rPr>
              <a:t>e</a:t>
            </a:r>
            <a:r>
              <a:rPr lang="en-US" sz="2800" dirty="0" smtClean="0">
                <a:solidFill>
                  <a:schemeClr val="dk1"/>
                </a:solidFill>
              </a:rPr>
              <a:t>xtended Science ops</a:t>
            </a:r>
          </a:p>
          <a:p>
            <a:pPr marL="914400" indent="-341313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Wingdings" charset="2"/>
              <a:buChar char="Ø"/>
            </a:pPr>
            <a:r>
              <a:rPr lang="en-US" sz="2000" i="1" dirty="0" smtClean="0">
                <a:solidFill>
                  <a:schemeClr val="dk1"/>
                </a:solidFill>
              </a:rPr>
              <a:t>28 Sep – 14 Oct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SHOUT 2015 Deployment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2536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928575"/>
            <a:ext cx="914399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Calibri"/>
                <a:cs typeface="Calibri"/>
              </a:rPr>
              <a:t>Flight Level: ~55-60,000 </a:t>
            </a:r>
            <a:r>
              <a:rPr lang="en-US" sz="3200" dirty="0" err="1" smtClean="0">
                <a:latin typeface="Calibri"/>
                <a:cs typeface="Calibri"/>
              </a:rPr>
              <a:t>ft</a:t>
            </a:r>
            <a:endParaRPr lang="en-US" sz="3200" dirty="0" smtClean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Calibri"/>
                <a:cs typeface="Calibri"/>
              </a:rPr>
              <a:t>Duration: ~24 </a:t>
            </a:r>
            <a:r>
              <a:rPr lang="en-US" sz="3200" dirty="0" err="1" smtClean="0">
                <a:latin typeface="Calibri"/>
                <a:cs typeface="Calibri"/>
              </a:rPr>
              <a:t>hr</a:t>
            </a:r>
            <a:endParaRPr lang="en-US" sz="3200" dirty="0" smtClean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Calibri"/>
                <a:cs typeface="Calibri"/>
              </a:rPr>
              <a:t>Flight Frequency</a:t>
            </a:r>
          </a:p>
          <a:p>
            <a:r>
              <a:rPr lang="en-US" sz="3200" dirty="0">
                <a:latin typeface="Calibri"/>
                <a:cs typeface="Calibri"/>
              </a:rPr>
              <a:t>	</a:t>
            </a:r>
            <a:r>
              <a:rPr lang="en-US" sz="3200" dirty="0" smtClean="0">
                <a:latin typeface="Calibri"/>
                <a:cs typeface="Calibri"/>
              </a:rPr>
              <a:t>	</a:t>
            </a:r>
            <a:r>
              <a:rPr lang="en-US" sz="2400" dirty="0" smtClean="0">
                <a:latin typeface="Calibri"/>
                <a:cs typeface="Calibri"/>
              </a:rPr>
              <a:t>-1x per 48 </a:t>
            </a:r>
            <a:r>
              <a:rPr lang="en-US" sz="2400" dirty="0" err="1" smtClean="0">
                <a:latin typeface="Calibri"/>
                <a:cs typeface="Calibri"/>
              </a:rPr>
              <a:t>hr</a:t>
            </a:r>
            <a:r>
              <a:rPr lang="en-US" sz="2400" dirty="0" smtClean="0">
                <a:latin typeface="Calibri"/>
                <a:cs typeface="Calibri"/>
              </a:rPr>
              <a:t> (every other day)</a:t>
            </a:r>
          </a:p>
          <a:p>
            <a:r>
              <a:rPr lang="en-US" sz="2400" dirty="0">
                <a:latin typeface="Calibri"/>
                <a:cs typeface="Calibri"/>
              </a:rPr>
              <a:t>		</a:t>
            </a:r>
            <a:r>
              <a:rPr lang="en-US" sz="2400" dirty="0" smtClean="0">
                <a:latin typeface="Calibri"/>
                <a:cs typeface="Calibri"/>
              </a:rPr>
              <a:t>-3 consecutive flights</a:t>
            </a:r>
          </a:p>
          <a:p>
            <a:r>
              <a:rPr lang="en-US" sz="2400" dirty="0">
                <a:latin typeface="Calibri"/>
                <a:cs typeface="Calibri"/>
              </a:rPr>
              <a:t>	</a:t>
            </a:r>
            <a:r>
              <a:rPr lang="en-US" sz="2400" dirty="0" smtClean="0">
                <a:latin typeface="Calibri"/>
                <a:cs typeface="Calibri"/>
              </a:rPr>
              <a:t>	-7 day max &gt;&gt; hard dow</a:t>
            </a:r>
            <a:r>
              <a:rPr lang="en-US" sz="2400" dirty="0">
                <a:latin typeface="Calibri"/>
                <a:cs typeface="Calibri"/>
              </a:rPr>
              <a:t>n</a:t>
            </a:r>
            <a:endParaRPr lang="en-US" sz="2400" dirty="0" smtClean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Calibri"/>
                <a:cs typeface="Calibri"/>
              </a:rPr>
              <a:t>Range: 11,000 nm</a:t>
            </a:r>
          </a:p>
          <a:p>
            <a:pPr marL="457200" indent="-457200">
              <a:buFont typeface="Arial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Calibri"/>
                <a:cs typeface="Calibri"/>
              </a:rPr>
              <a:t>Payload: 1,500+ </a:t>
            </a:r>
            <a:r>
              <a:rPr lang="en-US" sz="3200" dirty="0" err="1" smtClean="0">
                <a:latin typeface="Calibri"/>
                <a:cs typeface="Calibri"/>
              </a:rPr>
              <a:t>lbs</a:t>
            </a:r>
            <a:endParaRPr lang="en-US" sz="3200" dirty="0" smtClean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1400" dirty="0" smtClean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Calibri"/>
                <a:cs typeface="Calibri"/>
              </a:rPr>
              <a:t>Mission Science Support</a:t>
            </a:r>
          </a:p>
          <a:p>
            <a:r>
              <a:rPr lang="en-US" sz="2400" dirty="0">
                <a:cs typeface="Calibri"/>
              </a:rPr>
              <a:t>	</a:t>
            </a:r>
            <a:r>
              <a:rPr lang="en-US" sz="2400" dirty="0" smtClean="0">
                <a:cs typeface="Calibri"/>
              </a:rPr>
              <a:t>	-3 shifts per mission (2-3 MSs per shift)</a:t>
            </a:r>
          </a:p>
          <a:p>
            <a:endParaRPr lang="en-US" sz="1000" dirty="0">
              <a:latin typeface="Calibri"/>
              <a:cs typeface="Calibri"/>
            </a:endParaRPr>
          </a:p>
        </p:txBody>
      </p:sp>
      <p:pic>
        <p:nvPicPr>
          <p:cNvPr id="6" name="Picture 5" descr="Global_Hawk,_NASA's_New_Remote-Controlled_Plane_-_October_200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19714" r="3942" b="23387"/>
          <a:stretch/>
        </p:blipFill>
        <p:spPr>
          <a:xfrm>
            <a:off x="5388633" y="927960"/>
            <a:ext cx="3307034" cy="17072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1549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Global Hawk  (AV-6) Capabilities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841979" y="2941866"/>
            <a:ext cx="3940326" cy="2561720"/>
            <a:chOff x="4905479" y="3195866"/>
            <a:chExt cx="3940326" cy="25617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5771" y="3195866"/>
              <a:ext cx="3733800" cy="224001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905479" y="5388254"/>
              <a:ext cx="3940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smtClean="0"/>
                <a:t>Global Hawk Operations Center (GHOC)</a:t>
              </a:r>
              <a:endParaRPr lang="en-US" i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1603375" y="53816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69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5132" y="1268645"/>
            <a:ext cx="4017598" cy="640030"/>
          </a:xfrm>
          <a:prstGeom prst="rect">
            <a:avLst/>
          </a:prstGeom>
          <a:noFill/>
        </p:spPr>
        <p:txBody>
          <a:bodyPr wrap="square" lIns="24241" tIns="12120" rIns="24241" bIns="12120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+mj-lt"/>
              </a:rPr>
              <a:t>Airborne Vertical Atmospheric Profiling System (AVAPS)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731" y="3776078"/>
            <a:ext cx="4327329" cy="2486689"/>
          </a:xfrm>
          <a:prstGeom prst="rect">
            <a:avLst/>
          </a:prstGeom>
          <a:noFill/>
        </p:spPr>
        <p:txBody>
          <a:bodyPr wrap="square" lIns="24241" tIns="12120" rIns="24241" bIns="12120" rtlCol="0">
            <a:spAutoFit/>
          </a:bodyPr>
          <a:lstStyle/>
          <a:p>
            <a:r>
              <a:rPr lang="en-US" b="1" i="1" dirty="0">
                <a:solidFill>
                  <a:prstClr val="black"/>
                </a:solidFill>
                <a:latin typeface="+mj-lt"/>
                <a:cs typeface="Arial"/>
              </a:rPr>
              <a:t>PI</a:t>
            </a:r>
            <a:r>
              <a:rPr lang="en-US" i="1" dirty="0">
                <a:solidFill>
                  <a:prstClr val="black"/>
                </a:solidFill>
                <a:latin typeface="+mj-lt"/>
                <a:cs typeface="Arial"/>
              </a:rPr>
              <a:t>: </a:t>
            </a: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Terry Hock, NCAR / Gary Wick, NOAA</a:t>
            </a:r>
          </a:p>
          <a:p>
            <a:endParaRPr lang="en-US" sz="800" i="1" dirty="0">
              <a:solidFill>
                <a:prstClr val="black"/>
              </a:solidFill>
              <a:latin typeface="+mj-lt"/>
              <a:cs typeface="Arial"/>
            </a:endParaRPr>
          </a:p>
          <a:p>
            <a:r>
              <a:rPr lang="en-US" b="1" i="1" dirty="0">
                <a:solidFill>
                  <a:prstClr val="black"/>
                </a:solidFill>
                <a:latin typeface="+mj-lt"/>
                <a:cs typeface="Arial"/>
              </a:rPr>
              <a:t>Measurements</a:t>
            </a:r>
            <a:r>
              <a:rPr lang="en-US" i="1" dirty="0">
                <a:solidFill>
                  <a:prstClr val="black"/>
                </a:solidFill>
                <a:latin typeface="+mj-lt"/>
                <a:cs typeface="Arial"/>
              </a:rPr>
              <a:t>: </a:t>
            </a:r>
            <a:endParaRPr lang="en-US" i="1" dirty="0" smtClean="0">
              <a:solidFill>
                <a:prstClr val="black"/>
              </a:solidFill>
              <a:latin typeface="+mj-lt"/>
              <a:cs typeface="Arial"/>
            </a:endParaRPr>
          </a:p>
          <a:p>
            <a:pPr marL="114300" indent="-114300"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+mj-lt"/>
                <a:cs typeface="Arial"/>
              </a:rPr>
              <a:t>T</a:t>
            </a: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emperature</a:t>
            </a:r>
            <a:r>
              <a:rPr lang="en-US" i="1" dirty="0">
                <a:solidFill>
                  <a:prstClr val="black"/>
                </a:solidFill>
                <a:latin typeface="+mj-lt"/>
                <a:cs typeface="Arial"/>
              </a:rPr>
              <a:t>, </a:t>
            </a: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pressure</a:t>
            </a:r>
            <a:r>
              <a:rPr lang="en-US" i="1" dirty="0">
                <a:solidFill>
                  <a:prstClr val="black"/>
                </a:solidFill>
                <a:latin typeface="+mj-lt"/>
                <a:cs typeface="Arial"/>
              </a:rPr>
              <a:t>, wind, </a:t>
            </a: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&amp; humidity vertical profiles;</a:t>
            </a:r>
          </a:p>
          <a:p>
            <a:pPr marL="114300" indent="-114300">
              <a:buFont typeface="Arial"/>
              <a:buChar char="•"/>
            </a:pP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88 </a:t>
            </a:r>
            <a:r>
              <a:rPr lang="en-US" i="1" dirty="0" err="1" smtClean="0">
                <a:solidFill>
                  <a:prstClr val="black"/>
                </a:solidFill>
                <a:latin typeface="+mj-lt"/>
                <a:cs typeface="Arial"/>
              </a:rPr>
              <a:t>dropsondes</a:t>
            </a: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 per flight;</a:t>
            </a:r>
          </a:p>
          <a:p>
            <a:endParaRPr lang="en-US" sz="800" i="1" dirty="0" smtClean="0">
              <a:solidFill>
                <a:prstClr val="black"/>
              </a:solidFill>
              <a:latin typeface="+mj-lt"/>
              <a:cs typeface="Arial"/>
            </a:endParaRPr>
          </a:p>
          <a:p>
            <a:r>
              <a:rPr lang="en-US" b="1" i="1" dirty="0" smtClean="0">
                <a:solidFill>
                  <a:prstClr val="black"/>
                </a:solidFill>
                <a:latin typeface="+mj-lt"/>
                <a:cs typeface="Arial"/>
              </a:rPr>
              <a:t>Resolution</a:t>
            </a: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: </a:t>
            </a:r>
          </a:p>
          <a:p>
            <a:pPr marL="114300" indent="-114300">
              <a:buFont typeface="Arial"/>
              <a:buChar char="•"/>
            </a:pP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4 Hz (winds); 2 Hz (PTH);</a:t>
            </a:r>
          </a:p>
          <a:p>
            <a:pPr marL="114300" indent="-114300">
              <a:buFont typeface="Arial"/>
              <a:buChar char="•"/>
            </a:pP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~2.5 m (winds), ~5 m (PTH);</a:t>
            </a:r>
            <a:endParaRPr lang="en-US" i="1" dirty="0">
              <a:solidFill>
                <a:prstClr val="black"/>
              </a:solidFill>
              <a:latin typeface="+mj-lt"/>
              <a:cs typeface="Arial"/>
            </a:endParaRPr>
          </a:p>
        </p:txBody>
      </p:sp>
      <p:pic>
        <p:nvPicPr>
          <p:cNvPr id="9" name="Picture 6" descr="P101000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3680" y="1975028"/>
            <a:ext cx="1127623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63735" y="1272817"/>
            <a:ext cx="3900890" cy="947806"/>
          </a:xfrm>
          <a:prstGeom prst="rect">
            <a:avLst/>
          </a:prstGeom>
          <a:noFill/>
        </p:spPr>
        <p:txBody>
          <a:bodyPr wrap="square" lIns="24241" tIns="12120" rIns="24241" bIns="12120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+mj-lt"/>
              </a:rPr>
              <a:t>H</a:t>
            </a:r>
            <a:r>
              <a:rPr lang="en-US" sz="2000" b="1" dirty="0" smtClean="0">
                <a:solidFill>
                  <a:prstClr val="black"/>
                </a:solidFill>
                <a:latin typeface="+mj-lt"/>
              </a:rPr>
              <a:t>igh Altitude Monolithic Microwave Integrated Circuit (MMIC) Sounding Radiometer (HAMSR)</a:t>
            </a:r>
            <a:endParaRPr lang="en-US" sz="20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4769" y="3776078"/>
            <a:ext cx="4179232" cy="3040687"/>
          </a:xfrm>
          <a:prstGeom prst="rect">
            <a:avLst/>
          </a:prstGeom>
          <a:noFill/>
        </p:spPr>
        <p:txBody>
          <a:bodyPr wrap="square" lIns="24241" tIns="12120" rIns="24241" bIns="12120" rtlCol="0">
            <a:spAutoFit/>
          </a:bodyPr>
          <a:lstStyle/>
          <a:p>
            <a:r>
              <a:rPr lang="en-US" b="1" i="1" dirty="0">
                <a:solidFill>
                  <a:prstClr val="black"/>
                </a:solidFill>
                <a:latin typeface="+mj-lt"/>
                <a:cs typeface="Arial"/>
              </a:rPr>
              <a:t>PI</a:t>
            </a:r>
            <a:r>
              <a:rPr lang="en-US" i="1" dirty="0">
                <a:solidFill>
                  <a:prstClr val="black"/>
                </a:solidFill>
                <a:latin typeface="+mj-lt"/>
                <a:cs typeface="Arial"/>
              </a:rPr>
              <a:t>: Dr. </a:t>
            </a: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Bjorn </a:t>
            </a:r>
            <a:r>
              <a:rPr lang="en-US" i="1" dirty="0" err="1" smtClean="0">
                <a:solidFill>
                  <a:prstClr val="black"/>
                </a:solidFill>
                <a:latin typeface="+mj-lt"/>
                <a:cs typeface="Arial"/>
              </a:rPr>
              <a:t>Lambrigtsen</a:t>
            </a: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, JPL</a:t>
            </a:r>
            <a:endParaRPr lang="en-US" i="1" dirty="0">
              <a:solidFill>
                <a:prstClr val="black"/>
              </a:solidFill>
              <a:latin typeface="+mj-lt"/>
              <a:cs typeface="Arial"/>
            </a:endParaRPr>
          </a:p>
          <a:p>
            <a:endParaRPr lang="en-US" sz="800" b="1" i="1" dirty="0" smtClean="0">
              <a:solidFill>
                <a:prstClr val="black"/>
              </a:solidFill>
              <a:latin typeface="+mj-lt"/>
              <a:cs typeface="Arial"/>
            </a:endParaRPr>
          </a:p>
          <a:p>
            <a:r>
              <a:rPr lang="en-US" b="1" i="1" dirty="0" smtClean="0">
                <a:solidFill>
                  <a:prstClr val="black"/>
                </a:solidFill>
                <a:latin typeface="+mj-lt"/>
                <a:cs typeface="Arial"/>
              </a:rPr>
              <a:t>Measurements</a:t>
            </a:r>
            <a:r>
              <a:rPr lang="en-US" i="1" dirty="0">
                <a:solidFill>
                  <a:prstClr val="black"/>
                </a:solidFill>
                <a:latin typeface="+mj-lt"/>
                <a:cs typeface="Arial"/>
              </a:rPr>
              <a:t>: </a:t>
            </a:r>
            <a:endParaRPr lang="en-US" i="1" dirty="0" smtClean="0">
              <a:solidFill>
                <a:prstClr val="black"/>
              </a:solidFill>
              <a:latin typeface="+mj-lt"/>
              <a:cs typeface="Arial"/>
            </a:endParaRPr>
          </a:p>
          <a:p>
            <a:pPr marL="114300" indent="-114300">
              <a:buFont typeface="Arial"/>
              <a:buChar char="•"/>
            </a:pP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Microwave AMSU-like sounder;</a:t>
            </a:r>
          </a:p>
          <a:p>
            <a:pPr marL="114300" indent="-114300">
              <a:buFont typeface="Arial"/>
              <a:buChar char="•"/>
            </a:pP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25 spectral channels in 3 bands;(50-60 GHz, 118 GHz, and 183 GHz);</a:t>
            </a:r>
          </a:p>
          <a:p>
            <a:pPr marL="114300" indent="-114300">
              <a:buFont typeface="Arial"/>
              <a:buChar char="•"/>
            </a:pP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3-D distribution of temperature, water vapor, &amp; cloud liquid water; </a:t>
            </a:r>
          </a:p>
          <a:p>
            <a:endParaRPr lang="en-US" sz="800" b="1" i="1" dirty="0">
              <a:solidFill>
                <a:prstClr val="black"/>
              </a:solidFill>
              <a:latin typeface="+mj-lt"/>
              <a:cs typeface="Arial"/>
            </a:endParaRPr>
          </a:p>
          <a:p>
            <a:r>
              <a:rPr lang="en-US" b="1" i="1" dirty="0" smtClean="0">
                <a:solidFill>
                  <a:prstClr val="black"/>
                </a:solidFill>
                <a:latin typeface="+mj-lt"/>
                <a:cs typeface="Arial"/>
              </a:rPr>
              <a:t>Resolution</a:t>
            </a: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: </a:t>
            </a:r>
          </a:p>
          <a:p>
            <a:pPr marL="114300" indent="-114300">
              <a:buFont typeface="Arial"/>
              <a:buChar char="•"/>
            </a:pP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2 km vertical; 2 km horizontal (nadir)</a:t>
            </a:r>
            <a:endParaRPr lang="en-US" i="1" dirty="0">
              <a:solidFill>
                <a:prstClr val="black"/>
              </a:solidFill>
              <a:latin typeface="+mj-lt"/>
              <a:cs typeface="Arial"/>
            </a:endParaRPr>
          </a:p>
          <a:p>
            <a:pPr marL="114300" indent="-114300">
              <a:buFont typeface="Arial"/>
              <a:buChar char="•"/>
            </a:pP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40 km wide swath</a:t>
            </a:r>
            <a:endParaRPr lang="en-US" i="1" dirty="0">
              <a:solidFill>
                <a:prstClr val="black"/>
              </a:solidFill>
              <a:latin typeface="+mj-lt"/>
              <a:cs typeface="Arial"/>
            </a:endParaRPr>
          </a:p>
        </p:txBody>
      </p:sp>
      <p:pic>
        <p:nvPicPr>
          <p:cNvPr id="16" name="Picture 15" descr="AVAPS_Transparen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009" y="1975027"/>
            <a:ext cx="1306156" cy="173736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95775" y="5174808"/>
            <a:ext cx="1810281" cy="1628327"/>
            <a:chOff x="2820516" y="5174808"/>
            <a:chExt cx="1810281" cy="1628327"/>
          </a:xfrm>
        </p:grpSpPr>
        <p:pic>
          <p:nvPicPr>
            <p:cNvPr id="17" name="Picture 16" descr="D20140915_030930_Pskewt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000" t="21032"/>
            <a:stretch/>
          </p:blipFill>
          <p:spPr>
            <a:xfrm>
              <a:off x="2820516" y="5263622"/>
              <a:ext cx="1810281" cy="153951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774516" y="5174808"/>
              <a:ext cx="8480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~16-20km</a:t>
              </a:r>
              <a:endParaRPr lang="en-US" sz="1200" i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73016" y="2332172"/>
            <a:ext cx="4090574" cy="1289498"/>
            <a:chOff x="4973016" y="2266196"/>
            <a:chExt cx="4090574" cy="1289498"/>
          </a:xfrm>
        </p:grpSpPr>
        <p:pic>
          <p:nvPicPr>
            <p:cNvPr id="19" name="Picture 18" descr="Brown_ESTF2011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3016" y="2322656"/>
              <a:ext cx="1828800" cy="1215402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6876107" y="2266196"/>
              <a:ext cx="2187483" cy="1289498"/>
              <a:chOff x="6876107" y="2266196"/>
              <a:chExt cx="2187483" cy="1289498"/>
            </a:xfrm>
          </p:grpSpPr>
          <p:pic>
            <p:nvPicPr>
              <p:cNvPr id="20" name="Picture 19" descr="Earl_core-full.jp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107" y="2322656"/>
                <a:ext cx="2187483" cy="123303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7443653" y="2266196"/>
                <a:ext cx="82389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i="1" dirty="0" smtClean="0"/>
                  <a:t>2010 Karl</a:t>
                </a:r>
                <a:endParaRPr lang="en-US" sz="1100" i="1" dirty="0"/>
              </a:p>
            </p:txBody>
          </p:sp>
        </p:grpSp>
      </p:grpSp>
      <p:sp>
        <p:nvSpPr>
          <p:cNvPr id="24" name="Title 1"/>
          <p:cNvSpPr txBox="1">
            <a:spLocks/>
          </p:cNvSpPr>
          <p:nvPr/>
        </p:nvSpPr>
        <p:spPr>
          <a:xfrm>
            <a:off x="1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2015 NOAA SHOUT</a:t>
            </a:r>
            <a:br>
              <a:rPr lang="en-US" sz="3600" dirty="0" smtClean="0"/>
            </a:br>
            <a:r>
              <a:rPr lang="en-US" sz="3100" dirty="0" smtClean="0"/>
              <a:t>Global Hawk (AV-6) Instrumentation</a:t>
            </a:r>
            <a:endParaRPr lang="en-US" sz="31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4756310" y="1294497"/>
            <a:ext cx="0" cy="5475650"/>
          </a:xfrm>
          <a:prstGeom prst="line">
            <a:avLst/>
          </a:prstGeom>
          <a:ln w="127000" cmpd="tri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57882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51433" y="1408090"/>
            <a:ext cx="3835367" cy="332253"/>
          </a:xfrm>
          <a:prstGeom prst="rect">
            <a:avLst/>
          </a:prstGeom>
          <a:noFill/>
        </p:spPr>
        <p:txBody>
          <a:bodyPr wrap="square" lIns="24241" tIns="12120" rIns="24241" bIns="12120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+mj-lt"/>
              </a:rPr>
              <a:t>Lightning Instrument Package (LIP)</a:t>
            </a:r>
            <a:endParaRPr lang="en-US" sz="20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0412" y="3881841"/>
            <a:ext cx="4453588" cy="2117357"/>
          </a:xfrm>
          <a:prstGeom prst="rect">
            <a:avLst/>
          </a:prstGeom>
          <a:noFill/>
        </p:spPr>
        <p:txBody>
          <a:bodyPr wrap="square" lIns="24241" tIns="12120" rIns="24241" bIns="12120" rtlCol="0">
            <a:spAutoFit/>
          </a:bodyPr>
          <a:lstStyle/>
          <a:p>
            <a:r>
              <a:rPr lang="en-US" b="1" i="1" dirty="0">
                <a:solidFill>
                  <a:prstClr val="black"/>
                </a:solidFill>
                <a:latin typeface="+mj-lt"/>
                <a:cs typeface="Arial"/>
              </a:rPr>
              <a:t>PI</a:t>
            </a:r>
            <a:r>
              <a:rPr lang="en-US" i="1" dirty="0">
                <a:solidFill>
                  <a:prstClr val="black"/>
                </a:solidFill>
                <a:latin typeface="+mj-lt"/>
                <a:cs typeface="Arial"/>
              </a:rPr>
              <a:t>: </a:t>
            </a: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Richard Blakeslee, NASA</a:t>
            </a:r>
          </a:p>
          <a:p>
            <a:endParaRPr lang="en-US" sz="1000" i="1" dirty="0" smtClean="0">
              <a:solidFill>
                <a:prstClr val="black"/>
              </a:solidFill>
              <a:latin typeface="+mj-lt"/>
              <a:cs typeface="Arial"/>
            </a:endParaRPr>
          </a:p>
          <a:p>
            <a:r>
              <a:rPr lang="en-US" b="1" i="1" dirty="0" smtClean="0">
                <a:solidFill>
                  <a:prstClr val="black"/>
                </a:solidFill>
                <a:latin typeface="+mj-lt"/>
                <a:cs typeface="Arial"/>
              </a:rPr>
              <a:t>Measurements</a:t>
            </a:r>
            <a:r>
              <a:rPr lang="en-US" i="1" dirty="0">
                <a:solidFill>
                  <a:prstClr val="black"/>
                </a:solidFill>
                <a:latin typeface="+mj-lt"/>
                <a:cs typeface="Arial"/>
              </a:rPr>
              <a:t>: </a:t>
            </a:r>
            <a:endParaRPr lang="en-US" i="1" dirty="0" smtClean="0">
              <a:solidFill>
                <a:prstClr val="black"/>
              </a:solidFill>
              <a:latin typeface="+mj-lt"/>
              <a:cs typeface="Arial"/>
            </a:endParaRPr>
          </a:p>
          <a:p>
            <a:pPr marL="114300" indent="-114300">
              <a:buFont typeface="Arial"/>
              <a:buChar char="•"/>
            </a:pP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Electric Field Mills (6), conductivity probes;</a:t>
            </a:r>
          </a:p>
          <a:p>
            <a:pPr marL="114300" indent="-114300">
              <a:buFont typeface="Arial"/>
              <a:buChar char="•"/>
            </a:pP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Lightning statistics, storm electric currents &amp; charge structure;</a:t>
            </a:r>
          </a:p>
          <a:p>
            <a:pPr marL="114300" indent="-114300">
              <a:buFont typeface="Arial"/>
              <a:buChar char="•"/>
            </a:pP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Vector components of the electric field;</a:t>
            </a:r>
          </a:p>
          <a:p>
            <a:pPr marL="114300" indent="-114300">
              <a:buFont typeface="Arial"/>
              <a:buChar char="•"/>
            </a:pP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Aircraft charge &amp; air conductivity;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2015 NOAA SHOUT</a:t>
            </a:r>
            <a:br>
              <a:rPr lang="en-US" sz="3600" dirty="0" smtClean="0"/>
            </a:br>
            <a:r>
              <a:rPr lang="en-US" sz="3100" dirty="0" smtClean="0"/>
              <a:t>Global Hawk (AV-6) Instrumentation</a:t>
            </a:r>
            <a:endParaRPr lang="en-US" sz="3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690412" y="1944150"/>
            <a:ext cx="2324093" cy="1428120"/>
            <a:chOff x="4690412" y="1704987"/>
            <a:chExt cx="2324093" cy="1428120"/>
          </a:xfrm>
        </p:grpSpPr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168" y="1762716"/>
              <a:ext cx="2011680" cy="1341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690412" y="1704987"/>
              <a:ext cx="1518715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Arial" pitchFamily="34" charset="0"/>
                </a:rPr>
                <a:t>Embedded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Arial" pitchFamily="34" charset="0"/>
                </a:rPr>
                <a:t>Linux </a:t>
              </a:r>
              <a:r>
                <a:rPr lang="en-US" sz="1200" b="1" dirty="0" smtClean="0">
                  <a:solidFill>
                    <a:srgbClr val="FFFFFF"/>
                  </a:solidFill>
                  <a:latin typeface="Arial" pitchFamily="34" charset="0"/>
                </a:rPr>
                <a:t>System (5X)</a:t>
              </a:r>
              <a:endParaRPr lang="en-US" sz="1200" b="1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98962" y="2671442"/>
              <a:ext cx="131554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Arial" pitchFamily="34" charset="0"/>
                </a:rPr>
                <a:t>Electric Field </a:t>
              </a:r>
              <a:r>
                <a:rPr lang="en-US" sz="1200" b="1" dirty="0" smtClean="0">
                  <a:solidFill>
                    <a:srgbClr val="FFFFFF"/>
                  </a:solidFill>
                  <a:latin typeface="Arial" pitchFamily="34" charset="0"/>
                </a:rPr>
                <a:t>Mill (6X)</a:t>
              </a:r>
              <a:endParaRPr lang="en-US" sz="1200" b="1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58696" y="2001879"/>
            <a:ext cx="2138918" cy="1341544"/>
            <a:chOff x="6858696" y="1762716"/>
            <a:chExt cx="2138918" cy="1341544"/>
          </a:xfrm>
        </p:grpSpPr>
        <p:pic>
          <p:nvPicPr>
            <p:cNvPr id="13" name="Picture 3"/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4" t="5136" b="1960"/>
            <a:stretch/>
          </p:blipFill>
          <p:spPr bwMode="auto">
            <a:xfrm>
              <a:off x="6899931" y="1762716"/>
              <a:ext cx="2011680" cy="1341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858696" y="2786026"/>
              <a:ext cx="213891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itchFamily="34" charset="0"/>
                </a:rPr>
                <a:t>Conductivity Probe </a:t>
              </a:r>
              <a:r>
                <a:rPr lang="en-US" sz="1200" b="1" dirty="0" smtClean="0">
                  <a:solidFill>
                    <a:srgbClr val="000000"/>
                  </a:solidFill>
                  <a:latin typeface="Arial" pitchFamily="34" charset="0"/>
                </a:rPr>
                <a:t>(ER</a:t>
              </a:r>
              <a:r>
                <a:rPr lang="en-US" sz="1200" b="1" dirty="0">
                  <a:solidFill>
                    <a:srgbClr val="000000"/>
                  </a:solidFill>
                  <a:latin typeface="Arial" pitchFamily="34" charset="0"/>
                </a:rPr>
                <a:t>-2)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04027" y="1274952"/>
            <a:ext cx="4095706" cy="578475"/>
          </a:xfrm>
          <a:prstGeom prst="rect">
            <a:avLst/>
          </a:prstGeom>
          <a:noFill/>
        </p:spPr>
        <p:txBody>
          <a:bodyPr wrap="square" lIns="24241" tIns="12120" rIns="24241" bIns="12120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+mj-lt"/>
              </a:rPr>
              <a:t>High-Altitude Imaging Wind and Rain Airborne Profiler (HIWRAP)</a:t>
            </a:r>
            <a:endParaRPr lang="en-US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199" y="3885367"/>
            <a:ext cx="4206035" cy="2271246"/>
          </a:xfrm>
          <a:prstGeom prst="rect">
            <a:avLst/>
          </a:prstGeom>
          <a:noFill/>
        </p:spPr>
        <p:txBody>
          <a:bodyPr wrap="square" lIns="24241" tIns="12120" rIns="24241" bIns="12120" rtlCol="0">
            <a:spAutoFit/>
          </a:bodyPr>
          <a:lstStyle/>
          <a:p>
            <a:r>
              <a:rPr lang="en-US" b="1" i="1" dirty="0">
                <a:solidFill>
                  <a:prstClr val="black"/>
                </a:solidFill>
                <a:latin typeface="+mj-lt"/>
                <a:cs typeface="Arial"/>
              </a:rPr>
              <a:t>PI</a:t>
            </a:r>
            <a:r>
              <a:rPr lang="en-US" i="1" dirty="0">
                <a:solidFill>
                  <a:prstClr val="black"/>
                </a:solidFill>
                <a:latin typeface="+mj-lt"/>
                <a:cs typeface="Arial"/>
              </a:rPr>
              <a:t>: Dr. </a:t>
            </a: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Gerald </a:t>
            </a:r>
            <a:r>
              <a:rPr lang="en-US" i="1" dirty="0" err="1" smtClean="0">
                <a:solidFill>
                  <a:prstClr val="black"/>
                </a:solidFill>
                <a:latin typeface="+mj-lt"/>
                <a:cs typeface="Arial"/>
              </a:rPr>
              <a:t>Heymsfield</a:t>
            </a: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, NASA GSFC</a:t>
            </a:r>
          </a:p>
          <a:p>
            <a:endParaRPr lang="en-US" sz="1000" i="1" dirty="0">
              <a:solidFill>
                <a:prstClr val="black"/>
              </a:solidFill>
              <a:latin typeface="+mj-lt"/>
              <a:cs typeface="Arial"/>
            </a:endParaRPr>
          </a:p>
          <a:p>
            <a:r>
              <a:rPr lang="en-US" b="1" i="1" dirty="0">
                <a:solidFill>
                  <a:prstClr val="black"/>
                </a:solidFill>
                <a:latin typeface="+mj-lt"/>
                <a:cs typeface="Arial"/>
              </a:rPr>
              <a:t>Measurements</a:t>
            </a:r>
            <a:r>
              <a:rPr lang="en-US" i="1" dirty="0">
                <a:solidFill>
                  <a:prstClr val="black"/>
                </a:solidFill>
                <a:latin typeface="+mj-lt"/>
                <a:cs typeface="Arial"/>
              </a:rPr>
              <a:t>: </a:t>
            </a:r>
            <a:endParaRPr lang="en-US" i="1" dirty="0" smtClean="0">
              <a:solidFill>
                <a:prstClr val="black"/>
              </a:solidFill>
              <a:latin typeface="+mj-lt"/>
              <a:cs typeface="Arial"/>
            </a:endParaRPr>
          </a:p>
          <a:p>
            <a:pPr marL="114300" indent="-114300">
              <a:buFont typeface="Arial"/>
              <a:buChar char="•"/>
            </a:pP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Dual-frequency (</a:t>
            </a:r>
            <a:r>
              <a:rPr lang="en-US" i="1" dirty="0" err="1" smtClean="0">
                <a:solidFill>
                  <a:prstClr val="black"/>
                </a:solidFill>
                <a:latin typeface="+mj-lt"/>
                <a:cs typeface="Arial"/>
              </a:rPr>
              <a:t>Ka</a:t>
            </a: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- </a:t>
            </a:r>
            <a:r>
              <a:rPr lang="en-US" i="1" dirty="0">
                <a:solidFill>
                  <a:prstClr val="black"/>
                </a:solidFill>
                <a:latin typeface="+mj-lt"/>
                <a:cs typeface="Arial"/>
              </a:rPr>
              <a:t>&amp;</a:t>
            </a: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 Ku-band), dual beam, conical scanning Doppler radar;</a:t>
            </a:r>
            <a:endParaRPr lang="en-US" i="1" dirty="0">
              <a:solidFill>
                <a:prstClr val="black"/>
              </a:solidFill>
              <a:latin typeface="+mj-lt"/>
              <a:cs typeface="Arial"/>
            </a:endParaRPr>
          </a:p>
          <a:p>
            <a:pPr marL="114300" indent="-114300">
              <a:buFont typeface="Arial"/>
              <a:buChar char="•"/>
            </a:pP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3-D winds, ocean vector winds, and </a:t>
            </a:r>
            <a:r>
              <a:rPr lang="en-US" i="1" dirty="0" err="1" smtClean="0">
                <a:solidFill>
                  <a:prstClr val="black"/>
                </a:solidFill>
                <a:latin typeface="+mj-lt"/>
                <a:cs typeface="Arial"/>
              </a:rPr>
              <a:t>precip</a:t>
            </a: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;</a:t>
            </a:r>
          </a:p>
          <a:p>
            <a:endParaRPr lang="en-US" sz="1000" i="1" dirty="0" smtClean="0">
              <a:solidFill>
                <a:prstClr val="black"/>
              </a:solidFill>
              <a:latin typeface="+mj-lt"/>
              <a:cs typeface="Arial"/>
            </a:endParaRPr>
          </a:p>
          <a:p>
            <a:r>
              <a:rPr lang="en-US" b="1" i="1" dirty="0" smtClean="0">
                <a:solidFill>
                  <a:prstClr val="black"/>
                </a:solidFill>
                <a:latin typeface="+mj-lt"/>
                <a:cs typeface="Arial"/>
              </a:rPr>
              <a:t>Resolution</a:t>
            </a: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: </a:t>
            </a:r>
          </a:p>
          <a:p>
            <a:pPr marL="114300" indent="-114300">
              <a:buFont typeface="Arial"/>
              <a:buChar char="•"/>
            </a:pPr>
            <a:r>
              <a:rPr lang="en-US" i="1" dirty="0" smtClean="0">
                <a:solidFill>
                  <a:prstClr val="black"/>
                </a:solidFill>
                <a:latin typeface="+mj-lt"/>
                <a:cs typeface="Arial"/>
              </a:rPr>
              <a:t>60 m vertical, 1 km horizontal;</a:t>
            </a:r>
            <a:endParaRPr lang="en-US" i="1" dirty="0">
              <a:solidFill>
                <a:prstClr val="black"/>
              </a:solidFill>
              <a:latin typeface="+mj-lt"/>
              <a:cs typeface="Arial"/>
            </a:endParaRPr>
          </a:p>
        </p:txBody>
      </p:sp>
      <p:pic>
        <p:nvPicPr>
          <p:cNvPr id="20" name="Picture 19" descr="HIWRAP-concep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26" y="2019015"/>
            <a:ext cx="2011680" cy="1609344"/>
          </a:xfrm>
          <a:prstGeom prst="rect">
            <a:avLst/>
          </a:prstGeom>
        </p:spPr>
      </p:pic>
      <p:pic>
        <p:nvPicPr>
          <p:cNvPr id="21" name="Picture 20" descr="473493main_grip-globalhawk2-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0" y="2019015"/>
            <a:ext cx="2011680" cy="1609344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4475912" y="1294497"/>
            <a:ext cx="0" cy="5475650"/>
          </a:xfrm>
          <a:prstGeom prst="line">
            <a:avLst/>
          </a:prstGeom>
          <a:ln w="127000" cmpd="tri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3176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91516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AVAPS (GPS </a:t>
            </a:r>
            <a:r>
              <a:rPr lang="en-US" sz="6000" b="1" dirty="0" err="1" smtClean="0"/>
              <a:t>Dropsondes</a:t>
            </a:r>
            <a:r>
              <a:rPr lang="en-US" sz="6000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925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t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03" y="1321080"/>
            <a:ext cx="6923427" cy="5486400"/>
          </a:xfrm>
          <a:prstGeom prst="rect">
            <a:avLst/>
          </a:prstGeom>
        </p:spPr>
      </p:pic>
      <p:pic>
        <p:nvPicPr>
          <p:cNvPr id="4" name="Picture 3" descr="mt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47" y="1321080"/>
            <a:ext cx="6922183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dirty="0" smtClean="0">
                <a:solidFill>
                  <a:prstClr val="black"/>
                </a:solidFill>
              </a:rPr>
              <a:t>AVAPS GPS </a:t>
            </a:r>
            <a:r>
              <a:rPr lang="en-US" sz="3600" dirty="0" err="1" smtClean="0">
                <a:solidFill>
                  <a:prstClr val="black"/>
                </a:solidFill>
              </a:rPr>
              <a:t>Dropsondes</a:t>
            </a:r>
            <a:endParaRPr lang="en-US" sz="3600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en-US" sz="2400" dirty="0" smtClean="0">
                <a:solidFill>
                  <a:prstClr val="black"/>
                </a:solidFill>
              </a:rPr>
              <a:t>Hurricane </a:t>
            </a:r>
            <a:r>
              <a:rPr lang="en-US" sz="2400" dirty="0" err="1" smtClean="0">
                <a:solidFill>
                  <a:prstClr val="black"/>
                </a:solidFill>
              </a:rPr>
              <a:t>Edouard</a:t>
            </a:r>
            <a:r>
              <a:rPr lang="en-US" sz="2400" dirty="0" smtClean="0">
                <a:solidFill>
                  <a:prstClr val="black"/>
                </a:solidFill>
              </a:rPr>
              <a:t>: 16 Sep 2014</a:t>
            </a:r>
          </a:p>
          <a:p>
            <a:pPr algn="ctr" defTabSz="457200"/>
            <a:r>
              <a:rPr lang="en-US" sz="2000" i="1" dirty="0" smtClean="0">
                <a:solidFill>
                  <a:prstClr val="black"/>
                </a:solidFill>
              </a:rPr>
              <a:t>NASA’s Mission Tools Suite (MTS)</a:t>
            </a:r>
          </a:p>
          <a:p>
            <a:pPr algn="ctr" defTabSz="45720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059958" y="3802897"/>
            <a:ext cx="153951" cy="15395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20140914_223542_Pskew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03" y="4069720"/>
            <a:ext cx="4250072" cy="2737759"/>
          </a:xfrm>
          <a:prstGeom prst="rect">
            <a:avLst/>
          </a:prstGeom>
        </p:spPr>
      </p:pic>
      <p:pic>
        <p:nvPicPr>
          <p:cNvPr id="10" name="Picture 9" descr="wm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375" y="4069720"/>
            <a:ext cx="2673355" cy="273775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95793" y="1279766"/>
            <a:ext cx="1654607" cy="646331"/>
            <a:chOff x="6295793" y="1279766"/>
            <a:chExt cx="1654607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6548379" y="1279766"/>
              <a:ext cx="14020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NOAA P3 (N42)</a:t>
              </a:r>
            </a:p>
            <a:p>
              <a:r>
                <a:rPr lang="en-US" sz="1200" dirty="0" smtClean="0"/>
                <a:t>NOAA P3 (N43)</a:t>
              </a:r>
            </a:p>
            <a:p>
              <a:r>
                <a:rPr lang="en-US" sz="1200" dirty="0" smtClean="0"/>
                <a:t>Global Hawk (AV-6)</a:t>
              </a:r>
              <a:endParaRPr lang="en-US" sz="1200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295793" y="1431417"/>
              <a:ext cx="294684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295793" y="1604868"/>
              <a:ext cx="294684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295793" y="1785336"/>
              <a:ext cx="294684" cy="0"/>
            </a:xfrm>
            <a:prstGeom prst="line">
              <a:avLst/>
            </a:prstGeom>
            <a:ln>
              <a:solidFill>
                <a:srgbClr val="19825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6081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14245</TotalTime>
  <Words>2759</Words>
  <Application>Microsoft Macintosh PowerPoint</Application>
  <PresentationFormat>On-screen Show (4:3)</PresentationFormat>
  <Paragraphs>469</Paragraphs>
  <Slides>39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SHOUT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HAMSR Realtime Data</vt:lpstr>
      <vt:lpstr>PowerPoint Presentation</vt:lpstr>
      <vt:lpstr>PowerPoint Presentation</vt:lpstr>
      <vt:lpstr>PowerPoint Presentation</vt:lpstr>
      <vt:lpstr>PowerPoint Presentation</vt:lpstr>
      <vt:lpstr>HIWRAP products</vt:lpstr>
      <vt:lpstr>HIWRAP products</vt:lpstr>
      <vt:lpstr>HIWRAP products</vt:lpstr>
      <vt:lpstr>PowerPoint Presentation</vt:lpstr>
      <vt:lpstr>PowerPoint Presentation</vt:lpstr>
      <vt:lpstr>PowerPoint Presentation</vt:lpstr>
      <vt:lpstr>Hurricane Emily: 17 July 2005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HS3 Flights Over Edouard</dc:title>
  <dc:creator>Scott Braun</dc:creator>
  <cp:lastModifiedBy>Jason Dunion</cp:lastModifiedBy>
  <cp:revision>250</cp:revision>
  <dcterms:created xsi:type="dcterms:W3CDTF">2014-11-08T22:36:57Z</dcterms:created>
  <dcterms:modified xsi:type="dcterms:W3CDTF">2015-05-18T17:47:40Z</dcterms:modified>
</cp:coreProperties>
</file>