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0" r:id="rId2"/>
    <p:sldId id="317" r:id="rId3"/>
    <p:sldId id="341" r:id="rId4"/>
    <p:sldId id="298" r:id="rId5"/>
    <p:sldId id="302" r:id="rId6"/>
    <p:sldId id="296" r:id="rId7"/>
    <p:sldId id="346" r:id="rId8"/>
    <p:sldId id="344" r:id="rId9"/>
    <p:sldId id="345" r:id="rId10"/>
    <p:sldId id="34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E31"/>
    <a:srgbClr val="81FE5C"/>
    <a:srgbClr val="2AFFD7"/>
    <a:srgbClr val="47FEA0"/>
    <a:srgbClr val="7FFE5C"/>
    <a:srgbClr val="1EEDFD"/>
    <a:srgbClr val="FEDB0A"/>
    <a:srgbClr val="7EF95A"/>
    <a:srgbClr val="29FAD4"/>
    <a:srgbClr val="F05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71" autoAdjust="0"/>
    <p:restoredTop sz="94291" autoAdjust="0"/>
  </p:normalViewPr>
  <p:slideViewPr>
    <p:cSldViewPr snapToGrid="0" snapToObjects="1">
      <p:cViewPr varScale="1">
        <p:scale>
          <a:sx n="160" d="100"/>
          <a:sy n="160" d="100"/>
        </p:scale>
        <p:origin x="-22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FA280-77B0-D843-B80A-67DBC200F51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3897B-8824-A54E-8EF7-C1BCBCFF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7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F4E00-C884-7D46-AEEA-BFD525218B37}" type="datetimeFigureOut">
              <a:rPr lang="en-US" smtClean="0"/>
              <a:t>10/8/15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8452-E69A-2146-81D8-19BF7B3CB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65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SHIPs shear: 06z: 15kt</a:t>
            </a:r>
            <a:r>
              <a:rPr lang="en-US" baseline="0" dirty="0" smtClean="0"/>
              <a:t> 123 </a:t>
            </a:r>
            <a:r>
              <a:rPr lang="en-US" baseline="0" dirty="0" err="1" smtClean="0"/>
              <a:t>deg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SHIPs shear: 12z: 17kt</a:t>
            </a:r>
            <a:r>
              <a:rPr lang="en-US" baseline="0" dirty="0" smtClean="0"/>
              <a:t> 119 </a:t>
            </a:r>
            <a:r>
              <a:rPr lang="en-US" baseline="0" dirty="0" err="1" smtClean="0"/>
              <a:t>deg</a:t>
            </a:r>
            <a:endParaRPr lang="en-US" dirty="0" smtClean="0"/>
          </a:p>
          <a:p>
            <a:r>
              <a:rPr lang="en-US" dirty="0" smtClean="0"/>
              <a:t>SHIPs shear: 18z: 15kt</a:t>
            </a:r>
            <a:r>
              <a:rPr lang="en-US" baseline="0" dirty="0" smtClean="0"/>
              <a:t> 109 </a:t>
            </a:r>
            <a:r>
              <a:rPr lang="en-US" baseline="0" dirty="0" err="1" smtClean="0"/>
              <a:t>deg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8452-E69A-2146-81D8-19BF7B3CB0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2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D5372-55C6-6D41-B20A-3DEC557E66E1}" type="datetime1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73B3-973E-F144-AE7D-6A8E2E945CDD}" type="datetime1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4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C305-CF7D-7343-9791-B8C7456B7F1B}" type="datetime1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2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3AE-5BAC-6F4A-B545-3D44FF0C4E45}" type="datetime1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5C33-B9B8-7048-AE82-F404868DD4BE}" type="datetime1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AC9B-83F9-3D4C-BD5B-DF09844FF18E}" type="datetime1">
              <a:rPr lang="en-US" smtClean="0"/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7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D8B9-4A79-E54C-9EF5-F162F3E61803}" type="datetime1">
              <a:rPr lang="en-US" smtClean="0"/>
              <a:t>10/8/15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79B9-64A2-E94F-9D8C-F956B2527CB4}" type="datetime1">
              <a:rPr lang="en-US" smtClean="0"/>
              <a:t>10/8/15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3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E0A5-61C3-6340-8362-C6B5ED18A7AD}" type="datetime1">
              <a:rPr lang="en-US" smtClean="0"/>
              <a:t>10/8/15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3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B4552-D4F9-3844-9D2C-ADD1251DA1A3}" type="datetime1">
              <a:rPr lang="en-US" smtClean="0"/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22250-B613-3D4B-86D0-6CDB99FE204E}" type="datetime1">
              <a:rPr lang="en-US" smtClean="0"/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2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A61F4-49BC-1142-ACC5-D6FEB9C1C755}" type="datetime1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1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jpg"/><Relationship Id="rId3" Type="http://schemas.openxmlformats.org/officeDocument/2006/relationships/image" Target="../media/image102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6" Type="http://schemas.openxmlformats.org/officeDocument/2006/relationships/image" Target="../media/image15.jpg"/><Relationship Id="rId17" Type="http://schemas.openxmlformats.org/officeDocument/2006/relationships/image" Target="../media/image16.jpg"/><Relationship Id="rId18" Type="http://schemas.openxmlformats.org/officeDocument/2006/relationships/image" Target="../media/image17.jpg"/><Relationship Id="rId19" Type="http://schemas.openxmlformats.org/officeDocument/2006/relationships/image" Target="../media/image18.jpg"/><Relationship Id="rId63" Type="http://schemas.openxmlformats.org/officeDocument/2006/relationships/image" Target="../media/image62.jpg"/><Relationship Id="rId64" Type="http://schemas.openxmlformats.org/officeDocument/2006/relationships/image" Target="../media/image63.jpg"/><Relationship Id="rId65" Type="http://schemas.openxmlformats.org/officeDocument/2006/relationships/image" Target="../media/image64.jpg"/><Relationship Id="rId66" Type="http://schemas.openxmlformats.org/officeDocument/2006/relationships/image" Target="../media/image65.jpg"/><Relationship Id="rId67" Type="http://schemas.openxmlformats.org/officeDocument/2006/relationships/image" Target="../media/image66.jpg"/><Relationship Id="rId68" Type="http://schemas.openxmlformats.org/officeDocument/2006/relationships/image" Target="../media/image67.jpg"/><Relationship Id="rId69" Type="http://schemas.openxmlformats.org/officeDocument/2006/relationships/image" Target="../media/image68.jpg"/><Relationship Id="rId50" Type="http://schemas.openxmlformats.org/officeDocument/2006/relationships/image" Target="../media/image49.jpg"/><Relationship Id="rId51" Type="http://schemas.openxmlformats.org/officeDocument/2006/relationships/image" Target="../media/image50.jpg"/><Relationship Id="rId52" Type="http://schemas.openxmlformats.org/officeDocument/2006/relationships/image" Target="../media/image51.jpg"/><Relationship Id="rId53" Type="http://schemas.openxmlformats.org/officeDocument/2006/relationships/image" Target="../media/image52.jpg"/><Relationship Id="rId54" Type="http://schemas.openxmlformats.org/officeDocument/2006/relationships/image" Target="../media/image53.jpg"/><Relationship Id="rId55" Type="http://schemas.openxmlformats.org/officeDocument/2006/relationships/image" Target="../media/image54.jpg"/><Relationship Id="rId56" Type="http://schemas.openxmlformats.org/officeDocument/2006/relationships/image" Target="../media/image55.jpg"/><Relationship Id="rId57" Type="http://schemas.openxmlformats.org/officeDocument/2006/relationships/image" Target="../media/image56.jpg"/><Relationship Id="rId58" Type="http://schemas.openxmlformats.org/officeDocument/2006/relationships/image" Target="../media/image57.jpg"/><Relationship Id="rId59" Type="http://schemas.openxmlformats.org/officeDocument/2006/relationships/image" Target="../media/image58.jpg"/><Relationship Id="rId40" Type="http://schemas.openxmlformats.org/officeDocument/2006/relationships/image" Target="../media/image39.jpg"/><Relationship Id="rId41" Type="http://schemas.openxmlformats.org/officeDocument/2006/relationships/image" Target="../media/image40.jpg"/><Relationship Id="rId42" Type="http://schemas.openxmlformats.org/officeDocument/2006/relationships/image" Target="../media/image41.jpg"/><Relationship Id="rId43" Type="http://schemas.openxmlformats.org/officeDocument/2006/relationships/image" Target="../media/image42.jpg"/><Relationship Id="rId44" Type="http://schemas.openxmlformats.org/officeDocument/2006/relationships/image" Target="../media/image43.jpg"/><Relationship Id="rId45" Type="http://schemas.openxmlformats.org/officeDocument/2006/relationships/image" Target="../media/image44.jpg"/><Relationship Id="rId46" Type="http://schemas.openxmlformats.org/officeDocument/2006/relationships/image" Target="../media/image45.jpg"/><Relationship Id="rId47" Type="http://schemas.openxmlformats.org/officeDocument/2006/relationships/image" Target="../media/image46.jpg"/><Relationship Id="rId48" Type="http://schemas.openxmlformats.org/officeDocument/2006/relationships/image" Target="../media/image47.jpg"/><Relationship Id="rId49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30" Type="http://schemas.openxmlformats.org/officeDocument/2006/relationships/image" Target="../media/image29.jpg"/><Relationship Id="rId31" Type="http://schemas.openxmlformats.org/officeDocument/2006/relationships/image" Target="../media/image30.jpg"/><Relationship Id="rId32" Type="http://schemas.openxmlformats.org/officeDocument/2006/relationships/image" Target="../media/image31.jpg"/><Relationship Id="rId33" Type="http://schemas.openxmlformats.org/officeDocument/2006/relationships/image" Target="../media/image32.jpg"/><Relationship Id="rId34" Type="http://schemas.openxmlformats.org/officeDocument/2006/relationships/image" Target="../media/image33.jpg"/><Relationship Id="rId35" Type="http://schemas.openxmlformats.org/officeDocument/2006/relationships/image" Target="../media/image34.jpg"/><Relationship Id="rId36" Type="http://schemas.openxmlformats.org/officeDocument/2006/relationships/image" Target="../media/image35.jpg"/><Relationship Id="rId37" Type="http://schemas.openxmlformats.org/officeDocument/2006/relationships/image" Target="../media/image36.jpg"/><Relationship Id="rId38" Type="http://schemas.openxmlformats.org/officeDocument/2006/relationships/image" Target="../media/image37.jpg"/><Relationship Id="rId39" Type="http://schemas.openxmlformats.org/officeDocument/2006/relationships/image" Target="../media/image38.jpg"/><Relationship Id="rId70" Type="http://schemas.openxmlformats.org/officeDocument/2006/relationships/image" Target="../media/image69.jpg"/><Relationship Id="rId71" Type="http://schemas.openxmlformats.org/officeDocument/2006/relationships/image" Target="../media/image70.jpg"/><Relationship Id="rId72" Type="http://schemas.openxmlformats.org/officeDocument/2006/relationships/image" Target="../media/image71.jpg"/><Relationship Id="rId20" Type="http://schemas.openxmlformats.org/officeDocument/2006/relationships/image" Target="../media/image19.jpg"/><Relationship Id="rId21" Type="http://schemas.openxmlformats.org/officeDocument/2006/relationships/image" Target="../media/image20.jpg"/><Relationship Id="rId22" Type="http://schemas.openxmlformats.org/officeDocument/2006/relationships/image" Target="../media/image21.jpg"/><Relationship Id="rId23" Type="http://schemas.openxmlformats.org/officeDocument/2006/relationships/image" Target="../media/image22.jpg"/><Relationship Id="rId24" Type="http://schemas.openxmlformats.org/officeDocument/2006/relationships/image" Target="../media/image23.jpg"/><Relationship Id="rId25" Type="http://schemas.openxmlformats.org/officeDocument/2006/relationships/image" Target="../media/image24.jpg"/><Relationship Id="rId26" Type="http://schemas.openxmlformats.org/officeDocument/2006/relationships/image" Target="../media/image25.jpg"/><Relationship Id="rId27" Type="http://schemas.openxmlformats.org/officeDocument/2006/relationships/image" Target="../media/image26.jpg"/><Relationship Id="rId28" Type="http://schemas.openxmlformats.org/officeDocument/2006/relationships/image" Target="../media/image27.jpg"/><Relationship Id="rId29" Type="http://schemas.openxmlformats.org/officeDocument/2006/relationships/image" Target="../media/image28.jpg"/><Relationship Id="rId73" Type="http://schemas.openxmlformats.org/officeDocument/2006/relationships/image" Target="../media/image72.jpg"/><Relationship Id="rId74" Type="http://schemas.openxmlformats.org/officeDocument/2006/relationships/image" Target="../media/image73.jpg"/><Relationship Id="rId75" Type="http://schemas.openxmlformats.org/officeDocument/2006/relationships/image" Target="../media/image74.jpg"/><Relationship Id="rId76" Type="http://schemas.openxmlformats.org/officeDocument/2006/relationships/image" Target="../media/image75.jpg"/><Relationship Id="rId60" Type="http://schemas.openxmlformats.org/officeDocument/2006/relationships/image" Target="../media/image59.jpg"/><Relationship Id="rId61" Type="http://schemas.openxmlformats.org/officeDocument/2006/relationships/image" Target="../media/image60.jpg"/><Relationship Id="rId62" Type="http://schemas.openxmlformats.org/officeDocument/2006/relationships/image" Target="../media/image61.jpg"/><Relationship Id="rId10" Type="http://schemas.openxmlformats.org/officeDocument/2006/relationships/image" Target="../media/image9.jpg"/><Relationship Id="rId11" Type="http://schemas.openxmlformats.org/officeDocument/2006/relationships/image" Target="../media/image10.jpg"/><Relationship Id="rId12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77.jp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8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9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g"/><Relationship Id="rId20" Type="http://schemas.openxmlformats.org/officeDocument/2006/relationships/image" Target="../media/image50.jpg"/><Relationship Id="rId21" Type="http://schemas.openxmlformats.org/officeDocument/2006/relationships/image" Target="../media/image48.jpg"/><Relationship Id="rId22" Type="http://schemas.openxmlformats.org/officeDocument/2006/relationships/image" Target="../media/image87.gif"/><Relationship Id="rId23" Type="http://schemas.openxmlformats.org/officeDocument/2006/relationships/image" Target="../media/image52.jpg"/><Relationship Id="rId24" Type="http://schemas.openxmlformats.org/officeDocument/2006/relationships/image" Target="../media/image88.gif"/><Relationship Id="rId25" Type="http://schemas.openxmlformats.org/officeDocument/2006/relationships/image" Target="../media/image54.jpg"/><Relationship Id="rId26" Type="http://schemas.openxmlformats.org/officeDocument/2006/relationships/image" Target="../media/image56.jpg"/><Relationship Id="rId27" Type="http://schemas.openxmlformats.org/officeDocument/2006/relationships/image" Target="../media/image55.jpg"/><Relationship Id="rId28" Type="http://schemas.openxmlformats.org/officeDocument/2006/relationships/image" Target="../media/image89.gif"/><Relationship Id="rId29" Type="http://schemas.openxmlformats.org/officeDocument/2006/relationships/image" Target="../media/image63.jpg"/><Relationship Id="rId30" Type="http://schemas.openxmlformats.org/officeDocument/2006/relationships/image" Target="../media/image62.jpg"/><Relationship Id="rId31" Type="http://schemas.openxmlformats.org/officeDocument/2006/relationships/image" Target="../media/image90.gif"/><Relationship Id="rId10" Type="http://schemas.openxmlformats.org/officeDocument/2006/relationships/image" Target="../media/image83.gif"/><Relationship Id="rId11" Type="http://schemas.openxmlformats.org/officeDocument/2006/relationships/image" Target="../media/image38.jpg"/><Relationship Id="rId12" Type="http://schemas.openxmlformats.org/officeDocument/2006/relationships/image" Target="../media/image84.gif"/><Relationship Id="rId13" Type="http://schemas.openxmlformats.org/officeDocument/2006/relationships/image" Target="../media/image39.jpg"/><Relationship Id="rId14" Type="http://schemas.openxmlformats.org/officeDocument/2006/relationships/image" Target="../media/image42.jpg"/><Relationship Id="rId15" Type="http://schemas.openxmlformats.org/officeDocument/2006/relationships/image" Target="../media/image41.jpg"/><Relationship Id="rId16" Type="http://schemas.openxmlformats.org/officeDocument/2006/relationships/image" Target="../media/image85.gif"/><Relationship Id="rId17" Type="http://schemas.openxmlformats.org/officeDocument/2006/relationships/image" Target="../media/image45.jpg"/><Relationship Id="rId18" Type="http://schemas.openxmlformats.org/officeDocument/2006/relationships/image" Target="../media/image46.jpg"/><Relationship Id="rId19" Type="http://schemas.openxmlformats.org/officeDocument/2006/relationships/image" Target="../media/image8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g"/><Relationship Id="rId3" Type="http://schemas.openxmlformats.org/officeDocument/2006/relationships/image" Target="../media/image27.jpg"/><Relationship Id="rId4" Type="http://schemas.openxmlformats.org/officeDocument/2006/relationships/image" Target="../media/image81.gif"/><Relationship Id="rId5" Type="http://schemas.openxmlformats.org/officeDocument/2006/relationships/image" Target="../media/image31.jpg"/><Relationship Id="rId6" Type="http://schemas.openxmlformats.org/officeDocument/2006/relationships/image" Target="../media/image82.gif"/><Relationship Id="rId7" Type="http://schemas.openxmlformats.org/officeDocument/2006/relationships/image" Target="../media/image32.jpg"/><Relationship Id="rId8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5" Type="http://schemas.openxmlformats.org/officeDocument/2006/relationships/image" Target="../media/image94.jpg"/><Relationship Id="rId6" Type="http://schemas.openxmlformats.org/officeDocument/2006/relationships/image" Target="../media/image95.jpg"/><Relationship Id="rId7" Type="http://schemas.openxmlformats.org/officeDocument/2006/relationships/image" Target="../media/image9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7.png"/><Relationship Id="rId1" Type="http://schemas.microsoft.com/office/2007/relationships/media" Target="../media/media3.mpeg"/><Relationship Id="rId2" Type="http://schemas.openxmlformats.org/officeDocument/2006/relationships/video" Target="../media/media3.m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40916 Edouard eye 2.jpg"/>
          <p:cNvPicPr>
            <a:picLocks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54153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Interesting Observations from the P-3 Lower-Fuselage Radar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53815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Jason P. </a:t>
            </a:r>
            <a:r>
              <a:rPr lang="en-US" sz="2400" dirty="0" smtClean="0"/>
              <a:t>Dunion</a:t>
            </a:r>
            <a:endParaRPr lang="en-US" dirty="0"/>
          </a:p>
          <a:p>
            <a:pPr algn="ctr"/>
            <a:r>
              <a:rPr lang="en-US" dirty="0" smtClean="0"/>
              <a:t>University </a:t>
            </a:r>
            <a:r>
              <a:rPr lang="en-US" dirty="0"/>
              <a:t>of Miami – NOAA/AOML/Hurricane Research </a:t>
            </a:r>
            <a:r>
              <a:rPr lang="en-US" dirty="0" smtClean="0"/>
              <a:t>Division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4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_08-06-1700_h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" y="2372073"/>
            <a:ext cx="4389120" cy="3291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1747" y="1698839"/>
            <a:ext cx="438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P-3 LF Radar</a:t>
            </a:r>
          </a:p>
          <a:p>
            <a:pPr algn="ctr"/>
            <a:r>
              <a:rPr lang="en-US" sz="1600" i="1" dirty="0" smtClean="0"/>
              <a:t>2014 Hurricane </a:t>
            </a:r>
            <a:r>
              <a:rPr lang="en-US" sz="1600" i="1" dirty="0" err="1" smtClean="0"/>
              <a:t>Edouard</a:t>
            </a:r>
            <a:r>
              <a:rPr lang="en-US" sz="1600" i="1" dirty="0" smtClean="0"/>
              <a:t>: 1300 LST  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9747" y="1712381"/>
            <a:ext cx="438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NR </a:t>
            </a:r>
            <a:r>
              <a:rPr lang="en-US" sz="2000" i="1" dirty="0" smtClean="0"/>
              <a:t>Hurricane 1 </a:t>
            </a:r>
            <a:r>
              <a:rPr lang="en-US" sz="2000" i="1" dirty="0" smtClean="0"/>
              <a:t>(Nolan et al. 2013)</a:t>
            </a:r>
          </a:p>
          <a:p>
            <a:pPr algn="ctr"/>
            <a:r>
              <a:rPr lang="en-US" sz="1600" i="1" dirty="0" smtClean="0"/>
              <a:t>700 </a:t>
            </a:r>
            <a:r>
              <a:rPr lang="en-US" sz="1600" i="1" dirty="0" err="1" smtClean="0"/>
              <a:t>hPa</a:t>
            </a:r>
            <a:r>
              <a:rPr lang="en-US" sz="1600" i="1" dirty="0" smtClean="0"/>
              <a:t> Vertical Wind (m/s): 1300 LST</a:t>
            </a:r>
            <a:endParaRPr lang="en-US" sz="1600" i="1" dirty="0"/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smtClean="0"/>
              <a:t>TC Diurnal Cycle</a:t>
            </a:r>
            <a:br>
              <a:rPr lang="en-US" dirty="0" smtClean="0"/>
            </a:br>
            <a:r>
              <a:rPr lang="en-US" sz="3200" dirty="0" smtClean="0"/>
              <a:t>Simulated &amp; Observed Diurnal Pulses</a:t>
            </a:r>
            <a:endParaRPr lang="en-US" sz="3200" dirty="0"/>
          </a:p>
        </p:txBody>
      </p:sp>
      <p:pic>
        <p:nvPicPr>
          <p:cNvPr id="5" name="Picture 4" descr="lf20140916H1stm660_16464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2372073"/>
            <a:ext cx="4389120" cy="329184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846593" y="2558711"/>
            <a:ext cx="2905681" cy="29423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319379" y="3031515"/>
            <a:ext cx="1941570" cy="19689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01434" y="3532134"/>
            <a:ext cx="977458" cy="9862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92206" y="3394786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100km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6779415" y="3041599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</a:t>
            </a:r>
            <a:r>
              <a:rPr lang="en-US" sz="800" dirty="0" smtClean="0"/>
              <a:t>00km</a:t>
            </a:r>
            <a:endParaRPr 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7129359" y="2698191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300km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6628460" y="4197474"/>
            <a:ext cx="424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55nm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071" y="4494071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110nm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3764" y="4827752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160nm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865592" y="3682387"/>
            <a:ext cx="517346" cy="5311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599128" y="3405471"/>
            <a:ext cx="1056815" cy="10758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30289" y="3138384"/>
            <a:ext cx="1594492" cy="16033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046203" y="3990105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100km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2148313" y="4239289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</a:t>
            </a:r>
            <a:r>
              <a:rPr lang="en-US" sz="800" dirty="0" smtClean="0"/>
              <a:t>00km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2382938" y="4585917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300km</a:t>
            </a:r>
            <a:endParaRPr lang="en-US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11041" y="5683245"/>
            <a:ext cx="8866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Take-</a:t>
            </a:r>
            <a:r>
              <a:rPr lang="en-US" u="sng" dirty="0" err="1" smtClean="0"/>
              <a:t>aways</a:t>
            </a:r>
            <a:r>
              <a:rPr lang="en-US" u="sng" dirty="0" smtClean="0"/>
              <a:t>:</a:t>
            </a:r>
          </a:p>
          <a:p>
            <a:pPr marL="342900" indent="-342900">
              <a:buAutoNum type="arabicParenR"/>
            </a:pPr>
            <a:r>
              <a:rPr lang="en-US" dirty="0" smtClean="0"/>
              <a:t>More &amp; more evidence that diurnal pulses move through a deep layer of the atmosphere</a:t>
            </a:r>
          </a:p>
          <a:p>
            <a:pPr marL="342900" indent="-342900">
              <a:buAutoNum type="arabicParenR"/>
            </a:pPr>
            <a:r>
              <a:rPr lang="en-US" dirty="0" smtClean="0"/>
              <a:t>We may need to rethink what a TC outer band really is</a:t>
            </a:r>
          </a:p>
          <a:p>
            <a:pPr marL="342900" indent="-342900">
              <a:buAutoNum type="arabicParenR"/>
            </a:pPr>
            <a:r>
              <a:rPr lang="en-US" dirty="0" smtClean="0"/>
              <a:t>P-3 LF radar: producing 660x660 km domains routinely sure would be nice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5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11" name="Picture 10" descr="06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  <p:pic>
          <p:nvPicPr>
            <p:cNvPr id="3" name="Picture 2" descr="vis_140916_101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4" name="Picture 3" descr="140916_101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5" name="Picture 4" descr="ir_140916_101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22" name="Picture 21" descr="140916_104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23" name="Picture 22" descr="ir_140916_10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24" name="Picture 23" descr="vis_140916_10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25" name="Picture 24" descr="07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sp>
        <p:nvSpPr>
          <p:cNvPr id="315" name="TextBox 314"/>
          <p:cNvSpPr txBox="1"/>
          <p:nvPr/>
        </p:nvSpPr>
        <p:spPr>
          <a:xfrm>
            <a:off x="3044952" y="2914598"/>
            <a:ext cx="304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IR 6-hr Temp Trend</a:t>
            </a:r>
            <a:endParaRPr lang="en-US" sz="2000" i="1" dirty="0"/>
          </a:p>
        </p:txBody>
      </p:sp>
      <p:sp>
        <p:nvSpPr>
          <p:cNvPr id="316" name="TextBox 315"/>
          <p:cNvSpPr txBox="1"/>
          <p:nvPr/>
        </p:nvSpPr>
        <p:spPr>
          <a:xfrm>
            <a:off x="0" y="2914617"/>
            <a:ext cx="304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Visible</a:t>
            </a:r>
            <a:endParaRPr lang="en-US" sz="2000" i="1" dirty="0"/>
          </a:p>
        </p:txBody>
      </p:sp>
      <p:sp>
        <p:nvSpPr>
          <p:cNvPr id="342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Edouard</a:t>
            </a:r>
            <a:r>
              <a:rPr lang="en-US" dirty="0" smtClean="0"/>
              <a:t> 16 Sep 2014 </a:t>
            </a:r>
            <a:br>
              <a:rPr lang="en-US" dirty="0" smtClean="0"/>
            </a:br>
            <a:r>
              <a:rPr lang="en-US" sz="2400" dirty="0" smtClean="0"/>
              <a:t>TC Diurnal Cycle (Dunion et al. 2014) 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2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089904" y="2914598"/>
            <a:ext cx="304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Infrared</a:t>
            </a:r>
            <a:endParaRPr lang="en-US" sz="2000" i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38" name="Picture 37" descr="140916_111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40" name="Picture 39" descr="vis_140916_111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69" name="Picture 68" descr="07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  <p:pic>
          <p:nvPicPr>
            <p:cNvPr id="43" name="Picture 42" descr="ir_140916_111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45" name="Picture 44" descr="ir_140916_11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46" name="Picture 45" descr="140916_11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47" name="Picture 46" descr="vis_140916_1145z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48" name="Picture 47" descr="0800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78" name="Picture 77" descr="0800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  <p:pic>
          <p:nvPicPr>
            <p:cNvPr id="50" name="Picture 49" descr="vis_140916_121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51" name="Picture 50" descr="140916_1215z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52" name="Picture 51" descr="ir_140916_121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54" name="Picture 53" descr="vis_140916_12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55" name="Picture 54" descr="140916_1245z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56" name="Picture 55" descr="ir_140916_1245z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58" name="Picture 57" descr="0900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289" name="Group 288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61" name="Picture 60" descr="vis_140916_1315z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62" name="Picture 61" descr="140916_1315z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288" name="Picture 287" descr="ir_140916_1315z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92" name="Picture 91" descr="0900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294" name="Group 293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290" name="Picture 289" descr="vis_140916_1345z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291" name="Picture 290" descr="140916_1345z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292" name="Picture 291" descr="ir_140916_1345z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293" name="Picture 292" descr="1000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298" name="Group 297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295" name="Picture 294" descr="vis_140916_1415z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296" name="Picture 295" descr="140916_1415z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297" name="Picture 296" descr="ir_140916_1415z.jp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102" name="Picture 101" descr="1000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3" name="Group 302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299" name="Picture 298" descr="vis_140916_1445z.jp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00" name="Picture 299" descr="140916_1445z.jp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01" name="Picture 300" descr="ir_140916_1445z.jp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302" name="Picture 301" descr="1100.jp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7" name="Group 306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304" name="Picture 303" descr="vis_140916_1515z.jp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05" name="Picture 304" descr="140916_1515z.jp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06" name="Picture 305" descr="ir_140916_1515z.jp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112" name="Picture 111" descr="1100.jp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12" name="Group 311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308" name="Picture 307" descr="vis_140916_1545z.jp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09" name="Picture 308" descr="140916_1545z.jp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10" name="Picture 309" descr="ir_140916_1545z.jpg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311" name="Picture 310" descr="1200.jpg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313" name="Picture 312" descr="vis_140916_1615z.jpg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14" name="Picture 313" descr="140916_1615z.jpg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17" name="Picture 316" descr="ir_140916_1615z.jpg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122" name="Picture 121" descr="1200.jpg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65" name="Picture 64" descr="vis_140916_1645z.jpg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66" name="Picture 65" descr="ir_140916_1645z.jpg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67" name="Picture 66" descr="140916_1645z.jpg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68" name="Picture 67" descr="1300.jpg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71" name="Picture 70" descr="vis_140916_1715z.jpg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72" name="Picture 71" descr="ir_140916_1715z.jpg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73" name="Picture 72" descr="140916_1715z.jpg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132" name="Picture 131" descr="1300.jpg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28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82" name="Picture 81" descr="vis_140916_1745z.jpg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83" name="Picture 82" descr="140916_1745z.jpg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84" name="Picture 83" descr="ir_140916_1745z.jpg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85" name="Picture 84" descr="1400.jpg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87" name="Picture 86" descr="vis_140916_1815z.jpg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88" name="Picture 87" descr="140916_1815z.jpg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89" name="Picture 88" descr="ir_140916_1815z.jpg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148" name="Picture 147" descr="1400.jpg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40" name="Group 339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91" name="Picture 90" descr="vis_140916_1845z.jpg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93" name="Picture 92" descr="140916_1845z.jpg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94" name="Picture 93" descr="ir_140916_1845z.jpg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95" name="Picture 94" descr="1500.jpg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45" name="Group 344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341" name="Picture 340" descr="vis_140916_1915z.jpg"/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43" name="Picture 342" descr="140916_1915z.jpg"/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344" name="Picture 343" descr="ir_140916_1915z.jpg"/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158" name="Picture 157" descr="1500.jpg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28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50" name="Group 349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346" name="Picture 345" descr="vis_140916_1945z.jpg"/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47" name="Picture 346" descr="140916_1945z.jpg"/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48" name="Picture 347" descr="ir_140916_1945z.jpg"/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349" name="Picture 348" descr="1600.jpg"/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351" name="Picture 350" descr="vis_140916_2015z.jpg"/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96" name="Picture 95" descr="ir_140916_2015z.jpg"/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97" name="Picture 96" descr="140916_2015z.jpg"/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168" name="Picture 167" descr="1600.jpg"/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28" y="1397635"/>
              <a:ext cx="1527048" cy="1527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00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0960" y="2332355"/>
            <a:ext cx="8906292" cy="4389120"/>
            <a:chOff x="120960" y="2332355"/>
            <a:chExt cx="8906292" cy="4389120"/>
          </a:xfrm>
        </p:grpSpPr>
        <p:pic>
          <p:nvPicPr>
            <p:cNvPr id="5" name="Picture 4" descr="20140916.1027.coriolis.x.color37.06LEDOUARD.100kts-955mb-306N-577W.81pc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132" y="2332355"/>
              <a:ext cx="4389120" cy="4389120"/>
            </a:xfrm>
            <a:prstGeom prst="rect">
              <a:avLst/>
            </a:prstGeom>
          </p:spPr>
        </p:pic>
        <p:pic>
          <p:nvPicPr>
            <p:cNvPr id="11" name="Picture 10" descr="140916_101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0" y="2332355"/>
              <a:ext cx="4389120" cy="438912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20960" y="2331720"/>
            <a:ext cx="8916450" cy="4389120"/>
            <a:chOff x="120960" y="2331720"/>
            <a:chExt cx="8916450" cy="4389120"/>
          </a:xfrm>
        </p:grpSpPr>
        <p:pic>
          <p:nvPicPr>
            <p:cNvPr id="6" name="Picture 5" descr="20140916.1605.gcomw1.x.color36.06LEDOUARD.100kts-955mb-306N-577W.59pc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48"/>
            <a:stretch/>
          </p:blipFill>
          <p:spPr>
            <a:xfrm>
              <a:off x="4648290" y="2693459"/>
              <a:ext cx="4389120" cy="3825264"/>
            </a:xfrm>
            <a:prstGeom prst="rect">
              <a:avLst/>
            </a:prstGeom>
          </p:spPr>
        </p:pic>
        <p:pic>
          <p:nvPicPr>
            <p:cNvPr id="15" name="Picture 14" descr="140916_161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0" y="2331720"/>
              <a:ext cx="4389120" cy="438912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93652" y="6356350"/>
            <a:ext cx="2133600" cy="365125"/>
          </a:xfrm>
        </p:spPr>
        <p:txBody>
          <a:bodyPr/>
          <a:lstStyle/>
          <a:p>
            <a:fld id="{AAE274A9-2A05-9D49-938F-3EDB8C37A972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Edouard</a:t>
            </a:r>
            <a:r>
              <a:rPr lang="en-US" sz="4800" dirty="0"/>
              <a:t> 16 Sep 2014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dirty="0" smtClean="0"/>
              <a:t>TC Diurnal Cycle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923722"/>
            <a:ext cx="9144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did we just see?</a:t>
            </a:r>
          </a:p>
          <a:p>
            <a:endParaRPr lang="en-US" sz="1000" dirty="0" smtClean="0"/>
          </a:p>
          <a:p>
            <a:pPr marL="454025" indent="-454025">
              <a:buFont typeface="+mj-lt"/>
              <a:buAutoNum type="arabicPeriod"/>
            </a:pPr>
            <a:r>
              <a:rPr lang="en-US" sz="2800" dirty="0" smtClean="0"/>
              <a:t>A predictable feature that is limited to the cirrus canopy</a:t>
            </a:r>
          </a:p>
          <a:p>
            <a:pPr marL="454025" indent="-454025">
              <a:buFont typeface="+mj-lt"/>
              <a:buAutoNum type="arabicPeriod"/>
            </a:pPr>
            <a:endParaRPr lang="en-US" sz="2800" dirty="0"/>
          </a:p>
          <a:p>
            <a:pPr marL="454025" indent="-454025">
              <a:buFont typeface="+mj-lt"/>
              <a:buAutoNum type="arabicPeriod"/>
            </a:pPr>
            <a:r>
              <a:rPr lang="en-US" sz="2800" dirty="0" smtClean="0"/>
              <a:t>A predictable feature that affects a deep layer of the TC</a:t>
            </a:r>
          </a:p>
          <a:p>
            <a:pPr marL="454025" indent="-454025">
              <a:buFont typeface="+mj-lt"/>
              <a:buAutoNum type="arabicPeriod"/>
            </a:pPr>
            <a:endParaRPr lang="en-US" sz="2800" dirty="0"/>
          </a:p>
          <a:p>
            <a:pPr marL="454025" indent="-454025">
              <a:buFont typeface="+mj-lt"/>
              <a:buAutoNum type="arabicPeriod"/>
            </a:pPr>
            <a:r>
              <a:rPr lang="en-US" sz="2800" dirty="0" err="1" smtClean="0"/>
              <a:t>Dunion’s</a:t>
            </a:r>
            <a:r>
              <a:rPr lang="en-US" sz="2800" dirty="0" smtClean="0"/>
              <a:t> fancy artwork 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0960" y="1923722"/>
            <a:ext cx="8906292" cy="400110"/>
            <a:chOff x="120960" y="1923722"/>
            <a:chExt cx="8906292" cy="400110"/>
          </a:xfrm>
        </p:grpSpPr>
        <p:sp>
          <p:nvSpPr>
            <p:cNvPr id="7" name="TextBox 6"/>
            <p:cNvSpPr txBox="1"/>
            <p:nvPr/>
          </p:nvSpPr>
          <p:spPr>
            <a:xfrm>
              <a:off x="4638132" y="1923722"/>
              <a:ext cx="4389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/>
                <a:t>37 GHz Composite Imagery</a:t>
              </a:r>
              <a:endParaRPr lang="en-US" sz="2000" i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0960" y="1923722"/>
              <a:ext cx="4389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/>
                <a:t>GOES IR 6-hr Temp Trend</a:t>
              </a: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1338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douard_20140916H1_stm_lf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2238244"/>
            <a:ext cx="5033038" cy="341749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079322" y="5585941"/>
            <a:ext cx="3686478" cy="369332"/>
            <a:chOff x="2079322" y="6073805"/>
            <a:chExt cx="3686478" cy="369332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4377269" y="6292339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500106" y="607380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360 km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079322" y="6285473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743859" y="2235884"/>
            <a:ext cx="369332" cy="3419856"/>
            <a:chOff x="1743859" y="2235884"/>
            <a:chExt cx="369332" cy="3419856"/>
          </a:xfrm>
        </p:grpSpPr>
        <p:sp>
          <p:nvSpPr>
            <p:cNvPr id="13" name="TextBox 12"/>
            <p:cNvSpPr txBox="1"/>
            <p:nvPr/>
          </p:nvSpPr>
          <p:spPr>
            <a:xfrm rot="16200000">
              <a:off x="1489943" y="377925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360 km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H="1">
              <a:off x="1309445" y="5016339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V="1">
              <a:off x="1312472" y="2875286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2085673" y="2238244"/>
            <a:ext cx="3712638" cy="341749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692400" y="2810491"/>
            <a:ext cx="2514600" cy="226771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45220" y="3383280"/>
            <a:ext cx="1197864" cy="112471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2293" y="3299244"/>
            <a:ext cx="41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6</a:t>
            </a:r>
            <a:r>
              <a:rPr lang="en-US" sz="800" dirty="0" smtClean="0">
                <a:solidFill>
                  <a:schemeClr val="bg1"/>
                </a:solidFill>
              </a:rPr>
              <a:t>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85895" y="285071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120km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7044" y="2438196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180km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9876" y="4193407"/>
            <a:ext cx="424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30nm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04786" y="4622240"/>
            <a:ext cx="424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65nm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26050" y="5021281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100nm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Edouard</a:t>
            </a:r>
            <a:r>
              <a:rPr lang="en-US" sz="4800" dirty="0"/>
              <a:t> 16 Sep 2014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dirty="0"/>
              <a:t>NOAA P-3 (42) LF Radar</a:t>
            </a:r>
            <a:br>
              <a:rPr lang="en-US" sz="3200" dirty="0"/>
            </a:br>
            <a:r>
              <a:rPr lang="en-US" sz="3200" dirty="0" smtClean="0"/>
              <a:t>1322</a:t>
            </a:r>
            <a:r>
              <a:rPr lang="en-US" sz="3200" dirty="0"/>
              <a:t>-1821 UTC</a:t>
            </a:r>
          </a:p>
        </p:txBody>
      </p:sp>
    </p:spTree>
    <p:extLst>
      <p:ext uri="{BB962C8B-B14F-4D97-AF65-F5344CB8AC3E}">
        <p14:creationId xmlns:p14="http://schemas.microsoft.com/office/powerpoint/2010/main" val="38181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douard_20140916H1stm660_lf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322" y="2235884"/>
            <a:ext cx="5036516" cy="341985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079322" y="5585941"/>
            <a:ext cx="3686478" cy="369332"/>
            <a:chOff x="2079322" y="6073805"/>
            <a:chExt cx="3686478" cy="369332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4377269" y="6292339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500106" y="607380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660 km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079322" y="6285473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743859" y="2235884"/>
            <a:ext cx="369332" cy="3419856"/>
            <a:chOff x="1743859" y="2235884"/>
            <a:chExt cx="369332" cy="3419856"/>
          </a:xfrm>
        </p:grpSpPr>
        <p:sp>
          <p:nvSpPr>
            <p:cNvPr id="13" name="TextBox 12"/>
            <p:cNvSpPr txBox="1"/>
            <p:nvPr/>
          </p:nvSpPr>
          <p:spPr>
            <a:xfrm rot="16200000">
              <a:off x="1489943" y="377925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660 km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H="1">
              <a:off x="1309445" y="5016339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V="1">
              <a:off x="1312472" y="2875286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2267712" y="2413000"/>
            <a:ext cx="3348572" cy="307492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31048" y="2918890"/>
            <a:ext cx="2231136" cy="204825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75025" y="3442384"/>
            <a:ext cx="1133856" cy="1014984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1935" y="332061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100km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17684" y="293961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</a:t>
            </a:r>
            <a:r>
              <a:rPr lang="en-US" sz="800" dirty="0" smtClean="0">
                <a:solidFill>
                  <a:schemeClr val="bg1"/>
                </a:solidFill>
              </a:rPr>
              <a:t>00km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04708" y="257766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300km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92569" y="4197474"/>
            <a:ext cx="424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55nm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2450" y="4558968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110nm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86413" y="4920462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160nm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Edouard</a:t>
            </a:r>
            <a:r>
              <a:rPr lang="en-US" sz="4800" dirty="0"/>
              <a:t> 16 Sep 2014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dirty="0"/>
              <a:t>NOAA P-3 (42) LF Radar</a:t>
            </a:r>
            <a:br>
              <a:rPr lang="en-US" sz="3200" dirty="0"/>
            </a:br>
            <a:r>
              <a:rPr lang="en-US" sz="3200" dirty="0" smtClean="0"/>
              <a:t>1322</a:t>
            </a:r>
            <a:r>
              <a:rPr lang="en-US" sz="3200" dirty="0"/>
              <a:t>-1821 UTC</a:t>
            </a:r>
          </a:p>
        </p:txBody>
      </p:sp>
    </p:spTree>
    <p:extLst>
      <p:ext uri="{BB962C8B-B14F-4D97-AF65-F5344CB8AC3E}">
        <p14:creationId xmlns:p14="http://schemas.microsoft.com/office/powerpoint/2010/main" val="268457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9747" y="2112491"/>
            <a:ext cx="8961120" cy="4389120"/>
            <a:chOff x="91440" y="1719072"/>
            <a:chExt cx="8961120" cy="4389120"/>
          </a:xfrm>
        </p:grpSpPr>
        <p:pic>
          <p:nvPicPr>
            <p:cNvPr id="5" name="Picture 4" descr="140916_13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4" name="Picture 3" descr="vis_140916_13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072"/>
              <a:ext cx="4389120" cy="4389120"/>
            </a:xfrm>
            <a:prstGeom prst="rect">
              <a:avLst/>
            </a:prstGeom>
          </p:spPr>
        </p:pic>
        <p:pic>
          <p:nvPicPr>
            <p:cNvPr id="2" name="Picture 1" descr="lf20140916H1stm660_134501.gif"/>
            <p:cNvPicPr>
              <a:picLocks noChangeAspect="1"/>
            </p:cNvPicPr>
            <p:nvPr/>
          </p:nvPicPr>
          <p:blipFill rotWithShape="1"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5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9747" y="2112491"/>
            <a:ext cx="8961120" cy="4389120"/>
            <a:chOff x="91440" y="1719072"/>
            <a:chExt cx="8961120" cy="4389120"/>
          </a:xfrm>
        </p:grpSpPr>
        <p:pic>
          <p:nvPicPr>
            <p:cNvPr id="13" name="Picture 12" descr="vis_140916_141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072"/>
              <a:ext cx="4389120" cy="4389120"/>
            </a:xfrm>
            <a:prstGeom prst="rect">
              <a:avLst/>
            </a:prstGeom>
          </p:spPr>
        </p:pic>
        <p:pic>
          <p:nvPicPr>
            <p:cNvPr id="14" name="Picture 13" descr="lf20140916H1stm660_141544.gif"/>
            <p:cNvPicPr>
              <a:picLocks noChangeAspect="1"/>
            </p:cNvPicPr>
            <p:nvPr/>
          </p:nvPicPr>
          <p:blipFill rotWithShape="1">
            <a:blip r:embed="rId6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  <p:pic>
          <p:nvPicPr>
            <p:cNvPr id="15" name="Picture 14" descr="140916_141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61747" y="1698839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Visible/NOAA P-3 LF Radar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9747" y="1712381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GOES IR 6-hr Temp Trend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9747" y="2108767"/>
            <a:ext cx="8961120" cy="4389120"/>
            <a:chOff x="91440" y="1715348"/>
            <a:chExt cx="8961120" cy="4389120"/>
          </a:xfrm>
        </p:grpSpPr>
        <p:pic>
          <p:nvPicPr>
            <p:cNvPr id="20" name="Picture 19" descr="140916_14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5348"/>
              <a:ext cx="4389120" cy="4389120"/>
            </a:xfrm>
            <a:prstGeom prst="rect">
              <a:avLst/>
            </a:prstGeom>
          </p:spPr>
        </p:pic>
        <p:pic>
          <p:nvPicPr>
            <p:cNvPr id="21" name="Picture 20" descr="vis_140916_14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5348"/>
              <a:ext cx="4389120" cy="4389120"/>
            </a:xfrm>
            <a:prstGeom prst="rect">
              <a:avLst/>
            </a:prstGeom>
          </p:spPr>
        </p:pic>
        <p:pic>
          <p:nvPicPr>
            <p:cNvPr id="22" name="Picture 21" descr="lf20140916H1stm660_144457.gif"/>
            <p:cNvPicPr>
              <a:picLocks noChangeAspect="1"/>
            </p:cNvPicPr>
            <p:nvPr/>
          </p:nvPicPr>
          <p:blipFill rotWithShape="1">
            <a:blip r:embed="rId10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987"/>
            <a:stretch/>
          </p:blipFill>
          <p:spPr>
            <a:xfrm>
              <a:off x="5709708" y="2765424"/>
              <a:ext cx="2286000" cy="227965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9747" y="2112761"/>
            <a:ext cx="8961120" cy="4389120"/>
            <a:chOff x="91440" y="1719342"/>
            <a:chExt cx="8961120" cy="4389120"/>
          </a:xfrm>
        </p:grpSpPr>
        <p:pic>
          <p:nvPicPr>
            <p:cNvPr id="24" name="Picture 23" descr="vis_140916_151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342"/>
              <a:ext cx="4389120" cy="4389120"/>
            </a:xfrm>
            <a:prstGeom prst="rect">
              <a:avLst/>
            </a:prstGeom>
          </p:spPr>
        </p:pic>
        <p:pic>
          <p:nvPicPr>
            <p:cNvPr id="25" name="Picture 24" descr="lf20140916H1stm660_151355.gif"/>
            <p:cNvPicPr>
              <a:picLocks noChangeAspect="1"/>
            </p:cNvPicPr>
            <p:nvPr/>
          </p:nvPicPr>
          <p:blipFill rotWithShape="1">
            <a:blip r:embed="rId1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  <p:pic>
          <p:nvPicPr>
            <p:cNvPr id="26" name="Picture 25" descr="140916_151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342"/>
              <a:ext cx="4389120" cy="43891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9747" y="2108767"/>
            <a:ext cx="8961120" cy="4392844"/>
            <a:chOff x="91440" y="1715348"/>
            <a:chExt cx="8961120" cy="4392844"/>
          </a:xfrm>
        </p:grpSpPr>
        <p:pic>
          <p:nvPicPr>
            <p:cNvPr id="28" name="Picture 27" descr="140916_15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29" name="Picture 28" descr="vis_140916_15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5348"/>
              <a:ext cx="4389120" cy="4389120"/>
            </a:xfrm>
            <a:prstGeom prst="rect">
              <a:avLst/>
            </a:prstGeom>
          </p:spPr>
        </p:pic>
        <p:pic>
          <p:nvPicPr>
            <p:cNvPr id="30" name="Picture 29" descr="lf20140916H1stm660_154454.gif"/>
            <p:cNvPicPr>
              <a:picLocks noChangeAspect="1"/>
            </p:cNvPicPr>
            <p:nvPr/>
          </p:nvPicPr>
          <p:blipFill rotWithShape="1">
            <a:blip r:embed="rId16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5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9747" y="2112761"/>
            <a:ext cx="8961120" cy="4389120"/>
            <a:chOff x="91440" y="1715348"/>
            <a:chExt cx="8961120" cy="4389120"/>
          </a:xfrm>
        </p:grpSpPr>
        <p:pic>
          <p:nvPicPr>
            <p:cNvPr id="36" name="Picture 35" descr="vis_140916_161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5348"/>
              <a:ext cx="4389120" cy="4389120"/>
            </a:xfrm>
            <a:prstGeom prst="rect">
              <a:avLst/>
            </a:prstGeom>
          </p:spPr>
        </p:pic>
        <p:pic>
          <p:nvPicPr>
            <p:cNvPr id="37" name="Picture 36" descr="140916_161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5348"/>
              <a:ext cx="4389120" cy="4389120"/>
            </a:xfrm>
            <a:prstGeom prst="rect">
              <a:avLst/>
            </a:prstGeom>
          </p:spPr>
        </p:pic>
        <p:pic>
          <p:nvPicPr>
            <p:cNvPr id="38" name="Picture 37" descr="lf20140916H1stm660_161502.gif"/>
            <p:cNvPicPr>
              <a:picLocks noChangeAspect="1"/>
            </p:cNvPicPr>
            <p:nvPr/>
          </p:nvPicPr>
          <p:blipFill rotWithShape="1">
            <a:blip r:embed="rId19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89747" y="2108767"/>
            <a:ext cx="8961120" cy="4389120"/>
            <a:chOff x="91440" y="1719072"/>
            <a:chExt cx="8961120" cy="4389120"/>
          </a:xfrm>
        </p:grpSpPr>
        <p:pic>
          <p:nvPicPr>
            <p:cNvPr id="40" name="Picture 39" descr="140916_16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41" name="Picture 40" descr="vis_140916_16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072"/>
              <a:ext cx="4389120" cy="4389120"/>
            </a:xfrm>
            <a:prstGeom prst="rect">
              <a:avLst/>
            </a:prstGeom>
          </p:spPr>
        </p:pic>
        <p:pic>
          <p:nvPicPr>
            <p:cNvPr id="42" name="Picture 41" descr="lf20140916H1stm660_164509.gif"/>
            <p:cNvPicPr>
              <a:picLocks noChangeAspect="1"/>
            </p:cNvPicPr>
            <p:nvPr/>
          </p:nvPicPr>
          <p:blipFill rotWithShape="1">
            <a:blip r:embed="rId2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5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89747" y="2112491"/>
            <a:ext cx="8961120" cy="4389390"/>
            <a:chOff x="91440" y="1719072"/>
            <a:chExt cx="8961120" cy="4389390"/>
          </a:xfrm>
        </p:grpSpPr>
        <p:pic>
          <p:nvPicPr>
            <p:cNvPr id="44" name="Picture 43" descr="vis_140916_1715z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342"/>
              <a:ext cx="4389120" cy="4389120"/>
            </a:xfrm>
            <a:prstGeom prst="rect">
              <a:avLst/>
            </a:prstGeom>
          </p:spPr>
        </p:pic>
        <p:pic>
          <p:nvPicPr>
            <p:cNvPr id="46" name="Picture 45" descr="lf20140916H1stm660_171508.gif"/>
            <p:cNvPicPr>
              <a:picLocks noChangeAspect="1"/>
            </p:cNvPicPr>
            <p:nvPr/>
          </p:nvPicPr>
          <p:blipFill rotWithShape="1">
            <a:blip r:embed="rId2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758"/>
              <a:ext cx="2286000" cy="2276856"/>
            </a:xfrm>
            <a:prstGeom prst="rect">
              <a:avLst/>
            </a:prstGeom>
          </p:spPr>
        </p:pic>
        <p:pic>
          <p:nvPicPr>
            <p:cNvPr id="51" name="Picture 50" descr="140916_1715z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89747" y="2112491"/>
            <a:ext cx="8962813" cy="4389120"/>
            <a:chOff x="91440" y="1719072"/>
            <a:chExt cx="8962813" cy="4389120"/>
          </a:xfrm>
        </p:grpSpPr>
        <p:pic>
          <p:nvPicPr>
            <p:cNvPr id="54" name="Picture 53" descr="140916_1745z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55" name="Picture 54" descr="vis_140916_1745z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133" y="1719072"/>
              <a:ext cx="4389120" cy="4389120"/>
            </a:xfrm>
            <a:prstGeom prst="rect">
              <a:avLst/>
            </a:prstGeom>
          </p:spPr>
        </p:pic>
        <p:pic>
          <p:nvPicPr>
            <p:cNvPr id="56" name="Picture 55" descr="lf20140916H1stm660_174502.gif"/>
            <p:cNvPicPr>
              <a:picLocks noChangeAspect="1"/>
            </p:cNvPicPr>
            <p:nvPr/>
          </p:nvPicPr>
          <p:blipFill rotWithShape="1">
            <a:blip r:embed="rId28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5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88054" y="2112761"/>
            <a:ext cx="8962813" cy="4389120"/>
            <a:chOff x="91440" y="1719072"/>
            <a:chExt cx="8962813" cy="4389120"/>
          </a:xfrm>
        </p:grpSpPr>
        <p:pic>
          <p:nvPicPr>
            <p:cNvPr id="58" name="Picture 57" descr="140916_1845z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59" name="Picture 58" descr="vis_140916_1845z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133" y="1719072"/>
              <a:ext cx="4389120" cy="4389120"/>
            </a:xfrm>
            <a:prstGeom prst="rect">
              <a:avLst/>
            </a:prstGeom>
          </p:spPr>
        </p:pic>
        <p:pic>
          <p:nvPicPr>
            <p:cNvPr id="60" name="Picture 59" descr="lf20140916I1stm660_185955.gif"/>
            <p:cNvPicPr>
              <a:picLocks noChangeAspect="1"/>
            </p:cNvPicPr>
            <p:nvPr/>
          </p:nvPicPr>
          <p:blipFill rotWithShape="1">
            <a:blip r:embed="rId31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smtClean="0"/>
              <a:t>Hurricane </a:t>
            </a:r>
            <a:r>
              <a:rPr lang="en-US" dirty="0" err="1" smtClean="0"/>
              <a:t>Edouard</a:t>
            </a:r>
            <a:r>
              <a:rPr lang="en-US" dirty="0" smtClean="0"/>
              <a:t> 16 Sep 2014 </a:t>
            </a:r>
            <a:br>
              <a:rPr lang="en-US" dirty="0" smtClean="0"/>
            </a:br>
            <a:r>
              <a:rPr lang="en-US" sz="2800" i="1" dirty="0" smtClean="0"/>
              <a:t>TC Diurnal Cycle (1345 to 1845 UTC)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915879" y="599913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VWS: 19 </a:t>
            </a:r>
            <a:r>
              <a:rPr lang="en-US" dirty="0" err="1" smtClean="0">
                <a:solidFill>
                  <a:schemeClr val="bg1"/>
                </a:solidFill>
              </a:rPr>
              <a:t>kt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740000" flipH="1">
            <a:off x="8038680" y="5777478"/>
            <a:ext cx="914400" cy="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13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1440" y="2112264"/>
            <a:ext cx="8959427" cy="4389120"/>
            <a:chOff x="91440" y="2112264"/>
            <a:chExt cx="8959427" cy="4389120"/>
          </a:xfrm>
        </p:grpSpPr>
        <p:pic>
          <p:nvPicPr>
            <p:cNvPr id="8" name="Picture 7" descr="bt_diff_100830_06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112264"/>
              <a:ext cx="4389120" cy="4389120"/>
            </a:xfrm>
            <a:prstGeom prst="rect">
              <a:avLst/>
            </a:prstGeom>
          </p:spPr>
        </p:pic>
        <p:pic>
          <p:nvPicPr>
            <p:cNvPr id="11" name="Picture 10" descr="100830_06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47" y="2112264"/>
              <a:ext cx="4389120" cy="438912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91440" y="2112264"/>
            <a:ext cx="8961120" cy="4389347"/>
            <a:chOff x="91440" y="2112264"/>
            <a:chExt cx="8961120" cy="4389347"/>
          </a:xfrm>
        </p:grpSpPr>
        <p:pic>
          <p:nvPicPr>
            <p:cNvPr id="15" name="Picture 14" descr="bt_diff_100830_12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112264"/>
              <a:ext cx="4389120" cy="4389120"/>
            </a:xfrm>
            <a:prstGeom prst="rect">
              <a:avLst/>
            </a:prstGeom>
          </p:spPr>
        </p:pic>
        <p:pic>
          <p:nvPicPr>
            <p:cNvPr id="14" name="Picture 13" descr="100830_12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2112491"/>
              <a:ext cx="4389120" cy="43891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91440" y="2112264"/>
            <a:ext cx="8961120" cy="4389120"/>
            <a:chOff x="91440" y="2112264"/>
            <a:chExt cx="8961120" cy="4389120"/>
          </a:xfrm>
        </p:grpSpPr>
        <p:pic>
          <p:nvPicPr>
            <p:cNvPr id="5" name="Picture 4" descr="bt_diff_100830_18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112264"/>
              <a:ext cx="4389120" cy="4389120"/>
            </a:xfrm>
            <a:prstGeom prst="rect">
              <a:avLst/>
            </a:prstGeom>
          </p:spPr>
        </p:pic>
        <p:pic>
          <p:nvPicPr>
            <p:cNvPr id="9" name="Picture 8" descr="100830_184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2112264"/>
              <a:ext cx="4389120" cy="438912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61747" y="1698839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IR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9747" y="1712381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GOES IR 6-hr Temp Trend</a:t>
            </a: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smtClean="0"/>
              <a:t>Hurricane Earl 30 Aug 2010 </a:t>
            </a:r>
            <a:br>
              <a:rPr lang="en-US" dirty="0" smtClean="0"/>
            </a:br>
            <a:r>
              <a:rPr lang="en-US" sz="2800" i="1" dirty="0" smtClean="0"/>
              <a:t>TC Diurnal </a:t>
            </a:r>
            <a:r>
              <a:rPr lang="en-US" sz="2800" i="1" dirty="0"/>
              <a:t>Cycle </a:t>
            </a:r>
            <a:r>
              <a:rPr lang="en-US" sz="2800" i="1" dirty="0" smtClean="0"/>
              <a:t>(0645, 1245, &amp; 1845 UTC</a:t>
            </a:r>
            <a:r>
              <a:rPr lang="en-US" sz="2800" i="1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891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arl_20100830H1stm660_lf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832" y="2238244"/>
            <a:ext cx="5036515" cy="3419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Earl 30 Aug 2010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dirty="0"/>
              <a:t>NOAA P-3 (42) LF Radar</a:t>
            </a:r>
            <a:br>
              <a:rPr lang="en-US" sz="3200" dirty="0"/>
            </a:br>
            <a:r>
              <a:rPr lang="en-US" sz="3200" dirty="0" smtClean="0"/>
              <a:t>0957-1447 UTC</a:t>
            </a:r>
            <a:endParaRPr lang="en-US" sz="32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079322" y="5585941"/>
            <a:ext cx="3686478" cy="369332"/>
            <a:chOff x="2079322" y="6073805"/>
            <a:chExt cx="3686478" cy="369332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377269" y="6292339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500106" y="607380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660 km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2079322" y="6285473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743859" y="2235884"/>
            <a:ext cx="369332" cy="3419856"/>
            <a:chOff x="1743859" y="2235884"/>
            <a:chExt cx="369332" cy="3419856"/>
          </a:xfrm>
        </p:grpSpPr>
        <p:sp>
          <p:nvSpPr>
            <p:cNvPr id="29" name="TextBox 28"/>
            <p:cNvSpPr txBox="1"/>
            <p:nvPr/>
          </p:nvSpPr>
          <p:spPr>
            <a:xfrm rot="16200000">
              <a:off x="1489943" y="377925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660 km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6200000" flipH="1">
              <a:off x="1309445" y="5016339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6200000" flipV="1">
              <a:off x="1312472" y="2875286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/>
          <p:cNvSpPr/>
          <p:nvPr/>
        </p:nvSpPr>
        <p:spPr>
          <a:xfrm>
            <a:off x="2267712" y="2413000"/>
            <a:ext cx="3348572" cy="307492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831048" y="2918890"/>
            <a:ext cx="2231136" cy="204825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375025" y="3442384"/>
            <a:ext cx="1133856" cy="1014984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111935" y="332061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100km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17684" y="293961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</a:t>
            </a:r>
            <a:r>
              <a:rPr lang="en-US" sz="800" dirty="0" smtClean="0">
                <a:solidFill>
                  <a:schemeClr val="bg1"/>
                </a:solidFill>
              </a:rPr>
              <a:t>00km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04708" y="257766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300km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92569" y="4197474"/>
            <a:ext cx="424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55nm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92450" y="4558968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110nm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86413" y="4920462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160nm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3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00830_12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112264"/>
            <a:ext cx="4389120" cy="4389120"/>
          </a:xfrm>
          <a:prstGeom prst="rect">
            <a:avLst/>
          </a:prstGeom>
        </p:spPr>
      </p:pic>
      <p:pic>
        <p:nvPicPr>
          <p:cNvPr id="8" name="Picture 7" descr="100830_12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47" y="2112491"/>
            <a:ext cx="4389120" cy="4389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1747" y="1698839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Visible/NOAA P-3 LF Radar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9747" y="1712381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GOES IR 6-hr Temp Trend</a:t>
            </a: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smtClean="0"/>
              <a:t>Hurricane Earl 30 Aug 2010 </a:t>
            </a:r>
            <a:br>
              <a:rPr lang="en-US" dirty="0" smtClean="0"/>
            </a:br>
            <a:r>
              <a:rPr lang="en-US" sz="2800" i="1" dirty="0" smtClean="0"/>
              <a:t>TC Diurnal </a:t>
            </a:r>
            <a:r>
              <a:rPr lang="en-US" sz="2800" i="1" dirty="0"/>
              <a:t>Cycle (</a:t>
            </a:r>
            <a:r>
              <a:rPr lang="en-US" sz="2800" i="1" dirty="0" smtClean="0"/>
              <a:t>1245 UTC, 0845 LST)</a:t>
            </a:r>
            <a:endParaRPr lang="en-US" sz="2800" dirty="0"/>
          </a:p>
        </p:txBody>
      </p:sp>
      <p:pic>
        <p:nvPicPr>
          <p:cNvPr id="2" name="Picture 1" descr="lf20100830H1stm660_122546.gif"/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5"/>
          <a:stretch/>
        </p:blipFill>
        <p:spPr>
          <a:xfrm>
            <a:off x="5863167" y="3318932"/>
            <a:ext cx="2036233" cy="202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1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19420</TotalTime>
  <Words>307</Words>
  <Application>Microsoft Macintosh PowerPoint</Application>
  <PresentationFormat>On-screen Show (4:3)</PresentationFormat>
  <Paragraphs>79</Paragraphs>
  <Slides>10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Edouard 16 Sep 2014  TC Diurnal Cycle (Dunion et al. 2014) </vt:lpstr>
      <vt:lpstr>PowerPoint Presentation</vt:lpstr>
      <vt:lpstr>PowerPoint Presentation</vt:lpstr>
      <vt:lpstr>PowerPoint Presentation</vt:lpstr>
      <vt:lpstr>Hurricane Edouard 16 Sep 2014  TC Diurnal Cycle (1345 to 1845 UTC)</vt:lpstr>
      <vt:lpstr>Hurricane Earl 30 Aug 2010  TC Diurnal Cycle (0645, 1245, &amp; 1845 UTC)</vt:lpstr>
      <vt:lpstr>PowerPoint Presentation</vt:lpstr>
      <vt:lpstr>Hurricane Earl 30 Aug 2010  TC Diurnal Cycle (1245 UTC, 0845 LST)</vt:lpstr>
      <vt:lpstr>TC Diurnal Cycle Simulated &amp; Observed Diurnal Pulses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HS3 Flights Over Edouard</dc:title>
  <dc:creator>Scott Braun</dc:creator>
  <cp:lastModifiedBy>Jason P. Dunion</cp:lastModifiedBy>
  <cp:revision>354</cp:revision>
  <dcterms:created xsi:type="dcterms:W3CDTF">2014-11-08T22:36:57Z</dcterms:created>
  <dcterms:modified xsi:type="dcterms:W3CDTF">2015-10-08T13:46:43Z</dcterms:modified>
</cp:coreProperties>
</file>