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31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6B56A9"/>
    <a:srgbClr val="8445A9"/>
    <a:srgbClr val="4298D3"/>
    <a:srgbClr val="1D4690"/>
    <a:srgbClr val="F2F5F7"/>
    <a:srgbClr val="DADDE0"/>
    <a:srgbClr val="575757"/>
    <a:srgbClr val="ACACAC"/>
    <a:srgbClr val="16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60"/>
    <p:restoredTop sz="86369"/>
  </p:normalViewPr>
  <p:slideViewPr>
    <p:cSldViewPr snapToObjects="1">
      <p:cViewPr>
        <p:scale>
          <a:sx n="165" d="100"/>
          <a:sy n="165" d="100"/>
        </p:scale>
        <p:origin x="1160" y="4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10/9/19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10/9/19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DC2C1-AFF5-E743-A642-EB85D9C475AB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0F53F-CADD-9448-BE3D-0E40DD004CA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75A5CF-DFF2-ED41-8EDA-C2F50538DC89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C6D735-227C-7540-8FA0-77882C681B48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064865-49C9-B24E-9153-59F781C648B2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82955-A045-E541-ACDA-2C4A285E770A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59" r:id="rId15"/>
    <p:sldLayoutId id="2147483664" r:id="rId16"/>
    <p:sldLayoutId id="2147483672" r:id="rId17"/>
    <p:sldLayoutId id="2147483669" r:id="rId18"/>
    <p:sldLayoutId id="2147483665" r:id="rId19"/>
    <p:sldLayoutId id="2147483666" r:id="rId20"/>
    <p:sldLayoutId id="2147483667" r:id="rId21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343400" y="990600"/>
            <a:ext cx="39837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Environmental structure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F5549-C477-204C-9925-E63369CA9E92}"/>
              </a:ext>
            </a:extLst>
          </p:cNvPr>
          <p:cNvSpPr/>
          <p:nvPr/>
        </p:nvSpPr>
        <p:spPr>
          <a:xfrm>
            <a:off x="0" y="1676400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tropical cyclone diurnal cycle: connecting the TC inner core to the environment (2014 Hurricane Edouard)</a:t>
            </a:r>
          </a:p>
        </p:txBody>
      </p:sp>
      <p:pic>
        <p:nvPicPr>
          <p:cNvPr id="8" name="Picture 7" descr="A picture containing white, photo, sitting, train&#10;&#10;Description automatically generated">
            <a:extLst>
              <a:ext uri="{FF2B5EF4-FFF2-40B4-BE49-F238E27FC236}">
                <a16:creationId xmlns:a16="http://schemas.microsoft.com/office/drawing/2014/main" id="{475508A6-5F4B-9A4B-B525-65C4EFEE4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514600"/>
            <a:ext cx="3200400" cy="3200400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FC84F5B5-2CE6-734B-9D84-9B5CD53F52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2" b="90000" l="9877" r="89815">
                        <a14:foregroundMark x1="37037" y1="7292" x2="37037" y2="7292"/>
                        <a14:foregroundMark x1="41821" y1="2708" x2="41821" y2="2708"/>
                        <a14:foregroundMark x1="52160" y1="15417" x2="52160" y2="15417"/>
                        <a14:foregroundMark x1="54630" y1="14583" x2="54630" y2="14583"/>
                        <a14:foregroundMark x1="66204" y1="46042" x2="66204" y2="46042"/>
                        <a14:foregroundMark x1="66512" y1="42500" x2="66512" y2="42500"/>
                        <a14:foregroundMark x1="66667" y1="40833" x2="66667" y2="40833"/>
                        <a14:foregroundMark x1="67747" y1="50625" x2="67747" y2="50625"/>
                        <a14:foregroundMark x1="47994" y1="1250" x2="47994" y2="1250"/>
                        <a14:foregroundMark x1="42284" y1="1042" x2="42284" y2="1042"/>
                        <a14:foregroundMark x1="55556" y1="14583" x2="55556" y2="14583"/>
                        <a14:foregroundMark x1="33333" y1="53333" x2="33333" y2="53333"/>
                        <a14:foregroundMark x1="33333" y1="49792" x2="33333" y2="49792"/>
                        <a14:foregroundMark x1="33642" y1="49792" x2="33642" y2="49792"/>
                        <a14:foregroundMark x1="33333" y1="50417" x2="33333" y2="50417"/>
                      </a14:backgroundRemoval>
                    </a14:imgEffect>
                  </a14:imgLayer>
                </a14:imgProps>
              </a:ext>
            </a:extLst>
          </a:blip>
          <a:srcRect l="10466" r="29322" b="14517"/>
          <a:stretch/>
        </p:blipFill>
        <p:spPr>
          <a:xfrm>
            <a:off x="1132332" y="2718299"/>
            <a:ext cx="2734056" cy="2415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BE0C85-248B-2A43-B869-02746631B433}"/>
              </a:ext>
            </a:extLst>
          </p:cNvPr>
          <p:cNvSpPr/>
          <p:nvPr/>
        </p:nvSpPr>
        <p:spPr>
          <a:xfrm>
            <a:off x="1219200" y="5930188"/>
            <a:ext cx="267256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Radially propagating</a:t>
            </a:r>
          </a:p>
          <a:p>
            <a:pPr algn="ctr"/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TC diurnal pulse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D7C218-DEEB-C546-8D3C-953DDD195F91}"/>
              </a:ext>
            </a:extLst>
          </p:cNvPr>
          <p:cNvSpPr/>
          <p:nvPr/>
        </p:nvSpPr>
        <p:spPr>
          <a:xfrm>
            <a:off x="762000" y="2237601"/>
            <a:ext cx="32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GOES Visible and P-3 LF radar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62F800-5C30-9A48-A753-F86A2AADC540}"/>
              </a:ext>
            </a:extLst>
          </p:cNvPr>
          <p:cNvSpPr txBox="1"/>
          <p:nvPr/>
        </p:nvSpPr>
        <p:spPr>
          <a:xfrm>
            <a:off x="1768419" y="3578279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TC diurnal pulse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DAFD040-431D-AF4D-A59B-CDDFB086060A}"/>
              </a:ext>
            </a:extLst>
          </p:cNvPr>
          <p:cNvCxnSpPr>
            <a:cxnSpLocks/>
          </p:cNvCxnSpPr>
          <p:nvPr/>
        </p:nvCxnSpPr>
        <p:spPr>
          <a:xfrm flipV="1">
            <a:off x="2362200" y="2986065"/>
            <a:ext cx="0" cy="60350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4641075-BC95-DE44-9CE9-52D6D816785C}"/>
              </a:ext>
            </a:extLst>
          </p:cNvPr>
          <p:cNvCxnSpPr>
            <a:cxnSpLocks/>
          </p:cNvCxnSpPr>
          <p:nvPr/>
        </p:nvCxnSpPr>
        <p:spPr>
          <a:xfrm flipV="1">
            <a:off x="2651181" y="3215470"/>
            <a:ext cx="384048" cy="3628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3221A4-A589-D043-A899-14628ADAB03D}"/>
              </a:ext>
            </a:extLst>
          </p:cNvPr>
          <p:cNvCxnSpPr>
            <a:cxnSpLocks/>
          </p:cNvCxnSpPr>
          <p:nvPr/>
        </p:nvCxnSpPr>
        <p:spPr>
          <a:xfrm flipV="1">
            <a:off x="2998396" y="3642531"/>
            <a:ext cx="465820" cy="9927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26A645E-D2E3-C64D-AE8B-00422B3D8F5D}"/>
              </a:ext>
            </a:extLst>
          </p:cNvPr>
          <p:cNvCxnSpPr>
            <a:cxnSpLocks/>
          </p:cNvCxnSpPr>
          <p:nvPr/>
        </p:nvCxnSpPr>
        <p:spPr>
          <a:xfrm flipH="1" flipV="1">
            <a:off x="1866102" y="3265231"/>
            <a:ext cx="191298" cy="3130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CE80348-770A-4241-A14D-643B6A2CAFDA}"/>
              </a:ext>
            </a:extLst>
          </p:cNvPr>
          <p:cNvCxnSpPr>
            <a:cxnSpLocks/>
          </p:cNvCxnSpPr>
          <p:nvPr/>
        </p:nvCxnSpPr>
        <p:spPr>
          <a:xfrm flipH="1" flipV="1">
            <a:off x="1605931" y="3634526"/>
            <a:ext cx="237744" cy="9927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2">
            <a:extLst>
              <a:ext uri="{FF2B5EF4-FFF2-40B4-BE49-F238E27FC236}">
                <a16:creationId xmlns:a16="http://schemas.microsoft.com/office/drawing/2014/main" id="{A8D38E8E-DFB1-4847-8496-44B9A83875BE}"/>
              </a:ext>
            </a:extLst>
          </p:cNvPr>
          <p:cNvSpPr txBox="1">
            <a:spLocks/>
          </p:cNvSpPr>
          <p:nvPr/>
        </p:nvSpPr>
        <p:spPr>
          <a:xfrm>
            <a:off x="6229973" y="4510280"/>
            <a:ext cx="2133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E274A9-2A05-9D49-938F-3EDB8C37A972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6" name="Picture 65" descr="140916H1_1416_rz_vr.jpg">
            <a:extLst>
              <a:ext uri="{FF2B5EF4-FFF2-40B4-BE49-F238E27FC236}">
                <a16:creationId xmlns:a16="http://schemas.microsoft.com/office/drawing/2014/main" id="{66F2E7BE-1D45-184E-9754-CC8116E8CC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" r="8334"/>
          <a:stretch/>
        </p:blipFill>
        <p:spPr>
          <a:xfrm>
            <a:off x="4407264" y="2907792"/>
            <a:ext cx="7432844" cy="231731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F9CCEADC-A99F-9A4F-BDFB-F142FBB87092}"/>
              </a:ext>
            </a:extLst>
          </p:cNvPr>
          <p:cNvSpPr/>
          <p:nvPr/>
        </p:nvSpPr>
        <p:spPr>
          <a:xfrm>
            <a:off x="7863842" y="3090672"/>
            <a:ext cx="365760" cy="1883664"/>
          </a:xfrm>
          <a:prstGeom prst="rect">
            <a:avLst/>
          </a:prstGeom>
          <a:solidFill>
            <a:schemeClr val="bg1">
              <a:lumMod val="5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C2CE578-B652-0647-8480-FAA4FEC2C844}"/>
              </a:ext>
            </a:extLst>
          </p:cNvPr>
          <p:cNvSpPr txBox="1"/>
          <p:nvPr/>
        </p:nvSpPr>
        <p:spPr>
          <a:xfrm>
            <a:off x="721732" y="3669268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531B704-8462-4147-83A4-562D352A0492}"/>
              </a:ext>
            </a:extLst>
          </p:cNvPr>
          <p:cNvSpPr txBox="1"/>
          <p:nvPr/>
        </p:nvSpPr>
        <p:spPr>
          <a:xfrm>
            <a:off x="1386249" y="37338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4E403E7-2CD0-D046-9B04-D660EBAC5212}"/>
              </a:ext>
            </a:extLst>
          </p:cNvPr>
          <p:cNvSpPr txBox="1"/>
          <p:nvPr/>
        </p:nvSpPr>
        <p:spPr>
          <a:xfrm>
            <a:off x="2103120" y="391284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F57EA51-43BF-D049-BB88-46E85A5CA749}"/>
              </a:ext>
            </a:extLst>
          </p:cNvPr>
          <p:cNvCxnSpPr>
            <a:cxnSpLocks/>
          </p:cNvCxnSpPr>
          <p:nvPr/>
        </p:nvCxnSpPr>
        <p:spPr>
          <a:xfrm>
            <a:off x="969264" y="3849624"/>
            <a:ext cx="493776" cy="58911"/>
          </a:xfrm>
          <a:prstGeom prst="line">
            <a:avLst/>
          </a:prstGeom>
          <a:ln w="12700">
            <a:solidFill>
              <a:schemeClr val="tx1"/>
            </a:solidFill>
            <a:prstDash val="sys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A60F171-06BA-434A-8C4E-825372569B5E}"/>
              </a:ext>
            </a:extLst>
          </p:cNvPr>
          <p:cNvCxnSpPr>
            <a:cxnSpLocks/>
          </p:cNvCxnSpPr>
          <p:nvPr/>
        </p:nvCxnSpPr>
        <p:spPr>
          <a:xfrm>
            <a:off x="1644649" y="3940667"/>
            <a:ext cx="530352" cy="144677"/>
          </a:xfrm>
          <a:prstGeom prst="line">
            <a:avLst/>
          </a:prstGeom>
          <a:ln w="12700">
            <a:solidFill>
              <a:schemeClr val="tx1"/>
            </a:solidFill>
            <a:prstDash val="sys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3F1E3C9C-5FF8-A841-ACF8-4AB486686B55}"/>
              </a:ext>
            </a:extLst>
          </p:cNvPr>
          <p:cNvSpPr txBox="1"/>
          <p:nvPr/>
        </p:nvSpPr>
        <p:spPr>
          <a:xfrm>
            <a:off x="4740169" y="3082433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7F17A68-7527-F74E-BC3A-9DC402AECF7B}"/>
              </a:ext>
            </a:extLst>
          </p:cNvPr>
          <p:cNvSpPr txBox="1"/>
          <p:nvPr/>
        </p:nvSpPr>
        <p:spPr>
          <a:xfrm>
            <a:off x="7887607" y="308056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F8DA89A-454F-2147-BB79-3CA003AE6864}"/>
              </a:ext>
            </a:extLst>
          </p:cNvPr>
          <p:cNvSpPr txBox="1"/>
          <p:nvPr/>
        </p:nvSpPr>
        <p:spPr>
          <a:xfrm>
            <a:off x="11002422" y="308056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6878F43-12D4-8B43-8AF9-BBDE91BF1DD1}"/>
              </a:ext>
            </a:extLst>
          </p:cNvPr>
          <p:cNvSpPr/>
          <p:nvPr/>
        </p:nvSpPr>
        <p:spPr>
          <a:xfrm>
            <a:off x="4778027" y="5931643"/>
            <a:ext cx="657577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TC diurnal pulse impacting storm structure</a:t>
            </a:r>
          </a:p>
          <a:p>
            <a:pPr algn="ctr"/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(environment )       B (TC diurnal pulse)       C (storm center)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14EEE9C-2DE3-4246-A5CB-90A07E6DF741}"/>
              </a:ext>
            </a:extLst>
          </p:cNvPr>
          <p:cNvSpPr/>
          <p:nvPr/>
        </p:nvSpPr>
        <p:spPr>
          <a:xfrm>
            <a:off x="4779581" y="2803566"/>
            <a:ext cx="6574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P-3 tail Doppler radar cross-section: radial wind (m s</a:t>
            </a:r>
            <a:r>
              <a:rPr lang="en-US" sz="1200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-1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sz="1200" i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1" name="Right Arrow 130">
            <a:extLst>
              <a:ext uri="{FF2B5EF4-FFF2-40B4-BE49-F238E27FC236}">
                <a16:creationId xmlns:a16="http://schemas.microsoft.com/office/drawing/2014/main" id="{8BE464EE-79DD-8B4C-9171-F50C46921C8F}"/>
              </a:ext>
            </a:extLst>
          </p:cNvPr>
          <p:cNvSpPr/>
          <p:nvPr/>
        </p:nvSpPr>
        <p:spPr>
          <a:xfrm>
            <a:off x="6702725" y="6324600"/>
            <a:ext cx="307675" cy="1524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Right Arrow 131">
            <a:extLst>
              <a:ext uri="{FF2B5EF4-FFF2-40B4-BE49-F238E27FC236}">
                <a16:creationId xmlns:a16="http://schemas.microsoft.com/office/drawing/2014/main" id="{A15DF293-B895-164E-82C0-FD035AFCCE60}"/>
              </a:ext>
            </a:extLst>
          </p:cNvPr>
          <p:cNvSpPr/>
          <p:nvPr/>
        </p:nvSpPr>
        <p:spPr>
          <a:xfrm>
            <a:off x="9180576" y="6322017"/>
            <a:ext cx="307675" cy="1524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Right Arrow 140">
            <a:extLst>
              <a:ext uri="{FF2B5EF4-FFF2-40B4-BE49-F238E27FC236}">
                <a16:creationId xmlns:a16="http://schemas.microsoft.com/office/drawing/2014/main" id="{6C8E70CF-DD10-1041-8417-800595325617}"/>
              </a:ext>
            </a:extLst>
          </p:cNvPr>
          <p:cNvSpPr/>
          <p:nvPr/>
        </p:nvSpPr>
        <p:spPr>
          <a:xfrm flipH="1">
            <a:off x="5897984" y="3505200"/>
            <a:ext cx="1415783" cy="35838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1" dirty="0">
                <a:solidFill>
                  <a:schemeClr val="tx1"/>
                </a:solidFill>
              </a:rPr>
              <a:t>Enhanced Outflow</a:t>
            </a:r>
          </a:p>
        </p:txBody>
      </p:sp>
      <p:sp>
        <p:nvSpPr>
          <p:cNvPr id="142" name="Right Arrow 141">
            <a:extLst>
              <a:ext uri="{FF2B5EF4-FFF2-40B4-BE49-F238E27FC236}">
                <a16:creationId xmlns:a16="http://schemas.microsoft.com/office/drawing/2014/main" id="{87C8F5C3-E28E-4343-A09B-2006970AA1C4}"/>
              </a:ext>
            </a:extLst>
          </p:cNvPr>
          <p:cNvSpPr/>
          <p:nvPr/>
        </p:nvSpPr>
        <p:spPr>
          <a:xfrm>
            <a:off x="5897983" y="4581144"/>
            <a:ext cx="1415783" cy="35838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1" dirty="0">
                <a:solidFill>
                  <a:schemeClr val="tx1"/>
                </a:solidFill>
              </a:rPr>
              <a:t>Enhanced Inflow</a:t>
            </a: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FE4FF96A-9CF6-C744-ACBE-B5062B18F38F}"/>
              </a:ext>
            </a:extLst>
          </p:cNvPr>
          <p:cNvCxnSpPr/>
          <p:nvPr/>
        </p:nvCxnSpPr>
        <p:spPr>
          <a:xfrm flipH="1">
            <a:off x="7860401" y="3600075"/>
            <a:ext cx="36576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CB3B3333-9C69-6F45-98A2-FE90BD76CA1F}"/>
              </a:ext>
            </a:extLst>
          </p:cNvPr>
          <p:cNvCxnSpPr/>
          <p:nvPr/>
        </p:nvCxnSpPr>
        <p:spPr>
          <a:xfrm flipH="1">
            <a:off x="7860401" y="4013178"/>
            <a:ext cx="36576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31D34EE4-2F1B-614E-8153-EDE6CAB019BD}"/>
              </a:ext>
            </a:extLst>
          </p:cNvPr>
          <p:cNvCxnSpPr/>
          <p:nvPr/>
        </p:nvCxnSpPr>
        <p:spPr>
          <a:xfrm flipH="1">
            <a:off x="7860401" y="4419600"/>
            <a:ext cx="36576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199A2840-7448-1345-8DF2-C74D2269A29A}"/>
              </a:ext>
            </a:extLst>
          </p:cNvPr>
          <p:cNvCxnSpPr/>
          <p:nvPr/>
        </p:nvCxnSpPr>
        <p:spPr>
          <a:xfrm flipH="1">
            <a:off x="7860401" y="4875405"/>
            <a:ext cx="36576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ight Arrow 148">
            <a:extLst>
              <a:ext uri="{FF2B5EF4-FFF2-40B4-BE49-F238E27FC236}">
                <a16:creationId xmlns:a16="http://schemas.microsoft.com/office/drawing/2014/main" id="{A9F31F98-9FD2-D247-8538-A1965CB6BC4E}"/>
              </a:ext>
            </a:extLst>
          </p:cNvPr>
          <p:cNvSpPr/>
          <p:nvPr/>
        </p:nvSpPr>
        <p:spPr>
          <a:xfrm flipH="1">
            <a:off x="8904071" y="3540576"/>
            <a:ext cx="1159741" cy="27699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i="1" dirty="0">
                <a:solidFill>
                  <a:schemeClr val="tx1"/>
                </a:solidFill>
              </a:rPr>
              <a:t>Reduced Outflow</a:t>
            </a:r>
          </a:p>
        </p:txBody>
      </p:sp>
      <p:sp>
        <p:nvSpPr>
          <p:cNvPr id="150" name="Right Arrow 149">
            <a:extLst>
              <a:ext uri="{FF2B5EF4-FFF2-40B4-BE49-F238E27FC236}">
                <a16:creationId xmlns:a16="http://schemas.microsoft.com/office/drawing/2014/main" id="{FF153F7A-0874-2944-98BD-13D4677D767B}"/>
              </a:ext>
            </a:extLst>
          </p:cNvPr>
          <p:cNvSpPr/>
          <p:nvPr/>
        </p:nvSpPr>
        <p:spPr>
          <a:xfrm>
            <a:off x="8904070" y="4621834"/>
            <a:ext cx="1159741" cy="27699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i="1" dirty="0">
                <a:solidFill>
                  <a:schemeClr val="tx1"/>
                </a:solidFill>
              </a:rPr>
              <a:t>Reduced Inflow</a:t>
            </a:r>
          </a:p>
        </p:txBody>
      </p:sp>
    </p:spTree>
    <p:extLst>
      <p:ext uri="{BB962C8B-B14F-4D97-AF65-F5344CB8AC3E}">
        <p14:creationId xmlns:p14="http://schemas.microsoft.com/office/powerpoint/2010/main" val="1006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12203</TotalTime>
  <Words>83</Words>
  <Application>Microsoft Macintosh PowerPoint</Application>
  <PresentationFormat>Widescreen</PresentationFormat>
  <Paragraphs>20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Jason Dunion</cp:lastModifiedBy>
  <cp:revision>156</cp:revision>
  <dcterms:created xsi:type="dcterms:W3CDTF">2019-08-06T19:42:43Z</dcterms:created>
  <dcterms:modified xsi:type="dcterms:W3CDTF">2019-10-09T14:51:25Z</dcterms:modified>
</cp:coreProperties>
</file>