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86" r:id="rId2"/>
    <p:sldId id="294" r:id="rId3"/>
    <p:sldId id="300" r:id="rId4"/>
    <p:sldId id="296" r:id="rId5"/>
    <p:sldId id="307" r:id="rId6"/>
    <p:sldId id="308" r:id="rId7"/>
    <p:sldId id="309" r:id="rId8"/>
    <p:sldId id="320" r:id="rId9"/>
    <p:sldId id="297" r:id="rId10"/>
    <p:sldId id="314" r:id="rId11"/>
    <p:sldId id="315" r:id="rId12"/>
    <p:sldId id="316" r:id="rId13"/>
    <p:sldId id="317" r:id="rId14"/>
    <p:sldId id="293" r:id="rId15"/>
    <p:sldId id="265" r:id="rId16"/>
    <p:sldId id="312" r:id="rId17"/>
    <p:sldId id="288" r:id="rId18"/>
    <p:sldId id="287" r:id="rId19"/>
    <p:sldId id="310" r:id="rId20"/>
    <p:sldId id="299" r:id="rId21"/>
    <p:sldId id="321" r:id="rId22"/>
    <p:sldId id="322" r:id="rId23"/>
    <p:sldId id="32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ADFF"/>
    <a:srgbClr val="95ABFF"/>
    <a:srgbClr val="E8F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11" autoAdjust="0"/>
    <p:restoredTop sz="96751" autoAdjust="0"/>
  </p:normalViewPr>
  <p:slideViewPr>
    <p:cSldViewPr snapToGrid="0" snapToObjects="1">
      <p:cViewPr>
        <p:scale>
          <a:sx n="100" d="100"/>
          <a:sy n="100" d="100"/>
        </p:scale>
        <p:origin x="-1368" y="3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4356E0-BE4A-0E47-AEDC-FEB4A40A0F76}" type="datetimeFigureOut">
              <a:rPr lang="en-US" smtClean="0"/>
              <a:t>4/30/14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3FA496-70CD-8B47-A0C3-947BDE8950F8}" type="slidenum">
              <a:rPr lang="en-US" smtClean="0"/>
              <a:t>‹#›</a:t>
            </a:fld>
            <a:endParaRPr lang="en-US"/>
          </a:p>
        </p:txBody>
      </p:sp>
    </p:spTree>
    <p:extLst>
      <p:ext uri="{BB962C8B-B14F-4D97-AF65-F5344CB8AC3E}">
        <p14:creationId xmlns:p14="http://schemas.microsoft.com/office/powerpoint/2010/main" val="27010200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3FA496-70CD-8B47-A0C3-947BDE8950F8}" type="slidenum">
              <a:rPr lang="en-US" smtClean="0"/>
              <a:t>3</a:t>
            </a:fld>
            <a:endParaRPr lang="en-US"/>
          </a:p>
        </p:txBody>
      </p:sp>
    </p:spTree>
    <p:extLst>
      <p:ext uri="{BB962C8B-B14F-4D97-AF65-F5344CB8AC3E}">
        <p14:creationId xmlns:p14="http://schemas.microsoft.com/office/powerpoint/2010/main" val="1640757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CDO top = ~48,000 </a:t>
            </a:r>
            <a:r>
              <a:rPr lang="en-US" dirty="0" err="1" smtClean="0"/>
              <a:t>ft</a:t>
            </a:r>
            <a:r>
              <a:rPr lang="en-US" dirty="0" smtClean="0"/>
              <a:t> &gt;&gt;</a:t>
            </a:r>
            <a:r>
              <a:rPr lang="en-US" baseline="0" dirty="0" smtClean="0"/>
              <a:t> G-IV only gets up to ~45,000 </a:t>
            </a:r>
            <a:r>
              <a:rPr lang="en-US" baseline="0" dirty="0" err="1" smtClean="0"/>
              <a:t>ft</a:t>
            </a:r>
            <a:r>
              <a:rPr lang="en-US" baseline="0" dirty="0" smtClean="0"/>
              <a:t> toward end of mission</a:t>
            </a:r>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21</a:t>
            </a:fld>
            <a:endParaRPr lang="en-US"/>
          </a:p>
        </p:txBody>
      </p:sp>
    </p:spTree>
    <p:extLst>
      <p:ext uri="{BB962C8B-B14F-4D97-AF65-F5344CB8AC3E}">
        <p14:creationId xmlns:p14="http://schemas.microsoft.com/office/powerpoint/2010/main" val="420175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CDO top = ~48,000 </a:t>
            </a:r>
            <a:r>
              <a:rPr lang="en-US" dirty="0" err="1" smtClean="0"/>
              <a:t>ft</a:t>
            </a:r>
            <a:r>
              <a:rPr lang="en-US" dirty="0" smtClean="0"/>
              <a:t> &gt;&gt;</a:t>
            </a:r>
            <a:r>
              <a:rPr lang="en-US" baseline="0" dirty="0" smtClean="0"/>
              <a:t> G-IV only gets up to ~45,000 </a:t>
            </a:r>
            <a:r>
              <a:rPr lang="en-US" baseline="0" dirty="0" err="1" smtClean="0"/>
              <a:t>ft</a:t>
            </a:r>
            <a:r>
              <a:rPr lang="en-US" baseline="0" dirty="0" smtClean="0"/>
              <a:t> toward end of mission</a:t>
            </a:r>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22</a:t>
            </a:fld>
            <a:endParaRPr lang="en-US"/>
          </a:p>
        </p:txBody>
      </p:sp>
    </p:spTree>
    <p:extLst>
      <p:ext uri="{BB962C8B-B14F-4D97-AF65-F5344CB8AC3E}">
        <p14:creationId xmlns:p14="http://schemas.microsoft.com/office/powerpoint/2010/main" val="420175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latin typeface="+mn-lt"/>
              </a:rPr>
              <a:t>Summary of our work on assessing the latest cloud</a:t>
            </a:r>
            <a:r>
              <a:rPr lang="en-US" baseline="0" dirty="0" smtClean="0">
                <a:latin typeface="+mn-lt"/>
              </a:rPr>
              <a:t> height algorithm from NESDIS, called ACHA (ABI Cloud Height Algorithm). </a:t>
            </a:r>
          </a:p>
          <a:p>
            <a:pPr marL="228600" indent="-228600">
              <a:buAutoNum type="arabicParenR"/>
            </a:pPr>
            <a:r>
              <a:rPr lang="en-US" baseline="0" dirty="0" smtClean="0">
                <a:latin typeface="+mn-lt"/>
              </a:rPr>
              <a:t>In these slides we just show the components of validation that utilize the GH CPL and S-HIS. The plot at the right is a good example of CT measurements from an over-flight of Nadine on Sept 15</a:t>
            </a:r>
            <a:r>
              <a:rPr lang="en-US" baseline="30000" dirty="0" smtClean="0">
                <a:latin typeface="+mn-lt"/>
              </a:rPr>
              <a:t>th</a:t>
            </a:r>
            <a:r>
              <a:rPr lang="en-US" baseline="0" dirty="0" smtClean="0">
                <a:latin typeface="+mn-lt"/>
              </a:rPr>
              <a:t>, 2012.</a:t>
            </a:r>
          </a:p>
          <a:p>
            <a:pPr marL="228600" indent="-228600">
              <a:buAutoNum type="arabicParenR"/>
            </a:pPr>
            <a:r>
              <a:rPr lang="en-US" baseline="0" dirty="0" smtClean="0">
                <a:latin typeface="+mn-lt"/>
              </a:rPr>
              <a:t>The takeaway (discussed on next slide) is that the ACHA estimates are in general a bit lower than the SHIS and CPL indicate, but become comparable in the cold and deeper clouds.</a:t>
            </a:r>
            <a:endParaRPr lang="en-US" dirty="0">
              <a:latin typeface="+mn-lt"/>
            </a:endParaRPr>
          </a:p>
        </p:txBody>
      </p:sp>
      <p:sp>
        <p:nvSpPr>
          <p:cNvPr id="4" name="Slide Number Placeholder 3"/>
          <p:cNvSpPr>
            <a:spLocks noGrp="1"/>
          </p:cNvSpPr>
          <p:nvPr>
            <p:ph type="sldNum" sz="quarter" idx="10"/>
          </p:nvPr>
        </p:nvSpPr>
        <p:spPr/>
        <p:txBody>
          <a:bodyPr/>
          <a:lstStyle/>
          <a:p>
            <a:fld id="{32253DA6-16D2-E540-8D4F-521113AC8E27}" type="slidenum">
              <a:rPr lang="en-US" smtClean="0"/>
              <a:t>5</a:t>
            </a:fld>
            <a:endParaRPr lang="en-US"/>
          </a:p>
        </p:txBody>
      </p:sp>
    </p:spTree>
    <p:extLst>
      <p:ext uri="{BB962C8B-B14F-4D97-AF65-F5344CB8AC3E}">
        <p14:creationId xmlns:p14="http://schemas.microsoft.com/office/powerpoint/2010/main" val="283271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smtClean="0"/>
              <a:t>Comparisons of collocated CPL (top</a:t>
            </a:r>
            <a:r>
              <a:rPr lang="en-US" baseline="0" dirty="0" smtClean="0"/>
              <a:t> graph) </a:t>
            </a:r>
            <a:r>
              <a:rPr lang="en-US" dirty="0" smtClean="0"/>
              <a:t>and SHIS (bottom) with ACHA,</a:t>
            </a:r>
            <a:r>
              <a:rPr lang="en-US" baseline="0" dirty="0" smtClean="0"/>
              <a:t> as scaled by the difference between the CT estimates (or differences).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The colors indicate ACHA-estimated </a:t>
            </a:r>
            <a:r>
              <a:rPr lang="en-US" baseline="0" dirty="0" err="1" smtClean="0"/>
              <a:t>emissivities</a:t>
            </a:r>
            <a:r>
              <a:rPr lang="en-US" baseline="0" dirty="0" smtClean="0"/>
              <a:t> of the cloud targets being height assigned.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What this shows is we can characterize the differences (ACHA always lower, but to varying degrees) based on properties provided by the GH instruments.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SHIS emissivity explains a bit more than the CPL OD, but they both point to the ACHA heights being a function of these cloud properties.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baseline="0" dirty="0" smtClean="0"/>
              <a:t>In cold convective opaque CTs, the ACHA method performs pretty well, and so this is why we trust it in GH mission directives, along with the other things like OTs and lightning, of course.</a:t>
            </a:r>
            <a:endParaRPr lang="en-US" dirty="0"/>
          </a:p>
        </p:txBody>
      </p:sp>
      <p:sp>
        <p:nvSpPr>
          <p:cNvPr id="4" name="Slide Number Placeholder 3"/>
          <p:cNvSpPr>
            <a:spLocks noGrp="1"/>
          </p:cNvSpPr>
          <p:nvPr>
            <p:ph type="sldNum" sz="quarter" idx="10"/>
          </p:nvPr>
        </p:nvSpPr>
        <p:spPr/>
        <p:txBody>
          <a:bodyPr/>
          <a:lstStyle/>
          <a:p>
            <a:fld id="{32253DA6-16D2-E540-8D4F-521113AC8E27}" type="slidenum">
              <a:rPr lang="en-US" smtClean="0"/>
              <a:t>6</a:t>
            </a:fld>
            <a:endParaRPr lang="en-US"/>
          </a:p>
        </p:txBody>
      </p:sp>
    </p:spTree>
    <p:extLst>
      <p:ext uri="{BB962C8B-B14F-4D97-AF65-F5344CB8AC3E}">
        <p14:creationId xmlns:p14="http://schemas.microsoft.com/office/powerpoint/2010/main" val="283271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1200" kern="1200" dirty="0" smtClean="0">
                <a:solidFill>
                  <a:schemeClr val="tx1"/>
                </a:solidFill>
                <a:latin typeface="+mn-lt"/>
                <a:ea typeface="+mn-ea"/>
                <a:cs typeface="+mn-cs"/>
              </a:rPr>
              <a:t>2013, no viable HAMSR</a:t>
            </a:r>
            <a:r>
              <a:rPr lang="en-US" sz="1200" kern="1200" baseline="0" dirty="0" smtClean="0">
                <a:solidFill>
                  <a:schemeClr val="tx1"/>
                </a:solidFill>
                <a:latin typeface="+mn-lt"/>
                <a:ea typeface="+mn-ea"/>
                <a:cs typeface="+mn-cs"/>
              </a:rPr>
              <a:t> cases</a:t>
            </a:r>
          </a:p>
          <a:p>
            <a:pPr marL="228600" indent="-228600">
              <a:buAutoNum type="arabicParenR"/>
            </a:pPr>
            <a:r>
              <a:rPr lang="en-US" sz="1200" kern="1200" baseline="0" dirty="0" smtClean="0">
                <a:solidFill>
                  <a:schemeClr val="tx1"/>
                </a:solidFill>
                <a:latin typeface="+mn-lt"/>
                <a:ea typeface="+mn-ea"/>
                <a:cs typeface="+mn-cs"/>
              </a:rPr>
              <a:t>2010 Earl &gt;&gt; good case &gt;&gt; strong TC, fairly large eye &gt;&gt; AMSU got a decent look (also looked at coincident DC-8 GPS </a:t>
            </a:r>
            <a:r>
              <a:rPr lang="en-US" sz="1200" kern="1200" baseline="0" dirty="0" err="1" smtClean="0">
                <a:solidFill>
                  <a:schemeClr val="tx1"/>
                </a:solidFill>
                <a:latin typeface="+mn-lt"/>
                <a:ea typeface="+mn-ea"/>
                <a:cs typeface="+mn-cs"/>
              </a:rPr>
              <a:t>dropsondes</a:t>
            </a:r>
            <a:r>
              <a:rPr lang="en-US" sz="1200" kern="1200" baseline="0" dirty="0" smtClean="0">
                <a:solidFill>
                  <a:schemeClr val="tx1"/>
                </a:solidFill>
                <a:latin typeface="+mn-lt"/>
                <a:ea typeface="+mn-ea"/>
                <a:cs typeface="+mn-cs"/>
              </a:rPr>
              <a:t>)</a:t>
            </a:r>
          </a:p>
          <a:p>
            <a:pPr marL="228600" indent="-228600">
              <a:buAutoNum type="arabicParenR"/>
            </a:pPr>
            <a:endParaRPr lang="en-US" sz="1200" kern="1200" baseline="0" dirty="0" smtClean="0">
              <a:solidFill>
                <a:schemeClr val="tx1"/>
              </a:solidFill>
              <a:latin typeface="+mn-lt"/>
              <a:ea typeface="+mn-ea"/>
              <a:cs typeface="+mn-cs"/>
            </a:endParaRPr>
          </a:p>
          <a:p>
            <a:pPr marL="228600" indent="-228600">
              <a:buAutoNum type="arabicParen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Derrick took a look at the one GH flight from 2013 that flew near a TC core, and unfortunately it did not fly close enough to the storm center to capture the warm core. So we have nothing to work with from 2013. So he went back to the GRIP data and looked at Earl (previously we had looked at Karl).  The nice thing about Earl is that it was a strong TC and the eye was fairly large at this point so AMSU got a decent look (versus small storm/eye for Karl).  He then pulled the DC8 drops for the time when the DC8 was flying with the GH.  An x-sect of HAMSR in the first slide shows it capturing a good portion of the warm core. The second slide shows a comparison of the anomalies derived from </a:t>
            </a:r>
            <a:r>
              <a:rPr lang="en-US" sz="1200" kern="1200" dirty="0" err="1" smtClean="0">
                <a:solidFill>
                  <a:schemeClr val="tx1"/>
                </a:solidFill>
                <a:latin typeface="+mn-lt"/>
                <a:ea typeface="+mn-ea"/>
                <a:cs typeface="+mn-cs"/>
              </a:rPr>
              <a:t>dropsonde</a:t>
            </a:r>
            <a:r>
              <a:rPr lang="en-US" sz="1200" kern="1200" dirty="0" smtClean="0">
                <a:solidFill>
                  <a:schemeClr val="tx1"/>
                </a:solidFill>
                <a:latin typeface="+mn-lt"/>
                <a:ea typeface="+mn-ea"/>
                <a:cs typeface="+mn-cs"/>
              </a:rPr>
              <a:t>, HAMSR and AMSU.  The anomaly magnitudes should not match up exactly because resolution issues obviously come into play and especially knock down the magnitude of the AMSU.  There is a hint of a double warm core structure emerging above 300 </a:t>
            </a:r>
            <a:r>
              <a:rPr lang="en-US" sz="1200" kern="1200" dirty="0" err="1" smtClean="0">
                <a:solidFill>
                  <a:schemeClr val="tx1"/>
                </a:solidFill>
                <a:latin typeface="+mn-lt"/>
                <a:ea typeface="+mn-ea"/>
                <a:cs typeface="+mn-cs"/>
              </a:rPr>
              <a:t>hPa</a:t>
            </a:r>
            <a:r>
              <a:rPr lang="en-US" sz="1200" kern="1200" dirty="0" smtClean="0">
                <a:solidFill>
                  <a:schemeClr val="tx1"/>
                </a:solidFill>
                <a:latin typeface="+mn-lt"/>
                <a:ea typeface="+mn-ea"/>
                <a:cs typeface="+mn-cs"/>
              </a:rPr>
              <a:t> in the </a:t>
            </a:r>
            <a:r>
              <a:rPr lang="en-US" sz="1200" kern="1200" dirty="0" err="1" smtClean="0">
                <a:solidFill>
                  <a:schemeClr val="tx1"/>
                </a:solidFill>
                <a:latin typeface="+mn-lt"/>
                <a:ea typeface="+mn-ea"/>
                <a:cs typeface="+mn-cs"/>
              </a:rPr>
              <a:t>dropsonde</a:t>
            </a:r>
            <a:r>
              <a:rPr lang="en-US" sz="1200" kern="1200" dirty="0" smtClean="0">
                <a:solidFill>
                  <a:schemeClr val="tx1"/>
                </a:solidFill>
                <a:latin typeface="+mn-lt"/>
                <a:ea typeface="+mn-ea"/>
                <a:cs typeface="+mn-cs"/>
              </a:rPr>
              <a:t> profile, but the DC-8 was flying at 260 </a:t>
            </a:r>
            <a:r>
              <a:rPr lang="en-US" sz="1200" kern="1200" dirty="0" err="1" smtClean="0">
                <a:solidFill>
                  <a:schemeClr val="tx1"/>
                </a:solidFill>
                <a:latin typeface="+mn-lt"/>
                <a:ea typeface="+mn-ea"/>
                <a:cs typeface="+mn-cs"/>
              </a:rPr>
              <a:t>hPa</a:t>
            </a:r>
            <a:r>
              <a:rPr lang="en-US" sz="1200" kern="1200" dirty="0" smtClean="0">
                <a:solidFill>
                  <a:schemeClr val="tx1"/>
                </a:solidFill>
                <a:latin typeface="+mn-lt"/>
                <a:ea typeface="+mn-ea"/>
                <a:cs typeface="+mn-cs"/>
              </a:rPr>
              <a:t> so unfortunately we cant see what is likely the dominant warm core above this.</a:t>
            </a:r>
          </a:p>
          <a:p>
            <a:r>
              <a:rPr lang="en-US" sz="1200" kern="1200" dirty="0" smtClean="0">
                <a:solidFill>
                  <a:schemeClr val="tx1"/>
                </a:solidFill>
                <a:latin typeface="+mn-lt"/>
                <a:ea typeface="+mn-ea"/>
                <a:cs typeface="+mn-cs"/>
              </a:rPr>
              <a:t>    This example is ideally what we would like to get more cases of, *IF* the GH will start overflying cores again. We could also add SSMIS and ATMS sounder anomaly estimates to the comparisons.</a:t>
            </a:r>
          </a:p>
          <a:p>
            <a:r>
              <a:rPr lang="en-US" sz="1200" kern="1200" dirty="0" smtClean="0">
                <a:solidFill>
                  <a:schemeClr val="tx1"/>
                </a:solidFill>
                <a:latin typeface="+mn-lt"/>
                <a:ea typeface="+mn-ea"/>
                <a:cs typeface="+mn-cs"/>
              </a:rPr>
              <a:t>     Let us know if you can shape this into your presentation for the HS3 meeting, and if you need anything further.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Chris/Derrick</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Note that the DC-8 data stops at 263 </a:t>
            </a:r>
            <a:r>
              <a:rPr lang="en-US" sz="1200" kern="1200" dirty="0" err="1" smtClean="0">
                <a:solidFill>
                  <a:schemeClr val="tx1"/>
                </a:solidFill>
                <a:latin typeface="+mn-lt"/>
                <a:ea typeface="+mn-ea"/>
                <a:cs typeface="+mn-cs"/>
              </a:rPr>
              <a:t>mb</a:t>
            </a:r>
            <a:r>
              <a:rPr lang="en-US" sz="1200" kern="1200" dirty="0" smtClean="0">
                <a:solidFill>
                  <a:schemeClr val="tx1"/>
                </a:solidFill>
                <a:latin typeface="+mn-lt"/>
                <a:ea typeface="+mn-ea"/>
                <a:cs typeface="+mn-cs"/>
              </a:rPr>
              <a:t>.  The eye drop was at 238 </a:t>
            </a:r>
            <a:r>
              <a:rPr lang="en-US" sz="1200" kern="1200" dirty="0" err="1" smtClean="0">
                <a:solidFill>
                  <a:schemeClr val="tx1"/>
                </a:solidFill>
                <a:latin typeface="+mn-lt"/>
                <a:ea typeface="+mn-ea"/>
                <a:cs typeface="+mn-cs"/>
              </a:rPr>
              <a:t>mb</a:t>
            </a:r>
            <a:r>
              <a:rPr lang="en-US" sz="1200" kern="1200" dirty="0" smtClean="0">
                <a:solidFill>
                  <a:schemeClr val="tx1"/>
                </a:solidFill>
                <a:latin typeface="+mn-lt"/>
                <a:ea typeface="+mn-ea"/>
                <a:cs typeface="+mn-cs"/>
              </a:rPr>
              <a:t> but the earlier drops I used for the environment did not go that high.  I dug down farther and noted that aircraft gained some altitude after burning fuel so I can get the environment up to that 238 </a:t>
            </a:r>
            <a:r>
              <a:rPr lang="en-US" sz="1200" kern="1200" dirty="0" err="1" smtClean="0">
                <a:solidFill>
                  <a:schemeClr val="tx1"/>
                </a:solidFill>
                <a:latin typeface="+mn-lt"/>
                <a:ea typeface="+mn-ea"/>
                <a:cs typeface="+mn-cs"/>
              </a:rPr>
              <a:t>mb</a:t>
            </a:r>
            <a:r>
              <a:rPr lang="en-US" sz="1200" kern="1200" dirty="0" smtClean="0">
                <a:solidFill>
                  <a:schemeClr val="tx1"/>
                </a:solidFill>
                <a:latin typeface="+mn-lt"/>
                <a:ea typeface="+mn-ea"/>
                <a:cs typeface="+mn-cs"/>
              </a:rPr>
              <a:t> level. This is important because the satellite sounders show the warm core peaking around the 250 </a:t>
            </a:r>
            <a:r>
              <a:rPr lang="en-US" sz="1200" kern="1200" dirty="0" err="1" smtClean="0">
                <a:solidFill>
                  <a:schemeClr val="tx1"/>
                </a:solidFill>
                <a:latin typeface="+mn-lt"/>
                <a:ea typeface="+mn-ea"/>
                <a:cs typeface="+mn-cs"/>
              </a:rPr>
              <a:t>mb</a:t>
            </a:r>
            <a:r>
              <a:rPr lang="en-US" sz="1200" kern="1200" dirty="0" smtClean="0">
                <a:solidFill>
                  <a:schemeClr val="tx1"/>
                </a:solidFill>
                <a:latin typeface="+mn-lt"/>
                <a:ea typeface="+mn-ea"/>
                <a:cs typeface="+mn-cs"/>
              </a:rPr>
              <a:t> then dropping off above.  I will update the last image and re-send.  The double warm core peak in the </a:t>
            </a:r>
            <a:r>
              <a:rPr lang="en-US" sz="1200" kern="1200" dirty="0" err="1" smtClean="0">
                <a:solidFill>
                  <a:schemeClr val="tx1"/>
                </a:solidFill>
                <a:latin typeface="+mn-lt"/>
                <a:ea typeface="+mn-ea"/>
                <a:cs typeface="+mn-cs"/>
              </a:rPr>
              <a:t>dropsonde</a:t>
            </a:r>
            <a:r>
              <a:rPr lang="en-US" sz="1200" kern="1200" dirty="0" smtClean="0">
                <a:solidFill>
                  <a:schemeClr val="tx1"/>
                </a:solidFill>
                <a:latin typeface="+mn-lt"/>
                <a:ea typeface="+mn-ea"/>
                <a:cs typeface="+mn-cs"/>
              </a:rPr>
              <a:t> data is interesting since we see this in model simulations fairly frequently.  It appears in the classic Inez analysis and HWRF simulations (attached screen shot of talk by </a:t>
            </a:r>
            <a:r>
              <a:rPr lang="en-US" sz="1200" kern="1200" dirty="0" err="1" smtClean="0">
                <a:solidFill>
                  <a:schemeClr val="tx1"/>
                </a:solidFill>
                <a:latin typeface="+mn-lt"/>
                <a:ea typeface="+mn-ea"/>
                <a:cs typeface="+mn-cs"/>
              </a:rPr>
              <a:t>Channh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Kieu</a:t>
            </a:r>
            <a:r>
              <a:rPr lang="en-US" sz="1200" kern="1200" dirty="0" smtClean="0">
                <a:solidFill>
                  <a:schemeClr val="tx1"/>
                </a:solidFill>
                <a:latin typeface="+mn-lt"/>
                <a:ea typeface="+mn-ea"/>
                <a:cs typeface="+mn-cs"/>
              </a:rPr>
              <a:t> at AMS in San Diego).  Recent papers have tried to explain the upper core using the argument of stratospheric entrainment due to a high level inflow layer.  I am not aware of any observational evidence of this.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Derrick</a:t>
            </a:r>
          </a:p>
          <a:p>
            <a:endParaRPr lang="en-US" dirty="0"/>
          </a:p>
        </p:txBody>
      </p:sp>
      <p:sp>
        <p:nvSpPr>
          <p:cNvPr id="4" name="Slide Number Placeholder 3"/>
          <p:cNvSpPr>
            <a:spLocks noGrp="1"/>
          </p:cNvSpPr>
          <p:nvPr>
            <p:ph type="sldNum" sz="quarter" idx="10"/>
          </p:nvPr>
        </p:nvSpPr>
        <p:spPr/>
        <p:txBody>
          <a:bodyPr/>
          <a:lstStyle/>
          <a:p>
            <a:fld id="{783FA496-70CD-8B47-A0C3-947BDE8950F8}" type="slidenum">
              <a:rPr lang="en-US" smtClean="0"/>
              <a:t>7</a:t>
            </a:fld>
            <a:endParaRPr lang="en-US"/>
          </a:p>
        </p:txBody>
      </p:sp>
    </p:spTree>
    <p:extLst>
      <p:ext uri="{BB962C8B-B14F-4D97-AF65-F5344CB8AC3E}">
        <p14:creationId xmlns:p14="http://schemas.microsoft.com/office/powerpoint/2010/main" val="198444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-2D</a:t>
            </a:r>
            <a:r>
              <a:rPr lang="en-US" baseline="0" dirty="0" smtClean="0"/>
              <a:t> histogram c</a:t>
            </a:r>
            <a:r>
              <a:rPr lang="en-US" dirty="0" smtClean="0"/>
              <a:t>olor shading is distribution of pre-genesis</a:t>
            </a:r>
            <a:r>
              <a:rPr lang="en-US" baseline="0" dirty="0" smtClean="0"/>
              <a:t> and </a:t>
            </a:r>
            <a:r>
              <a:rPr lang="en-US" baseline="0" dirty="0" err="1" smtClean="0"/>
              <a:t>nondeveloping</a:t>
            </a:r>
            <a:r>
              <a:rPr lang="en-US" baseline="0" dirty="0" smtClean="0"/>
              <a:t> systems tracked in climate forecast system reanalysis during 2013 Atlantic hurricane season (green=low counts, red=high counts)</a:t>
            </a:r>
          </a:p>
          <a:p>
            <a:r>
              <a:rPr lang="en-US" dirty="0" smtClean="0"/>
              <a:t>-Shaded</a:t>
            </a:r>
            <a:r>
              <a:rPr lang="en-US" baseline="0" dirty="0" smtClean="0"/>
              <a:t> circles are the trajectory of pre-Gabrielle (2013) system</a:t>
            </a:r>
            <a:endParaRPr lang="en-US" dirty="0" smtClean="0"/>
          </a:p>
          <a:p>
            <a:endParaRPr lang="en-US" dirty="0" smtClean="0"/>
          </a:p>
          <a:p>
            <a:r>
              <a:rPr lang="en-US" dirty="0" smtClean="0"/>
              <a:t>Vertical alignment: distance from 850 to 500 </a:t>
            </a:r>
            <a:r>
              <a:rPr lang="en-US" dirty="0" err="1" smtClean="0"/>
              <a:t>hPa</a:t>
            </a:r>
            <a:r>
              <a:rPr lang="en-US" dirty="0" smtClean="0"/>
              <a:t> center</a:t>
            </a:r>
          </a:p>
          <a:p>
            <a:r>
              <a:rPr lang="en-US" dirty="0" smtClean="0"/>
              <a:t>Flow intensity</a:t>
            </a:r>
            <a:r>
              <a:rPr lang="en-US" baseline="0" dirty="0" smtClean="0"/>
              <a:t>: area-averaged tangential velocity (333km radius area)</a:t>
            </a:r>
          </a:p>
          <a:p>
            <a:r>
              <a:rPr lang="en-US" baseline="0" dirty="0" smtClean="0"/>
              <a:t>Flow organization: measure of how circular the flow is.  Area-averaged ratio of tangential velocity and wind speed (333km radius area)</a:t>
            </a:r>
          </a:p>
          <a:p>
            <a:r>
              <a:rPr lang="en-US" baseline="0" dirty="0" smtClean="0"/>
              <a:t>Mean RH: volume averaged moisture (333km radius area 850-600 </a:t>
            </a:r>
            <a:r>
              <a:rPr lang="en-US" baseline="0" dirty="0" err="1" smtClean="0"/>
              <a:t>hPa</a:t>
            </a:r>
            <a:r>
              <a:rPr lang="en-US" baseline="0" dirty="0" smtClean="0"/>
              <a:t> for low levels, 600-400 </a:t>
            </a:r>
            <a:r>
              <a:rPr lang="en-US" baseline="0" dirty="0" err="1" smtClean="0"/>
              <a:t>hPa</a:t>
            </a:r>
            <a:r>
              <a:rPr lang="en-US" baseline="0" dirty="0" smtClean="0"/>
              <a:t> for </a:t>
            </a:r>
            <a:r>
              <a:rPr lang="en-US" baseline="0" dirty="0" err="1" smtClean="0"/>
              <a:t>midlevels</a:t>
            </a:r>
            <a:r>
              <a:rPr lang="en-US" baseline="0" dirty="0" smtClean="0"/>
              <a:t>)</a:t>
            </a:r>
          </a:p>
          <a:p>
            <a:r>
              <a:rPr lang="en-US" baseline="0" dirty="0" smtClean="0"/>
              <a:t>Shear: Shallow layer shear calculated as azimuthal average at 500 km radius</a:t>
            </a:r>
          </a:p>
          <a:p>
            <a:r>
              <a:rPr lang="en-US" baseline="0" dirty="0" smtClean="0"/>
              <a:t>Thermal </a:t>
            </a:r>
            <a:r>
              <a:rPr lang="en-US" baseline="0" dirty="0" err="1" smtClean="0"/>
              <a:t>vorticity</a:t>
            </a:r>
            <a:r>
              <a:rPr lang="en-US" baseline="0" dirty="0" smtClean="0"/>
              <a:t>: area-averaged curl of 850-200 </a:t>
            </a:r>
            <a:r>
              <a:rPr lang="en-US" baseline="0" dirty="0" err="1" smtClean="0"/>
              <a:t>hPa</a:t>
            </a:r>
            <a:r>
              <a:rPr lang="en-US" baseline="0" dirty="0" smtClean="0"/>
              <a:t> vertical wind shear (333km radius area), cold core vs warm core</a:t>
            </a:r>
          </a:p>
          <a:p>
            <a:r>
              <a:rPr lang="en-US" baseline="0" dirty="0" smtClean="0"/>
              <a:t>Outflow: 90</a:t>
            </a:r>
            <a:r>
              <a:rPr lang="en-US" baseline="30000" dirty="0" smtClean="0"/>
              <a:t>th</a:t>
            </a:r>
            <a:r>
              <a:rPr lang="en-US" baseline="0" dirty="0" smtClean="0"/>
              <a:t> percentile of radial velocity at 500 km radius over 300-100 </a:t>
            </a:r>
            <a:r>
              <a:rPr lang="en-US" baseline="0" dirty="0" err="1" smtClean="0"/>
              <a:t>hPa</a:t>
            </a:r>
            <a:r>
              <a:rPr lang="en-US" baseline="0" dirty="0" smtClean="0"/>
              <a:t> layer</a:t>
            </a:r>
          </a:p>
        </p:txBody>
      </p:sp>
      <p:sp>
        <p:nvSpPr>
          <p:cNvPr id="4" name="Slide Number Placeholder 3"/>
          <p:cNvSpPr>
            <a:spLocks noGrp="1"/>
          </p:cNvSpPr>
          <p:nvPr>
            <p:ph type="sldNum" sz="quarter" idx="10"/>
          </p:nvPr>
        </p:nvSpPr>
        <p:spPr/>
        <p:txBody>
          <a:bodyPr/>
          <a:lstStyle/>
          <a:p>
            <a:fld id="{7AAD89FB-26D7-41D8-A21D-B01E75BF75A6}" type="slidenum">
              <a:rPr lang="en-US" smtClean="0"/>
              <a:t>11</a:t>
            </a:fld>
            <a:endParaRPr lang="en-US"/>
          </a:p>
        </p:txBody>
      </p:sp>
    </p:spTree>
    <p:extLst>
      <p:ext uri="{BB962C8B-B14F-4D97-AF65-F5344CB8AC3E}">
        <p14:creationId xmlns:p14="http://schemas.microsoft.com/office/powerpoint/2010/main" val="257529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Hi Chip,</a:t>
            </a:r>
          </a:p>
          <a:p>
            <a:r>
              <a:rPr lang="en-US" sz="1200" kern="1200" dirty="0" smtClean="0">
                <a:solidFill>
                  <a:schemeClr val="tx1"/>
                </a:solidFill>
                <a:latin typeface="+mn-lt"/>
                <a:ea typeface="+mn-ea"/>
                <a:cs typeface="+mn-cs"/>
              </a:rPr>
              <a:t>	Got it. The 850-600 </a:t>
            </a:r>
            <a:r>
              <a:rPr lang="en-US" sz="1200" kern="1200" dirty="0" err="1" smtClean="0">
                <a:solidFill>
                  <a:schemeClr val="tx1"/>
                </a:solidFill>
                <a:latin typeface="+mn-lt"/>
                <a:ea typeface="+mn-ea"/>
                <a:cs typeface="+mn-cs"/>
              </a:rPr>
              <a:t>hPa</a:t>
            </a:r>
            <a:r>
              <a:rPr lang="en-US" sz="1200" kern="1200" dirty="0" smtClean="0">
                <a:solidFill>
                  <a:schemeClr val="tx1"/>
                </a:solidFill>
                <a:latin typeface="+mn-lt"/>
                <a:ea typeface="+mn-ea"/>
                <a:cs typeface="+mn-cs"/>
              </a:rPr>
              <a:t> and 600-400 </a:t>
            </a:r>
            <a:r>
              <a:rPr lang="en-US" sz="1200" kern="1200" dirty="0" err="1" smtClean="0">
                <a:solidFill>
                  <a:schemeClr val="tx1"/>
                </a:solidFill>
                <a:latin typeface="+mn-lt"/>
                <a:ea typeface="+mn-ea"/>
                <a:cs typeface="+mn-cs"/>
              </a:rPr>
              <a:t>hPa</a:t>
            </a:r>
            <a:r>
              <a:rPr lang="en-US" sz="1200" kern="1200" dirty="0" smtClean="0">
                <a:solidFill>
                  <a:schemeClr val="tx1"/>
                </a:solidFill>
                <a:latin typeface="+mn-lt"/>
                <a:ea typeface="+mn-ea"/>
                <a:cs typeface="+mn-cs"/>
              </a:rPr>
              <a:t> %RH comparison between 2010-2013 is interesting. The shape of the respective envelops reveals many more “dry middle - moist lower” events in 2013 relative to 2010. It’s like the atmosphere conducted a “dry-by” shooting in 2013.</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Lance</a:t>
            </a:r>
            <a:endParaRPr lang="en-US" dirty="0"/>
          </a:p>
        </p:txBody>
      </p:sp>
      <p:sp>
        <p:nvSpPr>
          <p:cNvPr id="4" name="Slide Number Placeholder 3"/>
          <p:cNvSpPr>
            <a:spLocks noGrp="1"/>
          </p:cNvSpPr>
          <p:nvPr>
            <p:ph type="sldNum" sz="quarter" idx="10"/>
          </p:nvPr>
        </p:nvSpPr>
        <p:spPr/>
        <p:txBody>
          <a:bodyPr/>
          <a:lstStyle/>
          <a:p>
            <a:fld id="{7AAD89FB-26D7-41D8-A21D-B01E75BF75A6}" type="slidenum">
              <a:rPr lang="en-US" smtClean="0"/>
              <a:t>12</a:t>
            </a:fld>
            <a:endParaRPr lang="en-US"/>
          </a:p>
        </p:txBody>
      </p:sp>
    </p:spTree>
    <p:extLst>
      <p:ext uri="{BB962C8B-B14F-4D97-AF65-F5344CB8AC3E}">
        <p14:creationId xmlns:p14="http://schemas.microsoft.com/office/powerpoint/2010/main" val="383448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3FA496-70CD-8B47-A0C3-947BDE8950F8}" type="slidenum">
              <a:rPr lang="en-US" smtClean="0"/>
              <a:t>14</a:t>
            </a:fld>
            <a:endParaRPr lang="en-US"/>
          </a:p>
        </p:txBody>
      </p:sp>
    </p:spTree>
    <p:extLst>
      <p:ext uri="{BB962C8B-B14F-4D97-AF65-F5344CB8AC3E}">
        <p14:creationId xmlns:p14="http://schemas.microsoft.com/office/powerpoint/2010/main" val="358278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58879-D5BC-FC40-966D-B7E26E779892}" type="slidenum">
              <a:rPr lang="en-US" smtClean="0"/>
              <a:t>17</a:t>
            </a:fld>
            <a:endParaRPr lang="en-US"/>
          </a:p>
        </p:txBody>
      </p:sp>
    </p:spTree>
    <p:extLst>
      <p:ext uri="{BB962C8B-B14F-4D97-AF65-F5344CB8AC3E}">
        <p14:creationId xmlns:p14="http://schemas.microsoft.com/office/powerpoint/2010/main" val="2810497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a:t>
            </a:r>
            <a:r>
              <a:rPr lang="en-US" baseline="0" dirty="0" smtClean="0"/>
              <a:t> ~0.75 km resolution</a:t>
            </a:r>
          </a:p>
          <a:p>
            <a:r>
              <a:rPr lang="en-US" dirty="0" smtClean="0"/>
              <a:t>Moonlight</a:t>
            </a:r>
            <a:r>
              <a:rPr lang="en-US" baseline="0" dirty="0" smtClean="0"/>
              <a:t> or airglow (excitation of air molecules by UV radiation)</a:t>
            </a:r>
            <a:endParaRPr lang="en-US" dirty="0"/>
          </a:p>
        </p:txBody>
      </p:sp>
      <p:sp>
        <p:nvSpPr>
          <p:cNvPr id="4" name="Slide Number Placeholder 3"/>
          <p:cNvSpPr>
            <a:spLocks noGrp="1"/>
          </p:cNvSpPr>
          <p:nvPr>
            <p:ph type="sldNum" sz="quarter" idx="10"/>
          </p:nvPr>
        </p:nvSpPr>
        <p:spPr/>
        <p:txBody>
          <a:bodyPr/>
          <a:lstStyle/>
          <a:p>
            <a:fld id="{3CAEB108-9D04-D24C-879B-14BAB7E04200}" type="slidenum">
              <a:rPr lang="en-US" smtClean="0"/>
              <a:t>19</a:t>
            </a:fld>
            <a:endParaRPr lang="en-US"/>
          </a:p>
        </p:txBody>
      </p:sp>
    </p:spTree>
    <p:extLst>
      <p:ext uri="{BB962C8B-B14F-4D97-AF65-F5344CB8AC3E}">
        <p14:creationId xmlns:p14="http://schemas.microsoft.com/office/powerpoint/2010/main" val="688405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2A3BF4-0730-3945-B3BA-815A04AE6839}"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18786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A3BF4-0730-3945-B3BA-815A04AE6839}"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148411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A3BF4-0730-3945-B3BA-815A04AE6839}"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392979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A3BF4-0730-3945-B3BA-815A04AE6839}"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64078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2A3BF4-0730-3945-B3BA-815A04AE6839}" type="datetimeFigureOut">
              <a:rPr lang="en-US" smtClean="0"/>
              <a:t>4/30/14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359088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2A3BF4-0730-3945-B3BA-815A04AE6839}" type="datetimeFigureOut">
              <a:rPr lang="en-US" smtClean="0"/>
              <a:t>4/30/14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139117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2A3BF4-0730-3945-B3BA-815A04AE6839}" type="datetimeFigureOut">
              <a:rPr lang="en-US" smtClean="0"/>
              <a:t>4/30/14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195752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2A3BF4-0730-3945-B3BA-815A04AE6839}" type="datetimeFigureOut">
              <a:rPr lang="en-US" smtClean="0"/>
              <a:t>4/30/14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382149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3BF4-0730-3945-B3BA-815A04AE6839}" type="datetimeFigureOut">
              <a:rPr lang="en-US" smtClean="0"/>
              <a:t>4/30/14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379050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A3BF4-0730-3945-B3BA-815A04AE6839}" type="datetimeFigureOut">
              <a:rPr lang="en-US" smtClean="0"/>
              <a:t>4/30/14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2171537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A3BF4-0730-3945-B3BA-815A04AE6839}" type="datetimeFigureOut">
              <a:rPr lang="en-US" smtClean="0"/>
              <a:t>4/30/14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15D51-5320-3F4E-A833-7F21C16B3DB9}" type="slidenum">
              <a:rPr lang="en-US" smtClean="0"/>
              <a:t>‹#›</a:t>
            </a:fld>
            <a:endParaRPr lang="en-US"/>
          </a:p>
        </p:txBody>
      </p:sp>
    </p:spTree>
    <p:extLst>
      <p:ext uri="{BB962C8B-B14F-4D97-AF65-F5344CB8AC3E}">
        <p14:creationId xmlns:p14="http://schemas.microsoft.com/office/powerpoint/2010/main" val="11155477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8F1FF"/>
            </a:gs>
            <a:gs pos="100000">
              <a:srgbClr val="95AB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3BF4-0730-3945-B3BA-815A04AE6839}" type="datetimeFigureOut">
              <a:rPr lang="en-US" smtClean="0"/>
              <a:t>4/30/14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15D51-5320-3F4E-A833-7F21C16B3DB9}" type="slidenum">
              <a:rPr lang="en-US" smtClean="0"/>
              <a:t>‹#›</a:t>
            </a:fld>
            <a:endParaRPr lang="en-US"/>
          </a:p>
        </p:txBody>
      </p:sp>
    </p:spTree>
    <p:extLst>
      <p:ext uri="{BB962C8B-B14F-4D97-AF65-F5344CB8AC3E}">
        <p14:creationId xmlns:p14="http://schemas.microsoft.com/office/powerpoint/2010/main" val="202073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1.png"/><Relationship Id="rId5" Type="http://schemas.microsoft.com/office/2007/relationships/hdphoto" Target="../media/hdphoto1.wdp"/><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g"/><Relationship Id="rId9" Type="http://schemas.openxmlformats.org/officeDocument/2006/relationships/image" Target="../media/image25.png"/><Relationship Id="rId10" Type="http://schemas.openxmlformats.org/officeDocument/2006/relationships/image" Target="../media/image26.png"/></Relationships>
</file>

<file path=ppt/slides/_rels/slide15.xml.rels><?xml version="1.0" encoding="UTF-8" standalone="yes"?>
<Relationships xmlns="http://schemas.openxmlformats.org/package/2006/relationships"><Relationship Id="rId20" Type="http://schemas.openxmlformats.org/officeDocument/2006/relationships/image" Target="../media/image47.jpeg"/><Relationship Id="rId21" Type="http://schemas.openxmlformats.org/officeDocument/2006/relationships/image" Target="../media/image48.jpeg"/><Relationship Id="rId22" Type="http://schemas.openxmlformats.org/officeDocument/2006/relationships/image" Target="../media/image49.jpeg"/><Relationship Id="rId23" Type="http://schemas.openxmlformats.org/officeDocument/2006/relationships/image" Target="../media/image50.jpeg"/><Relationship Id="rId24" Type="http://schemas.openxmlformats.org/officeDocument/2006/relationships/image" Target="../media/image51.jpeg"/><Relationship Id="rId25" Type="http://schemas.openxmlformats.org/officeDocument/2006/relationships/image" Target="../media/image52.jpeg"/><Relationship Id="rId26" Type="http://schemas.openxmlformats.org/officeDocument/2006/relationships/image" Target="../media/image53.jpeg"/><Relationship Id="rId27" Type="http://schemas.openxmlformats.org/officeDocument/2006/relationships/image" Target="../media/image54.jpeg"/><Relationship Id="rId28" Type="http://schemas.openxmlformats.org/officeDocument/2006/relationships/image" Target="../media/image55.jpeg"/><Relationship Id="rId29"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30" Type="http://schemas.openxmlformats.org/officeDocument/2006/relationships/image" Target="../media/image57.jpeg"/><Relationship Id="rId31" Type="http://schemas.openxmlformats.org/officeDocument/2006/relationships/image" Target="../media/image58.jpeg"/><Relationship Id="rId32" Type="http://schemas.openxmlformats.org/officeDocument/2006/relationships/image" Target="../media/image59.jpeg"/><Relationship Id="rId9" Type="http://schemas.openxmlformats.org/officeDocument/2006/relationships/image" Target="../media/image36.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33" Type="http://schemas.openxmlformats.org/officeDocument/2006/relationships/image" Target="../media/image60.jpeg"/><Relationship Id="rId34" Type="http://schemas.openxmlformats.org/officeDocument/2006/relationships/image" Target="../media/image61.jpeg"/><Relationship Id="rId35" Type="http://schemas.openxmlformats.org/officeDocument/2006/relationships/image" Target="../media/image62.jpeg"/><Relationship Id="rId36" Type="http://schemas.openxmlformats.org/officeDocument/2006/relationships/image" Target="../media/image63.jpeg"/><Relationship Id="rId10" Type="http://schemas.openxmlformats.org/officeDocument/2006/relationships/image" Target="../media/image37.jpeg"/><Relationship Id="rId11" Type="http://schemas.openxmlformats.org/officeDocument/2006/relationships/image" Target="../media/image38.jpeg"/><Relationship Id="rId12" Type="http://schemas.openxmlformats.org/officeDocument/2006/relationships/image" Target="../media/image39.jpeg"/><Relationship Id="rId13" Type="http://schemas.openxmlformats.org/officeDocument/2006/relationships/image" Target="../media/image40.jpeg"/><Relationship Id="rId14" Type="http://schemas.openxmlformats.org/officeDocument/2006/relationships/image" Target="../media/image41.jpeg"/><Relationship Id="rId15" Type="http://schemas.openxmlformats.org/officeDocument/2006/relationships/image" Target="../media/image42.jpeg"/><Relationship Id="rId16" Type="http://schemas.openxmlformats.org/officeDocument/2006/relationships/image" Target="../media/image43.jpeg"/><Relationship Id="rId17" Type="http://schemas.openxmlformats.org/officeDocument/2006/relationships/image" Target="../media/image44.jpeg"/><Relationship Id="rId18" Type="http://schemas.openxmlformats.org/officeDocument/2006/relationships/image" Target="../media/image45.jpeg"/><Relationship Id="rId19" Type="http://schemas.openxmlformats.org/officeDocument/2006/relationships/image" Target="../media/image46.jpeg"/><Relationship Id="rId37" Type="http://schemas.openxmlformats.org/officeDocument/2006/relationships/image" Target="../media/image64.jpeg"/><Relationship Id="rId38" Type="http://schemas.openxmlformats.org/officeDocument/2006/relationships/image" Target="../media/image65.jpeg"/><Relationship Id="rId39" Type="http://schemas.openxmlformats.org/officeDocument/2006/relationships/image" Target="../media/image66.jpeg"/><Relationship Id="rId40" Type="http://schemas.openxmlformats.org/officeDocument/2006/relationships/image" Target="../media/image67.jpeg"/><Relationship Id="rId41" Type="http://schemas.openxmlformats.org/officeDocument/2006/relationships/image" Target="../media/image68.jpeg"/><Relationship Id="rId42" Type="http://schemas.openxmlformats.org/officeDocument/2006/relationships/image" Target="../media/image69.jpeg"/><Relationship Id="rId43" Type="http://schemas.openxmlformats.org/officeDocument/2006/relationships/image" Target="../media/image70.jpeg"/><Relationship Id="rId44" Type="http://schemas.openxmlformats.org/officeDocument/2006/relationships/image" Target="../media/image71.jpeg"/><Relationship Id="rId45" Type="http://schemas.openxmlformats.org/officeDocument/2006/relationships/image" Target="../media/image72.jpeg"/></Relationships>
</file>

<file path=ppt/slides/_rels/slide16.xml.rels><?xml version="1.0" encoding="UTF-8" standalone="yes"?>
<Relationships xmlns="http://schemas.openxmlformats.org/package/2006/relationships"><Relationship Id="rId11" Type="http://schemas.openxmlformats.org/officeDocument/2006/relationships/image" Target="../media/image82.jpg"/><Relationship Id="rId12" Type="http://schemas.openxmlformats.org/officeDocument/2006/relationships/image" Target="../media/image83.jpg"/><Relationship Id="rId13" Type="http://schemas.openxmlformats.org/officeDocument/2006/relationships/image" Target="../media/image84.jpg"/><Relationship Id="rId14" Type="http://schemas.openxmlformats.org/officeDocument/2006/relationships/image" Target="../media/image85.jpg"/><Relationship Id="rId1" Type="http://schemas.openxmlformats.org/officeDocument/2006/relationships/slideLayout" Target="../slideLayouts/slideLayout7.xml"/><Relationship Id="rId2" Type="http://schemas.openxmlformats.org/officeDocument/2006/relationships/image" Target="../media/image73.jpg"/><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g"/><Relationship Id="rId6" Type="http://schemas.openxmlformats.org/officeDocument/2006/relationships/image" Target="../media/image77.jpg"/><Relationship Id="rId7" Type="http://schemas.openxmlformats.org/officeDocument/2006/relationships/image" Target="../media/image78.jpg"/><Relationship Id="rId8" Type="http://schemas.openxmlformats.org/officeDocument/2006/relationships/image" Target="../media/image79.jpg"/><Relationship Id="rId9" Type="http://schemas.openxmlformats.org/officeDocument/2006/relationships/image" Target="../media/image80.jpg"/><Relationship Id="rId10" Type="http://schemas.openxmlformats.org/officeDocument/2006/relationships/image" Target="../media/image81.jpg"/></Relationships>
</file>

<file path=ppt/slides/_rels/slide17.xml.rels><?xml version="1.0" encoding="UTF-8" standalone="yes"?>
<Relationships xmlns="http://schemas.openxmlformats.org/package/2006/relationships"><Relationship Id="rId9" Type="http://schemas.openxmlformats.org/officeDocument/2006/relationships/image" Target="../media/image92.jpg"/><Relationship Id="rId20" Type="http://schemas.openxmlformats.org/officeDocument/2006/relationships/image" Target="../media/image103.png"/><Relationship Id="rId21" Type="http://schemas.openxmlformats.org/officeDocument/2006/relationships/image" Target="../media/image104.png"/><Relationship Id="rId22" Type="http://schemas.openxmlformats.org/officeDocument/2006/relationships/image" Target="../media/image105.png"/><Relationship Id="rId10" Type="http://schemas.openxmlformats.org/officeDocument/2006/relationships/image" Target="../media/image93.jpg"/><Relationship Id="rId11" Type="http://schemas.openxmlformats.org/officeDocument/2006/relationships/image" Target="../media/image94.jpg"/><Relationship Id="rId12" Type="http://schemas.openxmlformats.org/officeDocument/2006/relationships/image" Target="../media/image95.jpg"/><Relationship Id="rId13" Type="http://schemas.openxmlformats.org/officeDocument/2006/relationships/image" Target="../media/image96.jpg"/><Relationship Id="rId14" Type="http://schemas.openxmlformats.org/officeDocument/2006/relationships/image" Target="../media/image97.jpg"/><Relationship Id="rId15" Type="http://schemas.openxmlformats.org/officeDocument/2006/relationships/image" Target="../media/image98.jpg"/><Relationship Id="rId16" Type="http://schemas.openxmlformats.org/officeDocument/2006/relationships/image" Target="../media/image99.jpg"/><Relationship Id="rId17" Type="http://schemas.openxmlformats.org/officeDocument/2006/relationships/image" Target="../media/image100.jpg"/><Relationship Id="rId18" Type="http://schemas.openxmlformats.org/officeDocument/2006/relationships/image" Target="../media/image101.jpg"/><Relationship Id="rId19"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jpg"/><Relationship Id="rId6" Type="http://schemas.openxmlformats.org/officeDocument/2006/relationships/image" Target="../media/image89.jpg"/><Relationship Id="rId7" Type="http://schemas.openxmlformats.org/officeDocument/2006/relationships/image" Target="../media/image90.jpg"/><Relationship Id="rId8" Type="http://schemas.openxmlformats.org/officeDocument/2006/relationships/image" Target="../media/image91.jpg"/></Relationships>
</file>

<file path=ppt/slides/_rels/slide18.xml.rels><?xml version="1.0" encoding="UTF-8" standalone="yes"?>
<Relationships xmlns="http://schemas.openxmlformats.org/package/2006/relationships"><Relationship Id="rId9" Type="http://schemas.openxmlformats.org/officeDocument/2006/relationships/image" Target="../media/image113.jpg"/><Relationship Id="rId20" Type="http://schemas.openxmlformats.org/officeDocument/2006/relationships/image" Target="../media/image123.png"/><Relationship Id="rId21" Type="http://schemas.openxmlformats.org/officeDocument/2006/relationships/image" Target="../media/image124.png"/><Relationship Id="rId22" Type="http://schemas.openxmlformats.org/officeDocument/2006/relationships/image" Target="../media/image125.png"/><Relationship Id="rId10" Type="http://schemas.openxmlformats.org/officeDocument/2006/relationships/image" Target="../media/image85.jpg"/><Relationship Id="rId11" Type="http://schemas.openxmlformats.org/officeDocument/2006/relationships/image" Target="../media/image114.jpg"/><Relationship Id="rId12" Type="http://schemas.openxmlformats.org/officeDocument/2006/relationships/image" Target="../media/image115.jpg"/><Relationship Id="rId13" Type="http://schemas.openxmlformats.org/officeDocument/2006/relationships/image" Target="../media/image116.jpg"/><Relationship Id="rId14" Type="http://schemas.openxmlformats.org/officeDocument/2006/relationships/image" Target="../media/image117.jpg"/><Relationship Id="rId15" Type="http://schemas.openxmlformats.org/officeDocument/2006/relationships/image" Target="../media/image118.jpg"/><Relationship Id="rId16" Type="http://schemas.openxmlformats.org/officeDocument/2006/relationships/image" Target="../media/image119.jpg"/><Relationship Id="rId17" Type="http://schemas.openxmlformats.org/officeDocument/2006/relationships/image" Target="../media/image120.jpg"/><Relationship Id="rId18" Type="http://schemas.openxmlformats.org/officeDocument/2006/relationships/image" Target="../media/image121.jpg"/><Relationship Id="rId19" Type="http://schemas.openxmlformats.org/officeDocument/2006/relationships/image" Target="../media/image122.jpg"/><Relationship Id="rId1" Type="http://schemas.openxmlformats.org/officeDocument/2006/relationships/slideLayout" Target="../slideLayouts/slideLayout2.xml"/><Relationship Id="rId2" Type="http://schemas.openxmlformats.org/officeDocument/2006/relationships/image" Target="../media/image106.jpg"/><Relationship Id="rId3" Type="http://schemas.openxmlformats.org/officeDocument/2006/relationships/image" Target="../media/image107.jpg"/><Relationship Id="rId4" Type="http://schemas.openxmlformats.org/officeDocument/2006/relationships/image" Target="../media/image108.jpg"/><Relationship Id="rId5" Type="http://schemas.openxmlformats.org/officeDocument/2006/relationships/image" Target="../media/image109.jpg"/><Relationship Id="rId6" Type="http://schemas.openxmlformats.org/officeDocument/2006/relationships/image" Target="../media/image110.jpg"/><Relationship Id="rId7" Type="http://schemas.openxmlformats.org/officeDocument/2006/relationships/image" Target="../media/image111.jpg"/><Relationship Id="rId8" Type="http://schemas.openxmlformats.org/officeDocument/2006/relationships/image" Target="../media/image112.jpg"/></Relationships>
</file>

<file path=ppt/slides/_rels/slide19.xml.rels><?xml version="1.0" encoding="UTF-8" standalone="yes"?>
<Relationships xmlns="http://schemas.openxmlformats.org/package/2006/relationships"><Relationship Id="rId3" Type="http://schemas.openxmlformats.org/officeDocument/2006/relationships/image" Target="../media/image126.jpg"/><Relationship Id="rId4" Type="http://schemas.openxmlformats.org/officeDocument/2006/relationships/image" Target="../media/image127.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ropic.ssec.wisc.edu/real-time/tc_diurnal_cycle/tc_diurnal_cycle.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8.gif"/><Relationship Id="rId4" Type="http://schemas.openxmlformats.org/officeDocument/2006/relationships/image" Target="../media/image129.png"/><Relationship Id="rId5" Type="http://schemas.openxmlformats.org/officeDocument/2006/relationships/image" Target="../media/image130.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131.gif"/><Relationship Id="rId4" Type="http://schemas.openxmlformats.org/officeDocument/2006/relationships/image" Target="../media/image132.png"/><Relationship Id="rId5" Type="http://schemas.openxmlformats.org/officeDocument/2006/relationships/image" Target="../media/image133.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gif"/><Relationship Id="rId6"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gi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601534"/>
          </a:xfrm>
          <a:prstGeom prst="rect">
            <a:avLst/>
          </a:prstGeom>
          <a:noFill/>
        </p:spPr>
        <p:txBody>
          <a:bodyPr wrap="square" rtlCol="0">
            <a:spAutoFit/>
          </a:bodyPr>
          <a:lstStyle/>
          <a:p>
            <a:pPr algn="ctr"/>
            <a:r>
              <a:rPr lang="en-US" sz="2800" dirty="0" smtClean="0">
                <a:cs typeface="Comic Sans MS"/>
              </a:rPr>
              <a:t>Utilizing NASA Reconnaissance Assets to Investigate Hurricane Upper-Level Warm Core Evolution, Inner Core Pulsing, and Near-Environment </a:t>
            </a:r>
          </a:p>
          <a:p>
            <a:pPr algn="ctr"/>
            <a:r>
              <a:rPr lang="en-US" sz="2800" dirty="0" smtClean="0">
                <a:cs typeface="Comic Sans MS"/>
              </a:rPr>
              <a:t>Moisture Interactions</a:t>
            </a:r>
          </a:p>
          <a:p>
            <a:pPr algn="ctr"/>
            <a:endParaRPr lang="en-US" sz="2000" dirty="0" smtClean="0">
              <a:cs typeface="Comic Sans MS"/>
            </a:endParaRPr>
          </a:p>
          <a:p>
            <a:pPr algn="ctr"/>
            <a:endParaRPr lang="en-US" sz="2000" dirty="0">
              <a:cs typeface="Comic Sans MS"/>
            </a:endParaRPr>
          </a:p>
          <a:p>
            <a:pPr algn="ctr"/>
            <a:r>
              <a:rPr lang="en-US" sz="2000" dirty="0" smtClean="0">
                <a:cs typeface="Comic Sans MS"/>
              </a:rPr>
              <a:t>Jason P. Dunion</a:t>
            </a:r>
            <a:r>
              <a:rPr lang="en-US" sz="2000" baseline="30000" dirty="0" smtClean="0">
                <a:cs typeface="Comic Sans MS"/>
              </a:rPr>
              <a:t>1</a:t>
            </a:r>
            <a:r>
              <a:rPr lang="en-US" sz="2000" dirty="0" smtClean="0">
                <a:cs typeface="Comic Sans MS"/>
              </a:rPr>
              <a:t>, Christopher S. Velden</a:t>
            </a:r>
            <a:r>
              <a:rPr lang="en-US" sz="2000" baseline="30000" dirty="0" smtClean="0">
                <a:cs typeface="Comic Sans MS"/>
              </a:rPr>
              <a:t>2</a:t>
            </a:r>
            <a:r>
              <a:rPr lang="en-US" sz="2000" dirty="0" smtClean="0">
                <a:cs typeface="Comic Sans MS"/>
              </a:rPr>
              <a:t>, Lance F. Bosart</a:t>
            </a:r>
            <a:r>
              <a:rPr lang="en-US" sz="2000" baseline="30000" dirty="0" smtClean="0">
                <a:cs typeface="Comic Sans MS"/>
              </a:rPr>
              <a:t>3</a:t>
            </a:r>
            <a:r>
              <a:rPr lang="en-US" sz="2000" dirty="0" smtClean="0">
                <a:cs typeface="Comic Sans MS"/>
              </a:rPr>
              <a:t>, Derrick </a:t>
            </a:r>
            <a:r>
              <a:rPr lang="en-US" sz="2000" dirty="0">
                <a:cs typeface="Comic Sans MS"/>
              </a:rPr>
              <a:t>C. </a:t>
            </a:r>
            <a:r>
              <a:rPr lang="en-US" sz="2000" dirty="0" smtClean="0">
                <a:cs typeface="Comic Sans MS"/>
              </a:rPr>
              <a:t>Herndon</a:t>
            </a:r>
            <a:r>
              <a:rPr lang="en-US" sz="2000" baseline="30000" dirty="0" smtClean="0">
                <a:cs typeface="Comic Sans MS"/>
              </a:rPr>
              <a:t>2</a:t>
            </a:r>
            <a:r>
              <a:rPr lang="en-US" sz="2000" dirty="0" smtClean="0">
                <a:cs typeface="Comic Sans MS"/>
              </a:rPr>
              <a:t>,</a:t>
            </a:r>
            <a:r>
              <a:rPr lang="en-US" sz="2000" dirty="0">
                <a:cs typeface="Comic Sans MS"/>
              </a:rPr>
              <a:t> </a:t>
            </a:r>
            <a:endParaRPr lang="en-US" sz="2000" dirty="0" smtClean="0">
              <a:cs typeface="Comic Sans MS"/>
            </a:endParaRPr>
          </a:p>
          <a:p>
            <a:pPr algn="ctr"/>
            <a:r>
              <a:rPr lang="en-US" sz="2000" dirty="0" smtClean="0">
                <a:cs typeface="Comic Sans MS"/>
              </a:rPr>
              <a:t>Bjorn Lambrigsten</a:t>
            </a:r>
            <a:r>
              <a:rPr lang="en-US" sz="2000" baseline="30000" dirty="0" smtClean="0">
                <a:cs typeface="Comic Sans MS"/>
              </a:rPr>
              <a:t>4</a:t>
            </a:r>
            <a:r>
              <a:rPr lang="en-US" sz="2000" dirty="0" smtClean="0">
                <a:cs typeface="Comic Sans MS"/>
              </a:rPr>
              <a:t>, Charles Helms</a:t>
            </a:r>
            <a:r>
              <a:rPr lang="en-US" sz="2000" baseline="30000" dirty="0" smtClean="0">
                <a:cs typeface="Comic Sans MS"/>
              </a:rPr>
              <a:t>3</a:t>
            </a:r>
            <a:r>
              <a:rPr lang="en-US" sz="2000" dirty="0">
                <a:cs typeface="Comic Sans MS"/>
              </a:rPr>
              <a:t>,</a:t>
            </a:r>
            <a:r>
              <a:rPr lang="en-US" sz="2000" dirty="0" smtClean="0">
                <a:cs typeface="Comic Sans MS"/>
              </a:rPr>
              <a:t> Sarah Monette</a:t>
            </a:r>
            <a:r>
              <a:rPr lang="en-US" sz="2000" baseline="30000" dirty="0" smtClean="0">
                <a:cs typeface="Comic Sans MS"/>
              </a:rPr>
              <a:t>2</a:t>
            </a:r>
            <a:r>
              <a:rPr lang="en-US" sz="2000" dirty="0">
                <a:cs typeface="Comic Sans MS"/>
              </a:rPr>
              <a:t>, and </a:t>
            </a:r>
            <a:r>
              <a:rPr lang="en-US" sz="2000" dirty="0" smtClean="0">
                <a:cs typeface="Comic Sans MS"/>
              </a:rPr>
              <a:t>John Sears</a:t>
            </a:r>
            <a:r>
              <a:rPr lang="en-US" sz="2000" baseline="30000" dirty="0" smtClean="0">
                <a:cs typeface="Comic Sans MS"/>
              </a:rPr>
              <a:t>2</a:t>
            </a:r>
            <a:endParaRPr lang="en-US" sz="2000" dirty="0">
              <a:cs typeface="Comic Sans MS"/>
            </a:endParaRPr>
          </a:p>
          <a:p>
            <a:pPr algn="ctr"/>
            <a:endParaRPr lang="en-US" sz="2000" dirty="0" smtClean="0">
              <a:cs typeface="Comic Sans MS"/>
            </a:endParaRPr>
          </a:p>
          <a:p>
            <a:pPr algn="ctr"/>
            <a:endParaRPr lang="en-US" sz="2000" dirty="0">
              <a:cs typeface="Comic Sans MS"/>
            </a:endParaRPr>
          </a:p>
          <a:p>
            <a:pPr algn="ctr"/>
            <a:r>
              <a:rPr lang="en-US" dirty="0" smtClean="0">
                <a:cs typeface="Comic Sans MS"/>
              </a:rPr>
              <a:t>1 University of Miami/CIMAS – NOAA/AOML/HRD</a:t>
            </a:r>
          </a:p>
          <a:p>
            <a:pPr algn="ctr"/>
            <a:r>
              <a:rPr lang="en-US" dirty="0" smtClean="0">
                <a:cs typeface="Comic Sans MS"/>
              </a:rPr>
              <a:t>2 UW-CIMSS</a:t>
            </a:r>
          </a:p>
          <a:p>
            <a:pPr algn="ctr"/>
            <a:r>
              <a:rPr lang="en-US" dirty="0" smtClean="0">
                <a:cs typeface="Comic Sans MS"/>
              </a:rPr>
              <a:t>3 SUNY Albany</a:t>
            </a:r>
          </a:p>
          <a:p>
            <a:pPr algn="ctr"/>
            <a:r>
              <a:rPr lang="en-US" dirty="0" smtClean="0">
                <a:cs typeface="Comic Sans MS"/>
              </a:rPr>
              <a:t>4 Jet Propulsion Laboratory</a:t>
            </a:r>
          </a:p>
          <a:p>
            <a:pPr algn="ctr"/>
            <a:endParaRPr lang="en-US" dirty="0" smtClean="0">
              <a:cs typeface="Comic Sans MS"/>
            </a:endParaRPr>
          </a:p>
          <a:p>
            <a:pPr algn="ctr"/>
            <a:endParaRPr lang="en-US" dirty="0">
              <a:cs typeface="Comic Sans MS"/>
            </a:endParaRPr>
          </a:p>
          <a:p>
            <a:pPr algn="ctr"/>
            <a:r>
              <a:rPr lang="en-US" i="1" dirty="0">
                <a:cs typeface="Comic Sans MS"/>
              </a:rPr>
              <a:t>Funding Support: </a:t>
            </a:r>
            <a:r>
              <a:rPr lang="en-US" i="1" dirty="0" smtClean="0">
                <a:cs typeface="Comic Sans MS"/>
              </a:rPr>
              <a:t>NASA HSRP (</a:t>
            </a:r>
            <a:r>
              <a:rPr lang="en-US" i="1" dirty="0">
                <a:cs typeface="Comic Sans MS"/>
              </a:rPr>
              <a:t>Grant </a:t>
            </a:r>
            <a:r>
              <a:rPr lang="en-US" i="1" dirty="0" smtClean="0">
                <a:cs typeface="Comic Sans MS"/>
              </a:rPr>
              <a:t># NNX12AK63G</a:t>
            </a:r>
            <a:r>
              <a:rPr lang="en-US" i="1" dirty="0">
                <a:cs typeface="Comic Sans MS"/>
              </a:rPr>
              <a:t>) </a:t>
            </a:r>
          </a:p>
        </p:txBody>
      </p:sp>
      <p:pic>
        <p:nvPicPr>
          <p:cNvPr id="5" name="Picture 4"/>
          <p:cNvPicPr>
            <a:picLocks noChangeAspect="1" noChangeArrowheads="1"/>
          </p:cNvPicPr>
          <p:nvPr/>
        </p:nvPicPr>
        <p:blipFill>
          <a:blip r:embed="rId2"/>
          <a:srcRect/>
          <a:stretch>
            <a:fillRect/>
          </a:stretch>
        </p:blipFill>
        <p:spPr bwMode="auto">
          <a:xfrm>
            <a:off x="2196622" y="5669280"/>
            <a:ext cx="1322313" cy="1188720"/>
          </a:xfrm>
          <a:prstGeom prst="rect">
            <a:avLst/>
          </a:prstGeom>
          <a:noFill/>
        </p:spPr>
      </p:pic>
      <p:pic>
        <p:nvPicPr>
          <p:cNvPr id="9" name="Picture 8" descr="cimss-logo-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595" y="5669280"/>
            <a:ext cx="1803321" cy="1188720"/>
          </a:xfrm>
          <a:prstGeom prst="rect">
            <a:avLst/>
          </a:prstGeom>
        </p:spPr>
      </p:pic>
      <p:pic>
        <p:nvPicPr>
          <p:cNvPr id="12" name="Picture 11" descr="UAlbany-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8390" y="5669280"/>
            <a:ext cx="733778" cy="1188720"/>
          </a:xfrm>
          <a:prstGeom prst="rect">
            <a:avLst/>
          </a:prstGeom>
        </p:spPr>
      </p:pic>
      <p:pic>
        <p:nvPicPr>
          <p:cNvPr id="13" name="Picture 12" descr="JPL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6466" y="5669280"/>
            <a:ext cx="2667534" cy="1188720"/>
          </a:xfrm>
          <a:prstGeom prst="rect">
            <a:avLst/>
          </a:prstGeom>
        </p:spPr>
      </p:pic>
      <p:pic>
        <p:nvPicPr>
          <p:cNvPr id="14" name="Picture 13" descr="miami.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69280"/>
            <a:ext cx="2070940" cy="1188720"/>
          </a:xfrm>
          <a:prstGeom prst="rect">
            <a:avLst/>
          </a:prstGeom>
        </p:spPr>
      </p:pic>
    </p:spTree>
    <p:extLst>
      <p:ext uri="{BB962C8B-B14F-4D97-AF65-F5344CB8AC3E}">
        <p14:creationId xmlns:p14="http://schemas.microsoft.com/office/powerpoint/2010/main" val="18437937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a Phase Space to Composite </a:t>
            </a:r>
            <a:br>
              <a:rPr lang="en-US" dirty="0" smtClean="0"/>
            </a:br>
            <a:r>
              <a:rPr lang="en-US" dirty="0" smtClean="0"/>
              <a:t>Pre-genesis Systems</a:t>
            </a:r>
            <a:endParaRPr lang="en-US" dirty="0"/>
          </a:p>
        </p:txBody>
      </p:sp>
      <p:sp>
        <p:nvSpPr>
          <p:cNvPr id="3" name="Content Placeholder 2"/>
          <p:cNvSpPr>
            <a:spLocks noGrp="1"/>
          </p:cNvSpPr>
          <p:nvPr>
            <p:ph idx="1"/>
          </p:nvPr>
        </p:nvSpPr>
        <p:spPr>
          <a:xfrm>
            <a:off x="457200" y="1645765"/>
            <a:ext cx="8458200" cy="5029200"/>
          </a:xfrm>
        </p:spPr>
        <p:txBody>
          <a:bodyPr>
            <a:noAutofit/>
          </a:bodyPr>
          <a:lstStyle/>
          <a:p>
            <a:r>
              <a:rPr lang="en-US" sz="2200" dirty="0" smtClean="0"/>
              <a:t>Select a subset of cases with similar structure</a:t>
            </a:r>
          </a:p>
          <a:p>
            <a:pPr lvl="1"/>
            <a:r>
              <a:rPr lang="en-US" sz="2200" dirty="0" smtClean="0"/>
              <a:t>More homogenous subsets &gt;&gt; greater detail in composites</a:t>
            </a:r>
            <a:endParaRPr lang="en-US" sz="800" dirty="0" smtClean="0"/>
          </a:p>
          <a:p>
            <a:pPr lvl="1"/>
            <a:r>
              <a:rPr lang="en-US" sz="2200" dirty="0" smtClean="0"/>
              <a:t>Position in phase space &gt;&gt; current state of important, highly variable structures</a:t>
            </a:r>
          </a:p>
          <a:p>
            <a:pPr marL="457200" lvl="1" indent="0">
              <a:buNone/>
            </a:pPr>
            <a:endParaRPr lang="en-US" sz="800" dirty="0" smtClean="0"/>
          </a:p>
          <a:p>
            <a:pPr marL="457200" lvl="1" indent="0">
              <a:buNone/>
            </a:pPr>
            <a:endParaRPr lang="en-US" sz="800" dirty="0" smtClean="0"/>
          </a:p>
          <a:p>
            <a:pPr marL="457200" lvl="1" indent="0">
              <a:buNone/>
            </a:pPr>
            <a:endParaRPr lang="en-US" sz="800" dirty="0" smtClean="0"/>
          </a:p>
          <a:p>
            <a:r>
              <a:rPr lang="en-US" sz="2200" dirty="0" smtClean="0"/>
              <a:t>Composite all cases located in a given phase space volume</a:t>
            </a:r>
          </a:p>
          <a:p>
            <a:pPr lvl="1"/>
            <a:r>
              <a:rPr lang="en-US" sz="2200" dirty="0" smtClean="0"/>
              <a:t>Retain detail (like case studies)</a:t>
            </a:r>
          </a:p>
          <a:p>
            <a:pPr lvl="1"/>
            <a:r>
              <a:rPr lang="en-US" sz="2200" dirty="0" smtClean="0"/>
              <a:t>Representative results (like composite studies)</a:t>
            </a:r>
          </a:p>
          <a:p>
            <a:pPr marL="457200" lvl="1" indent="0">
              <a:buNone/>
            </a:pPr>
            <a:endParaRPr lang="en-US" sz="800" dirty="0" smtClean="0"/>
          </a:p>
          <a:p>
            <a:pPr marL="457200" lvl="1" indent="0">
              <a:buNone/>
            </a:pPr>
            <a:endParaRPr lang="en-US" sz="800" dirty="0"/>
          </a:p>
          <a:p>
            <a:pPr marL="457200" lvl="1" indent="0">
              <a:buNone/>
            </a:pPr>
            <a:endParaRPr lang="en-US" sz="800" dirty="0" smtClean="0"/>
          </a:p>
          <a:p>
            <a:r>
              <a:rPr lang="en-US" sz="2200" dirty="0" smtClean="0"/>
              <a:t>Compare system evolution &gt;&gt; more </a:t>
            </a:r>
            <a:r>
              <a:rPr lang="en-US" sz="2200" dirty="0" err="1"/>
              <a:t>v</a:t>
            </a:r>
            <a:r>
              <a:rPr lang="en-US" sz="2200" dirty="0" err="1" smtClean="0"/>
              <a:t>s</a:t>
            </a:r>
            <a:r>
              <a:rPr lang="en-US" sz="2200" dirty="0" smtClean="0"/>
              <a:t> less “TC-like”</a:t>
            </a:r>
          </a:p>
          <a:p>
            <a:pPr lvl="1"/>
            <a:r>
              <a:rPr lang="en-US" sz="2200" dirty="0"/>
              <a:t>e</a:t>
            </a:r>
            <a:r>
              <a:rPr lang="en-US" sz="2200" dirty="0" smtClean="0"/>
              <a:t>.g. vertical alignment, warm-core, symmetry</a:t>
            </a:r>
          </a:p>
          <a:p>
            <a:pPr lvl="1"/>
            <a:r>
              <a:rPr lang="en-US" sz="2200" dirty="0" smtClean="0"/>
              <a:t>Alternative to developing vs. </a:t>
            </a:r>
            <a:r>
              <a:rPr lang="en-US" sz="2200" dirty="0" smtClean="0"/>
              <a:t>non-developing</a:t>
            </a:r>
            <a:endParaRPr lang="en-US" sz="2200" dirty="0" smtClean="0"/>
          </a:p>
        </p:txBody>
      </p:sp>
    </p:spTree>
    <p:extLst>
      <p:ext uri="{BB962C8B-B14F-4D97-AF65-F5344CB8AC3E}">
        <p14:creationId xmlns:p14="http://schemas.microsoft.com/office/powerpoint/2010/main" val="17658835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1290" y="6438670"/>
            <a:ext cx="9155289" cy="461665"/>
          </a:xfrm>
          <a:prstGeom prst="rect">
            <a:avLst/>
          </a:prstGeom>
          <a:noFill/>
        </p:spPr>
        <p:txBody>
          <a:bodyPr wrap="square" rtlCol="0">
            <a:spAutoFit/>
          </a:bodyPr>
          <a:lstStyle/>
          <a:p>
            <a:pPr algn="ctr"/>
            <a:r>
              <a:rPr lang="en-US" sz="2400" dirty="0" smtClean="0">
                <a:solidFill>
                  <a:srgbClr val="FF0000"/>
                </a:solidFill>
              </a:rPr>
              <a:t>Pre-Gabrielle (2013)</a:t>
            </a:r>
            <a:endParaRPr lang="en-US" sz="2400" dirty="0">
              <a:solidFill>
                <a:srgbClr val="FF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451"/>
          <a:stretch/>
        </p:blipFill>
        <p:spPr>
          <a:xfrm>
            <a:off x="76200" y="181622"/>
            <a:ext cx="8593009" cy="6371190"/>
          </a:xfrm>
          <a:prstGeom prst="rect">
            <a:avLst/>
          </a:prstGeom>
        </p:spPr>
      </p:pic>
      <p:grpSp>
        <p:nvGrpSpPr>
          <p:cNvPr id="9" name="Group 8"/>
          <p:cNvGrpSpPr/>
          <p:nvPr/>
        </p:nvGrpSpPr>
        <p:grpSpPr>
          <a:xfrm>
            <a:off x="76200" y="67322"/>
            <a:ext cx="8686800" cy="2599678"/>
            <a:chOff x="76200" y="67322"/>
            <a:chExt cx="8686800" cy="2599678"/>
          </a:xfrm>
        </p:grpSpPr>
        <p:sp>
          <p:nvSpPr>
            <p:cNvPr id="3" name="Rectangle 2"/>
            <p:cNvSpPr/>
            <p:nvPr/>
          </p:nvSpPr>
          <p:spPr>
            <a:xfrm>
              <a:off x="76200" y="228600"/>
              <a:ext cx="8686800" cy="2438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33600" y="67322"/>
              <a:ext cx="4572000" cy="228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Structure of the vortex at 850 and 500 </a:t>
              </a:r>
              <a:r>
                <a:rPr lang="en-US" dirty="0" err="1" smtClean="0">
                  <a:solidFill>
                    <a:schemeClr val="tx1"/>
                  </a:solidFill>
                </a:rPr>
                <a:t>hPa</a:t>
              </a:r>
              <a:r>
                <a:rPr lang="en-US" dirty="0" smtClean="0">
                  <a:solidFill>
                    <a:schemeClr val="tx1"/>
                  </a:solidFill>
                </a:rPr>
                <a:t> </a:t>
              </a:r>
              <a:endParaRPr lang="en-US" dirty="0">
                <a:solidFill>
                  <a:schemeClr val="tx1"/>
                </a:solidFill>
              </a:endParaRPr>
            </a:p>
          </p:txBody>
        </p:sp>
      </p:grpSp>
      <p:grpSp>
        <p:nvGrpSpPr>
          <p:cNvPr id="10" name="Group 9"/>
          <p:cNvGrpSpPr/>
          <p:nvPr/>
        </p:nvGrpSpPr>
        <p:grpSpPr>
          <a:xfrm>
            <a:off x="76200" y="2743200"/>
            <a:ext cx="5562600" cy="2590800"/>
            <a:chOff x="76200" y="2743200"/>
            <a:chExt cx="5562600" cy="2590800"/>
          </a:xfrm>
        </p:grpSpPr>
        <p:sp>
          <p:nvSpPr>
            <p:cNvPr id="5" name="Rectangle 4"/>
            <p:cNvSpPr/>
            <p:nvPr/>
          </p:nvSpPr>
          <p:spPr>
            <a:xfrm>
              <a:off x="76200" y="2743200"/>
              <a:ext cx="5562600" cy="2438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0" y="5105400"/>
              <a:ext cx="2895600" cy="228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Near-system Environment</a:t>
              </a:r>
              <a:endParaRPr lang="en-US" dirty="0">
                <a:solidFill>
                  <a:schemeClr val="tx1"/>
                </a:solidFill>
              </a:endParaRPr>
            </a:p>
          </p:txBody>
        </p:sp>
      </p:grpSp>
      <p:grpSp>
        <p:nvGrpSpPr>
          <p:cNvPr id="11" name="Group 10"/>
          <p:cNvGrpSpPr/>
          <p:nvPr/>
        </p:nvGrpSpPr>
        <p:grpSpPr>
          <a:xfrm>
            <a:off x="6019800" y="2743200"/>
            <a:ext cx="2743200" cy="2590800"/>
            <a:chOff x="6019800" y="2743200"/>
            <a:chExt cx="2743200" cy="2590800"/>
          </a:xfrm>
        </p:grpSpPr>
        <p:sp>
          <p:nvSpPr>
            <p:cNvPr id="7" name="Rectangle 6"/>
            <p:cNvSpPr/>
            <p:nvPr/>
          </p:nvSpPr>
          <p:spPr>
            <a:xfrm>
              <a:off x="6019800" y="2743200"/>
              <a:ext cx="2743200" cy="2438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0" y="5105400"/>
              <a:ext cx="2590800" cy="2286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Relation to Upper Levels</a:t>
              </a:r>
              <a:endParaRPr lang="en-US" dirty="0">
                <a:solidFill>
                  <a:schemeClr val="tx1"/>
                </a:solidFill>
              </a:endParaRPr>
            </a:p>
          </p:txBody>
        </p:sp>
      </p:grpSp>
      <p:sp>
        <p:nvSpPr>
          <p:cNvPr id="12" name="TextBox 11"/>
          <p:cNvSpPr txBox="1"/>
          <p:nvPr/>
        </p:nvSpPr>
        <p:spPr>
          <a:xfrm>
            <a:off x="1515954" y="1219200"/>
            <a:ext cx="324135" cy="338554"/>
          </a:xfrm>
          <a:prstGeom prst="rect">
            <a:avLst/>
          </a:prstGeom>
          <a:noFill/>
        </p:spPr>
        <p:txBody>
          <a:bodyPr wrap="square" rtlCol="0">
            <a:spAutoFit/>
          </a:bodyPr>
          <a:lstStyle/>
          <a:p>
            <a:r>
              <a:rPr lang="en-US" sz="1600" b="1" dirty="0" smtClean="0">
                <a:solidFill>
                  <a:srgbClr val="FF33CC"/>
                </a:solidFill>
              </a:rPr>
              <a:t>A</a:t>
            </a:r>
            <a:endParaRPr lang="en-US" sz="1600" b="1" dirty="0">
              <a:solidFill>
                <a:srgbClr val="FF33CC"/>
              </a:solidFill>
            </a:endParaRPr>
          </a:p>
        </p:txBody>
      </p:sp>
      <p:sp>
        <p:nvSpPr>
          <p:cNvPr id="13" name="TextBox 12"/>
          <p:cNvSpPr txBox="1"/>
          <p:nvPr/>
        </p:nvSpPr>
        <p:spPr>
          <a:xfrm>
            <a:off x="4103511" y="1588911"/>
            <a:ext cx="324135" cy="338554"/>
          </a:xfrm>
          <a:prstGeom prst="rect">
            <a:avLst/>
          </a:prstGeom>
          <a:noFill/>
        </p:spPr>
        <p:txBody>
          <a:bodyPr wrap="square" rtlCol="0">
            <a:spAutoFit/>
          </a:bodyPr>
          <a:lstStyle/>
          <a:p>
            <a:r>
              <a:rPr lang="en-US" sz="1600" b="1" dirty="0" smtClean="0">
                <a:solidFill>
                  <a:srgbClr val="FF33CC"/>
                </a:solidFill>
              </a:rPr>
              <a:t>A</a:t>
            </a:r>
            <a:endParaRPr lang="en-US" sz="1600" b="1" dirty="0">
              <a:solidFill>
                <a:srgbClr val="FF33CC"/>
              </a:solidFill>
            </a:endParaRPr>
          </a:p>
        </p:txBody>
      </p:sp>
      <p:sp>
        <p:nvSpPr>
          <p:cNvPr id="14" name="TextBox 13"/>
          <p:cNvSpPr txBox="1"/>
          <p:nvPr/>
        </p:nvSpPr>
        <p:spPr>
          <a:xfrm>
            <a:off x="7744599" y="849489"/>
            <a:ext cx="324135" cy="338554"/>
          </a:xfrm>
          <a:prstGeom prst="rect">
            <a:avLst/>
          </a:prstGeom>
          <a:noFill/>
        </p:spPr>
        <p:txBody>
          <a:bodyPr wrap="square" rtlCol="0">
            <a:spAutoFit/>
          </a:bodyPr>
          <a:lstStyle/>
          <a:p>
            <a:r>
              <a:rPr lang="en-US" sz="1600" b="1" dirty="0" smtClean="0">
                <a:solidFill>
                  <a:srgbClr val="FF33CC"/>
                </a:solidFill>
              </a:rPr>
              <a:t>A</a:t>
            </a:r>
            <a:endParaRPr lang="en-US" sz="1600" b="1" dirty="0">
              <a:solidFill>
                <a:srgbClr val="FF33CC"/>
              </a:solidFill>
            </a:endParaRPr>
          </a:p>
        </p:txBody>
      </p:sp>
      <p:sp>
        <p:nvSpPr>
          <p:cNvPr id="15" name="TextBox 14"/>
          <p:cNvSpPr txBox="1"/>
          <p:nvPr/>
        </p:nvSpPr>
        <p:spPr>
          <a:xfrm>
            <a:off x="1832043" y="3745089"/>
            <a:ext cx="324135" cy="338554"/>
          </a:xfrm>
          <a:prstGeom prst="rect">
            <a:avLst/>
          </a:prstGeom>
          <a:noFill/>
        </p:spPr>
        <p:txBody>
          <a:bodyPr wrap="square" rtlCol="0">
            <a:spAutoFit/>
          </a:bodyPr>
          <a:lstStyle/>
          <a:p>
            <a:r>
              <a:rPr lang="en-US" sz="1600" b="1" dirty="0" smtClean="0">
                <a:solidFill>
                  <a:srgbClr val="FF33CC"/>
                </a:solidFill>
              </a:rPr>
              <a:t>A</a:t>
            </a:r>
            <a:endParaRPr lang="en-US" sz="1600" b="1" dirty="0">
              <a:solidFill>
                <a:srgbClr val="FF33CC"/>
              </a:solidFill>
            </a:endParaRPr>
          </a:p>
        </p:txBody>
      </p:sp>
      <p:sp>
        <p:nvSpPr>
          <p:cNvPr id="16" name="TextBox 15"/>
          <p:cNvSpPr txBox="1"/>
          <p:nvPr/>
        </p:nvSpPr>
        <p:spPr>
          <a:xfrm>
            <a:off x="4388976" y="3733800"/>
            <a:ext cx="324135" cy="338554"/>
          </a:xfrm>
          <a:prstGeom prst="rect">
            <a:avLst/>
          </a:prstGeom>
          <a:noFill/>
        </p:spPr>
        <p:txBody>
          <a:bodyPr wrap="square" rtlCol="0">
            <a:spAutoFit/>
          </a:bodyPr>
          <a:lstStyle/>
          <a:p>
            <a:r>
              <a:rPr lang="en-US" sz="1600" b="1" dirty="0" smtClean="0">
                <a:solidFill>
                  <a:srgbClr val="FF33CC"/>
                </a:solidFill>
              </a:rPr>
              <a:t>A</a:t>
            </a:r>
            <a:endParaRPr lang="en-US" sz="1600" b="1" dirty="0">
              <a:solidFill>
                <a:srgbClr val="FF33CC"/>
              </a:solidFill>
            </a:endParaRPr>
          </a:p>
        </p:txBody>
      </p:sp>
      <p:sp>
        <p:nvSpPr>
          <p:cNvPr id="17" name="TextBox 16"/>
          <p:cNvSpPr txBox="1"/>
          <p:nvPr/>
        </p:nvSpPr>
        <p:spPr>
          <a:xfrm>
            <a:off x="6903576" y="3852333"/>
            <a:ext cx="324135" cy="338554"/>
          </a:xfrm>
          <a:prstGeom prst="rect">
            <a:avLst/>
          </a:prstGeom>
          <a:noFill/>
        </p:spPr>
        <p:txBody>
          <a:bodyPr wrap="square" rtlCol="0">
            <a:spAutoFit/>
          </a:bodyPr>
          <a:lstStyle/>
          <a:p>
            <a:r>
              <a:rPr lang="en-US" sz="1600" b="1" dirty="0" smtClean="0">
                <a:solidFill>
                  <a:srgbClr val="FF33CC"/>
                </a:solidFill>
              </a:rPr>
              <a:t>A</a:t>
            </a:r>
            <a:endParaRPr lang="en-US" sz="1600" b="1" dirty="0">
              <a:solidFill>
                <a:srgbClr val="FF33CC"/>
              </a:solidFill>
            </a:endParaRPr>
          </a:p>
        </p:txBody>
      </p:sp>
      <p:sp>
        <p:nvSpPr>
          <p:cNvPr id="18" name="TextBox 17"/>
          <p:cNvSpPr txBox="1"/>
          <p:nvPr/>
        </p:nvSpPr>
        <p:spPr>
          <a:xfrm>
            <a:off x="1439334" y="1425335"/>
            <a:ext cx="324135" cy="338554"/>
          </a:xfrm>
          <a:prstGeom prst="rect">
            <a:avLst/>
          </a:prstGeom>
          <a:noFill/>
        </p:spPr>
        <p:txBody>
          <a:bodyPr wrap="square" rtlCol="0">
            <a:spAutoFit/>
          </a:bodyPr>
          <a:lstStyle/>
          <a:p>
            <a:r>
              <a:rPr lang="en-US" sz="1600" b="1" dirty="0" smtClean="0">
                <a:solidFill>
                  <a:srgbClr val="FF33CC"/>
                </a:solidFill>
              </a:rPr>
              <a:t>Z</a:t>
            </a:r>
            <a:endParaRPr lang="en-US" sz="1600" b="1" dirty="0">
              <a:solidFill>
                <a:srgbClr val="FF33CC"/>
              </a:solidFill>
            </a:endParaRPr>
          </a:p>
        </p:txBody>
      </p:sp>
      <p:sp>
        <p:nvSpPr>
          <p:cNvPr id="19" name="TextBox 18"/>
          <p:cNvSpPr txBox="1"/>
          <p:nvPr/>
        </p:nvSpPr>
        <p:spPr>
          <a:xfrm>
            <a:off x="4050309" y="2023646"/>
            <a:ext cx="324135" cy="338554"/>
          </a:xfrm>
          <a:prstGeom prst="rect">
            <a:avLst/>
          </a:prstGeom>
          <a:noFill/>
        </p:spPr>
        <p:txBody>
          <a:bodyPr wrap="square" rtlCol="0">
            <a:spAutoFit/>
          </a:bodyPr>
          <a:lstStyle/>
          <a:p>
            <a:r>
              <a:rPr lang="en-US" sz="1600" b="1" dirty="0" smtClean="0">
                <a:solidFill>
                  <a:srgbClr val="FF33CC"/>
                </a:solidFill>
              </a:rPr>
              <a:t>Z</a:t>
            </a:r>
            <a:endParaRPr lang="en-US" sz="1600" b="1" dirty="0">
              <a:solidFill>
                <a:srgbClr val="FF33CC"/>
              </a:solidFill>
            </a:endParaRPr>
          </a:p>
        </p:txBody>
      </p:sp>
      <p:sp>
        <p:nvSpPr>
          <p:cNvPr id="20" name="TextBox 19"/>
          <p:cNvSpPr txBox="1"/>
          <p:nvPr/>
        </p:nvSpPr>
        <p:spPr>
          <a:xfrm>
            <a:off x="7349487" y="1797756"/>
            <a:ext cx="324135" cy="338554"/>
          </a:xfrm>
          <a:prstGeom prst="rect">
            <a:avLst/>
          </a:prstGeom>
          <a:noFill/>
        </p:spPr>
        <p:txBody>
          <a:bodyPr wrap="square" rtlCol="0">
            <a:spAutoFit/>
          </a:bodyPr>
          <a:lstStyle/>
          <a:p>
            <a:r>
              <a:rPr lang="en-US" sz="1600" b="1" dirty="0" smtClean="0">
                <a:solidFill>
                  <a:srgbClr val="FF33CC"/>
                </a:solidFill>
              </a:rPr>
              <a:t>Z</a:t>
            </a:r>
            <a:endParaRPr lang="en-US" sz="1600" b="1" dirty="0">
              <a:solidFill>
                <a:srgbClr val="FF33CC"/>
              </a:solidFill>
            </a:endParaRPr>
          </a:p>
        </p:txBody>
      </p:sp>
      <p:sp>
        <p:nvSpPr>
          <p:cNvPr id="21" name="TextBox 20"/>
          <p:cNvSpPr txBox="1"/>
          <p:nvPr/>
        </p:nvSpPr>
        <p:spPr>
          <a:xfrm>
            <a:off x="1938867" y="3646424"/>
            <a:ext cx="324135" cy="338554"/>
          </a:xfrm>
          <a:prstGeom prst="rect">
            <a:avLst/>
          </a:prstGeom>
          <a:noFill/>
        </p:spPr>
        <p:txBody>
          <a:bodyPr wrap="square" rtlCol="0">
            <a:spAutoFit/>
          </a:bodyPr>
          <a:lstStyle/>
          <a:p>
            <a:r>
              <a:rPr lang="en-US" sz="1600" b="1" dirty="0" smtClean="0">
                <a:solidFill>
                  <a:srgbClr val="FF33CC"/>
                </a:solidFill>
              </a:rPr>
              <a:t>Z</a:t>
            </a:r>
            <a:endParaRPr lang="en-US" sz="1600" b="1" dirty="0">
              <a:solidFill>
                <a:srgbClr val="FF33CC"/>
              </a:solidFill>
            </a:endParaRPr>
          </a:p>
        </p:txBody>
      </p:sp>
      <p:sp>
        <p:nvSpPr>
          <p:cNvPr id="22" name="TextBox 21"/>
          <p:cNvSpPr txBox="1"/>
          <p:nvPr/>
        </p:nvSpPr>
        <p:spPr>
          <a:xfrm>
            <a:off x="4445421" y="3711222"/>
            <a:ext cx="324135" cy="338554"/>
          </a:xfrm>
          <a:prstGeom prst="rect">
            <a:avLst/>
          </a:prstGeom>
          <a:noFill/>
        </p:spPr>
        <p:txBody>
          <a:bodyPr wrap="square" rtlCol="0">
            <a:spAutoFit/>
          </a:bodyPr>
          <a:lstStyle/>
          <a:p>
            <a:r>
              <a:rPr lang="en-US" sz="1600" b="1" dirty="0" smtClean="0">
                <a:solidFill>
                  <a:srgbClr val="FF33CC"/>
                </a:solidFill>
              </a:rPr>
              <a:t>Z</a:t>
            </a:r>
            <a:endParaRPr lang="en-US" sz="1600" b="1" dirty="0">
              <a:solidFill>
                <a:srgbClr val="FF33CC"/>
              </a:solidFill>
            </a:endParaRPr>
          </a:p>
        </p:txBody>
      </p:sp>
      <p:sp>
        <p:nvSpPr>
          <p:cNvPr id="23" name="TextBox 22"/>
          <p:cNvSpPr txBox="1"/>
          <p:nvPr/>
        </p:nvSpPr>
        <p:spPr>
          <a:xfrm>
            <a:off x="6979356" y="3984978"/>
            <a:ext cx="324135" cy="338554"/>
          </a:xfrm>
          <a:prstGeom prst="rect">
            <a:avLst/>
          </a:prstGeom>
          <a:noFill/>
        </p:spPr>
        <p:txBody>
          <a:bodyPr wrap="square" rtlCol="0">
            <a:spAutoFit/>
          </a:bodyPr>
          <a:lstStyle/>
          <a:p>
            <a:r>
              <a:rPr lang="en-US" sz="1600" b="1" dirty="0" smtClean="0">
                <a:solidFill>
                  <a:srgbClr val="FF33CC"/>
                </a:solidFill>
              </a:rPr>
              <a:t>Z</a:t>
            </a:r>
            <a:endParaRPr lang="en-US" sz="1600" b="1" dirty="0">
              <a:solidFill>
                <a:srgbClr val="FF33CC"/>
              </a:solidFill>
            </a:endParaRPr>
          </a:p>
        </p:txBody>
      </p:sp>
      <p:sp>
        <p:nvSpPr>
          <p:cNvPr id="24" name="TextBox 23"/>
          <p:cNvSpPr txBox="1"/>
          <p:nvPr/>
        </p:nvSpPr>
        <p:spPr>
          <a:xfrm>
            <a:off x="-11289" y="6454803"/>
            <a:ext cx="2895600" cy="461665"/>
          </a:xfrm>
          <a:prstGeom prst="rect">
            <a:avLst/>
          </a:prstGeom>
          <a:noFill/>
        </p:spPr>
        <p:txBody>
          <a:bodyPr wrap="square" rtlCol="0">
            <a:spAutoFit/>
          </a:bodyPr>
          <a:lstStyle/>
          <a:p>
            <a:r>
              <a:rPr lang="en-US" sz="2400" dirty="0" smtClean="0">
                <a:solidFill>
                  <a:srgbClr val="FF0000"/>
                </a:solidFill>
              </a:rPr>
              <a:t>Data Source: CFSR</a:t>
            </a:r>
            <a:endParaRPr lang="en-US" sz="2400" dirty="0">
              <a:solidFill>
                <a:srgbClr val="FF0000"/>
              </a:solidFill>
            </a:endParaRPr>
          </a:p>
        </p:txBody>
      </p:sp>
      <p:sp>
        <p:nvSpPr>
          <p:cNvPr id="26" name="TextBox 25"/>
          <p:cNvSpPr txBox="1"/>
          <p:nvPr/>
        </p:nvSpPr>
        <p:spPr>
          <a:xfrm>
            <a:off x="7543800" y="5681246"/>
            <a:ext cx="324135" cy="338554"/>
          </a:xfrm>
          <a:prstGeom prst="rect">
            <a:avLst/>
          </a:prstGeom>
          <a:noFill/>
        </p:spPr>
        <p:txBody>
          <a:bodyPr wrap="square" rtlCol="0">
            <a:spAutoFit/>
          </a:bodyPr>
          <a:lstStyle/>
          <a:p>
            <a:r>
              <a:rPr lang="en-US" sz="1600" b="1" dirty="0" smtClean="0">
                <a:solidFill>
                  <a:srgbClr val="FF33CC"/>
                </a:solidFill>
              </a:rPr>
              <a:t>A</a:t>
            </a:r>
            <a:endParaRPr lang="en-US" sz="1600" b="1" dirty="0">
              <a:solidFill>
                <a:srgbClr val="FF33CC"/>
              </a:solidFill>
            </a:endParaRPr>
          </a:p>
        </p:txBody>
      </p:sp>
      <p:sp>
        <p:nvSpPr>
          <p:cNvPr id="27" name="TextBox 26"/>
          <p:cNvSpPr txBox="1"/>
          <p:nvPr/>
        </p:nvSpPr>
        <p:spPr>
          <a:xfrm>
            <a:off x="6945489" y="5650089"/>
            <a:ext cx="324135" cy="338554"/>
          </a:xfrm>
          <a:prstGeom prst="rect">
            <a:avLst/>
          </a:prstGeom>
          <a:noFill/>
        </p:spPr>
        <p:txBody>
          <a:bodyPr wrap="square" rtlCol="0">
            <a:spAutoFit/>
          </a:bodyPr>
          <a:lstStyle/>
          <a:p>
            <a:r>
              <a:rPr lang="en-US" sz="1600" b="1" dirty="0" smtClean="0">
                <a:solidFill>
                  <a:srgbClr val="FF33CC"/>
                </a:solidFill>
              </a:rPr>
              <a:t>Z</a:t>
            </a:r>
            <a:endParaRPr lang="en-US" sz="1600" b="1" dirty="0">
              <a:solidFill>
                <a:srgbClr val="FF33CC"/>
              </a:solidFill>
            </a:endParaRPr>
          </a:p>
        </p:txBody>
      </p:sp>
    </p:spTree>
    <p:extLst>
      <p:ext uri="{BB962C8B-B14F-4D97-AF65-F5344CB8AC3E}">
        <p14:creationId xmlns:p14="http://schemas.microsoft.com/office/powerpoint/2010/main" val="3648157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0449" r="69255" b="21440"/>
          <a:stretch/>
        </p:blipFill>
        <p:spPr>
          <a:xfrm>
            <a:off x="4217055" y="762000"/>
            <a:ext cx="4561226" cy="4193830"/>
          </a:xfrm>
          <a:prstGeom prst="rect">
            <a:avLst/>
          </a:prstGeom>
        </p:spPr>
      </p:pic>
      <p:sp>
        <p:nvSpPr>
          <p:cNvPr id="3" name="TextBox 2"/>
          <p:cNvSpPr txBox="1"/>
          <p:nvPr/>
        </p:nvSpPr>
        <p:spPr>
          <a:xfrm>
            <a:off x="1143000" y="115669"/>
            <a:ext cx="3048000" cy="646331"/>
          </a:xfrm>
          <a:prstGeom prst="rect">
            <a:avLst/>
          </a:prstGeom>
          <a:noFill/>
        </p:spPr>
        <p:txBody>
          <a:bodyPr wrap="square" rtlCol="0">
            <a:spAutoFit/>
          </a:bodyPr>
          <a:lstStyle/>
          <a:p>
            <a:pPr algn="ctr"/>
            <a:r>
              <a:rPr lang="en-US" sz="3600" dirty="0" smtClean="0"/>
              <a:t>2010</a:t>
            </a:r>
            <a:endParaRPr lang="en-US" sz="3600" dirty="0"/>
          </a:p>
        </p:txBody>
      </p:sp>
      <p:sp>
        <p:nvSpPr>
          <p:cNvPr id="15" name="TextBox 14"/>
          <p:cNvSpPr txBox="1"/>
          <p:nvPr/>
        </p:nvSpPr>
        <p:spPr>
          <a:xfrm>
            <a:off x="5410200" y="115669"/>
            <a:ext cx="3048000" cy="646331"/>
          </a:xfrm>
          <a:prstGeom prst="rect">
            <a:avLst/>
          </a:prstGeom>
          <a:noFill/>
        </p:spPr>
        <p:txBody>
          <a:bodyPr wrap="square" rtlCol="0">
            <a:spAutoFit/>
          </a:bodyPr>
          <a:lstStyle/>
          <a:p>
            <a:pPr algn="ctr"/>
            <a:r>
              <a:rPr lang="en-US" sz="3600" dirty="0" smtClean="0"/>
              <a:t>2013</a:t>
            </a:r>
            <a:endParaRPr lang="en-US" sz="3600" dirty="0"/>
          </a:p>
        </p:txBody>
      </p:sp>
      <p:grpSp>
        <p:nvGrpSpPr>
          <p:cNvPr id="4" name="Group 3"/>
          <p:cNvGrpSpPr/>
          <p:nvPr/>
        </p:nvGrpSpPr>
        <p:grpSpPr>
          <a:xfrm>
            <a:off x="762000" y="5562600"/>
            <a:ext cx="8016281" cy="1265262"/>
            <a:chOff x="762000" y="5179364"/>
            <a:chExt cx="8016281" cy="1265262"/>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3674" t="85859" r="21864" b="6940"/>
            <a:stretch/>
          </p:blipFill>
          <p:spPr>
            <a:xfrm>
              <a:off x="762000" y="5179364"/>
              <a:ext cx="8016281" cy="742042"/>
            </a:xfrm>
            <a:prstGeom prst="rect">
              <a:avLst/>
            </a:prstGeom>
          </p:spPr>
        </p:pic>
        <p:sp>
          <p:nvSpPr>
            <p:cNvPr id="18" name="TextBox 17"/>
            <p:cNvSpPr txBox="1"/>
            <p:nvPr/>
          </p:nvSpPr>
          <p:spPr>
            <a:xfrm>
              <a:off x="990600" y="5921406"/>
              <a:ext cx="7315200" cy="523220"/>
            </a:xfrm>
            <a:prstGeom prst="rect">
              <a:avLst/>
            </a:prstGeom>
            <a:noFill/>
          </p:spPr>
          <p:txBody>
            <a:bodyPr wrap="square" rtlCol="0">
              <a:spAutoFit/>
            </a:bodyPr>
            <a:lstStyle/>
            <a:p>
              <a:pPr algn="ctr"/>
              <a:r>
                <a:rPr lang="en-US" sz="2800" dirty="0" smtClean="0"/>
                <a:t>Number of Cases </a:t>
              </a:r>
              <a:endParaRPr lang="en-US" sz="2800" dirty="0"/>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13" t="40716" r="68381" b="21063"/>
          <a:stretch/>
        </p:blipFill>
        <p:spPr>
          <a:xfrm>
            <a:off x="0" y="762000"/>
            <a:ext cx="4572000" cy="4193830"/>
          </a:xfrm>
          <a:prstGeom prst="rect">
            <a:avLst/>
          </a:prstGeom>
        </p:spPr>
      </p:pic>
    </p:spTree>
    <p:extLst>
      <p:ext uri="{BB962C8B-B14F-4D97-AF65-F5344CB8AC3E}">
        <p14:creationId xmlns:p14="http://schemas.microsoft.com/office/powerpoint/2010/main" val="1329603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Looking Ahead</a:t>
            </a:r>
            <a:endParaRPr lang="en-US" dirty="0"/>
          </a:p>
        </p:txBody>
      </p:sp>
      <p:sp>
        <p:nvSpPr>
          <p:cNvPr id="3" name="Content Placeholder 2"/>
          <p:cNvSpPr>
            <a:spLocks noGrp="1"/>
          </p:cNvSpPr>
          <p:nvPr>
            <p:ph idx="1"/>
          </p:nvPr>
        </p:nvSpPr>
        <p:spPr>
          <a:xfrm>
            <a:off x="457200" y="1231900"/>
            <a:ext cx="8229600" cy="5059363"/>
          </a:xfrm>
        </p:spPr>
        <p:txBody>
          <a:bodyPr>
            <a:normAutofit fontScale="92500"/>
          </a:bodyPr>
          <a:lstStyle/>
          <a:p>
            <a:r>
              <a:rPr lang="en-US" dirty="0" smtClean="0"/>
              <a:t>Finalize phase space variables</a:t>
            </a:r>
          </a:p>
          <a:p>
            <a:pPr marL="0" indent="0">
              <a:buNone/>
            </a:pPr>
            <a:endParaRPr lang="en-US" sz="1100" dirty="0" smtClean="0"/>
          </a:p>
          <a:p>
            <a:r>
              <a:rPr lang="en-US" dirty="0" smtClean="0"/>
              <a:t>Process additional data sets (ECMWF, GFS, CMC, ERA-Interim reanalysis, etc.)</a:t>
            </a:r>
          </a:p>
          <a:p>
            <a:endParaRPr lang="en-US" sz="1100" dirty="0" smtClean="0"/>
          </a:p>
          <a:p>
            <a:r>
              <a:rPr lang="en-US" dirty="0" smtClean="0"/>
              <a:t>Composites &gt;&gt; based </a:t>
            </a:r>
            <a:r>
              <a:rPr lang="en-US" dirty="0" smtClean="0"/>
              <a:t>on phase space location</a:t>
            </a:r>
          </a:p>
          <a:p>
            <a:endParaRPr lang="en-US" sz="1100" dirty="0" smtClean="0"/>
          </a:p>
          <a:p>
            <a:r>
              <a:rPr lang="en-US" dirty="0" smtClean="0"/>
              <a:t>Compare systems which are becoming more </a:t>
            </a:r>
            <a:r>
              <a:rPr lang="en-US" dirty="0" err="1" smtClean="0"/>
              <a:t>vs</a:t>
            </a:r>
            <a:r>
              <a:rPr lang="en-US" dirty="0" smtClean="0"/>
              <a:t> less </a:t>
            </a:r>
            <a:r>
              <a:rPr lang="en-US" dirty="0" smtClean="0"/>
              <a:t>TC-like </a:t>
            </a:r>
            <a:r>
              <a:rPr lang="en-US" sz="3000" dirty="0" smtClean="0"/>
              <a:t>(e.g. upright</a:t>
            </a:r>
            <a:r>
              <a:rPr lang="en-US" sz="3000" dirty="0" smtClean="0"/>
              <a:t>, warm-core, axisymmetric)</a:t>
            </a:r>
          </a:p>
          <a:p>
            <a:endParaRPr lang="en-US" sz="1100" dirty="0" smtClean="0"/>
          </a:p>
          <a:p>
            <a:r>
              <a:rPr lang="en-US" dirty="0" smtClean="0"/>
              <a:t>Prototype real-time phase space using GFS (?) in time for HS3 2014 deployment?</a:t>
            </a:r>
            <a:endParaRPr lang="en-US" dirty="0"/>
          </a:p>
        </p:txBody>
      </p:sp>
    </p:spTree>
    <p:extLst>
      <p:ext uri="{BB962C8B-B14F-4D97-AF65-F5344CB8AC3E}">
        <p14:creationId xmlns:p14="http://schemas.microsoft.com/office/powerpoint/2010/main" val="11897352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918848" y="1152144"/>
            <a:ext cx="7315200" cy="5020056"/>
            <a:chOff x="918848" y="1152144"/>
            <a:chExt cx="7315200" cy="5020056"/>
          </a:xfrm>
        </p:grpSpPr>
        <p:grpSp>
          <p:nvGrpSpPr>
            <p:cNvPr id="50" name="Group 49"/>
            <p:cNvGrpSpPr/>
            <p:nvPr/>
          </p:nvGrpSpPr>
          <p:grpSpPr>
            <a:xfrm>
              <a:off x="918848" y="1152144"/>
              <a:ext cx="7315200" cy="5020056"/>
              <a:chOff x="918848" y="1152144"/>
              <a:chExt cx="7315200" cy="5020056"/>
            </a:xfrm>
          </p:grpSpPr>
          <p:pic>
            <p:nvPicPr>
              <p:cNvPr id="48" name="Picture 47" descr="fp.6dustaot.sfc.000.hs3.png"/>
              <p:cNvPicPr>
                <a:picLocks/>
              </p:cNvPicPr>
              <p:nvPr/>
            </p:nvPicPr>
            <p:blipFill>
              <a:blip r:embed="rId3">
                <a:extLst>
                  <a:ext uri="{28A0092B-C50C-407E-A947-70E740481C1C}">
                    <a14:useLocalDpi xmlns:a14="http://schemas.microsoft.com/office/drawing/2010/main" val="0"/>
                  </a:ext>
                </a:extLst>
              </a:blip>
              <a:stretch>
                <a:fillRect/>
              </a:stretch>
            </p:blipFill>
            <p:spPr>
              <a:xfrm>
                <a:off x="918848" y="1152144"/>
                <a:ext cx="7315200" cy="5020056"/>
              </a:xfrm>
              <a:prstGeom prst="rect">
                <a:avLst/>
              </a:prstGeom>
            </p:spPr>
          </p:pic>
          <p:sp>
            <p:nvSpPr>
              <p:cNvPr id="49" name="Freeform 48"/>
              <p:cNvSpPr/>
              <p:nvPr/>
            </p:nvSpPr>
            <p:spPr>
              <a:xfrm>
                <a:off x="4550697" y="2804936"/>
                <a:ext cx="1627853" cy="1507382"/>
              </a:xfrm>
              <a:custGeom>
                <a:avLst/>
                <a:gdLst>
                  <a:gd name="connsiteX0" fmla="*/ 0 w 3863393"/>
                  <a:gd name="connsiteY0" fmla="*/ 0 h 3404613"/>
                  <a:gd name="connsiteX1" fmla="*/ 1698363 w 3863393"/>
                  <a:gd name="connsiteY1" fmla="*/ 933400 h 3404613"/>
                  <a:gd name="connsiteX2" fmla="*/ 2562845 w 3863393"/>
                  <a:gd name="connsiteY2" fmla="*/ 1224131 h 3404613"/>
                  <a:gd name="connsiteX3" fmla="*/ 3863393 w 3863393"/>
                  <a:gd name="connsiteY3" fmla="*/ 1874450 h 3404613"/>
                  <a:gd name="connsiteX4" fmla="*/ 3855743 w 3863393"/>
                  <a:gd name="connsiteY4" fmla="*/ 3305153 h 3404613"/>
                  <a:gd name="connsiteX5" fmla="*/ 3664486 w 3863393"/>
                  <a:gd name="connsiteY5" fmla="*/ 3297502 h 3404613"/>
                  <a:gd name="connsiteX6" fmla="*/ 3672136 w 3863393"/>
                  <a:gd name="connsiteY6" fmla="*/ 2058070 h 3404613"/>
                  <a:gd name="connsiteX7" fmla="*/ 3427327 w 3863393"/>
                  <a:gd name="connsiteY7" fmla="*/ 2058070 h 3404613"/>
                  <a:gd name="connsiteX8" fmla="*/ 3412026 w 3863393"/>
                  <a:gd name="connsiteY8" fmla="*/ 3266899 h 3404613"/>
                  <a:gd name="connsiteX9" fmla="*/ 3213119 w 3863393"/>
                  <a:gd name="connsiteY9" fmla="*/ 3404613 h 3404613"/>
                  <a:gd name="connsiteX10" fmla="*/ 2983610 w 3863393"/>
                  <a:gd name="connsiteY10" fmla="*/ 3136835 h 3404613"/>
                  <a:gd name="connsiteX11" fmla="*/ 2991261 w 3863393"/>
                  <a:gd name="connsiteY11" fmla="*/ 2073371 h 3404613"/>
                  <a:gd name="connsiteX12" fmla="*/ 765029 w 3863393"/>
                  <a:gd name="connsiteY12" fmla="*/ 688574 h 3404613"/>
                  <a:gd name="connsiteX0" fmla="*/ 0 w 3932246"/>
                  <a:gd name="connsiteY0" fmla="*/ 0 h 3404613"/>
                  <a:gd name="connsiteX1" fmla="*/ 1698363 w 3932246"/>
                  <a:gd name="connsiteY1" fmla="*/ 933400 h 3404613"/>
                  <a:gd name="connsiteX2" fmla="*/ 2562845 w 3932246"/>
                  <a:gd name="connsiteY2" fmla="*/ 1224131 h 3404613"/>
                  <a:gd name="connsiteX3" fmla="*/ 3863393 w 3932246"/>
                  <a:gd name="connsiteY3" fmla="*/ 1874450 h 3404613"/>
                  <a:gd name="connsiteX4" fmla="*/ 3932246 w 3932246"/>
                  <a:gd name="connsiteY4" fmla="*/ 3289852 h 3404613"/>
                  <a:gd name="connsiteX5" fmla="*/ 3664486 w 3932246"/>
                  <a:gd name="connsiteY5" fmla="*/ 3297502 h 3404613"/>
                  <a:gd name="connsiteX6" fmla="*/ 3672136 w 3932246"/>
                  <a:gd name="connsiteY6" fmla="*/ 2058070 h 3404613"/>
                  <a:gd name="connsiteX7" fmla="*/ 3427327 w 3932246"/>
                  <a:gd name="connsiteY7" fmla="*/ 2058070 h 3404613"/>
                  <a:gd name="connsiteX8" fmla="*/ 3412026 w 3932246"/>
                  <a:gd name="connsiteY8" fmla="*/ 3266899 h 3404613"/>
                  <a:gd name="connsiteX9" fmla="*/ 3213119 w 3932246"/>
                  <a:gd name="connsiteY9" fmla="*/ 3404613 h 3404613"/>
                  <a:gd name="connsiteX10" fmla="*/ 2983610 w 3932246"/>
                  <a:gd name="connsiteY10" fmla="*/ 3136835 h 3404613"/>
                  <a:gd name="connsiteX11" fmla="*/ 2991261 w 3932246"/>
                  <a:gd name="connsiteY11" fmla="*/ 2073371 h 3404613"/>
                  <a:gd name="connsiteX12" fmla="*/ 765029 w 3932246"/>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427327 w 3939895"/>
                  <a:gd name="connsiteY7" fmla="*/ 2058070 h 3404613"/>
                  <a:gd name="connsiteX8" fmla="*/ 3412026 w 3939895"/>
                  <a:gd name="connsiteY8" fmla="*/ 3266899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427327 w 3939895"/>
                  <a:gd name="connsiteY7" fmla="*/ 2058070 h 3404613"/>
                  <a:gd name="connsiteX8" fmla="*/ 3419676 w 3939895"/>
                  <a:gd name="connsiteY8" fmla="*/ 3396962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350824 w 3939895"/>
                  <a:gd name="connsiteY7" fmla="*/ 2050419 h 3404613"/>
                  <a:gd name="connsiteX8" fmla="*/ 3419676 w 3939895"/>
                  <a:gd name="connsiteY8" fmla="*/ 3396962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350824 w 3939895"/>
                  <a:gd name="connsiteY7" fmla="*/ 2050419 h 3404613"/>
                  <a:gd name="connsiteX8" fmla="*/ 3358473 w 3939895"/>
                  <a:gd name="connsiteY8" fmla="*/ 3396962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350824 w 3939895"/>
                  <a:gd name="connsiteY7" fmla="*/ 2050419 h 3404613"/>
                  <a:gd name="connsiteX8" fmla="*/ 3358473 w 3939895"/>
                  <a:gd name="connsiteY8" fmla="*/ 3396962 h 3404613"/>
                  <a:gd name="connsiteX9" fmla="*/ 3182518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7650 w 3174866"/>
                  <a:gd name="connsiteY0" fmla="*/ 0 h 2754294"/>
                  <a:gd name="connsiteX1" fmla="*/ 933334 w 3174866"/>
                  <a:gd name="connsiteY1" fmla="*/ 283081 h 2754294"/>
                  <a:gd name="connsiteX2" fmla="*/ 1797816 w 3174866"/>
                  <a:gd name="connsiteY2" fmla="*/ 573812 h 2754294"/>
                  <a:gd name="connsiteX3" fmla="*/ 3174866 w 3174866"/>
                  <a:gd name="connsiteY3" fmla="*/ 1231781 h 2754294"/>
                  <a:gd name="connsiteX4" fmla="*/ 3167217 w 3174866"/>
                  <a:gd name="connsiteY4" fmla="*/ 2639533 h 2754294"/>
                  <a:gd name="connsiteX5" fmla="*/ 2899457 w 3174866"/>
                  <a:gd name="connsiteY5" fmla="*/ 2647183 h 2754294"/>
                  <a:gd name="connsiteX6" fmla="*/ 2907107 w 3174866"/>
                  <a:gd name="connsiteY6" fmla="*/ 1407751 h 2754294"/>
                  <a:gd name="connsiteX7" fmla="*/ 2585795 w 3174866"/>
                  <a:gd name="connsiteY7" fmla="*/ 1400100 h 2754294"/>
                  <a:gd name="connsiteX8" fmla="*/ 2593444 w 3174866"/>
                  <a:gd name="connsiteY8" fmla="*/ 2746643 h 2754294"/>
                  <a:gd name="connsiteX9" fmla="*/ 2417489 w 3174866"/>
                  <a:gd name="connsiteY9" fmla="*/ 2754294 h 2754294"/>
                  <a:gd name="connsiteX10" fmla="*/ 2218581 w 3174866"/>
                  <a:gd name="connsiteY10" fmla="*/ 2486516 h 2754294"/>
                  <a:gd name="connsiteX11" fmla="*/ 2226232 w 3174866"/>
                  <a:gd name="connsiteY11" fmla="*/ 1423052 h 2754294"/>
                  <a:gd name="connsiteX12" fmla="*/ 0 w 3174866"/>
                  <a:gd name="connsiteY12" fmla="*/ 38255 h 2754294"/>
                  <a:gd name="connsiteX0" fmla="*/ 7650 w 3174866"/>
                  <a:gd name="connsiteY0" fmla="*/ 0 h 2754294"/>
                  <a:gd name="connsiteX1" fmla="*/ 933334 w 3174866"/>
                  <a:gd name="connsiteY1" fmla="*/ 283081 h 2754294"/>
                  <a:gd name="connsiteX2" fmla="*/ 1797816 w 3174866"/>
                  <a:gd name="connsiteY2" fmla="*/ 573812 h 2754294"/>
                  <a:gd name="connsiteX3" fmla="*/ 3174866 w 3174866"/>
                  <a:gd name="connsiteY3" fmla="*/ 1231781 h 2754294"/>
                  <a:gd name="connsiteX4" fmla="*/ 3167217 w 3174866"/>
                  <a:gd name="connsiteY4" fmla="*/ 2639533 h 2754294"/>
                  <a:gd name="connsiteX5" fmla="*/ 2899457 w 3174866"/>
                  <a:gd name="connsiteY5" fmla="*/ 2647183 h 2754294"/>
                  <a:gd name="connsiteX6" fmla="*/ 2907107 w 3174866"/>
                  <a:gd name="connsiteY6" fmla="*/ 1407751 h 2754294"/>
                  <a:gd name="connsiteX7" fmla="*/ 2585795 w 3174866"/>
                  <a:gd name="connsiteY7" fmla="*/ 1400100 h 2754294"/>
                  <a:gd name="connsiteX8" fmla="*/ 2593444 w 3174866"/>
                  <a:gd name="connsiteY8" fmla="*/ 2746643 h 2754294"/>
                  <a:gd name="connsiteX9" fmla="*/ 2417489 w 3174866"/>
                  <a:gd name="connsiteY9" fmla="*/ 2754294 h 2754294"/>
                  <a:gd name="connsiteX10" fmla="*/ 2218581 w 3174866"/>
                  <a:gd name="connsiteY10" fmla="*/ 2486516 h 2754294"/>
                  <a:gd name="connsiteX11" fmla="*/ 2233883 w 3174866"/>
                  <a:gd name="connsiteY11" fmla="*/ 1621973 h 2754294"/>
                  <a:gd name="connsiteX12" fmla="*/ 0 w 3174866"/>
                  <a:gd name="connsiteY12" fmla="*/ 38255 h 2754294"/>
                  <a:gd name="connsiteX0" fmla="*/ 7650 w 3174866"/>
                  <a:gd name="connsiteY0" fmla="*/ 0 h 2754294"/>
                  <a:gd name="connsiteX1" fmla="*/ 933334 w 3174866"/>
                  <a:gd name="connsiteY1" fmla="*/ 283081 h 2754294"/>
                  <a:gd name="connsiteX2" fmla="*/ 1797816 w 3174866"/>
                  <a:gd name="connsiteY2" fmla="*/ 573812 h 2754294"/>
                  <a:gd name="connsiteX3" fmla="*/ 3174866 w 3174866"/>
                  <a:gd name="connsiteY3" fmla="*/ 1231781 h 2754294"/>
                  <a:gd name="connsiteX4" fmla="*/ 3167217 w 3174866"/>
                  <a:gd name="connsiteY4" fmla="*/ 2639533 h 2754294"/>
                  <a:gd name="connsiteX5" fmla="*/ 2899457 w 3174866"/>
                  <a:gd name="connsiteY5" fmla="*/ 2647183 h 2754294"/>
                  <a:gd name="connsiteX6" fmla="*/ 2907107 w 3174866"/>
                  <a:gd name="connsiteY6" fmla="*/ 1407751 h 2754294"/>
                  <a:gd name="connsiteX7" fmla="*/ 2585795 w 3174866"/>
                  <a:gd name="connsiteY7" fmla="*/ 1621973 h 2754294"/>
                  <a:gd name="connsiteX8" fmla="*/ 2593444 w 3174866"/>
                  <a:gd name="connsiteY8" fmla="*/ 2746643 h 2754294"/>
                  <a:gd name="connsiteX9" fmla="*/ 2417489 w 3174866"/>
                  <a:gd name="connsiteY9" fmla="*/ 2754294 h 2754294"/>
                  <a:gd name="connsiteX10" fmla="*/ 2218581 w 3174866"/>
                  <a:gd name="connsiteY10" fmla="*/ 2486516 h 2754294"/>
                  <a:gd name="connsiteX11" fmla="*/ 2233883 w 3174866"/>
                  <a:gd name="connsiteY11" fmla="*/ 1621973 h 2754294"/>
                  <a:gd name="connsiteX12" fmla="*/ 0 w 3174866"/>
                  <a:gd name="connsiteY12" fmla="*/ 38255 h 2754294"/>
                  <a:gd name="connsiteX0" fmla="*/ 7650 w 3174866"/>
                  <a:gd name="connsiteY0" fmla="*/ 0 h 2754294"/>
                  <a:gd name="connsiteX1" fmla="*/ 933334 w 3174866"/>
                  <a:gd name="connsiteY1" fmla="*/ 283081 h 2754294"/>
                  <a:gd name="connsiteX2" fmla="*/ 1797816 w 3174866"/>
                  <a:gd name="connsiteY2" fmla="*/ 573812 h 2754294"/>
                  <a:gd name="connsiteX3" fmla="*/ 3174866 w 3174866"/>
                  <a:gd name="connsiteY3" fmla="*/ 1231781 h 2754294"/>
                  <a:gd name="connsiteX4" fmla="*/ 3167217 w 3174866"/>
                  <a:gd name="connsiteY4" fmla="*/ 2639533 h 2754294"/>
                  <a:gd name="connsiteX5" fmla="*/ 2899457 w 3174866"/>
                  <a:gd name="connsiteY5" fmla="*/ 2647183 h 2754294"/>
                  <a:gd name="connsiteX6" fmla="*/ 2907107 w 3174866"/>
                  <a:gd name="connsiteY6" fmla="*/ 1407751 h 2754294"/>
                  <a:gd name="connsiteX7" fmla="*/ 2585795 w 3174866"/>
                  <a:gd name="connsiteY7" fmla="*/ 1621973 h 2754294"/>
                  <a:gd name="connsiteX8" fmla="*/ 2593444 w 3174866"/>
                  <a:gd name="connsiteY8" fmla="*/ 2746643 h 2754294"/>
                  <a:gd name="connsiteX9" fmla="*/ 2417489 w 3174866"/>
                  <a:gd name="connsiteY9" fmla="*/ 2754294 h 2754294"/>
                  <a:gd name="connsiteX10" fmla="*/ 2233883 w 3174866"/>
                  <a:gd name="connsiteY10" fmla="*/ 1621973 h 2754294"/>
                  <a:gd name="connsiteX11" fmla="*/ 0 w 3174866"/>
                  <a:gd name="connsiteY11" fmla="*/ 38255 h 2754294"/>
                  <a:gd name="connsiteX0" fmla="*/ 7650 w 3174866"/>
                  <a:gd name="connsiteY0" fmla="*/ 0 h 2747944"/>
                  <a:gd name="connsiteX1" fmla="*/ 933334 w 3174866"/>
                  <a:gd name="connsiteY1" fmla="*/ 283081 h 2747944"/>
                  <a:gd name="connsiteX2" fmla="*/ 1797816 w 3174866"/>
                  <a:gd name="connsiteY2" fmla="*/ 573812 h 2747944"/>
                  <a:gd name="connsiteX3" fmla="*/ 3174866 w 3174866"/>
                  <a:gd name="connsiteY3" fmla="*/ 1231781 h 2747944"/>
                  <a:gd name="connsiteX4" fmla="*/ 3167217 w 3174866"/>
                  <a:gd name="connsiteY4" fmla="*/ 2639533 h 2747944"/>
                  <a:gd name="connsiteX5" fmla="*/ 2899457 w 3174866"/>
                  <a:gd name="connsiteY5" fmla="*/ 2647183 h 2747944"/>
                  <a:gd name="connsiteX6" fmla="*/ 2907107 w 3174866"/>
                  <a:gd name="connsiteY6" fmla="*/ 1407751 h 2747944"/>
                  <a:gd name="connsiteX7" fmla="*/ 2585795 w 3174866"/>
                  <a:gd name="connsiteY7" fmla="*/ 1621973 h 2747944"/>
                  <a:gd name="connsiteX8" fmla="*/ 2593444 w 3174866"/>
                  <a:gd name="connsiteY8" fmla="*/ 2746643 h 2747944"/>
                  <a:gd name="connsiteX9" fmla="*/ 2519089 w 3174866"/>
                  <a:gd name="connsiteY9" fmla="*/ 2747944 h 2747944"/>
                  <a:gd name="connsiteX10" fmla="*/ 2233883 w 3174866"/>
                  <a:gd name="connsiteY10" fmla="*/ 1621973 h 2747944"/>
                  <a:gd name="connsiteX11" fmla="*/ 0 w 3174866"/>
                  <a:gd name="connsiteY11" fmla="*/ 38255 h 2747944"/>
                  <a:gd name="connsiteX0" fmla="*/ 7650 w 3174866"/>
                  <a:gd name="connsiteY0" fmla="*/ 0 h 2752993"/>
                  <a:gd name="connsiteX1" fmla="*/ 933334 w 3174866"/>
                  <a:gd name="connsiteY1" fmla="*/ 283081 h 2752993"/>
                  <a:gd name="connsiteX2" fmla="*/ 1797816 w 3174866"/>
                  <a:gd name="connsiteY2" fmla="*/ 573812 h 2752993"/>
                  <a:gd name="connsiteX3" fmla="*/ 3174866 w 3174866"/>
                  <a:gd name="connsiteY3" fmla="*/ 1231781 h 2752993"/>
                  <a:gd name="connsiteX4" fmla="*/ 3167217 w 3174866"/>
                  <a:gd name="connsiteY4" fmla="*/ 2639533 h 2752993"/>
                  <a:gd name="connsiteX5" fmla="*/ 2899457 w 3174866"/>
                  <a:gd name="connsiteY5" fmla="*/ 2647183 h 2752993"/>
                  <a:gd name="connsiteX6" fmla="*/ 2907107 w 3174866"/>
                  <a:gd name="connsiteY6" fmla="*/ 1407751 h 2752993"/>
                  <a:gd name="connsiteX7" fmla="*/ 2585795 w 3174866"/>
                  <a:gd name="connsiteY7" fmla="*/ 1621973 h 2752993"/>
                  <a:gd name="connsiteX8" fmla="*/ 2675994 w 3174866"/>
                  <a:gd name="connsiteY8" fmla="*/ 2752993 h 2752993"/>
                  <a:gd name="connsiteX9" fmla="*/ 2519089 w 3174866"/>
                  <a:gd name="connsiteY9" fmla="*/ 2747944 h 2752993"/>
                  <a:gd name="connsiteX10" fmla="*/ 2233883 w 3174866"/>
                  <a:gd name="connsiteY10" fmla="*/ 1621973 h 2752993"/>
                  <a:gd name="connsiteX11" fmla="*/ 0 w 3174866"/>
                  <a:gd name="connsiteY11" fmla="*/ 38255 h 2752993"/>
                  <a:gd name="connsiteX0" fmla="*/ 7650 w 3174866"/>
                  <a:gd name="connsiteY0" fmla="*/ 0 h 2752993"/>
                  <a:gd name="connsiteX1" fmla="*/ 933334 w 3174866"/>
                  <a:gd name="connsiteY1" fmla="*/ 283081 h 2752993"/>
                  <a:gd name="connsiteX2" fmla="*/ 1797816 w 3174866"/>
                  <a:gd name="connsiteY2" fmla="*/ 573812 h 2752993"/>
                  <a:gd name="connsiteX3" fmla="*/ 3174866 w 3174866"/>
                  <a:gd name="connsiteY3" fmla="*/ 1231781 h 2752993"/>
                  <a:gd name="connsiteX4" fmla="*/ 3167217 w 3174866"/>
                  <a:gd name="connsiteY4" fmla="*/ 2639533 h 2752993"/>
                  <a:gd name="connsiteX5" fmla="*/ 2899457 w 3174866"/>
                  <a:gd name="connsiteY5" fmla="*/ 2647183 h 2752993"/>
                  <a:gd name="connsiteX6" fmla="*/ 2907107 w 3174866"/>
                  <a:gd name="connsiteY6" fmla="*/ 1407751 h 2752993"/>
                  <a:gd name="connsiteX7" fmla="*/ 2668345 w 3174866"/>
                  <a:gd name="connsiteY7" fmla="*/ 1628323 h 2752993"/>
                  <a:gd name="connsiteX8" fmla="*/ 2675994 w 3174866"/>
                  <a:gd name="connsiteY8" fmla="*/ 2752993 h 2752993"/>
                  <a:gd name="connsiteX9" fmla="*/ 2519089 w 3174866"/>
                  <a:gd name="connsiteY9" fmla="*/ 2747944 h 2752993"/>
                  <a:gd name="connsiteX10" fmla="*/ 2233883 w 3174866"/>
                  <a:gd name="connsiteY10" fmla="*/ 1621973 h 2752993"/>
                  <a:gd name="connsiteX11" fmla="*/ 0 w 3174866"/>
                  <a:gd name="connsiteY11" fmla="*/ 38255 h 2752993"/>
                  <a:gd name="connsiteX0" fmla="*/ 7650 w 3174866"/>
                  <a:gd name="connsiteY0" fmla="*/ 0 h 2752993"/>
                  <a:gd name="connsiteX1" fmla="*/ 933334 w 3174866"/>
                  <a:gd name="connsiteY1" fmla="*/ 283081 h 2752993"/>
                  <a:gd name="connsiteX2" fmla="*/ 1797816 w 3174866"/>
                  <a:gd name="connsiteY2" fmla="*/ 573812 h 2752993"/>
                  <a:gd name="connsiteX3" fmla="*/ 3174866 w 3174866"/>
                  <a:gd name="connsiteY3" fmla="*/ 1231781 h 2752993"/>
                  <a:gd name="connsiteX4" fmla="*/ 3167217 w 3174866"/>
                  <a:gd name="connsiteY4" fmla="*/ 2639533 h 2752993"/>
                  <a:gd name="connsiteX5" fmla="*/ 2899457 w 3174866"/>
                  <a:gd name="connsiteY5" fmla="*/ 2647183 h 2752993"/>
                  <a:gd name="connsiteX6" fmla="*/ 2907107 w 3174866"/>
                  <a:gd name="connsiteY6" fmla="*/ 1407751 h 2752993"/>
                  <a:gd name="connsiteX7" fmla="*/ 2668345 w 3174866"/>
                  <a:gd name="connsiteY7" fmla="*/ 1628323 h 2752993"/>
                  <a:gd name="connsiteX8" fmla="*/ 2675994 w 3174866"/>
                  <a:gd name="connsiteY8" fmla="*/ 2752993 h 2752993"/>
                  <a:gd name="connsiteX9" fmla="*/ 2519089 w 3174866"/>
                  <a:gd name="connsiteY9" fmla="*/ 2747944 h 2752993"/>
                  <a:gd name="connsiteX10" fmla="*/ 2500583 w 3174866"/>
                  <a:gd name="connsiteY10" fmla="*/ 1621973 h 2752993"/>
                  <a:gd name="connsiteX11" fmla="*/ 0 w 3174866"/>
                  <a:gd name="connsiteY11" fmla="*/ 38255 h 2752993"/>
                  <a:gd name="connsiteX0" fmla="*/ 7650 w 3174866"/>
                  <a:gd name="connsiteY0" fmla="*/ 0 h 2747944"/>
                  <a:gd name="connsiteX1" fmla="*/ 933334 w 3174866"/>
                  <a:gd name="connsiteY1" fmla="*/ 283081 h 2747944"/>
                  <a:gd name="connsiteX2" fmla="*/ 1797816 w 3174866"/>
                  <a:gd name="connsiteY2" fmla="*/ 573812 h 2747944"/>
                  <a:gd name="connsiteX3" fmla="*/ 3174866 w 3174866"/>
                  <a:gd name="connsiteY3" fmla="*/ 1231781 h 2747944"/>
                  <a:gd name="connsiteX4" fmla="*/ 3167217 w 3174866"/>
                  <a:gd name="connsiteY4" fmla="*/ 2639533 h 2747944"/>
                  <a:gd name="connsiteX5" fmla="*/ 2899457 w 3174866"/>
                  <a:gd name="connsiteY5" fmla="*/ 2647183 h 2747944"/>
                  <a:gd name="connsiteX6" fmla="*/ 2907107 w 3174866"/>
                  <a:gd name="connsiteY6" fmla="*/ 1407751 h 2747944"/>
                  <a:gd name="connsiteX7" fmla="*/ 2668345 w 3174866"/>
                  <a:gd name="connsiteY7" fmla="*/ 1628323 h 2747944"/>
                  <a:gd name="connsiteX8" fmla="*/ 2669644 w 3174866"/>
                  <a:gd name="connsiteY8" fmla="*/ 2740293 h 2747944"/>
                  <a:gd name="connsiteX9" fmla="*/ 2519089 w 3174866"/>
                  <a:gd name="connsiteY9" fmla="*/ 2747944 h 2747944"/>
                  <a:gd name="connsiteX10" fmla="*/ 2500583 w 3174866"/>
                  <a:gd name="connsiteY10" fmla="*/ 1621973 h 2747944"/>
                  <a:gd name="connsiteX11" fmla="*/ 0 w 3174866"/>
                  <a:gd name="connsiteY11" fmla="*/ 38255 h 2747944"/>
                  <a:gd name="connsiteX0" fmla="*/ 7650 w 3174866"/>
                  <a:gd name="connsiteY0" fmla="*/ 0 h 2752993"/>
                  <a:gd name="connsiteX1" fmla="*/ 933334 w 3174866"/>
                  <a:gd name="connsiteY1" fmla="*/ 283081 h 2752993"/>
                  <a:gd name="connsiteX2" fmla="*/ 1797816 w 3174866"/>
                  <a:gd name="connsiteY2" fmla="*/ 573812 h 2752993"/>
                  <a:gd name="connsiteX3" fmla="*/ 3174866 w 3174866"/>
                  <a:gd name="connsiteY3" fmla="*/ 1231781 h 2752993"/>
                  <a:gd name="connsiteX4" fmla="*/ 3167217 w 3174866"/>
                  <a:gd name="connsiteY4" fmla="*/ 2639533 h 2752993"/>
                  <a:gd name="connsiteX5" fmla="*/ 2899457 w 3174866"/>
                  <a:gd name="connsiteY5" fmla="*/ 2647183 h 2752993"/>
                  <a:gd name="connsiteX6" fmla="*/ 2907107 w 3174866"/>
                  <a:gd name="connsiteY6" fmla="*/ 1407751 h 2752993"/>
                  <a:gd name="connsiteX7" fmla="*/ 2668345 w 3174866"/>
                  <a:gd name="connsiteY7" fmla="*/ 1628323 h 2752993"/>
                  <a:gd name="connsiteX8" fmla="*/ 2682344 w 3174866"/>
                  <a:gd name="connsiteY8" fmla="*/ 2752993 h 2752993"/>
                  <a:gd name="connsiteX9" fmla="*/ 2519089 w 3174866"/>
                  <a:gd name="connsiteY9" fmla="*/ 2747944 h 2752993"/>
                  <a:gd name="connsiteX10" fmla="*/ 2500583 w 3174866"/>
                  <a:gd name="connsiteY10" fmla="*/ 1621973 h 2752993"/>
                  <a:gd name="connsiteX11" fmla="*/ 0 w 3174866"/>
                  <a:gd name="connsiteY11" fmla="*/ 38255 h 2752993"/>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907107 w 3174866"/>
                  <a:gd name="connsiteY6" fmla="*/ 140775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500583 w 3174866"/>
                  <a:gd name="connsiteY10" fmla="*/ 1621973 h 2766994"/>
                  <a:gd name="connsiteX11" fmla="*/ 0 w 3174866"/>
                  <a:gd name="connsiteY11"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907107 w 3174866"/>
                  <a:gd name="connsiteY6" fmla="*/ 140775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554952 w 3174866"/>
                  <a:gd name="connsiteY10" fmla="*/ 2569476 h 2766994"/>
                  <a:gd name="connsiteX11" fmla="*/ 250058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907107 w 3174866"/>
                  <a:gd name="connsiteY6" fmla="*/ 140775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516852 w 3174866"/>
                  <a:gd name="connsiteY10" fmla="*/ 2652026 h 2766994"/>
                  <a:gd name="connsiteX11" fmla="*/ 250058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907107 w 3174866"/>
                  <a:gd name="connsiteY6" fmla="*/ 140775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516852 w 3174866"/>
                  <a:gd name="connsiteY10" fmla="*/ 2652026 h 2766994"/>
                  <a:gd name="connsiteX11" fmla="*/ 250693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907107 w 3174866"/>
                  <a:gd name="connsiteY6" fmla="*/ 140775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485102 w 3174866"/>
                  <a:gd name="connsiteY10" fmla="*/ 2652026 h 2766994"/>
                  <a:gd name="connsiteX11" fmla="*/ 250693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907107 w 3174866"/>
                  <a:gd name="connsiteY6" fmla="*/ 140775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485102 w 3174866"/>
                  <a:gd name="connsiteY10" fmla="*/ 2652026 h 2766994"/>
                  <a:gd name="connsiteX11" fmla="*/ 246883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862657 w 3174866"/>
                  <a:gd name="connsiteY6" fmla="*/ 163000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485102 w 3174866"/>
                  <a:gd name="connsiteY10" fmla="*/ 2652026 h 2766994"/>
                  <a:gd name="connsiteX11" fmla="*/ 246883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837257 w 3174866"/>
                  <a:gd name="connsiteY6" fmla="*/ 1630001 h 2766994"/>
                  <a:gd name="connsiteX7" fmla="*/ 2668345 w 3174866"/>
                  <a:gd name="connsiteY7" fmla="*/ 1628323 h 2766994"/>
                  <a:gd name="connsiteX8" fmla="*/ 2682344 w 3174866"/>
                  <a:gd name="connsiteY8" fmla="*/ 2752993 h 2766994"/>
                  <a:gd name="connsiteX9" fmla="*/ 2576239 w 3174866"/>
                  <a:gd name="connsiteY9" fmla="*/ 2766994 h 2766994"/>
                  <a:gd name="connsiteX10" fmla="*/ 2485102 w 3174866"/>
                  <a:gd name="connsiteY10" fmla="*/ 2652026 h 2766994"/>
                  <a:gd name="connsiteX11" fmla="*/ 246883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99457 w 3174866"/>
                  <a:gd name="connsiteY5" fmla="*/ 2647183 h 2766994"/>
                  <a:gd name="connsiteX6" fmla="*/ 2837257 w 3174866"/>
                  <a:gd name="connsiteY6" fmla="*/ 1630001 h 2766994"/>
                  <a:gd name="connsiteX7" fmla="*/ 2642945 w 3174866"/>
                  <a:gd name="connsiteY7" fmla="*/ 1621973 h 2766994"/>
                  <a:gd name="connsiteX8" fmla="*/ 2682344 w 3174866"/>
                  <a:gd name="connsiteY8" fmla="*/ 2752993 h 2766994"/>
                  <a:gd name="connsiteX9" fmla="*/ 2576239 w 3174866"/>
                  <a:gd name="connsiteY9" fmla="*/ 2766994 h 2766994"/>
                  <a:gd name="connsiteX10" fmla="*/ 2485102 w 3174866"/>
                  <a:gd name="connsiteY10" fmla="*/ 2652026 h 2766994"/>
                  <a:gd name="connsiteX11" fmla="*/ 2468833 w 3174866"/>
                  <a:gd name="connsiteY11" fmla="*/ 1621973 h 2766994"/>
                  <a:gd name="connsiteX12" fmla="*/ 0 w 3174866"/>
                  <a:gd name="connsiteY12" fmla="*/ 38255 h 2766994"/>
                  <a:gd name="connsiteX0" fmla="*/ 7650 w 3174866"/>
                  <a:gd name="connsiteY0" fmla="*/ 0 h 2772043"/>
                  <a:gd name="connsiteX1" fmla="*/ 933334 w 3174866"/>
                  <a:gd name="connsiteY1" fmla="*/ 283081 h 2772043"/>
                  <a:gd name="connsiteX2" fmla="*/ 1797816 w 3174866"/>
                  <a:gd name="connsiteY2" fmla="*/ 573812 h 2772043"/>
                  <a:gd name="connsiteX3" fmla="*/ 3174866 w 3174866"/>
                  <a:gd name="connsiteY3" fmla="*/ 1231781 h 2772043"/>
                  <a:gd name="connsiteX4" fmla="*/ 3167217 w 3174866"/>
                  <a:gd name="connsiteY4" fmla="*/ 2639533 h 2772043"/>
                  <a:gd name="connsiteX5" fmla="*/ 2899457 w 3174866"/>
                  <a:gd name="connsiteY5" fmla="*/ 2647183 h 2772043"/>
                  <a:gd name="connsiteX6" fmla="*/ 2837257 w 3174866"/>
                  <a:gd name="connsiteY6" fmla="*/ 1630001 h 2772043"/>
                  <a:gd name="connsiteX7" fmla="*/ 2642945 w 3174866"/>
                  <a:gd name="connsiteY7" fmla="*/ 1621973 h 2772043"/>
                  <a:gd name="connsiteX8" fmla="*/ 2650594 w 3174866"/>
                  <a:gd name="connsiteY8" fmla="*/ 2772043 h 2772043"/>
                  <a:gd name="connsiteX9" fmla="*/ 2576239 w 3174866"/>
                  <a:gd name="connsiteY9" fmla="*/ 2766994 h 2772043"/>
                  <a:gd name="connsiteX10" fmla="*/ 2485102 w 3174866"/>
                  <a:gd name="connsiteY10" fmla="*/ 2652026 h 2772043"/>
                  <a:gd name="connsiteX11" fmla="*/ 2468833 w 3174866"/>
                  <a:gd name="connsiteY11" fmla="*/ 1621973 h 2772043"/>
                  <a:gd name="connsiteX12" fmla="*/ 0 w 3174866"/>
                  <a:gd name="connsiteY12" fmla="*/ 38255 h 2772043"/>
                  <a:gd name="connsiteX0" fmla="*/ 7650 w 3174866"/>
                  <a:gd name="connsiteY0" fmla="*/ 0 h 2772043"/>
                  <a:gd name="connsiteX1" fmla="*/ 933334 w 3174866"/>
                  <a:gd name="connsiteY1" fmla="*/ 283081 h 2772043"/>
                  <a:gd name="connsiteX2" fmla="*/ 1797816 w 3174866"/>
                  <a:gd name="connsiteY2" fmla="*/ 573812 h 2772043"/>
                  <a:gd name="connsiteX3" fmla="*/ 3174866 w 3174866"/>
                  <a:gd name="connsiteY3" fmla="*/ 1231781 h 2772043"/>
                  <a:gd name="connsiteX4" fmla="*/ 3167217 w 3174866"/>
                  <a:gd name="connsiteY4" fmla="*/ 2639533 h 2772043"/>
                  <a:gd name="connsiteX5" fmla="*/ 2804207 w 3174866"/>
                  <a:gd name="connsiteY5" fmla="*/ 2666233 h 2772043"/>
                  <a:gd name="connsiteX6" fmla="*/ 2837257 w 3174866"/>
                  <a:gd name="connsiteY6" fmla="*/ 1630001 h 2772043"/>
                  <a:gd name="connsiteX7" fmla="*/ 2642945 w 3174866"/>
                  <a:gd name="connsiteY7" fmla="*/ 1621973 h 2772043"/>
                  <a:gd name="connsiteX8" fmla="*/ 2650594 w 3174866"/>
                  <a:gd name="connsiteY8" fmla="*/ 2772043 h 2772043"/>
                  <a:gd name="connsiteX9" fmla="*/ 2576239 w 3174866"/>
                  <a:gd name="connsiteY9" fmla="*/ 2766994 h 2772043"/>
                  <a:gd name="connsiteX10" fmla="*/ 2485102 w 3174866"/>
                  <a:gd name="connsiteY10" fmla="*/ 2652026 h 2772043"/>
                  <a:gd name="connsiteX11" fmla="*/ 2468833 w 3174866"/>
                  <a:gd name="connsiteY11" fmla="*/ 1621973 h 2772043"/>
                  <a:gd name="connsiteX12" fmla="*/ 0 w 3174866"/>
                  <a:gd name="connsiteY12" fmla="*/ 38255 h 2772043"/>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04207 w 3174866"/>
                  <a:gd name="connsiteY5" fmla="*/ 2666233 h 2766994"/>
                  <a:gd name="connsiteX6" fmla="*/ 2837257 w 3174866"/>
                  <a:gd name="connsiteY6" fmla="*/ 1630001 h 2766994"/>
                  <a:gd name="connsiteX7" fmla="*/ 2642945 w 3174866"/>
                  <a:gd name="connsiteY7" fmla="*/ 1621973 h 2766994"/>
                  <a:gd name="connsiteX8" fmla="*/ 2650594 w 3174866"/>
                  <a:gd name="connsiteY8" fmla="*/ 2391043 h 2766994"/>
                  <a:gd name="connsiteX9" fmla="*/ 2576239 w 3174866"/>
                  <a:gd name="connsiteY9" fmla="*/ 2766994 h 2766994"/>
                  <a:gd name="connsiteX10" fmla="*/ 2485102 w 3174866"/>
                  <a:gd name="connsiteY10" fmla="*/ 2652026 h 2766994"/>
                  <a:gd name="connsiteX11" fmla="*/ 2468833 w 3174866"/>
                  <a:gd name="connsiteY11" fmla="*/ 1621973 h 2766994"/>
                  <a:gd name="connsiteX12" fmla="*/ 0 w 3174866"/>
                  <a:gd name="connsiteY12" fmla="*/ 38255 h 2766994"/>
                  <a:gd name="connsiteX0" fmla="*/ 7650 w 3174866"/>
                  <a:gd name="connsiteY0" fmla="*/ 0 h 2766994"/>
                  <a:gd name="connsiteX1" fmla="*/ 933334 w 3174866"/>
                  <a:gd name="connsiteY1" fmla="*/ 283081 h 2766994"/>
                  <a:gd name="connsiteX2" fmla="*/ 1797816 w 3174866"/>
                  <a:gd name="connsiteY2" fmla="*/ 573812 h 2766994"/>
                  <a:gd name="connsiteX3" fmla="*/ 3174866 w 3174866"/>
                  <a:gd name="connsiteY3" fmla="*/ 1231781 h 2766994"/>
                  <a:gd name="connsiteX4" fmla="*/ 3167217 w 3174866"/>
                  <a:gd name="connsiteY4" fmla="*/ 2639533 h 2766994"/>
                  <a:gd name="connsiteX5" fmla="*/ 2804207 w 3174866"/>
                  <a:gd name="connsiteY5" fmla="*/ 2666233 h 2766994"/>
                  <a:gd name="connsiteX6" fmla="*/ 2837257 w 3174866"/>
                  <a:gd name="connsiteY6" fmla="*/ 1630001 h 2766994"/>
                  <a:gd name="connsiteX7" fmla="*/ 2642945 w 3174866"/>
                  <a:gd name="connsiteY7" fmla="*/ 1621973 h 2766994"/>
                  <a:gd name="connsiteX8" fmla="*/ 2650594 w 3174866"/>
                  <a:gd name="connsiteY8" fmla="*/ 2391043 h 2766994"/>
                  <a:gd name="connsiteX9" fmla="*/ 2576239 w 3174866"/>
                  <a:gd name="connsiteY9" fmla="*/ 2766994 h 2766994"/>
                  <a:gd name="connsiteX10" fmla="*/ 2415252 w 3174866"/>
                  <a:gd name="connsiteY10" fmla="*/ 2194826 h 2766994"/>
                  <a:gd name="connsiteX11" fmla="*/ 2468833 w 3174866"/>
                  <a:gd name="connsiteY11" fmla="*/ 1621973 h 2766994"/>
                  <a:gd name="connsiteX12" fmla="*/ 0 w 3174866"/>
                  <a:gd name="connsiteY12" fmla="*/ 38255 h 2766994"/>
                  <a:gd name="connsiteX0" fmla="*/ 7650 w 3174866"/>
                  <a:gd name="connsiteY0" fmla="*/ 0 h 2666233"/>
                  <a:gd name="connsiteX1" fmla="*/ 933334 w 3174866"/>
                  <a:gd name="connsiteY1" fmla="*/ 283081 h 2666233"/>
                  <a:gd name="connsiteX2" fmla="*/ 1797816 w 3174866"/>
                  <a:gd name="connsiteY2" fmla="*/ 573812 h 2666233"/>
                  <a:gd name="connsiteX3" fmla="*/ 3174866 w 3174866"/>
                  <a:gd name="connsiteY3" fmla="*/ 1231781 h 2666233"/>
                  <a:gd name="connsiteX4" fmla="*/ 3167217 w 3174866"/>
                  <a:gd name="connsiteY4" fmla="*/ 2639533 h 2666233"/>
                  <a:gd name="connsiteX5" fmla="*/ 2804207 w 3174866"/>
                  <a:gd name="connsiteY5" fmla="*/ 2666233 h 2666233"/>
                  <a:gd name="connsiteX6" fmla="*/ 2837257 w 3174866"/>
                  <a:gd name="connsiteY6" fmla="*/ 1630001 h 2666233"/>
                  <a:gd name="connsiteX7" fmla="*/ 2642945 w 3174866"/>
                  <a:gd name="connsiteY7" fmla="*/ 1621973 h 2666233"/>
                  <a:gd name="connsiteX8" fmla="*/ 2650594 w 3174866"/>
                  <a:gd name="connsiteY8" fmla="*/ 2391043 h 2666233"/>
                  <a:gd name="connsiteX9" fmla="*/ 2557189 w 3174866"/>
                  <a:gd name="connsiteY9" fmla="*/ 2411394 h 2666233"/>
                  <a:gd name="connsiteX10" fmla="*/ 2415252 w 3174866"/>
                  <a:gd name="connsiteY10" fmla="*/ 2194826 h 2666233"/>
                  <a:gd name="connsiteX11" fmla="*/ 2468833 w 3174866"/>
                  <a:gd name="connsiteY11" fmla="*/ 1621973 h 2666233"/>
                  <a:gd name="connsiteX12" fmla="*/ 0 w 3174866"/>
                  <a:gd name="connsiteY12" fmla="*/ 38255 h 2666233"/>
                  <a:gd name="connsiteX0" fmla="*/ 7650 w 3174866"/>
                  <a:gd name="connsiteY0" fmla="*/ 0 h 2666233"/>
                  <a:gd name="connsiteX1" fmla="*/ 933334 w 3174866"/>
                  <a:gd name="connsiteY1" fmla="*/ 283081 h 2666233"/>
                  <a:gd name="connsiteX2" fmla="*/ 1797816 w 3174866"/>
                  <a:gd name="connsiteY2" fmla="*/ 573812 h 2666233"/>
                  <a:gd name="connsiteX3" fmla="*/ 3174866 w 3174866"/>
                  <a:gd name="connsiteY3" fmla="*/ 1231781 h 2666233"/>
                  <a:gd name="connsiteX4" fmla="*/ 3167217 w 3174866"/>
                  <a:gd name="connsiteY4" fmla="*/ 2639533 h 2666233"/>
                  <a:gd name="connsiteX5" fmla="*/ 2804207 w 3174866"/>
                  <a:gd name="connsiteY5" fmla="*/ 2666233 h 2666233"/>
                  <a:gd name="connsiteX6" fmla="*/ 2837257 w 3174866"/>
                  <a:gd name="connsiteY6" fmla="*/ 1630001 h 2666233"/>
                  <a:gd name="connsiteX7" fmla="*/ 2642945 w 3174866"/>
                  <a:gd name="connsiteY7" fmla="*/ 1621973 h 2666233"/>
                  <a:gd name="connsiteX8" fmla="*/ 2650594 w 3174866"/>
                  <a:gd name="connsiteY8" fmla="*/ 2391043 h 2666233"/>
                  <a:gd name="connsiteX9" fmla="*/ 2557189 w 3174866"/>
                  <a:gd name="connsiteY9" fmla="*/ 2411394 h 2666233"/>
                  <a:gd name="connsiteX10" fmla="*/ 2468833 w 3174866"/>
                  <a:gd name="connsiteY10" fmla="*/ 1621973 h 2666233"/>
                  <a:gd name="connsiteX11" fmla="*/ 0 w 3174866"/>
                  <a:gd name="connsiteY11" fmla="*/ 38255 h 2666233"/>
                  <a:gd name="connsiteX0" fmla="*/ 7650 w 3174866"/>
                  <a:gd name="connsiteY0" fmla="*/ 0 h 2666233"/>
                  <a:gd name="connsiteX1" fmla="*/ 933334 w 3174866"/>
                  <a:gd name="connsiteY1" fmla="*/ 283081 h 2666233"/>
                  <a:gd name="connsiteX2" fmla="*/ 1797816 w 3174866"/>
                  <a:gd name="connsiteY2" fmla="*/ 573812 h 2666233"/>
                  <a:gd name="connsiteX3" fmla="*/ 3174866 w 3174866"/>
                  <a:gd name="connsiteY3" fmla="*/ 1231781 h 2666233"/>
                  <a:gd name="connsiteX4" fmla="*/ 3167217 w 3174866"/>
                  <a:gd name="connsiteY4" fmla="*/ 2639533 h 2666233"/>
                  <a:gd name="connsiteX5" fmla="*/ 2804207 w 3174866"/>
                  <a:gd name="connsiteY5" fmla="*/ 2666233 h 2666233"/>
                  <a:gd name="connsiteX6" fmla="*/ 2837257 w 3174866"/>
                  <a:gd name="connsiteY6" fmla="*/ 1630001 h 2666233"/>
                  <a:gd name="connsiteX7" fmla="*/ 2642945 w 3174866"/>
                  <a:gd name="connsiteY7" fmla="*/ 1621973 h 2666233"/>
                  <a:gd name="connsiteX8" fmla="*/ 2650594 w 3174866"/>
                  <a:gd name="connsiteY8" fmla="*/ 2391043 h 2666233"/>
                  <a:gd name="connsiteX9" fmla="*/ 2557189 w 3174866"/>
                  <a:gd name="connsiteY9" fmla="*/ 2411394 h 2666233"/>
                  <a:gd name="connsiteX10" fmla="*/ 2510502 w 3174866"/>
                  <a:gd name="connsiteY10" fmla="*/ 2061477 h 2666233"/>
                  <a:gd name="connsiteX11" fmla="*/ 2468833 w 3174866"/>
                  <a:gd name="connsiteY11" fmla="*/ 1621973 h 2666233"/>
                  <a:gd name="connsiteX12" fmla="*/ 0 w 3174866"/>
                  <a:gd name="connsiteY12" fmla="*/ 38255 h 2666233"/>
                  <a:gd name="connsiteX0" fmla="*/ 7650 w 3174866"/>
                  <a:gd name="connsiteY0" fmla="*/ 0 h 2666233"/>
                  <a:gd name="connsiteX1" fmla="*/ 933334 w 3174866"/>
                  <a:gd name="connsiteY1" fmla="*/ 283081 h 2666233"/>
                  <a:gd name="connsiteX2" fmla="*/ 1797816 w 3174866"/>
                  <a:gd name="connsiteY2" fmla="*/ 573812 h 2666233"/>
                  <a:gd name="connsiteX3" fmla="*/ 3174866 w 3174866"/>
                  <a:gd name="connsiteY3" fmla="*/ 1231781 h 2666233"/>
                  <a:gd name="connsiteX4" fmla="*/ 3167217 w 3174866"/>
                  <a:gd name="connsiteY4" fmla="*/ 2639533 h 2666233"/>
                  <a:gd name="connsiteX5" fmla="*/ 2804207 w 3174866"/>
                  <a:gd name="connsiteY5" fmla="*/ 2666233 h 2666233"/>
                  <a:gd name="connsiteX6" fmla="*/ 2837257 w 3174866"/>
                  <a:gd name="connsiteY6" fmla="*/ 1630001 h 2666233"/>
                  <a:gd name="connsiteX7" fmla="*/ 2642945 w 3174866"/>
                  <a:gd name="connsiteY7" fmla="*/ 1621973 h 2666233"/>
                  <a:gd name="connsiteX8" fmla="*/ 2650594 w 3174866"/>
                  <a:gd name="connsiteY8" fmla="*/ 2391043 h 2666233"/>
                  <a:gd name="connsiteX9" fmla="*/ 2557189 w 3174866"/>
                  <a:gd name="connsiteY9" fmla="*/ 2411394 h 2666233"/>
                  <a:gd name="connsiteX10" fmla="*/ 2510502 w 3174866"/>
                  <a:gd name="connsiteY10" fmla="*/ 2315477 h 2666233"/>
                  <a:gd name="connsiteX11" fmla="*/ 2468833 w 3174866"/>
                  <a:gd name="connsiteY11" fmla="*/ 1621973 h 2666233"/>
                  <a:gd name="connsiteX12" fmla="*/ 0 w 3174866"/>
                  <a:gd name="connsiteY12" fmla="*/ 38255 h 2666233"/>
                  <a:gd name="connsiteX0" fmla="*/ 7650 w 3174866"/>
                  <a:gd name="connsiteY0" fmla="*/ 0 h 2666233"/>
                  <a:gd name="connsiteX1" fmla="*/ 933334 w 3174866"/>
                  <a:gd name="connsiteY1" fmla="*/ 283081 h 2666233"/>
                  <a:gd name="connsiteX2" fmla="*/ 1797816 w 3174866"/>
                  <a:gd name="connsiteY2" fmla="*/ 573812 h 2666233"/>
                  <a:gd name="connsiteX3" fmla="*/ 3174866 w 3174866"/>
                  <a:gd name="connsiteY3" fmla="*/ 1231781 h 2666233"/>
                  <a:gd name="connsiteX4" fmla="*/ 3167217 w 3174866"/>
                  <a:gd name="connsiteY4" fmla="*/ 2639533 h 2666233"/>
                  <a:gd name="connsiteX5" fmla="*/ 2804207 w 3174866"/>
                  <a:gd name="connsiteY5" fmla="*/ 2666233 h 2666233"/>
                  <a:gd name="connsiteX6" fmla="*/ 2837257 w 3174866"/>
                  <a:gd name="connsiteY6" fmla="*/ 1630001 h 2666233"/>
                  <a:gd name="connsiteX7" fmla="*/ 2642945 w 3174866"/>
                  <a:gd name="connsiteY7" fmla="*/ 1621973 h 2666233"/>
                  <a:gd name="connsiteX8" fmla="*/ 2650594 w 3174866"/>
                  <a:gd name="connsiteY8" fmla="*/ 2391043 h 2666233"/>
                  <a:gd name="connsiteX9" fmla="*/ 2557189 w 3174866"/>
                  <a:gd name="connsiteY9" fmla="*/ 2411394 h 2666233"/>
                  <a:gd name="connsiteX10" fmla="*/ 2491452 w 3174866"/>
                  <a:gd name="connsiteY10" fmla="*/ 2213877 h 2666233"/>
                  <a:gd name="connsiteX11" fmla="*/ 2468833 w 3174866"/>
                  <a:gd name="connsiteY11" fmla="*/ 1621973 h 2666233"/>
                  <a:gd name="connsiteX12" fmla="*/ 0 w 3174866"/>
                  <a:gd name="connsiteY12" fmla="*/ 38255 h 2666233"/>
                  <a:gd name="connsiteX0" fmla="*/ 7650 w 3174866"/>
                  <a:gd name="connsiteY0" fmla="*/ 0 h 2639533"/>
                  <a:gd name="connsiteX1" fmla="*/ 933334 w 3174866"/>
                  <a:gd name="connsiteY1" fmla="*/ 283081 h 2639533"/>
                  <a:gd name="connsiteX2" fmla="*/ 1797816 w 3174866"/>
                  <a:gd name="connsiteY2" fmla="*/ 573812 h 2639533"/>
                  <a:gd name="connsiteX3" fmla="*/ 3174866 w 3174866"/>
                  <a:gd name="connsiteY3" fmla="*/ 1231781 h 2639533"/>
                  <a:gd name="connsiteX4" fmla="*/ 3167217 w 3174866"/>
                  <a:gd name="connsiteY4" fmla="*/ 2639533 h 2639533"/>
                  <a:gd name="connsiteX5" fmla="*/ 2753407 w 3174866"/>
                  <a:gd name="connsiteY5" fmla="*/ 2342383 h 2639533"/>
                  <a:gd name="connsiteX6" fmla="*/ 2837257 w 3174866"/>
                  <a:gd name="connsiteY6" fmla="*/ 1630001 h 2639533"/>
                  <a:gd name="connsiteX7" fmla="*/ 2642945 w 3174866"/>
                  <a:gd name="connsiteY7" fmla="*/ 1621973 h 2639533"/>
                  <a:gd name="connsiteX8" fmla="*/ 2650594 w 3174866"/>
                  <a:gd name="connsiteY8" fmla="*/ 2391043 h 2639533"/>
                  <a:gd name="connsiteX9" fmla="*/ 2557189 w 3174866"/>
                  <a:gd name="connsiteY9" fmla="*/ 2411394 h 2639533"/>
                  <a:gd name="connsiteX10" fmla="*/ 2491452 w 3174866"/>
                  <a:gd name="connsiteY10" fmla="*/ 2213877 h 2639533"/>
                  <a:gd name="connsiteX11" fmla="*/ 2468833 w 3174866"/>
                  <a:gd name="connsiteY11" fmla="*/ 1621973 h 2639533"/>
                  <a:gd name="connsiteX12" fmla="*/ 0 w 3174866"/>
                  <a:gd name="connsiteY12" fmla="*/ 38255 h 2639533"/>
                  <a:gd name="connsiteX0" fmla="*/ 7650 w 3174866"/>
                  <a:gd name="connsiteY0" fmla="*/ 0 h 2411394"/>
                  <a:gd name="connsiteX1" fmla="*/ 933334 w 3174866"/>
                  <a:gd name="connsiteY1" fmla="*/ 283081 h 2411394"/>
                  <a:gd name="connsiteX2" fmla="*/ 1797816 w 3174866"/>
                  <a:gd name="connsiteY2" fmla="*/ 573812 h 2411394"/>
                  <a:gd name="connsiteX3" fmla="*/ 3174866 w 3174866"/>
                  <a:gd name="connsiteY3" fmla="*/ 1231781 h 2411394"/>
                  <a:gd name="connsiteX4" fmla="*/ 2938617 w 3174866"/>
                  <a:gd name="connsiteY4" fmla="*/ 2353783 h 2411394"/>
                  <a:gd name="connsiteX5" fmla="*/ 2753407 w 3174866"/>
                  <a:gd name="connsiteY5" fmla="*/ 2342383 h 2411394"/>
                  <a:gd name="connsiteX6" fmla="*/ 2837257 w 3174866"/>
                  <a:gd name="connsiteY6" fmla="*/ 1630001 h 2411394"/>
                  <a:gd name="connsiteX7" fmla="*/ 2642945 w 3174866"/>
                  <a:gd name="connsiteY7" fmla="*/ 1621973 h 2411394"/>
                  <a:gd name="connsiteX8" fmla="*/ 2650594 w 3174866"/>
                  <a:gd name="connsiteY8" fmla="*/ 2391043 h 2411394"/>
                  <a:gd name="connsiteX9" fmla="*/ 2557189 w 3174866"/>
                  <a:gd name="connsiteY9" fmla="*/ 2411394 h 2411394"/>
                  <a:gd name="connsiteX10" fmla="*/ 2491452 w 3174866"/>
                  <a:gd name="connsiteY10" fmla="*/ 2213877 h 2411394"/>
                  <a:gd name="connsiteX11" fmla="*/ 2468833 w 3174866"/>
                  <a:gd name="connsiteY11" fmla="*/ 1621973 h 2411394"/>
                  <a:gd name="connsiteX12" fmla="*/ 0 w 3174866"/>
                  <a:gd name="connsiteY12" fmla="*/ 38255 h 2411394"/>
                  <a:gd name="connsiteX0" fmla="*/ 7650 w 3204846"/>
                  <a:gd name="connsiteY0" fmla="*/ 0 h 2411394"/>
                  <a:gd name="connsiteX1" fmla="*/ 933334 w 3204846"/>
                  <a:gd name="connsiteY1" fmla="*/ 283081 h 2411394"/>
                  <a:gd name="connsiteX2" fmla="*/ 1797816 w 3204846"/>
                  <a:gd name="connsiteY2" fmla="*/ 573812 h 2411394"/>
                  <a:gd name="connsiteX3" fmla="*/ 3174866 w 3204846"/>
                  <a:gd name="connsiteY3" fmla="*/ 1231781 h 2411394"/>
                  <a:gd name="connsiteX4" fmla="*/ 2753407 w 3204846"/>
                  <a:gd name="connsiteY4" fmla="*/ 2342383 h 2411394"/>
                  <a:gd name="connsiteX5" fmla="*/ 2837257 w 3204846"/>
                  <a:gd name="connsiteY5" fmla="*/ 1630001 h 2411394"/>
                  <a:gd name="connsiteX6" fmla="*/ 2642945 w 3204846"/>
                  <a:gd name="connsiteY6" fmla="*/ 1621973 h 2411394"/>
                  <a:gd name="connsiteX7" fmla="*/ 2650594 w 3204846"/>
                  <a:gd name="connsiteY7" fmla="*/ 2391043 h 2411394"/>
                  <a:gd name="connsiteX8" fmla="*/ 2557189 w 3204846"/>
                  <a:gd name="connsiteY8" fmla="*/ 2411394 h 2411394"/>
                  <a:gd name="connsiteX9" fmla="*/ 2491452 w 3204846"/>
                  <a:gd name="connsiteY9" fmla="*/ 2213877 h 2411394"/>
                  <a:gd name="connsiteX10" fmla="*/ 2468833 w 3204846"/>
                  <a:gd name="connsiteY10" fmla="*/ 1621973 h 2411394"/>
                  <a:gd name="connsiteX11" fmla="*/ 0 w 3204846"/>
                  <a:gd name="connsiteY11" fmla="*/ 38255 h 2411394"/>
                  <a:gd name="connsiteX0" fmla="*/ 7650 w 3226422"/>
                  <a:gd name="connsiteY0" fmla="*/ 0 h 2411394"/>
                  <a:gd name="connsiteX1" fmla="*/ 933334 w 3226422"/>
                  <a:gd name="connsiteY1" fmla="*/ 283081 h 2411394"/>
                  <a:gd name="connsiteX2" fmla="*/ 1797816 w 3226422"/>
                  <a:gd name="connsiteY2" fmla="*/ 573812 h 2411394"/>
                  <a:gd name="connsiteX3" fmla="*/ 3174866 w 3226422"/>
                  <a:gd name="connsiteY3" fmla="*/ 1231781 h 2411394"/>
                  <a:gd name="connsiteX4" fmla="*/ 2916902 w 3226422"/>
                  <a:gd name="connsiteY4" fmla="*/ 2093227 h 2411394"/>
                  <a:gd name="connsiteX5" fmla="*/ 2753407 w 3226422"/>
                  <a:gd name="connsiteY5" fmla="*/ 2342383 h 2411394"/>
                  <a:gd name="connsiteX6" fmla="*/ 2837257 w 3226422"/>
                  <a:gd name="connsiteY6" fmla="*/ 1630001 h 2411394"/>
                  <a:gd name="connsiteX7" fmla="*/ 2642945 w 3226422"/>
                  <a:gd name="connsiteY7" fmla="*/ 1621973 h 2411394"/>
                  <a:gd name="connsiteX8" fmla="*/ 2650594 w 3226422"/>
                  <a:gd name="connsiteY8" fmla="*/ 2391043 h 2411394"/>
                  <a:gd name="connsiteX9" fmla="*/ 2557189 w 3226422"/>
                  <a:gd name="connsiteY9" fmla="*/ 2411394 h 2411394"/>
                  <a:gd name="connsiteX10" fmla="*/ 2491452 w 3226422"/>
                  <a:gd name="connsiteY10" fmla="*/ 2213877 h 2411394"/>
                  <a:gd name="connsiteX11" fmla="*/ 2468833 w 3226422"/>
                  <a:gd name="connsiteY11" fmla="*/ 1621973 h 2411394"/>
                  <a:gd name="connsiteX12" fmla="*/ 0 w 3226422"/>
                  <a:gd name="connsiteY12" fmla="*/ 38255 h 2411394"/>
                  <a:gd name="connsiteX0" fmla="*/ 7650 w 3249056"/>
                  <a:gd name="connsiteY0" fmla="*/ 0 h 2447719"/>
                  <a:gd name="connsiteX1" fmla="*/ 933334 w 3249056"/>
                  <a:gd name="connsiteY1" fmla="*/ 283081 h 2447719"/>
                  <a:gd name="connsiteX2" fmla="*/ 1797816 w 3249056"/>
                  <a:gd name="connsiteY2" fmla="*/ 573812 h 2447719"/>
                  <a:gd name="connsiteX3" fmla="*/ 3174866 w 3249056"/>
                  <a:gd name="connsiteY3" fmla="*/ 1231781 h 2447719"/>
                  <a:gd name="connsiteX4" fmla="*/ 3075652 w 3249056"/>
                  <a:gd name="connsiteY4" fmla="*/ 2347227 h 2447719"/>
                  <a:gd name="connsiteX5" fmla="*/ 2753407 w 3249056"/>
                  <a:gd name="connsiteY5" fmla="*/ 2342383 h 2447719"/>
                  <a:gd name="connsiteX6" fmla="*/ 2837257 w 3249056"/>
                  <a:gd name="connsiteY6" fmla="*/ 1630001 h 2447719"/>
                  <a:gd name="connsiteX7" fmla="*/ 2642945 w 3249056"/>
                  <a:gd name="connsiteY7" fmla="*/ 1621973 h 2447719"/>
                  <a:gd name="connsiteX8" fmla="*/ 2650594 w 3249056"/>
                  <a:gd name="connsiteY8" fmla="*/ 2391043 h 2447719"/>
                  <a:gd name="connsiteX9" fmla="*/ 2557189 w 3249056"/>
                  <a:gd name="connsiteY9" fmla="*/ 2411394 h 2447719"/>
                  <a:gd name="connsiteX10" fmla="*/ 2491452 w 3249056"/>
                  <a:gd name="connsiteY10" fmla="*/ 2213877 h 2447719"/>
                  <a:gd name="connsiteX11" fmla="*/ 2468833 w 3249056"/>
                  <a:gd name="connsiteY11" fmla="*/ 1621973 h 2447719"/>
                  <a:gd name="connsiteX12" fmla="*/ 0 w 3249056"/>
                  <a:gd name="connsiteY12" fmla="*/ 38255 h 2447719"/>
                  <a:gd name="connsiteX0" fmla="*/ 7650 w 3246634"/>
                  <a:gd name="connsiteY0" fmla="*/ 0 h 2411394"/>
                  <a:gd name="connsiteX1" fmla="*/ 933334 w 3246634"/>
                  <a:gd name="connsiteY1" fmla="*/ 283081 h 2411394"/>
                  <a:gd name="connsiteX2" fmla="*/ 1797816 w 3246634"/>
                  <a:gd name="connsiteY2" fmla="*/ 573812 h 2411394"/>
                  <a:gd name="connsiteX3" fmla="*/ 3174866 w 3246634"/>
                  <a:gd name="connsiteY3" fmla="*/ 1231781 h 2411394"/>
                  <a:gd name="connsiteX4" fmla="*/ 3075652 w 3246634"/>
                  <a:gd name="connsiteY4" fmla="*/ 2347227 h 2411394"/>
                  <a:gd name="connsiteX5" fmla="*/ 2837257 w 3246634"/>
                  <a:gd name="connsiteY5" fmla="*/ 1630001 h 2411394"/>
                  <a:gd name="connsiteX6" fmla="*/ 2642945 w 3246634"/>
                  <a:gd name="connsiteY6" fmla="*/ 1621973 h 2411394"/>
                  <a:gd name="connsiteX7" fmla="*/ 2650594 w 3246634"/>
                  <a:gd name="connsiteY7" fmla="*/ 2391043 h 2411394"/>
                  <a:gd name="connsiteX8" fmla="*/ 2557189 w 3246634"/>
                  <a:gd name="connsiteY8" fmla="*/ 2411394 h 2411394"/>
                  <a:gd name="connsiteX9" fmla="*/ 2491452 w 3246634"/>
                  <a:gd name="connsiteY9" fmla="*/ 2213877 h 2411394"/>
                  <a:gd name="connsiteX10" fmla="*/ 2468833 w 3246634"/>
                  <a:gd name="connsiteY10" fmla="*/ 1621973 h 2411394"/>
                  <a:gd name="connsiteX11" fmla="*/ 0 w 3246634"/>
                  <a:gd name="connsiteY11" fmla="*/ 38255 h 2411394"/>
                  <a:gd name="connsiteX0" fmla="*/ 7650 w 3246634"/>
                  <a:gd name="connsiteY0" fmla="*/ 0 h 2411394"/>
                  <a:gd name="connsiteX1" fmla="*/ 933334 w 3246634"/>
                  <a:gd name="connsiteY1" fmla="*/ 283081 h 2411394"/>
                  <a:gd name="connsiteX2" fmla="*/ 1797816 w 3246634"/>
                  <a:gd name="connsiteY2" fmla="*/ 573812 h 2411394"/>
                  <a:gd name="connsiteX3" fmla="*/ 3174866 w 3246634"/>
                  <a:gd name="connsiteY3" fmla="*/ 1231781 h 2411394"/>
                  <a:gd name="connsiteX4" fmla="*/ 3075652 w 3246634"/>
                  <a:gd name="connsiteY4" fmla="*/ 2347227 h 2411394"/>
                  <a:gd name="connsiteX5" fmla="*/ 2948652 w 3246634"/>
                  <a:gd name="connsiteY5" fmla="*/ 2048777 h 2411394"/>
                  <a:gd name="connsiteX6" fmla="*/ 2837257 w 3246634"/>
                  <a:gd name="connsiteY6" fmla="*/ 1630001 h 2411394"/>
                  <a:gd name="connsiteX7" fmla="*/ 2642945 w 3246634"/>
                  <a:gd name="connsiteY7" fmla="*/ 1621973 h 2411394"/>
                  <a:gd name="connsiteX8" fmla="*/ 2650594 w 3246634"/>
                  <a:gd name="connsiteY8" fmla="*/ 2391043 h 2411394"/>
                  <a:gd name="connsiteX9" fmla="*/ 2557189 w 3246634"/>
                  <a:gd name="connsiteY9" fmla="*/ 2411394 h 2411394"/>
                  <a:gd name="connsiteX10" fmla="*/ 2491452 w 3246634"/>
                  <a:gd name="connsiteY10" fmla="*/ 2213877 h 2411394"/>
                  <a:gd name="connsiteX11" fmla="*/ 2468833 w 3246634"/>
                  <a:gd name="connsiteY11" fmla="*/ 1621973 h 2411394"/>
                  <a:gd name="connsiteX12" fmla="*/ 0 w 3246634"/>
                  <a:gd name="connsiteY12" fmla="*/ 38255 h 2411394"/>
                  <a:gd name="connsiteX0" fmla="*/ 7650 w 3246634"/>
                  <a:gd name="connsiteY0" fmla="*/ 0 h 2443217"/>
                  <a:gd name="connsiteX1" fmla="*/ 933334 w 3246634"/>
                  <a:gd name="connsiteY1" fmla="*/ 283081 h 2443217"/>
                  <a:gd name="connsiteX2" fmla="*/ 1797816 w 3246634"/>
                  <a:gd name="connsiteY2" fmla="*/ 573812 h 2443217"/>
                  <a:gd name="connsiteX3" fmla="*/ 3174866 w 3246634"/>
                  <a:gd name="connsiteY3" fmla="*/ 1231781 h 2443217"/>
                  <a:gd name="connsiteX4" fmla="*/ 3075652 w 3246634"/>
                  <a:gd name="connsiteY4" fmla="*/ 2347227 h 2443217"/>
                  <a:gd name="connsiteX5" fmla="*/ 2834352 w 3246634"/>
                  <a:gd name="connsiteY5" fmla="*/ 2347227 h 2443217"/>
                  <a:gd name="connsiteX6" fmla="*/ 2837257 w 3246634"/>
                  <a:gd name="connsiteY6" fmla="*/ 1630001 h 2443217"/>
                  <a:gd name="connsiteX7" fmla="*/ 2642945 w 3246634"/>
                  <a:gd name="connsiteY7" fmla="*/ 1621973 h 2443217"/>
                  <a:gd name="connsiteX8" fmla="*/ 2650594 w 3246634"/>
                  <a:gd name="connsiteY8" fmla="*/ 2391043 h 2443217"/>
                  <a:gd name="connsiteX9" fmla="*/ 2557189 w 3246634"/>
                  <a:gd name="connsiteY9" fmla="*/ 2411394 h 2443217"/>
                  <a:gd name="connsiteX10" fmla="*/ 2491452 w 3246634"/>
                  <a:gd name="connsiteY10" fmla="*/ 2213877 h 2443217"/>
                  <a:gd name="connsiteX11" fmla="*/ 2468833 w 3246634"/>
                  <a:gd name="connsiteY11" fmla="*/ 1621973 h 2443217"/>
                  <a:gd name="connsiteX12" fmla="*/ 0 w 3246634"/>
                  <a:gd name="connsiteY12" fmla="*/ 38255 h 2443217"/>
                  <a:gd name="connsiteX0" fmla="*/ 7650 w 3246634"/>
                  <a:gd name="connsiteY0" fmla="*/ 0 h 2411394"/>
                  <a:gd name="connsiteX1" fmla="*/ 933334 w 3246634"/>
                  <a:gd name="connsiteY1" fmla="*/ 283081 h 2411394"/>
                  <a:gd name="connsiteX2" fmla="*/ 1797816 w 3246634"/>
                  <a:gd name="connsiteY2" fmla="*/ 573812 h 2411394"/>
                  <a:gd name="connsiteX3" fmla="*/ 3174866 w 3246634"/>
                  <a:gd name="connsiteY3" fmla="*/ 1231781 h 2411394"/>
                  <a:gd name="connsiteX4" fmla="*/ 3075652 w 3246634"/>
                  <a:gd name="connsiteY4" fmla="*/ 2347227 h 2411394"/>
                  <a:gd name="connsiteX5" fmla="*/ 2837257 w 3246634"/>
                  <a:gd name="connsiteY5" fmla="*/ 1630001 h 2411394"/>
                  <a:gd name="connsiteX6" fmla="*/ 2642945 w 3246634"/>
                  <a:gd name="connsiteY6" fmla="*/ 1621973 h 2411394"/>
                  <a:gd name="connsiteX7" fmla="*/ 2650594 w 3246634"/>
                  <a:gd name="connsiteY7" fmla="*/ 2391043 h 2411394"/>
                  <a:gd name="connsiteX8" fmla="*/ 2557189 w 3246634"/>
                  <a:gd name="connsiteY8" fmla="*/ 2411394 h 2411394"/>
                  <a:gd name="connsiteX9" fmla="*/ 2491452 w 3246634"/>
                  <a:gd name="connsiteY9" fmla="*/ 2213877 h 2411394"/>
                  <a:gd name="connsiteX10" fmla="*/ 2468833 w 3246634"/>
                  <a:gd name="connsiteY10" fmla="*/ 1621973 h 2411394"/>
                  <a:gd name="connsiteX11" fmla="*/ 0 w 3246634"/>
                  <a:gd name="connsiteY11" fmla="*/ 38255 h 2411394"/>
                  <a:gd name="connsiteX0" fmla="*/ 7650 w 3216167"/>
                  <a:gd name="connsiteY0" fmla="*/ 0 h 2411394"/>
                  <a:gd name="connsiteX1" fmla="*/ 933334 w 3216167"/>
                  <a:gd name="connsiteY1" fmla="*/ 283081 h 2411394"/>
                  <a:gd name="connsiteX2" fmla="*/ 1797816 w 3216167"/>
                  <a:gd name="connsiteY2" fmla="*/ 573812 h 2411394"/>
                  <a:gd name="connsiteX3" fmla="*/ 3174866 w 3216167"/>
                  <a:gd name="connsiteY3" fmla="*/ 1231781 h 2411394"/>
                  <a:gd name="connsiteX4" fmla="*/ 2837257 w 3216167"/>
                  <a:gd name="connsiteY4" fmla="*/ 1630001 h 2411394"/>
                  <a:gd name="connsiteX5" fmla="*/ 2642945 w 3216167"/>
                  <a:gd name="connsiteY5" fmla="*/ 1621973 h 2411394"/>
                  <a:gd name="connsiteX6" fmla="*/ 2650594 w 3216167"/>
                  <a:gd name="connsiteY6" fmla="*/ 2391043 h 2411394"/>
                  <a:gd name="connsiteX7" fmla="*/ 2557189 w 3216167"/>
                  <a:gd name="connsiteY7" fmla="*/ 2411394 h 2411394"/>
                  <a:gd name="connsiteX8" fmla="*/ 2491452 w 3216167"/>
                  <a:gd name="connsiteY8" fmla="*/ 2213877 h 2411394"/>
                  <a:gd name="connsiteX9" fmla="*/ 2468833 w 3216167"/>
                  <a:gd name="connsiteY9" fmla="*/ 1621973 h 2411394"/>
                  <a:gd name="connsiteX10" fmla="*/ 0 w 3216167"/>
                  <a:gd name="connsiteY10" fmla="*/ 38255 h 2411394"/>
                  <a:gd name="connsiteX0" fmla="*/ 7650 w 2837257"/>
                  <a:gd name="connsiteY0" fmla="*/ 0 h 2411394"/>
                  <a:gd name="connsiteX1" fmla="*/ 933334 w 2837257"/>
                  <a:gd name="connsiteY1" fmla="*/ 283081 h 2411394"/>
                  <a:gd name="connsiteX2" fmla="*/ 1797816 w 2837257"/>
                  <a:gd name="connsiteY2" fmla="*/ 573812 h 2411394"/>
                  <a:gd name="connsiteX3" fmla="*/ 2837257 w 2837257"/>
                  <a:gd name="connsiteY3" fmla="*/ 1630001 h 2411394"/>
                  <a:gd name="connsiteX4" fmla="*/ 2642945 w 2837257"/>
                  <a:gd name="connsiteY4" fmla="*/ 1621973 h 2411394"/>
                  <a:gd name="connsiteX5" fmla="*/ 2650594 w 2837257"/>
                  <a:gd name="connsiteY5" fmla="*/ 2391043 h 2411394"/>
                  <a:gd name="connsiteX6" fmla="*/ 2557189 w 2837257"/>
                  <a:gd name="connsiteY6" fmla="*/ 2411394 h 2411394"/>
                  <a:gd name="connsiteX7" fmla="*/ 2491452 w 2837257"/>
                  <a:gd name="connsiteY7" fmla="*/ 2213877 h 2411394"/>
                  <a:gd name="connsiteX8" fmla="*/ 2468833 w 2837257"/>
                  <a:gd name="connsiteY8" fmla="*/ 1621973 h 2411394"/>
                  <a:gd name="connsiteX9" fmla="*/ 0 w 2837257"/>
                  <a:gd name="connsiteY9" fmla="*/ 38255 h 2411394"/>
                  <a:gd name="connsiteX0" fmla="*/ 7650 w 2837257"/>
                  <a:gd name="connsiteY0" fmla="*/ 0 h 2411394"/>
                  <a:gd name="connsiteX1" fmla="*/ 933334 w 2837257"/>
                  <a:gd name="connsiteY1" fmla="*/ 283081 h 2411394"/>
                  <a:gd name="connsiteX2" fmla="*/ 1797816 w 2837257"/>
                  <a:gd name="connsiteY2" fmla="*/ 573812 h 2411394"/>
                  <a:gd name="connsiteX3" fmla="*/ 2554953 w 2837257"/>
                  <a:gd name="connsiteY3" fmla="*/ 1337577 h 2411394"/>
                  <a:gd name="connsiteX4" fmla="*/ 2837257 w 2837257"/>
                  <a:gd name="connsiteY4" fmla="*/ 1630001 h 2411394"/>
                  <a:gd name="connsiteX5" fmla="*/ 2642945 w 2837257"/>
                  <a:gd name="connsiteY5" fmla="*/ 1621973 h 2411394"/>
                  <a:gd name="connsiteX6" fmla="*/ 2650594 w 2837257"/>
                  <a:gd name="connsiteY6" fmla="*/ 2391043 h 2411394"/>
                  <a:gd name="connsiteX7" fmla="*/ 2557189 w 2837257"/>
                  <a:gd name="connsiteY7" fmla="*/ 2411394 h 2411394"/>
                  <a:gd name="connsiteX8" fmla="*/ 2491452 w 2837257"/>
                  <a:gd name="connsiteY8" fmla="*/ 2213877 h 2411394"/>
                  <a:gd name="connsiteX9" fmla="*/ 2468833 w 2837257"/>
                  <a:gd name="connsiteY9" fmla="*/ 1621973 h 2411394"/>
                  <a:gd name="connsiteX10" fmla="*/ 0 w 2837257"/>
                  <a:gd name="connsiteY10" fmla="*/ 38255 h 2411394"/>
                  <a:gd name="connsiteX0" fmla="*/ 7650 w 3323303"/>
                  <a:gd name="connsiteY0" fmla="*/ 0 h 2411394"/>
                  <a:gd name="connsiteX1" fmla="*/ 933334 w 3323303"/>
                  <a:gd name="connsiteY1" fmla="*/ 283081 h 2411394"/>
                  <a:gd name="connsiteX2" fmla="*/ 1797816 w 3323303"/>
                  <a:gd name="connsiteY2" fmla="*/ 573812 h 2411394"/>
                  <a:gd name="connsiteX3" fmla="*/ 3323303 w 3323303"/>
                  <a:gd name="connsiteY3" fmla="*/ 1540777 h 2411394"/>
                  <a:gd name="connsiteX4" fmla="*/ 2837257 w 3323303"/>
                  <a:gd name="connsiteY4" fmla="*/ 1630001 h 2411394"/>
                  <a:gd name="connsiteX5" fmla="*/ 2642945 w 3323303"/>
                  <a:gd name="connsiteY5" fmla="*/ 1621973 h 2411394"/>
                  <a:gd name="connsiteX6" fmla="*/ 2650594 w 3323303"/>
                  <a:gd name="connsiteY6" fmla="*/ 2391043 h 2411394"/>
                  <a:gd name="connsiteX7" fmla="*/ 2557189 w 3323303"/>
                  <a:gd name="connsiteY7" fmla="*/ 2411394 h 2411394"/>
                  <a:gd name="connsiteX8" fmla="*/ 2491452 w 3323303"/>
                  <a:gd name="connsiteY8" fmla="*/ 2213877 h 2411394"/>
                  <a:gd name="connsiteX9" fmla="*/ 2468833 w 3323303"/>
                  <a:gd name="connsiteY9" fmla="*/ 1621973 h 2411394"/>
                  <a:gd name="connsiteX10" fmla="*/ 0 w 3323303"/>
                  <a:gd name="connsiteY10" fmla="*/ 38255 h 2411394"/>
                  <a:gd name="connsiteX0" fmla="*/ 7650 w 3323303"/>
                  <a:gd name="connsiteY0" fmla="*/ 0 h 2411394"/>
                  <a:gd name="connsiteX1" fmla="*/ 933334 w 3323303"/>
                  <a:gd name="connsiteY1" fmla="*/ 283081 h 2411394"/>
                  <a:gd name="connsiteX2" fmla="*/ 1797816 w 3323303"/>
                  <a:gd name="connsiteY2" fmla="*/ 573812 h 2411394"/>
                  <a:gd name="connsiteX3" fmla="*/ 3323303 w 3323303"/>
                  <a:gd name="connsiteY3" fmla="*/ 1540777 h 2411394"/>
                  <a:gd name="connsiteX4" fmla="*/ 3056603 w 3323303"/>
                  <a:gd name="connsiteY4" fmla="*/ 1585227 h 2411394"/>
                  <a:gd name="connsiteX5" fmla="*/ 2837257 w 3323303"/>
                  <a:gd name="connsiteY5" fmla="*/ 1630001 h 2411394"/>
                  <a:gd name="connsiteX6" fmla="*/ 2642945 w 3323303"/>
                  <a:gd name="connsiteY6" fmla="*/ 1621973 h 2411394"/>
                  <a:gd name="connsiteX7" fmla="*/ 2650594 w 3323303"/>
                  <a:gd name="connsiteY7" fmla="*/ 2391043 h 2411394"/>
                  <a:gd name="connsiteX8" fmla="*/ 2557189 w 3323303"/>
                  <a:gd name="connsiteY8" fmla="*/ 2411394 h 2411394"/>
                  <a:gd name="connsiteX9" fmla="*/ 2491452 w 3323303"/>
                  <a:gd name="connsiteY9" fmla="*/ 2213877 h 2411394"/>
                  <a:gd name="connsiteX10" fmla="*/ 2468833 w 3323303"/>
                  <a:gd name="connsiteY10" fmla="*/ 1621973 h 2411394"/>
                  <a:gd name="connsiteX11" fmla="*/ 0 w 3323303"/>
                  <a:gd name="connsiteY11" fmla="*/ 38255 h 2411394"/>
                  <a:gd name="connsiteX0" fmla="*/ 7650 w 3323303"/>
                  <a:gd name="connsiteY0" fmla="*/ 0 h 2411394"/>
                  <a:gd name="connsiteX1" fmla="*/ 933334 w 3323303"/>
                  <a:gd name="connsiteY1" fmla="*/ 283081 h 2411394"/>
                  <a:gd name="connsiteX2" fmla="*/ 1797816 w 3323303"/>
                  <a:gd name="connsiteY2" fmla="*/ 573812 h 2411394"/>
                  <a:gd name="connsiteX3" fmla="*/ 3323303 w 3323303"/>
                  <a:gd name="connsiteY3" fmla="*/ 1540777 h 2411394"/>
                  <a:gd name="connsiteX4" fmla="*/ 2802603 w 3323303"/>
                  <a:gd name="connsiteY4" fmla="*/ 2328177 h 2411394"/>
                  <a:gd name="connsiteX5" fmla="*/ 2837257 w 3323303"/>
                  <a:gd name="connsiteY5" fmla="*/ 1630001 h 2411394"/>
                  <a:gd name="connsiteX6" fmla="*/ 2642945 w 3323303"/>
                  <a:gd name="connsiteY6" fmla="*/ 1621973 h 2411394"/>
                  <a:gd name="connsiteX7" fmla="*/ 2650594 w 3323303"/>
                  <a:gd name="connsiteY7" fmla="*/ 2391043 h 2411394"/>
                  <a:gd name="connsiteX8" fmla="*/ 2557189 w 3323303"/>
                  <a:gd name="connsiteY8" fmla="*/ 2411394 h 2411394"/>
                  <a:gd name="connsiteX9" fmla="*/ 2491452 w 3323303"/>
                  <a:gd name="connsiteY9" fmla="*/ 2213877 h 2411394"/>
                  <a:gd name="connsiteX10" fmla="*/ 2468833 w 3323303"/>
                  <a:gd name="connsiteY10" fmla="*/ 1621973 h 2411394"/>
                  <a:gd name="connsiteX11" fmla="*/ 0 w 3323303"/>
                  <a:gd name="connsiteY11" fmla="*/ 38255 h 2411394"/>
                  <a:gd name="connsiteX0" fmla="*/ 7650 w 3323303"/>
                  <a:gd name="connsiteY0" fmla="*/ 0 h 2411394"/>
                  <a:gd name="connsiteX1" fmla="*/ 933334 w 3323303"/>
                  <a:gd name="connsiteY1" fmla="*/ 283081 h 2411394"/>
                  <a:gd name="connsiteX2" fmla="*/ 1797816 w 3323303"/>
                  <a:gd name="connsiteY2" fmla="*/ 573812 h 2411394"/>
                  <a:gd name="connsiteX3" fmla="*/ 3323303 w 3323303"/>
                  <a:gd name="connsiteY3" fmla="*/ 1540777 h 2411394"/>
                  <a:gd name="connsiteX4" fmla="*/ 2802603 w 3323303"/>
                  <a:gd name="connsiteY4" fmla="*/ 2328177 h 2411394"/>
                  <a:gd name="connsiteX5" fmla="*/ 2799157 w 3323303"/>
                  <a:gd name="connsiteY5" fmla="*/ 1630001 h 2411394"/>
                  <a:gd name="connsiteX6" fmla="*/ 2642945 w 3323303"/>
                  <a:gd name="connsiteY6" fmla="*/ 1621973 h 2411394"/>
                  <a:gd name="connsiteX7" fmla="*/ 2650594 w 3323303"/>
                  <a:gd name="connsiteY7" fmla="*/ 2391043 h 2411394"/>
                  <a:gd name="connsiteX8" fmla="*/ 2557189 w 3323303"/>
                  <a:gd name="connsiteY8" fmla="*/ 2411394 h 2411394"/>
                  <a:gd name="connsiteX9" fmla="*/ 2491452 w 3323303"/>
                  <a:gd name="connsiteY9" fmla="*/ 2213877 h 2411394"/>
                  <a:gd name="connsiteX10" fmla="*/ 2468833 w 3323303"/>
                  <a:gd name="connsiteY10" fmla="*/ 1621973 h 2411394"/>
                  <a:gd name="connsiteX11" fmla="*/ 0 w 3323303"/>
                  <a:gd name="connsiteY11" fmla="*/ 38255 h 2411394"/>
                  <a:gd name="connsiteX0" fmla="*/ 7650 w 3323303"/>
                  <a:gd name="connsiteY0" fmla="*/ 0 h 2411394"/>
                  <a:gd name="connsiteX1" fmla="*/ 933334 w 3323303"/>
                  <a:gd name="connsiteY1" fmla="*/ 283081 h 2411394"/>
                  <a:gd name="connsiteX2" fmla="*/ 1797816 w 3323303"/>
                  <a:gd name="connsiteY2" fmla="*/ 573812 h 2411394"/>
                  <a:gd name="connsiteX3" fmla="*/ 3323303 w 3323303"/>
                  <a:gd name="connsiteY3" fmla="*/ 1540777 h 2411394"/>
                  <a:gd name="connsiteX4" fmla="*/ 2967703 w 3323303"/>
                  <a:gd name="connsiteY4" fmla="*/ 2074177 h 2411394"/>
                  <a:gd name="connsiteX5" fmla="*/ 2802603 w 3323303"/>
                  <a:gd name="connsiteY5" fmla="*/ 2328177 h 2411394"/>
                  <a:gd name="connsiteX6" fmla="*/ 2799157 w 3323303"/>
                  <a:gd name="connsiteY6" fmla="*/ 1630001 h 2411394"/>
                  <a:gd name="connsiteX7" fmla="*/ 2642945 w 3323303"/>
                  <a:gd name="connsiteY7" fmla="*/ 1621973 h 2411394"/>
                  <a:gd name="connsiteX8" fmla="*/ 2650594 w 3323303"/>
                  <a:gd name="connsiteY8" fmla="*/ 2391043 h 2411394"/>
                  <a:gd name="connsiteX9" fmla="*/ 2557189 w 3323303"/>
                  <a:gd name="connsiteY9" fmla="*/ 2411394 h 2411394"/>
                  <a:gd name="connsiteX10" fmla="*/ 2491452 w 3323303"/>
                  <a:gd name="connsiteY10" fmla="*/ 2213877 h 2411394"/>
                  <a:gd name="connsiteX11" fmla="*/ 2468833 w 3323303"/>
                  <a:gd name="connsiteY11" fmla="*/ 1621973 h 2411394"/>
                  <a:gd name="connsiteX12" fmla="*/ 0 w 3323303"/>
                  <a:gd name="connsiteY12" fmla="*/ 38255 h 2411394"/>
                  <a:gd name="connsiteX0" fmla="*/ 7650 w 3323303"/>
                  <a:gd name="connsiteY0" fmla="*/ 0 h 2411394"/>
                  <a:gd name="connsiteX1" fmla="*/ 933334 w 3323303"/>
                  <a:gd name="connsiteY1" fmla="*/ 283081 h 2411394"/>
                  <a:gd name="connsiteX2" fmla="*/ 1797816 w 3323303"/>
                  <a:gd name="connsiteY2" fmla="*/ 573812 h 2411394"/>
                  <a:gd name="connsiteX3" fmla="*/ 3323303 w 3323303"/>
                  <a:gd name="connsiteY3" fmla="*/ 1540777 h 2411394"/>
                  <a:gd name="connsiteX4" fmla="*/ 2942303 w 3323303"/>
                  <a:gd name="connsiteY4" fmla="*/ 2321827 h 2411394"/>
                  <a:gd name="connsiteX5" fmla="*/ 2802603 w 3323303"/>
                  <a:gd name="connsiteY5" fmla="*/ 2328177 h 2411394"/>
                  <a:gd name="connsiteX6" fmla="*/ 2799157 w 3323303"/>
                  <a:gd name="connsiteY6" fmla="*/ 1630001 h 2411394"/>
                  <a:gd name="connsiteX7" fmla="*/ 2642945 w 3323303"/>
                  <a:gd name="connsiteY7" fmla="*/ 1621973 h 2411394"/>
                  <a:gd name="connsiteX8" fmla="*/ 2650594 w 3323303"/>
                  <a:gd name="connsiteY8" fmla="*/ 2391043 h 2411394"/>
                  <a:gd name="connsiteX9" fmla="*/ 2557189 w 3323303"/>
                  <a:gd name="connsiteY9" fmla="*/ 2411394 h 2411394"/>
                  <a:gd name="connsiteX10" fmla="*/ 2491452 w 3323303"/>
                  <a:gd name="connsiteY10" fmla="*/ 2213877 h 2411394"/>
                  <a:gd name="connsiteX11" fmla="*/ 2468833 w 3323303"/>
                  <a:gd name="connsiteY11" fmla="*/ 1621973 h 2411394"/>
                  <a:gd name="connsiteX12" fmla="*/ 0 w 3323303"/>
                  <a:gd name="connsiteY12" fmla="*/ 38255 h 2411394"/>
                  <a:gd name="connsiteX0" fmla="*/ 7650 w 2942303"/>
                  <a:gd name="connsiteY0" fmla="*/ 0 h 2411394"/>
                  <a:gd name="connsiteX1" fmla="*/ 933334 w 2942303"/>
                  <a:gd name="connsiteY1" fmla="*/ 283081 h 2411394"/>
                  <a:gd name="connsiteX2" fmla="*/ 1797816 w 2942303"/>
                  <a:gd name="connsiteY2" fmla="*/ 573812 h 2411394"/>
                  <a:gd name="connsiteX3" fmla="*/ 2929603 w 2942303"/>
                  <a:gd name="connsiteY3" fmla="*/ 1572527 h 2411394"/>
                  <a:gd name="connsiteX4" fmla="*/ 2942303 w 2942303"/>
                  <a:gd name="connsiteY4" fmla="*/ 2321827 h 2411394"/>
                  <a:gd name="connsiteX5" fmla="*/ 2802603 w 2942303"/>
                  <a:gd name="connsiteY5" fmla="*/ 2328177 h 2411394"/>
                  <a:gd name="connsiteX6" fmla="*/ 2799157 w 2942303"/>
                  <a:gd name="connsiteY6" fmla="*/ 1630001 h 2411394"/>
                  <a:gd name="connsiteX7" fmla="*/ 2642945 w 2942303"/>
                  <a:gd name="connsiteY7" fmla="*/ 1621973 h 2411394"/>
                  <a:gd name="connsiteX8" fmla="*/ 2650594 w 2942303"/>
                  <a:gd name="connsiteY8" fmla="*/ 2391043 h 2411394"/>
                  <a:gd name="connsiteX9" fmla="*/ 2557189 w 2942303"/>
                  <a:gd name="connsiteY9" fmla="*/ 2411394 h 2411394"/>
                  <a:gd name="connsiteX10" fmla="*/ 2491452 w 2942303"/>
                  <a:gd name="connsiteY10" fmla="*/ 2213877 h 2411394"/>
                  <a:gd name="connsiteX11" fmla="*/ 2468833 w 2942303"/>
                  <a:gd name="connsiteY11" fmla="*/ 1621973 h 2411394"/>
                  <a:gd name="connsiteX12" fmla="*/ 0 w 2942303"/>
                  <a:gd name="connsiteY12" fmla="*/ 38255 h 2411394"/>
                  <a:gd name="connsiteX0" fmla="*/ 7650 w 2942303"/>
                  <a:gd name="connsiteY0" fmla="*/ 0 h 2411394"/>
                  <a:gd name="connsiteX1" fmla="*/ 1797816 w 2942303"/>
                  <a:gd name="connsiteY1" fmla="*/ 573812 h 2411394"/>
                  <a:gd name="connsiteX2" fmla="*/ 2929603 w 2942303"/>
                  <a:gd name="connsiteY2" fmla="*/ 1572527 h 2411394"/>
                  <a:gd name="connsiteX3" fmla="*/ 2942303 w 2942303"/>
                  <a:gd name="connsiteY3" fmla="*/ 2321827 h 2411394"/>
                  <a:gd name="connsiteX4" fmla="*/ 2802603 w 2942303"/>
                  <a:gd name="connsiteY4" fmla="*/ 2328177 h 2411394"/>
                  <a:gd name="connsiteX5" fmla="*/ 2799157 w 2942303"/>
                  <a:gd name="connsiteY5" fmla="*/ 1630001 h 2411394"/>
                  <a:gd name="connsiteX6" fmla="*/ 2642945 w 2942303"/>
                  <a:gd name="connsiteY6" fmla="*/ 1621973 h 2411394"/>
                  <a:gd name="connsiteX7" fmla="*/ 2650594 w 2942303"/>
                  <a:gd name="connsiteY7" fmla="*/ 2391043 h 2411394"/>
                  <a:gd name="connsiteX8" fmla="*/ 2557189 w 2942303"/>
                  <a:gd name="connsiteY8" fmla="*/ 2411394 h 2411394"/>
                  <a:gd name="connsiteX9" fmla="*/ 2491452 w 2942303"/>
                  <a:gd name="connsiteY9" fmla="*/ 2213877 h 2411394"/>
                  <a:gd name="connsiteX10" fmla="*/ 2468833 w 2942303"/>
                  <a:gd name="connsiteY10" fmla="*/ 1621973 h 2411394"/>
                  <a:gd name="connsiteX11" fmla="*/ 0 w 2942303"/>
                  <a:gd name="connsiteY11" fmla="*/ 38255 h 2411394"/>
                  <a:gd name="connsiteX0" fmla="*/ 1797816 w 2942303"/>
                  <a:gd name="connsiteY0" fmla="*/ 535557 h 2373139"/>
                  <a:gd name="connsiteX1" fmla="*/ 2929603 w 2942303"/>
                  <a:gd name="connsiteY1" fmla="*/ 1534272 h 2373139"/>
                  <a:gd name="connsiteX2" fmla="*/ 2942303 w 2942303"/>
                  <a:gd name="connsiteY2" fmla="*/ 2283572 h 2373139"/>
                  <a:gd name="connsiteX3" fmla="*/ 2802603 w 2942303"/>
                  <a:gd name="connsiteY3" fmla="*/ 2289922 h 2373139"/>
                  <a:gd name="connsiteX4" fmla="*/ 2799157 w 2942303"/>
                  <a:gd name="connsiteY4" fmla="*/ 1591746 h 2373139"/>
                  <a:gd name="connsiteX5" fmla="*/ 2642945 w 2942303"/>
                  <a:gd name="connsiteY5" fmla="*/ 1583718 h 2373139"/>
                  <a:gd name="connsiteX6" fmla="*/ 2650594 w 2942303"/>
                  <a:gd name="connsiteY6" fmla="*/ 2352788 h 2373139"/>
                  <a:gd name="connsiteX7" fmla="*/ 2557189 w 2942303"/>
                  <a:gd name="connsiteY7" fmla="*/ 2373139 h 2373139"/>
                  <a:gd name="connsiteX8" fmla="*/ 2491452 w 2942303"/>
                  <a:gd name="connsiteY8" fmla="*/ 2175622 h 2373139"/>
                  <a:gd name="connsiteX9" fmla="*/ 2468833 w 2942303"/>
                  <a:gd name="connsiteY9" fmla="*/ 1583718 h 2373139"/>
                  <a:gd name="connsiteX10" fmla="*/ 0 w 2942303"/>
                  <a:gd name="connsiteY10" fmla="*/ 0 h 2373139"/>
                  <a:gd name="connsiteX0" fmla="*/ 483366 w 1627853"/>
                  <a:gd name="connsiteY0" fmla="*/ 0 h 1837582"/>
                  <a:gd name="connsiteX1" fmla="*/ 1615153 w 1627853"/>
                  <a:gd name="connsiteY1" fmla="*/ 998715 h 1837582"/>
                  <a:gd name="connsiteX2" fmla="*/ 1627853 w 1627853"/>
                  <a:gd name="connsiteY2" fmla="*/ 1748015 h 1837582"/>
                  <a:gd name="connsiteX3" fmla="*/ 1488153 w 1627853"/>
                  <a:gd name="connsiteY3" fmla="*/ 1754365 h 1837582"/>
                  <a:gd name="connsiteX4" fmla="*/ 1484707 w 1627853"/>
                  <a:gd name="connsiteY4" fmla="*/ 1056189 h 1837582"/>
                  <a:gd name="connsiteX5" fmla="*/ 1328495 w 1627853"/>
                  <a:gd name="connsiteY5" fmla="*/ 1048161 h 1837582"/>
                  <a:gd name="connsiteX6" fmla="*/ 1336144 w 1627853"/>
                  <a:gd name="connsiteY6" fmla="*/ 1817231 h 1837582"/>
                  <a:gd name="connsiteX7" fmla="*/ 1242739 w 1627853"/>
                  <a:gd name="connsiteY7" fmla="*/ 1837582 h 1837582"/>
                  <a:gd name="connsiteX8" fmla="*/ 1177002 w 1627853"/>
                  <a:gd name="connsiteY8" fmla="*/ 1640065 h 1837582"/>
                  <a:gd name="connsiteX9" fmla="*/ 1154383 w 1627853"/>
                  <a:gd name="connsiteY9" fmla="*/ 1048161 h 1837582"/>
                  <a:gd name="connsiteX10" fmla="*/ 0 w 1627853"/>
                  <a:gd name="connsiteY10" fmla="*/ 385193 h 1837582"/>
                  <a:gd name="connsiteX0" fmla="*/ 26166 w 1627853"/>
                  <a:gd name="connsiteY0" fmla="*/ 0 h 1507382"/>
                  <a:gd name="connsiteX1" fmla="*/ 1615153 w 1627853"/>
                  <a:gd name="connsiteY1" fmla="*/ 668515 h 1507382"/>
                  <a:gd name="connsiteX2" fmla="*/ 1627853 w 1627853"/>
                  <a:gd name="connsiteY2" fmla="*/ 1417815 h 1507382"/>
                  <a:gd name="connsiteX3" fmla="*/ 1488153 w 1627853"/>
                  <a:gd name="connsiteY3" fmla="*/ 1424165 h 1507382"/>
                  <a:gd name="connsiteX4" fmla="*/ 1484707 w 1627853"/>
                  <a:gd name="connsiteY4" fmla="*/ 725989 h 1507382"/>
                  <a:gd name="connsiteX5" fmla="*/ 1328495 w 1627853"/>
                  <a:gd name="connsiteY5" fmla="*/ 717961 h 1507382"/>
                  <a:gd name="connsiteX6" fmla="*/ 1336144 w 1627853"/>
                  <a:gd name="connsiteY6" fmla="*/ 1487031 h 1507382"/>
                  <a:gd name="connsiteX7" fmla="*/ 1242739 w 1627853"/>
                  <a:gd name="connsiteY7" fmla="*/ 1507382 h 1507382"/>
                  <a:gd name="connsiteX8" fmla="*/ 1177002 w 1627853"/>
                  <a:gd name="connsiteY8" fmla="*/ 1309865 h 1507382"/>
                  <a:gd name="connsiteX9" fmla="*/ 1154383 w 1627853"/>
                  <a:gd name="connsiteY9" fmla="*/ 717961 h 1507382"/>
                  <a:gd name="connsiteX10" fmla="*/ 0 w 1627853"/>
                  <a:gd name="connsiteY10" fmla="*/ 54993 h 150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7853" h="1507382">
                    <a:moveTo>
                      <a:pt x="26166" y="0"/>
                    </a:moveTo>
                    <a:lnTo>
                      <a:pt x="1615153" y="668515"/>
                    </a:lnTo>
                    <a:lnTo>
                      <a:pt x="1627853" y="1417815"/>
                    </a:lnTo>
                    <a:lnTo>
                      <a:pt x="1488153" y="1424165"/>
                    </a:lnTo>
                    <a:cubicBezTo>
                      <a:pt x="1487004" y="1191440"/>
                      <a:pt x="1485856" y="958714"/>
                      <a:pt x="1484707" y="725989"/>
                    </a:cubicBezTo>
                    <a:lnTo>
                      <a:pt x="1328495" y="717961"/>
                    </a:lnTo>
                    <a:cubicBezTo>
                      <a:pt x="1325945" y="1164258"/>
                      <a:pt x="1338694" y="1040734"/>
                      <a:pt x="1336144" y="1487031"/>
                    </a:cubicBezTo>
                    <a:lnTo>
                      <a:pt x="1242739" y="1507382"/>
                    </a:lnTo>
                    <a:lnTo>
                      <a:pt x="1177002" y="1309865"/>
                    </a:lnTo>
                    <a:lnTo>
                      <a:pt x="1154383" y="717961"/>
                    </a:lnTo>
                    <a:lnTo>
                      <a:pt x="0" y="54993"/>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53" name="Picture 52" descr="GlobalHawkTN3.jpg95dfe8f0-81f6-4e66-8855-1d636b76717cLarge.jpg"/>
            <p:cNvPicPr>
              <a:picLocks noChangeAspect="1"/>
            </p:cNvPicPr>
            <p:nvPr/>
          </p:nvPicPr>
          <p:blipFill>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tretch>
              <a:fillRect/>
            </a:stretch>
          </p:blipFill>
          <p:spPr>
            <a:xfrm rot="7386359">
              <a:off x="5217485" y="3192181"/>
              <a:ext cx="260541" cy="260541"/>
            </a:xfrm>
            <a:prstGeom prst="rect">
              <a:avLst/>
            </a:prstGeom>
          </p:spPr>
        </p:pic>
      </p:grpSp>
      <p:pic>
        <p:nvPicPr>
          <p:cNvPr id="55" name="Picture 54" descr="sal_zoom.2013236.21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1152144"/>
            <a:ext cx="7315200" cy="5013063"/>
          </a:xfrm>
          <a:prstGeom prst="rect">
            <a:avLst/>
          </a:prstGeom>
        </p:spPr>
      </p:pic>
      <p:pic>
        <p:nvPicPr>
          <p:cNvPr id="4" name="Picture 3" descr="rgb_airmass_1308242100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399" y="1149031"/>
            <a:ext cx="7315200" cy="5013064"/>
          </a:xfrm>
          <a:prstGeom prst="rect">
            <a:avLst/>
          </a:prstGeom>
        </p:spPr>
      </p:pic>
      <p:pic>
        <p:nvPicPr>
          <p:cNvPr id="44" name="Picture 43" descr="rgb_airmass_1308250300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 y="1152144"/>
            <a:ext cx="7315200" cy="5013063"/>
          </a:xfrm>
          <a:prstGeom prst="rect">
            <a:avLst/>
          </a:prstGeom>
        </p:spPr>
      </p:pic>
      <p:grpSp>
        <p:nvGrpSpPr>
          <p:cNvPr id="57" name="Group 56"/>
          <p:cNvGrpSpPr/>
          <p:nvPr/>
        </p:nvGrpSpPr>
        <p:grpSpPr>
          <a:xfrm>
            <a:off x="1664020" y="2081130"/>
            <a:ext cx="3305136" cy="2754294"/>
            <a:chOff x="1667764" y="2088673"/>
            <a:chExt cx="3305136" cy="2754294"/>
          </a:xfrm>
        </p:grpSpPr>
        <p:sp>
          <p:nvSpPr>
            <p:cNvPr id="5" name="Freeform 4"/>
            <p:cNvSpPr/>
            <p:nvPr/>
          </p:nvSpPr>
          <p:spPr>
            <a:xfrm>
              <a:off x="1667764" y="2088673"/>
              <a:ext cx="3174866" cy="2754294"/>
            </a:xfrm>
            <a:custGeom>
              <a:avLst/>
              <a:gdLst>
                <a:gd name="connsiteX0" fmla="*/ 0 w 3863393"/>
                <a:gd name="connsiteY0" fmla="*/ 0 h 3404613"/>
                <a:gd name="connsiteX1" fmla="*/ 1698363 w 3863393"/>
                <a:gd name="connsiteY1" fmla="*/ 933400 h 3404613"/>
                <a:gd name="connsiteX2" fmla="*/ 2562845 w 3863393"/>
                <a:gd name="connsiteY2" fmla="*/ 1224131 h 3404613"/>
                <a:gd name="connsiteX3" fmla="*/ 3863393 w 3863393"/>
                <a:gd name="connsiteY3" fmla="*/ 1874450 h 3404613"/>
                <a:gd name="connsiteX4" fmla="*/ 3855743 w 3863393"/>
                <a:gd name="connsiteY4" fmla="*/ 3305153 h 3404613"/>
                <a:gd name="connsiteX5" fmla="*/ 3664486 w 3863393"/>
                <a:gd name="connsiteY5" fmla="*/ 3297502 h 3404613"/>
                <a:gd name="connsiteX6" fmla="*/ 3672136 w 3863393"/>
                <a:gd name="connsiteY6" fmla="*/ 2058070 h 3404613"/>
                <a:gd name="connsiteX7" fmla="*/ 3427327 w 3863393"/>
                <a:gd name="connsiteY7" fmla="*/ 2058070 h 3404613"/>
                <a:gd name="connsiteX8" fmla="*/ 3412026 w 3863393"/>
                <a:gd name="connsiteY8" fmla="*/ 3266899 h 3404613"/>
                <a:gd name="connsiteX9" fmla="*/ 3213119 w 3863393"/>
                <a:gd name="connsiteY9" fmla="*/ 3404613 h 3404613"/>
                <a:gd name="connsiteX10" fmla="*/ 2983610 w 3863393"/>
                <a:gd name="connsiteY10" fmla="*/ 3136835 h 3404613"/>
                <a:gd name="connsiteX11" fmla="*/ 2991261 w 3863393"/>
                <a:gd name="connsiteY11" fmla="*/ 2073371 h 3404613"/>
                <a:gd name="connsiteX12" fmla="*/ 765029 w 3863393"/>
                <a:gd name="connsiteY12" fmla="*/ 688574 h 3404613"/>
                <a:gd name="connsiteX0" fmla="*/ 0 w 3932246"/>
                <a:gd name="connsiteY0" fmla="*/ 0 h 3404613"/>
                <a:gd name="connsiteX1" fmla="*/ 1698363 w 3932246"/>
                <a:gd name="connsiteY1" fmla="*/ 933400 h 3404613"/>
                <a:gd name="connsiteX2" fmla="*/ 2562845 w 3932246"/>
                <a:gd name="connsiteY2" fmla="*/ 1224131 h 3404613"/>
                <a:gd name="connsiteX3" fmla="*/ 3863393 w 3932246"/>
                <a:gd name="connsiteY3" fmla="*/ 1874450 h 3404613"/>
                <a:gd name="connsiteX4" fmla="*/ 3932246 w 3932246"/>
                <a:gd name="connsiteY4" fmla="*/ 3289852 h 3404613"/>
                <a:gd name="connsiteX5" fmla="*/ 3664486 w 3932246"/>
                <a:gd name="connsiteY5" fmla="*/ 3297502 h 3404613"/>
                <a:gd name="connsiteX6" fmla="*/ 3672136 w 3932246"/>
                <a:gd name="connsiteY6" fmla="*/ 2058070 h 3404613"/>
                <a:gd name="connsiteX7" fmla="*/ 3427327 w 3932246"/>
                <a:gd name="connsiteY7" fmla="*/ 2058070 h 3404613"/>
                <a:gd name="connsiteX8" fmla="*/ 3412026 w 3932246"/>
                <a:gd name="connsiteY8" fmla="*/ 3266899 h 3404613"/>
                <a:gd name="connsiteX9" fmla="*/ 3213119 w 3932246"/>
                <a:gd name="connsiteY9" fmla="*/ 3404613 h 3404613"/>
                <a:gd name="connsiteX10" fmla="*/ 2983610 w 3932246"/>
                <a:gd name="connsiteY10" fmla="*/ 3136835 h 3404613"/>
                <a:gd name="connsiteX11" fmla="*/ 2991261 w 3932246"/>
                <a:gd name="connsiteY11" fmla="*/ 2073371 h 3404613"/>
                <a:gd name="connsiteX12" fmla="*/ 765029 w 3932246"/>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427327 w 3939895"/>
                <a:gd name="connsiteY7" fmla="*/ 2058070 h 3404613"/>
                <a:gd name="connsiteX8" fmla="*/ 3412026 w 3939895"/>
                <a:gd name="connsiteY8" fmla="*/ 3266899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427327 w 3939895"/>
                <a:gd name="connsiteY7" fmla="*/ 2058070 h 3404613"/>
                <a:gd name="connsiteX8" fmla="*/ 3419676 w 3939895"/>
                <a:gd name="connsiteY8" fmla="*/ 3396962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350824 w 3939895"/>
                <a:gd name="connsiteY7" fmla="*/ 2050419 h 3404613"/>
                <a:gd name="connsiteX8" fmla="*/ 3419676 w 3939895"/>
                <a:gd name="connsiteY8" fmla="*/ 3396962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350824 w 3939895"/>
                <a:gd name="connsiteY7" fmla="*/ 2050419 h 3404613"/>
                <a:gd name="connsiteX8" fmla="*/ 3358473 w 3939895"/>
                <a:gd name="connsiteY8" fmla="*/ 3396962 h 3404613"/>
                <a:gd name="connsiteX9" fmla="*/ 3213119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0 w 3939895"/>
                <a:gd name="connsiteY0" fmla="*/ 0 h 3404613"/>
                <a:gd name="connsiteX1" fmla="*/ 1698363 w 3939895"/>
                <a:gd name="connsiteY1" fmla="*/ 933400 h 3404613"/>
                <a:gd name="connsiteX2" fmla="*/ 2562845 w 3939895"/>
                <a:gd name="connsiteY2" fmla="*/ 1224131 h 3404613"/>
                <a:gd name="connsiteX3" fmla="*/ 3939895 w 3939895"/>
                <a:gd name="connsiteY3" fmla="*/ 1882100 h 3404613"/>
                <a:gd name="connsiteX4" fmla="*/ 3932246 w 3939895"/>
                <a:gd name="connsiteY4" fmla="*/ 3289852 h 3404613"/>
                <a:gd name="connsiteX5" fmla="*/ 3664486 w 3939895"/>
                <a:gd name="connsiteY5" fmla="*/ 3297502 h 3404613"/>
                <a:gd name="connsiteX6" fmla="*/ 3672136 w 3939895"/>
                <a:gd name="connsiteY6" fmla="*/ 2058070 h 3404613"/>
                <a:gd name="connsiteX7" fmla="*/ 3350824 w 3939895"/>
                <a:gd name="connsiteY7" fmla="*/ 2050419 h 3404613"/>
                <a:gd name="connsiteX8" fmla="*/ 3358473 w 3939895"/>
                <a:gd name="connsiteY8" fmla="*/ 3396962 h 3404613"/>
                <a:gd name="connsiteX9" fmla="*/ 3182518 w 3939895"/>
                <a:gd name="connsiteY9" fmla="*/ 3404613 h 3404613"/>
                <a:gd name="connsiteX10" fmla="*/ 2983610 w 3939895"/>
                <a:gd name="connsiteY10" fmla="*/ 3136835 h 3404613"/>
                <a:gd name="connsiteX11" fmla="*/ 2991261 w 3939895"/>
                <a:gd name="connsiteY11" fmla="*/ 2073371 h 3404613"/>
                <a:gd name="connsiteX12" fmla="*/ 765029 w 3939895"/>
                <a:gd name="connsiteY12" fmla="*/ 688574 h 3404613"/>
                <a:gd name="connsiteX0" fmla="*/ 7650 w 3174866"/>
                <a:gd name="connsiteY0" fmla="*/ 0 h 2754294"/>
                <a:gd name="connsiteX1" fmla="*/ 933334 w 3174866"/>
                <a:gd name="connsiteY1" fmla="*/ 283081 h 2754294"/>
                <a:gd name="connsiteX2" fmla="*/ 1797816 w 3174866"/>
                <a:gd name="connsiteY2" fmla="*/ 573812 h 2754294"/>
                <a:gd name="connsiteX3" fmla="*/ 3174866 w 3174866"/>
                <a:gd name="connsiteY3" fmla="*/ 1231781 h 2754294"/>
                <a:gd name="connsiteX4" fmla="*/ 3167217 w 3174866"/>
                <a:gd name="connsiteY4" fmla="*/ 2639533 h 2754294"/>
                <a:gd name="connsiteX5" fmla="*/ 2899457 w 3174866"/>
                <a:gd name="connsiteY5" fmla="*/ 2647183 h 2754294"/>
                <a:gd name="connsiteX6" fmla="*/ 2907107 w 3174866"/>
                <a:gd name="connsiteY6" fmla="*/ 1407751 h 2754294"/>
                <a:gd name="connsiteX7" fmla="*/ 2585795 w 3174866"/>
                <a:gd name="connsiteY7" fmla="*/ 1400100 h 2754294"/>
                <a:gd name="connsiteX8" fmla="*/ 2593444 w 3174866"/>
                <a:gd name="connsiteY8" fmla="*/ 2746643 h 2754294"/>
                <a:gd name="connsiteX9" fmla="*/ 2417489 w 3174866"/>
                <a:gd name="connsiteY9" fmla="*/ 2754294 h 2754294"/>
                <a:gd name="connsiteX10" fmla="*/ 2218581 w 3174866"/>
                <a:gd name="connsiteY10" fmla="*/ 2486516 h 2754294"/>
                <a:gd name="connsiteX11" fmla="*/ 2226232 w 3174866"/>
                <a:gd name="connsiteY11" fmla="*/ 1423052 h 2754294"/>
                <a:gd name="connsiteX12" fmla="*/ 0 w 3174866"/>
                <a:gd name="connsiteY12" fmla="*/ 38255 h 275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866" h="2754294">
                  <a:moveTo>
                    <a:pt x="7650" y="0"/>
                  </a:moveTo>
                  <a:lnTo>
                    <a:pt x="933334" y="283081"/>
                  </a:lnTo>
                  <a:lnTo>
                    <a:pt x="1797816" y="573812"/>
                  </a:lnTo>
                  <a:lnTo>
                    <a:pt x="3174866" y="1231781"/>
                  </a:lnTo>
                  <a:cubicBezTo>
                    <a:pt x="3172316" y="1701032"/>
                    <a:pt x="3169767" y="2170282"/>
                    <a:pt x="3167217" y="2639533"/>
                  </a:cubicBezTo>
                  <a:lnTo>
                    <a:pt x="2899457" y="2647183"/>
                  </a:lnTo>
                  <a:lnTo>
                    <a:pt x="2907107" y="1407751"/>
                  </a:lnTo>
                  <a:lnTo>
                    <a:pt x="2585795" y="1400100"/>
                  </a:lnTo>
                  <a:cubicBezTo>
                    <a:pt x="2583245" y="1846397"/>
                    <a:pt x="2595994" y="2300346"/>
                    <a:pt x="2593444" y="2746643"/>
                  </a:cubicBezTo>
                  <a:lnTo>
                    <a:pt x="2417489" y="2754294"/>
                  </a:lnTo>
                  <a:lnTo>
                    <a:pt x="2218581" y="2486516"/>
                  </a:lnTo>
                  <a:cubicBezTo>
                    <a:pt x="2221131" y="2132028"/>
                    <a:pt x="2223682" y="1777540"/>
                    <a:pt x="2226232" y="1423052"/>
                  </a:cubicBezTo>
                  <a:lnTo>
                    <a:pt x="0" y="38255"/>
                  </a:lnTo>
                </a:path>
              </a:pathLst>
            </a:cu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4" name="Picture 53" descr="GlobalHawkTN3.jpg95dfe8f0-81f6-4e66-8855-1d636b76717cLarge.jpg"/>
            <p:cNvPicPr>
              <a:picLocks noChangeAspect="1"/>
            </p:cNvPicPr>
            <p:nvPr/>
          </p:nvPicPr>
          <p:blipFill>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tretch>
              <a:fillRect/>
            </a:stretch>
          </p:blipFill>
          <p:spPr>
            <a:xfrm>
              <a:off x="4712359" y="3431416"/>
              <a:ext cx="260541" cy="260541"/>
            </a:xfrm>
            <a:prstGeom prst="rect">
              <a:avLst/>
            </a:prstGeom>
          </p:spPr>
        </p:pic>
      </p:grpSp>
      <p:grpSp>
        <p:nvGrpSpPr>
          <p:cNvPr id="43" name="Group 42"/>
          <p:cNvGrpSpPr/>
          <p:nvPr/>
        </p:nvGrpSpPr>
        <p:grpSpPr>
          <a:xfrm>
            <a:off x="4185110" y="1149031"/>
            <a:ext cx="4044489" cy="3616811"/>
            <a:chOff x="4185110" y="1149031"/>
            <a:chExt cx="4044489" cy="3616811"/>
          </a:xfrm>
        </p:grpSpPr>
        <p:pic>
          <p:nvPicPr>
            <p:cNvPr id="40" name="Picture 39" descr="D20130824_204938_Pskew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199" y="1149031"/>
              <a:ext cx="3200400" cy="2240280"/>
            </a:xfrm>
            <a:prstGeom prst="rect">
              <a:avLst/>
            </a:prstGeom>
          </p:spPr>
        </p:pic>
        <p:sp>
          <p:nvSpPr>
            <p:cNvPr id="41" name="TextBox 40"/>
            <p:cNvSpPr txBox="1"/>
            <p:nvPr/>
          </p:nvSpPr>
          <p:spPr>
            <a:xfrm>
              <a:off x="5196861" y="2631739"/>
              <a:ext cx="1935671" cy="646331"/>
            </a:xfrm>
            <a:prstGeom prst="rect">
              <a:avLst/>
            </a:prstGeom>
            <a:noFill/>
          </p:spPr>
          <p:txBody>
            <a:bodyPr wrap="none" rtlCol="0">
              <a:spAutoFit/>
            </a:bodyPr>
            <a:lstStyle/>
            <a:p>
              <a:r>
                <a:rPr lang="en-US" sz="1200" b="1" dirty="0" smtClean="0"/>
                <a:t>TINV:  </a:t>
              </a:r>
              <a:r>
                <a:rPr lang="en-US" sz="1200" dirty="0" smtClean="0"/>
                <a:t>N/A</a:t>
              </a:r>
            </a:p>
            <a:p>
              <a:r>
                <a:rPr lang="en-US" sz="1200" b="1" dirty="0" smtClean="0"/>
                <a:t>RH:     </a:t>
              </a:r>
              <a:r>
                <a:rPr lang="en-US" sz="1200" dirty="0" smtClean="0"/>
                <a:t>60-85% (550-850 </a:t>
              </a:r>
              <a:r>
                <a:rPr lang="en-US" sz="1200" dirty="0" err="1" smtClean="0"/>
                <a:t>mb</a:t>
              </a:r>
              <a:r>
                <a:rPr lang="en-US" sz="1200" dirty="0" smtClean="0"/>
                <a:t>)</a:t>
              </a:r>
            </a:p>
            <a:p>
              <a:r>
                <a:rPr lang="en-US" sz="1200" b="1" dirty="0" smtClean="0"/>
                <a:t>E Jet:  </a:t>
              </a:r>
              <a:r>
                <a:rPr lang="en-US" sz="1200" dirty="0" smtClean="0"/>
                <a:t>N/A; 16 </a:t>
              </a:r>
              <a:r>
                <a:rPr lang="en-US" sz="1200" dirty="0" err="1" smtClean="0"/>
                <a:t>kt</a:t>
              </a:r>
              <a:r>
                <a:rPr lang="en-US" sz="1200" dirty="0" smtClean="0"/>
                <a:t> (665 </a:t>
              </a:r>
              <a:r>
                <a:rPr lang="en-US" sz="1200" dirty="0" err="1" smtClean="0"/>
                <a:t>mb</a:t>
              </a:r>
              <a:r>
                <a:rPr lang="en-US" sz="1200" dirty="0" smtClean="0"/>
                <a:t>) </a:t>
              </a:r>
              <a:endParaRPr lang="en-US" sz="1200" dirty="0"/>
            </a:p>
          </p:txBody>
        </p:sp>
        <p:sp>
          <p:nvSpPr>
            <p:cNvPr id="42" name="Or 41"/>
            <p:cNvSpPr/>
            <p:nvPr/>
          </p:nvSpPr>
          <p:spPr>
            <a:xfrm>
              <a:off x="4185110" y="4605175"/>
              <a:ext cx="160667" cy="160667"/>
            </a:xfrm>
            <a:prstGeom prst="flowChartOr">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809258" y="1152145"/>
            <a:ext cx="4424790" cy="2573181"/>
            <a:chOff x="3809258" y="1152145"/>
            <a:chExt cx="4424790" cy="2573181"/>
          </a:xfrm>
        </p:grpSpPr>
        <p:sp>
          <p:nvSpPr>
            <p:cNvPr id="36" name="Or 35"/>
            <p:cNvSpPr/>
            <p:nvPr/>
          </p:nvSpPr>
          <p:spPr>
            <a:xfrm>
              <a:off x="3809258" y="3564659"/>
              <a:ext cx="160667" cy="160667"/>
            </a:xfrm>
            <a:prstGeom prst="flowChartOr">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D20130824_183250_Pskew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3648" y="1152145"/>
              <a:ext cx="3200400" cy="2240280"/>
            </a:xfrm>
            <a:prstGeom prst="rect">
              <a:avLst/>
            </a:prstGeom>
          </p:spPr>
        </p:pic>
        <p:sp>
          <p:nvSpPr>
            <p:cNvPr id="38" name="TextBox 37"/>
            <p:cNvSpPr txBox="1"/>
            <p:nvPr/>
          </p:nvSpPr>
          <p:spPr>
            <a:xfrm>
              <a:off x="5212161" y="2651706"/>
              <a:ext cx="1935671" cy="646331"/>
            </a:xfrm>
            <a:prstGeom prst="rect">
              <a:avLst/>
            </a:prstGeom>
            <a:noFill/>
          </p:spPr>
          <p:txBody>
            <a:bodyPr wrap="none" rtlCol="0">
              <a:spAutoFit/>
            </a:bodyPr>
            <a:lstStyle/>
            <a:p>
              <a:r>
                <a:rPr lang="en-US" sz="1200" b="1" dirty="0" smtClean="0"/>
                <a:t>TINV:  </a:t>
              </a:r>
              <a:r>
                <a:rPr lang="en-US" sz="1200" dirty="0" smtClean="0"/>
                <a:t>7.5 C (850 </a:t>
              </a:r>
              <a:r>
                <a:rPr lang="en-US" sz="1200" dirty="0" err="1" smtClean="0"/>
                <a:t>mb</a:t>
              </a:r>
              <a:r>
                <a:rPr lang="en-US" sz="1200" dirty="0" smtClean="0"/>
                <a:t>)</a:t>
              </a:r>
            </a:p>
            <a:p>
              <a:r>
                <a:rPr lang="en-US" sz="1200" b="1" dirty="0" smtClean="0"/>
                <a:t>RH:     </a:t>
              </a:r>
              <a:r>
                <a:rPr lang="en-US" sz="1200" dirty="0" smtClean="0"/>
                <a:t>20-40% (550-875 </a:t>
              </a:r>
              <a:r>
                <a:rPr lang="en-US" sz="1200" dirty="0" err="1" smtClean="0"/>
                <a:t>mb</a:t>
              </a:r>
              <a:r>
                <a:rPr lang="en-US" sz="1200" dirty="0" smtClean="0"/>
                <a:t>)</a:t>
              </a:r>
            </a:p>
            <a:p>
              <a:r>
                <a:rPr lang="en-US" sz="1200" b="1" dirty="0" smtClean="0"/>
                <a:t>E Jet:  </a:t>
              </a:r>
              <a:r>
                <a:rPr lang="en-US" sz="1200" dirty="0" smtClean="0"/>
                <a:t>38 </a:t>
              </a:r>
              <a:r>
                <a:rPr lang="en-US" sz="1200" dirty="0" err="1" smtClean="0"/>
                <a:t>kt</a:t>
              </a:r>
              <a:r>
                <a:rPr lang="en-US" sz="1200" dirty="0" smtClean="0"/>
                <a:t> (820 </a:t>
              </a:r>
              <a:r>
                <a:rPr lang="en-US" sz="1200" dirty="0" err="1" smtClean="0"/>
                <a:t>mb</a:t>
              </a:r>
              <a:r>
                <a:rPr lang="en-US" sz="1200" dirty="0" smtClean="0"/>
                <a:t>) </a:t>
              </a:r>
              <a:endParaRPr lang="en-US" sz="1200" dirty="0"/>
            </a:p>
          </p:txBody>
        </p:sp>
      </p:grpSp>
      <p:grpSp>
        <p:nvGrpSpPr>
          <p:cNvPr id="35" name="Group 34"/>
          <p:cNvGrpSpPr/>
          <p:nvPr/>
        </p:nvGrpSpPr>
        <p:grpSpPr>
          <a:xfrm>
            <a:off x="4161777" y="1152145"/>
            <a:ext cx="4067822" cy="2627358"/>
            <a:chOff x="4161777" y="1152145"/>
            <a:chExt cx="4067822" cy="2627358"/>
          </a:xfrm>
        </p:grpSpPr>
        <p:grpSp>
          <p:nvGrpSpPr>
            <p:cNvPr id="34" name="Group 33"/>
            <p:cNvGrpSpPr/>
            <p:nvPr/>
          </p:nvGrpSpPr>
          <p:grpSpPr>
            <a:xfrm>
              <a:off x="5033648" y="1152145"/>
              <a:ext cx="3195951" cy="2237166"/>
              <a:chOff x="5033648" y="1152145"/>
              <a:chExt cx="3195951" cy="2237166"/>
            </a:xfrm>
          </p:grpSpPr>
          <p:pic>
            <p:nvPicPr>
              <p:cNvPr id="30" name="Picture 29" descr="D20130824_221217_Pskew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33648" y="1152145"/>
                <a:ext cx="3195951" cy="2237166"/>
              </a:xfrm>
              <a:prstGeom prst="rect">
                <a:avLst/>
              </a:prstGeom>
            </p:spPr>
          </p:pic>
          <p:sp>
            <p:nvSpPr>
              <p:cNvPr id="31" name="TextBox 30"/>
              <p:cNvSpPr txBox="1"/>
              <p:nvPr/>
            </p:nvSpPr>
            <p:spPr>
              <a:xfrm>
                <a:off x="5211362" y="2621102"/>
                <a:ext cx="1935671" cy="646331"/>
              </a:xfrm>
              <a:prstGeom prst="rect">
                <a:avLst/>
              </a:prstGeom>
              <a:noFill/>
            </p:spPr>
            <p:txBody>
              <a:bodyPr wrap="none" rtlCol="0">
                <a:spAutoFit/>
              </a:bodyPr>
              <a:lstStyle/>
              <a:p>
                <a:r>
                  <a:rPr lang="en-US" sz="1200" b="1" dirty="0" smtClean="0"/>
                  <a:t>TINV:  </a:t>
                </a:r>
                <a:r>
                  <a:rPr lang="en-US" sz="1200" dirty="0" smtClean="0"/>
                  <a:t>7.3 C (850 </a:t>
                </a:r>
                <a:r>
                  <a:rPr lang="en-US" sz="1200" dirty="0" err="1" smtClean="0"/>
                  <a:t>mb</a:t>
                </a:r>
                <a:r>
                  <a:rPr lang="en-US" sz="1200" dirty="0" smtClean="0"/>
                  <a:t>)</a:t>
                </a:r>
              </a:p>
              <a:p>
                <a:r>
                  <a:rPr lang="en-US" sz="1200" b="1" dirty="0" smtClean="0"/>
                  <a:t>RH:     </a:t>
                </a:r>
                <a:r>
                  <a:rPr lang="en-US" sz="1200" dirty="0" smtClean="0"/>
                  <a:t>23-33% (600-800 </a:t>
                </a:r>
                <a:r>
                  <a:rPr lang="en-US" sz="1200" dirty="0" err="1" smtClean="0"/>
                  <a:t>mb</a:t>
                </a:r>
                <a:r>
                  <a:rPr lang="en-US" sz="1200" dirty="0" smtClean="0"/>
                  <a:t>)</a:t>
                </a:r>
              </a:p>
              <a:p>
                <a:r>
                  <a:rPr lang="en-US" sz="1200" b="1" dirty="0" smtClean="0"/>
                  <a:t>E Jet:  </a:t>
                </a:r>
                <a:r>
                  <a:rPr lang="en-US" sz="1200" dirty="0" smtClean="0"/>
                  <a:t>38 </a:t>
                </a:r>
                <a:r>
                  <a:rPr lang="en-US" sz="1200" dirty="0" err="1" smtClean="0"/>
                  <a:t>kt</a:t>
                </a:r>
                <a:r>
                  <a:rPr lang="en-US" sz="1200" dirty="0" smtClean="0"/>
                  <a:t> (665 </a:t>
                </a:r>
                <a:r>
                  <a:rPr lang="en-US" sz="1200" dirty="0" err="1" smtClean="0"/>
                  <a:t>mb</a:t>
                </a:r>
                <a:r>
                  <a:rPr lang="en-US" sz="1200" dirty="0" smtClean="0"/>
                  <a:t>) </a:t>
                </a:r>
                <a:endParaRPr lang="en-US" sz="1200" dirty="0"/>
              </a:p>
            </p:txBody>
          </p:sp>
        </p:grpSp>
        <p:sp>
          <p:nvSpPr>
            <p:cNvPr id="32" name="Or 31"/>
            <p:cNvSpPr/>
            <p:nvPr/>
          </p:nvSpPr>
          <p:spPr>
            <a:xfrm>
              <a:off x="4161777" y="3618836"/>
              <a:ext cx="160667" cy="160667"/>
            </a:xfrm>
            <a:prstGeom prst="flowChartOr">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4032093" y="1149031"/>
            <a:ext cx="4201955" cy="2240280"/>
            <a:chOff x="4032093" y="1149031"/>
            <a:chExt cx="4201955" cy="2240280"/>
          </a:xfrm>
        </p:grpSpPr>
        <p:sp>
          <p:nvSpPr>
            <p:cNvPr id="33" name="Or 32"/>
            <p:cNvSpPr/>
            <p:nvPr/>
          </p:nvSpPr>
          <p:spPr>
            <a:xfrm>
              <a:off x="4032093" y="2884357"/>
              <a:ext cx="160667" cy="160667"/>
            </a:xfrm>
            <a:prstGeom prst="flowChartOr">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D20130825_043630_Pskew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3648" y="1149031"/>
              <a:ext cx="3200400" cy="2240280"/>
            </a:xfrm>
            <a:prstGeom prst="rect">
              <a:avLst/>
            </a:prstGeom>
          </p:spPr>
        </p:pic>
        <p:sp>
          <p:nvSpPr>
            <p:cNvPr id="46" name="TextBox 45"/>
            <p:cNvSpPr txBox="1"/>
            <p:nvPr/>
          </p:nvSpPr>
          <p:spPr>
            <a:xfrm>
              <a:off x="5212161" y="2622399"/>
              <a:ext cx="1935671" cy="646331"/>
            </a:xfrm>
            <a:prstGeom prst="rect">
              <a:avLst/>
            </a:prstGeom>
            <a:noFill/>
          </p:spPr>
          <p:txBody>
            <a:bodyPr wrap="none" rtlCol="0">
              <a:spAutoFit/>
            </a:bodyPr>
            <a:lstStyle/>
            <a:p>
              <a:r>
                <a:rPr lang="en-US" sz="1200" b="1" dirty="0" smtClean="0"/>
                <a:t>TINV:  </a:t>
              </a:r>
              <a:r>
                <a:rPr lang="en-US" sz="1200" dirty="0" smtClean="0"/>
                <a:t>6.5 C (920 </a:t>
              </a:r>
              <a:r>
                <a:rPr lang="en-US" sz="1200" dirty="0" err="1" smtClean="0"/>
                <a:t>mb</a:t>
              </a:r>
              <a:r>
                <a:rPr lang="en-US" sz="1200" dirty="0" smtClean="0"/>
                <a:t>)</a:t>
              </a:r>
            </a:p>
            <a:p>
              <a:r>
                <a:rPr lang="en-US" sz="1200" b="1" dirty="0" smtClean="0"/>
                <a:t>RH:     </a:t>
              </a:r>
              <a:r>
                <a:rPr lang="en-US" sz="1200" dirty="0" smtClean="0"/>
                <a:t>10-40% (550-900 </a:t>
              </a:r>
              <a:r>
                <a:rPr lang="en-US" sz="1200" dirty="0" err="1" smtClean="0"/>
                <a:t>mb</a:t>
              </a:r>
              <a:r>
                <a:rPr lang="en-US" sz="1200" dirty="0" smtClean="0"/>
                <a:t>)</a:t>
              </a:r>
            </a:p>
            <a:p>
              <a:r>
                <a:rPr lang="en-US" sz="1200" b="1" dirty="0" smtClean="0"/>
                <a:t>E Jet:  </a:t>
              </a:r>
              <a:r>
                <a:rPr lang="en-US" sz="1200" dirty="0" smtClean="0"/>
                <a:t>N/A</a:t>
              </a:r>
              <a:endParaRPr lang="en-US" sz="1200" dirty="0"/>
            </a:p>
          </p:txBody>
        </p:sp>
      </p:grpSp>
      <p:sp>
        <p:nvSpPr>
          <p:cNvPr id="6" name="TextBox 9"/>
          <p:cNvSpPr txBox="1">
            <a:spLocks noChangeArrowheads="1"/>
          </p:cNvSpPr>
          <p:nvPr/>
        </p:nvSpPr>
        <p:spPr bwMode="auto">
          <a:xfrm>
            <a:off x="15047" y="5097"/>
            <a:ext cx="9144000" cy="954107"/>
          </a:xfrm>
          <a:prstGeom prst="rect">
            <a:avLst/>
          </a:prstGeom>
          <a:noFill/>
          <a:ln w="9525">
            <a:noFill/>
            <a:miter lim="800000"/>
            <a:headEnd/>
            <a:tailEnd/>
          </a:ln>
        </p:spPr>
        <p:txBody>
          <a:bodyPr>
            <a:spAutoFit/>
          </a:bodyPr>
          <a:lstStyle/>
          <a:p>
            <a:pPr algn="ctr"/>
            <a:r>
              <a:rPr lang="en-US" sz="2800" dirty="0" smtClean="0">
                <a:latin typeface="Comic Sans MS" pitchFamily="66" charset="0"/>
              </a:rPr>
              <a:t>Red-Blue-Green (RGB) Air Mass Satellite Imagery</a:t>
            </a:r>
          </a:p>
          <a:p>
            <a:pPr algn="ctr"/>
            <a:endParaRPr lang="en-US" sz="800" dirty="0" smtClean="0">
              <a:latin typeface="Comic Sans MS" pitchFamily="66" charset="0"/>
            </a:endParaRPr>
          </a:p>
          <a:p>
            <a:pPr algn="ctr"/>
            <a:r>
              <a:rPr lang="en-US" sz="2000" i="1" dirty="0" smtClean="0">
                <a:latin typeface="Comic Sans MS"/>
                <a:cs typeface="Comic Sans MS"/>
              </a:rPr>
              <a:t>Channels</a:t>
            </a:r>
            <a:r>
              <a:rPr lang="en-US" sz="2000" i="1" dirty="0">
                <a:latin typeface="Comic Sans MS"/>
                <a:cs typeface="Comic Sans MS"/>
              </a:rPr>
              <a:t>: </a:t>
            </a:r>
            <a:r>
              <a:rPr lang="en-US" sz="2000" i="1" dirty="0" smtClean="0">
                <a:latin typeface="Comic Sans MS"/>
                <a:cs typeface="Comic Sans MS"/>
              </a:rPr>
              <a:t>6.2/7.3/9.7/10.8/12 </a:t>
            </a:r>
            <a:r>
              <a:rPr lang="en-US" sz="2000" i="1" dirty="0" err="1">
                <a:latin typeface="Comic Sans MS"/>
                <a:ea typeface="Lucida Grande"/>
                <a:cs typeface="Comic Sans MS"/>
              </a:rPr>
              <a:t>μ</a:t>
            </a:r>
            <a:r>
              <a:rPr lang="en-US" sz="2000" i="1" dirty="0" err="1">
                <a:latin typeface="Comic Sans MS"/>
                <a:cs typeface="Comic Sans MS"/>
              </a:rPr>
              <a:t>m</a:t>
            </a:r>
            <a:r>
              <a:rPr lang="en-US" sz="2000" i="1" dirty="0" smtClean="0">
                <a:latin typeface="Comic Sans MS"/>
                <a:cs typeface="Comic Sans MS"/>
              </a:rPr>
              <a:t>;	</a:t>
            </a:r>
            <a:r>
              <a:rPr lang="en-US" sz="2000" i="1" dirty="0">
                <a:latin typeface="Comic Sans MS"/>
                <a:cs typeface="Comic Sans MS"/>
              </a:rPr>
              <a:t>	</a:t>
            </a:r>
            <a:r>
              <a:rPr lang="en-US" sz="2000" i="1" dirty="0" smtClean="0">
                <a:latin typeface="Comic Sans MS"/>
                <a:cs typeface="Comic Sans MS"/>
              </a:rPr>
              <a:t>Uses</a:t>
            </a:r>
            <a:r>
              <a:rPr lang="en-US" sz="2000" i="1" dirty="0">
                <a:latin typeface="Comic Sans MS"/>
                <a:cs typeface="Comic Sans MS"/>
              </a:rPr>
              <a:t>: </a:t>
            </a:r>
            <a:r>
              <a:rPr lang="en-US" sz="2000" i="1" dirty="0" smtClean="0">
                <a:latin typeface="Comic Sans MS"/>
                <a:cs typeface="Comic Sans MS"/>
              </a:rPr>
              <a:t>Tracking Different Air Masses</a:t>
            </a:r>
            <a:endParaRPr lang="en-US" sz="2000" i="1" dirty="0">
              <a:latin typeface="Comic Sans MS"/>
              <a:cs typeface="Comic Sans MS"/>
            </a:endParaRPr>
          </a:p>
        </p:txBody>
      </p:sp>
      <p:sp>
        <p:nvSpPr>
          <p:cNvPr id="28" name="Slide Number Placeholder 27"/>
          <p:cNvSpPr>
            <a:spLocks noGrp="1"/>
          </p:cNvSpPr>
          <p:nvPr>
            <p:ph type="sldNum" sz="quarter" idx="12"/>
          </p:nvPr>
        </p:nvSpPr>
        <p:spPr/>
        <p:txBody>
          <a:bodyPr/>
          <a:lstStyle/>
          <a:p>
            <a:fld id="{118071DF-8A82-874A-BB0C-865C2841DEA6}" type="slidenum">
              <a:rPr lang="en-US" smtClean="0"/>
              <a:t>14</a:t>
            </a:fld>
            <a:endParaRPr lang="en-US" dirty="0"/>
          </a:p>
        </p:txBody>
      </p:sp>
      <p:grpSp>
        <p:nvGrpSpPr>
          <p:cNvPr id="2" name="Group 1"/>
          <p:cNvGrpSpPr/>
          <p:nvPr/>
        </p:nvGrpSpPr>
        <p:grpSpPr>
          <a:xfrm>
            <a:off x="914986" y="6169401"/>
            <a:ext cx="7415740" cy="532708"/>
            <a:chOff x="914986" y="6169401"/>
            <a:chExt cx="7415740" cy="532708"/>
          </a:xfrm>
        </p:grpSpPr>
        <p:sp>
          <p:nvSpPr>
            <p:cNvPr id="13" name="TextBox 12"/>
            <p:cNvSpPr txBox="1"/>
            <p:nvPr/>
          </p:nvSpPr>
          <p:spPr>
            <a:xfrm>
              <a:off x="1097866" y="6207401"/>
              <a:ext cx="801071" cy="246221"/>
            </a:xfrm>
            <a:prstGeom prst="rect">
              <a:avLst/>
            </a:prstGeom>
            <a:noFill/>
          </p:spPr>
          <p:txBody>
            <a:bodyPr wrap="none" rtlCol="0">
              <a:spAutoFit/>
            </a:bodyPr>
            <a:lstStyle/>
            <a:p>
              <a:r>
                <a:rPr lang="en-US" sz="1000" dirty="0" smtClean="0"/>
                <a:t>High Clouds</a:t>
              </a:r>
              <a:endParaRPr lang="en-US" sz="1000" dirty="0"/>
            </a:p>
          </p:txBody>
        </p:sp>
        <p:sp>
          <p:nvSpPr>
            <p:cNvPr id="7" name="Rectangle 6"/>
            <p:cNvSpPr/>
            <p:nvPr/>
          </p:nvSpPr>
          <p:spPr>
            <a:xfrm>
              <a:off x="6287503" y="6230935"/>
              <a:ext cx="182880" cy="182880"/>
            </a:xfrm>
            <a:prstGeom prst="rect">
              <a:avLst/>
            </a:prstGeom>
            <a:solidFill>
              <a:srgbClr val="471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55450" y="6230935"/>
              <a:ext cx="182880" cy="182880"/>
            </a:xfrm>
            <a:prstGeom prst="rect">
              <a:avLst/>
            </a:prstGeom>
            <a:solidFill>
              <a:srgbClr val="5642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14986" y="6230935"/>
              <a:ext cx="182880" cy="18288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222163" y="6230935"/>
              <a:ext cx="182880" cy="182880"/>
            </a:xfrm>
            <a:prstGeom prst="rect">
              <a:avLst/>
            </a:prstGeom>
            <a:solidFill>
              <a:srgbClr val="001C5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889498" y="6230935"/>
              <a:ext cx="182880" cy="182880"/>
            </a:xfrm>
            <a:prstGeom prst="rect">
              <a:avLst/>
            </a:prstGeom>
            <a:solidFill>
              <a:srgbClr val="1C5D0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241962" y="6230935"/>
              <a:ext cx="182880" cy="182880"/>
            </a:xfrm>
            <a:prstGeom prst="rect">
              <a:avLst/>
            </a:prstGeom>
            <a:solidFill>
              <a:srgbClr val="2F163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021576" y="6177036"/>
              <a:ext cx="1042899" cy="523220"/>
            </a:xfrm>
            <a:prstGeom prst="rect">
              <a:avLst/>
            </a:prstGeom>
            <a:noFill/>
          </p:spPr>
          <p:txBody>
            <a:bodyPr wrap="none" rtlCol="0">
              <a:spAutoFit/>
            </a:bodyPr>
            <a:lstStyle/>
            <a:p>
              <a:r>
                <a:rPr lang="en-US" sz="1000" dirty="0" smtClean="0"/>
                <a:t>Tropical </a:t>
              </a:r>
              <a:r>
                <a:rPr lang="en-US" sz="1000" dirty="0" err="1" smtClean="0"/>
                <a:t>Airmass</a:t>
              </a:r>
              <a:endParaRPr lang="en-US" sz="1000" dirty="0" smtClean="0"/>
            </a:p>
            <a:p>
              <a:pPr marL="119063" indent="-119063">
                <a:buFont typeface="Arial"/>
                <a:buChar char="•"/>
              </a:pPr>
              <a:r>
                <a:rPr lang="en-US" sz="900" dirty="0"/>
                <a:t>h</a:t>
              </a:r>
              <a:r>
                <a:rPr lang="en-US" sz="900" dirty="0" smtClean="0"/>
                <a:t>igh trop</a:t>
              </a:r>
            </a:p>
            <a:p>
              <a:pPr marL="119063" indent="-119063">
                <a:buFont typeface="Arial"/>
                <a:buChar char="•"/>
              </a:pPr>
              <a:r>
                <a:rPr lang="en-US" sz="900" dirty="0" smtClean="0"/>
                <a:t>low ozone</a:t>
              </a:r>
              <a:endParaRPr lang="en-US" sz="900" dirty="0"/>
            </a:p>
          </p:txBody>
        </p:sp>
        <p:sp>
          <p:nvSpPr>
            <p:cNvPr id="15" name="TextBox 14"/>
            <p:cNvSpPr txBox="1"/>
            <p:nvPr/>
          </p:nvSpPr>
          <p:spPr>
            <a:xfrm>
              <a:off x="4345777" y="6177036"/>
              <a:ext cx="895623" cy="523220"/>
            </a:xfrm>
            <a:prstGeom prst="rect">
              <a:avLst/>
            </a:prstGeom>
            <a:noFill/>
          </p:spPr>
          <p:txBody>
            <a:bodyPr wrap="none" rtlCol="0">
              <a:spAutoFit/>
            </a:bodyPr>
            <a:lstStyle/>
            <a:p>
              <a:r>
                <a:rPr lang="en-US" sz="1000" dirty="0" smtClean="0"/>
                <a:t>Polar </a:t>
              </a:r>
              <a:r>
                <a:rPr lang="en-US" sz="1000" dirty="0" err="1" smtClean="0"/>
                <a:t>Airmass</a:t>
              </a:r>
              <a:r>
                <a:rPr lang="en-US" sz="1000" dirty="0" smtClean="0"/>
                <a:t> </a:t>
              </a:r>
            </a:p>
            <a:p>
              <a:pPr marL="119063" indent="-119063">
                <a:buFont typeface="Arial"/>
                <a:buChar char="•"/>
              </a:pPr>
              <a:r>
                <a:rPr lang="en-US" sz="900" dirty="0" smtClean="0"/>
                <a:t>Low trop</a:t>
              </a:r>
            </a:p>
            <a:p>
              <a:pPr marL="119063" indent="-119063">
                <a:buFont typeface="Arial"/>
                <a:buChar char="•"/>
              </a:pPr>
              <a:r>
                <a:rPr lang="en-US" sz="900" dirty="0"/>
                <a:t>H</a:t>
              </a:r>
              <a:r>
                <a:rPr lang="en-US" sz="900" dirty="0" smtClean="0"/>
                <a:t>igh ozone</a:t>
              </a:r>
              <a:endParaRPr lang="en-US" sz="900" dirty="0"/>
            </a:p>
          </p:txBody>
        </p:sp>
        <p:sp>
          <p:nvSpPr>
            <p:cNvPr id="16" name="TextBox 15"/>
            <p:cNvSpPr txBox="1"/>
            <p:nvPr/>
          </p:nvSpPr>
          <p:spPr>
            <a:xfrm>
              <a:off x="3178675" y="6178889"/>
              <a:ext cx="1042899" cy="523220"/>
            </a:xfrm>
            <a:prstGeom prst="rect">
              <a:avLst/>
            </a:prstGeom>
            <a:noFill/>
          </p:spPr>
          <p:txBody>
            <a:bodyPr wrap="none" rtlCol="0">
              <a:spAutoFit/>
            </a:bodyPr>
            <a:lstStyle/>
            <a:p>
              <a:r>
                <a:rPr lang="en-US" sz="1000" dirty="0" smtClean="0"/>
                <a:t>Tropical </a:t>
              </a:r>
              <a:r>
                <a:rPr lang="en-US" sz="1000" dirty="0" err="1" smtClean="0"/>
                <a:t>Airmass</a:t>
              </a:r>
              <a:endParaRPr lang="en-US" sz="1000" dirty="0" smtClean="0"/>
            </a:p>
            <a:p>
              <a:pPr marL="119063" indent="-119063">
                <a:buFont typeface="Arial"/>
                <a:buChar char="•"/>
              </a:pPr>
              <a:r>
                <a:rPr lang="en-US" sz="900" dirty="0" smtClean="0"/>
                <a:t>Warm</a:t>
              </a:r>
            </a:p>
            <a:p>
              <a:pPr marL="119063" indent="-119063">
                <a:buFont typeface="Arial"/>
                <a:buChar char="•"/>
              </a:pPr>
              <a:r>
                <a:rPr lang="en-US" sz="900" dirty="0" smtClean="0"/>
                <a:t>Dry mid-levels</a:t>
              </a:r>
              <a:endParaRPr lang="en-US" sz="900" dirty="0"/>
            </a:p>
          </p:txBody>
        </p:sp>
        <p:sp>
          <p:nvSpPr>
            <p:cNvPr id="17" name="TextBox 16"/>
            <p:cNvSpPr txBox="1"/>
            <p:nvPr/>
          </p:nvSpPr>
          <p:spPr>
            <a:xfrm>
              <a:off x="6411114" y="6169401"/>
              <a:ext cx="813218" cy="246221"/>
            </a:xfrm>
            <a:prstGeom prst="rect">
              <a:avLst/>
            </a:prstGeom>
            <a:noFill/>
          </p:spPr>
          <p:txBody>
            <a:bodyPr wrap="none" rtlCol="0">
              <a:spAutoFit/>
            </a:bodyPr>
            <a:lstStyle/>
            <a:p>
              <a:r>
                <a:rPr lang="en-US" sz="1000" dirty="0" smtClean="0"/>
                <a:t>PV Anomaly</a:t>
              </a:r>
              <a:endParaRPr lang="en-US" sz="1000" dirty="0"/>
            </a:p>
          </p:txBody>
        </p:sp>
        <p:sp>
          <p:nvSpPr>
            <p:cNvPr id="18" name="TextBox 17"/>
            <p:cNvSpPr txBox="1"/>
            <p:nvPr/>
          </p:nvSpPr>
          <p:spPr>
            <a:xfrm>
              <a:off x="5365573" y="6177036"/>
              <a:ext cx="959492" cy="523220"/>
            </a:xfrm>
            <a:prstGeom prst="rect">
              <a:avLst/>
            </a:prstGeom>
            <a:noFill/>
          </p:spPr>
          <p:txBody>
            <a:bodyPr wrap="none" rtlCol="0">
              <a:spAutoFit/>
            </a:bodyPr>
            <a:lstStyle/>
            <a:p>
              <a:r>
                <a:rPr lang="en-US" sz="1000" dirty="0"/>
                <a:t>Polar </a:t>
              </a:r>
              <a:r>
                <a:rPr lang="en-US" sz="1000" dirty="0" err="1" smtClean="0"/>
                <a:t>Airmass</a:t>
              </a:r>
              <a:r>
                <a:rPr lang="en-US" sz="1000" dirty="0" smtClean="0"/>
                <a:t>+ </a:t>
              </a:r>
              <a:endParaRPr lang="en-US" sz="1000" dirty="0"/>
            </a:p>
            <a:p>
              <a:pPr marL="119063" indent="-119063">
                <a:buFont typeface="Arial"/>
                <a:buChar char="•"/>
              </a:pPr>
              <a:r>
                <a:rPr lang="en-US" sz="900" dirty="0"/>
                <a:t>Low trop</a:t>
              </a:r>
            </a:p>
            <a:p>
              <a:pPr marL="119063" indent="-119063">
                <a:buFont typeface="Arial"/>
                <a:buChar char="•"/>
              </a:pPr>
              <a:r>
                <a:rPr lang="en-US" sz="900" dirty="0"/>
                <a:t>High ozone</a:t>
              </a:r>
            </a:p>
          </p:txBody>
        </p:sp>
        <p:sp>
          <p:nvSpPr>
            <p:cNvPr id="19" name="Rectangle 18"/>
            <p:cNvSpPr/>
            <p:nvPr/>
          </p:nvSpPr>
          <p:spPr>
            <a:xfrm>
              <a:off x="7193665" y="6230935"/>
              <a:ext cx="182880" cy="182880"/>
            </a:xfrm>
            <a:prstGeom prst="rect">
              <a:avLst/>
            </a:prstGeom>
            <a:solidFill>
              <a:srgbClr val="06423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338147" y="6177643"/>
              <a:ext cx="992579" cy="523220"/>
            </a:xfrm>
            <a:prstGeom prst="rect">
              <a:avLst/>
            </a:prstGeom>
            <a:noFill/>
          </p:spPr>
          <p:txBody>
            <a:bodyPr wrap="none" rtlCol="0">
              <a:spAutoFit/>
            </a:bodyPr>
            <a:lstStyle/>
            <a:p>
              <a:r>
                <a:rPr lang="en-US" sz="1000" dirty="0" smtClean="0"/>
                <a:t>Jet Steak</a:t>
              </a:r>
            </a:p>
            <a:p>
              <a:pPr marL="119063" indent="-119063">
                <a:buFont typeface="Arial"/>
                <a:buChar char="•"/>
              </a:pPr>
              <a:r>
                <a:rPr lang="en-US" sz="900" dirty="0" smtClean="0"/>
                <a:t>Tropical below </a:t>
              </a:r>
            </a:p>
            <a:p>
              <a:pPr marL="119063" indent="-119063">
                <a:buFont typeface="Arial"/>
                <a:buChar char="•"/>
              </a:pPr>
              <a:r>
                <a:rPr lang="en-US" sz="900" dirty="0" smtClean="0"/>
                <a:t>Warm/Dry</a:t>
              </a:r>
              <a:endParaRPr lang="en-US" sz="900" dirty="0"/>
            </a:p>
          </p:txBody>
        </p:sp>
      </p:grpSp>
    </p:spTree>
    <p:extLst>
      <p:ext uri="{BB962C8B-B14F-4D97-AF65-F5344CB8AC3E}">
        <p14:creationId xmlns:p14="http://schemas.microsoft.com/office/powerpoint/2010/main" val="4220195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descr="bt_diff_070902_2115z.jpg"/>
          <p:cNvPicPr>
            <a:picLocks noChangeAspect="1"/>
          </p:cNvPicPr>
          <p:nvPr/>
        </p:nvPicPr>
        <p:blipFill>
          <a:blip r:embed="rId2"/>
          <a:srcRect/>
          <a:stretch>
            <a:fillRect/>
          </a:stretch>
        </p:blipFill>
        <p:spPr bwMode="auto">
          <a:xfrm>
            <a:off x="4648200" y="1597025"/>
            <a:ext cx="4389438" cy="4387850"/>
          </a:xfrm>
          <a:prstGeom prst="rect">
            <a:avLst/>
          </a:prstGeom>
          <a:noFill/>
          <a:ln w="9525">
            <a:noFill/>
            <a:miter lim="800000"/>
            <a:headEnd/>
            <a:tailEnd/>
          </a:ln>
        </p:spPr>
      </p:pic>
      <p:pic>
        <p:nvPicPr>
          <p:cNvPr id="17410" name="Picture 5" descr="ir_070902_2115z.jpg"/>
          <p:cNvPicPr>
            <a:picLocks noChangeAspect="1"/>
          </p:cNvPicPr>
          <p:nvPr/>
        </p:nvPicPr>
        <p:blipFill>
          <a:blip r:embed="rId3"/>
          <a:srcRect/>
          <a:stretch>
            <a:fillRect/>
          </a:stretch>
        </p:blipFill>
        <p:spPr bwMode="auto">
          <a:xfrm>
            <a:off x="103188" y="1597025"/>
            <a:ext cx="4387850" cy="4387850"/>
          </a:xfrm>
          <a:prstGeom prst="rect">
            <a:avLst/>
          </a:prstGeom>
          <a:noFill/>
          <a:ln w="9525">
            <a:noFill/>
            <a:miter lim="800000"/>
            <a:headEnd/>
            <a:tailEnd/>
          </a:ln>
        </p:spPr>
      </p:pic>
      <p:sp>
        <p:nvSpPr>
          <p:cNvPr id="17411" name="TextBox 37"/>
          <p:cNvSpPr txBox="1">
            <a:spLocks noChangeArrowheads="1"/>
          </p:cNvSpPr>
          <p:nvPr/>
        </p:nvSpPr>
        <p:spPr bwMode="auto">
          <a:xfrm>
            <a:off x="114300" y="1206500"/>
            <a:ext cx="4376738" cy="400050"/>
          </a:xfrm>
          <a:prstGeom prst="rect">
            <a:avLst/>
          </a:prstGeom>
          <a:noFill/>
          <a:ln w="9525">
            <a:noFill/>
            <a:miter lim="800000"/>
            <a:headEnd/>
            <a:tailEnd/>
          </a:ln>
        </p:spPr>
        <p:txBody>
          <a:bodyPr>
            <a:spAutoFit/>
          </a:bodyPr>
          <a:lstStyle/>
          <a:p>
            <a:pPr algn="ctr"/>
            <a:r>
              <a:rPr lang="en-US" sz="2000" dirty="0">
                <a:latin typeface="Comic Sans MS" pitchFamily="66" charset="0"/>
              </a:rPr>
              <a:t>GOES IR (storm relative)</a:t>
            </a:r>
          </a:p>
        </p:txBody>
      </p:sp>
      <p:sp>
        <p:nvSpPr>
          <p:cNvPr id="17412" name="TextBox 38"/>
          <p:cNvSpPr txBox="1">
            <a:spLocks noChangeArrowheads="1"/>
          </p:cNvSpPr>
          <p:nvPr/>
        </p:nvSpPr>
        <p:spPr bwMode="auto">
          <a:xfrm>
            <a:off x="4491038" y="1206500"/>
            <a:ext cx="4640262" cy="369332"/>
          </a:xfrm>
          <a:prstGeom prst="rect">
            <a:avLst/>
          </a:prstGeom>
          <a:noFill/>
          <a:ln w="9525">
            <a:noFill/>
            <a:miter lim="800000"/>
            <a:headEnd/>
            <a:tailEnd/>
          </a:ln>
        </p:spPr>
        <p:txBody>
          <a:bodyPr>
            <a:spAutoFit/>
          </a:bodyPr>
          <a:lstStyle/>
          <a:p>
            <a:pPr algn="ctr"/>
            <a:r>
              <a:rPr lang="en-US" dirty="0">
                <a:latin typeface="Comic Sans MS" pitchFamily="66" charset="0"/>
              </a:rPr>
              <a:t>GOES </a:t>
            </a:r>
            <a:r>
              <a:rPr lang="en-US" dirty="0" smtClean="0">
                <a:latin typeface="Comic Sans MS" pitchFamily="66" charset="0"/>
              </a:rPr>
              <a:t>6-hr Temp Trend (</a:t>
            </a:r>
            <a:r>
              <a:rPr lang="en-US" dirty="0">
                <a:latin typeface="Comic Sans MS" pitchFamily="66" charset="0"/>
              </a:rPr>
              <a:t>storm relative)</a:t>
            </a:r>
          </a:p>
        </p:txBody>
      </p:sp>
      <p:sp>
        <p:nvSpPr>
          <p:cNvPr id="17413" name="TextBox 39"/>
          <p:cNvSpPr txBox="1">
            <a:spLocks noChangeArrowheads="1"/>
          </p:cNvSpPr>
          <p:nvPr/>
        </p:nvSpPr>
        <p:spPr bwMode="auto">
          <a:xfrm>
            <a:off x="0" y="0"/>
            <a:ext cx="9144000" cy="954107"/>
          </a:xfrm>
          <a:prstGeom prst="rect">
            <a:avLst/>
          </a:prstGeom>
          <a:noFill/>
          <a:ln w="9525">
            <a:noFill/>
            <a:miter lim="800000"/>
            <a:headEnd/>
            <a:tailEnd/>
          </a:ln>
        </p:spPr>
        <p:txBody>
          <a:bodyPr>
            <a:spAutoFit/>
          </a:bodyPr>
          <a:lstStyle/>
          <a:p>
            <a:pPr algn="ctr"/>
            <a:r>
              <a:rPr lang="en-US" sz="3200" dirty="0" smtClean="0">
                <a:latin typeface="Comic Sans MS" pitchFamily="66" charset="0"/>
              </a:rPr>
              <a:t>TC Diurnal Cycle</a:t>
            </a:r>
          </a:p>
          <a:p>
            <a:pPr algn="ctr"/>
            <a:r>
              <a:rPr lang="en-US" sz="2400" dirty="0" smtClean="0">
                <a:latin typeface="Comic Sans MS" pitchFamily="66" charset="0"/>
              </a:rPr>
              <a:t>Hurricane </a:t>
            </a:r>
            <a:r>
              <a:rPr lang="en-US" sz="2400" dirty="0">
                <a:latin typeface="Comic Sans MS" pitchFamily="66" charset="0"/>
              </a:rPr>
              <a:t>Felix: 02-03 Sept 2007</a:t>
            </a:r>
          </a:p>
        </p:txBody>
      </p:sp>
      <p:pic>
        <p:nvPicPr>
          <p:cNvPr id="4" name="Picture 3" descr="ir_070902_2215z.jpg"/>
          <p:cNvPicPr>
            <a:picLocks noChangeAspect="1"/>
          </p:cNvPicPr>
          <p:nvPr/>
        </p:nvPicPr>
        <p:blipFill>
          <a:blip r:embed="rId4"/>
          <a:srcRect/>
          <a:stretch>
            <a:fillRect/>
          </a:stretch>
        </p:blipFill>
        <p:spPr bwMode="auto">
          <a:xfrm>
            <a:off x="103188" y="1597025"/>
            <a:ext cx="4387850" cy="4387850"/>
          </a:xfrm>
          <a:prstGeom prst="rect">
            <a:avLst/>
          </a:prstGeom>
          <a:noFill/>
          <a:ln w="9525">
            <a:noFill/>
            <a:miter lim="800000"/>
            <a:headEnd/>
            <a:tailEnd/>
          </a:ln>
        </p:spPr>
      </p:pic>
      <p:pic>
        <p:nvPicPr>
          <p:cNvPr id="5" name="Picture 4" descr="ir_070902_2315z.jpg"/>
          <p:cNvPicPr>
            <a:picLocks noChangeAspect="1"/>
          </p:cNvPicPr>
          <p:nvPr/>
        </p:nvPicPr>
        <p:blipFill>
          <a:blip r:embed="rId5"/>
          <a:srcRect/>
          <a:stretch>
            <a:fillRect/>
          </a:stretch>
        </p:blipFill>
        <p:spPr bwMode="auto">
          <a:xfrm>
            <a:off x="103188" y="1597025"/>
            <a:ext cx="4387850" cy="4387850"/>
          </a:xfrm>
          <a:prstGeom prst="rect">
            <a:avLst/>
          </a:prstGeom>
          <a:noFill/>
          <a:ln w="9525">
            <a:noFill/>
            <a:miter lim="800000"/>
            <a:headEnd/>
            <a:tailEnd/>
          </a:ln>
        </p:spPr>
      </p:pic>
      <p:pic>
        <p:nvPicPr>
          <p:cNvPr id="12" name="Picture 11" descr="ir_070903_0015z.jpg"/>
          <p:cNvPicPr>
            <a:picLocks noChangeAspect="1"/>
          </p:cNvPicPr>
          <p:nvPr/>
        </p:nvPicPr>
        <p:blipFill>
          <a:blip r:embed="rId6"/>
          <a:srcRect/>
          <a:stretch>
            <a:fillRect/>
          </a:stretch>
        </p:blipFill>
        <p:spPr bwMode="auto">
          <a:xfrm>
            <a:off x="103188" y="1597025"/>
            <a:ext cx="4387850" cy="4387850"/>
          </a:xfrm>
          <a:prstGeom prst="rect">
            <a:avLst/>
          </a:prstGeom>
          <a:noFill/>
          <a:ln w="9525">
            <a:noFill/>
            <a:miter lim="800000"/>
            <a:headEnd/>
            <a:tailEnd/>
          </a:ln>
        </p:spPr>
      </p:pic>
      <p:pic>
        <p:nvPicPr>
          <p:cNvPr id="13" name="Picture 12" descr="ir_070903_0115z.jpg"/>
          <p:cNvPicPr>
            <a:picLocks noChangeAspect="1"/>
          </p:cNvPicPr>
          <p:nvPr/>
        </p:nvPicPr>
        <p:blipFill>
          <a:blip r:embed="rId7"/>
          <a:srcRect/>
          <a:stretch>
            <a:fillRect/>
          </a:stretch>
        </p:blipFill>
        <p:spPr bwMode="auto">
          <a:xfrm>
            <a:off x="103188" y="1597025"/>
            <a:ext cx="4387850" cy="4387850"/>
          </a:xfrm>
          <a:prstGeom prst="rect">
            <a:avLst/>
          </a:prstGeom>
          <a:noFill/>
          <a:ln w="9525">
            <a:noFill/>
            <a:miter lim="800000"/>
            <a:headEnd/>
            <a:tailEnd/>
          </a:ln>
        </p:spPr>
      </p:pic>
      <p:pic>
        <p:nvPicPr>
          <p:cNvPr id="14" name="Picture 13" descr="ir_070903_0215z.jpg"/>
          <p:cNvPicPr>
            <a:picLocks noChangeAspect="1"/>
          </p:cNvPicPr>
          <p:nvPr/>
        </p:nvPicPr>
        <p:blipFill>
          <a:blip r:embed="rId8"/>
          <a:srcRect/>
          <a:stretch>
            <a:fillRect/>
          </a:stretch>
        </p:blipFill>
        <p:spPr bwMode="auto">
          <a:xfrm>
            <a:off x="103188" y="1597025"/>
            <a:ext cx="4387850" cy="4387850"/>
          </a:xfrm>
          <a:prstGeom prst="rect">
            <a:avLst/>
          </a:prstGeom>
          <a:noFill/>
          <a:ln w="9525">
            <a:noFill/>
            <a:miter lim="800000"/>
            <a:headEnd/>
            <a:tailEnd/>
          </a:ln>
        </p:spPr>
      </p:pic>
      <p:pic>
        <p:nvPicPr>
          <p:cNvPr id="43" name="Picture 42" descr="ir_070903_0315z.jpg"/>
          <p:cNvPicPr>
            <a:picLocks noChangeAspect="1"/>
          </p:cNvPicPr>
          <p:nvPr/>
        </p:nvPicPr>
        <p:blipFill>
          <a:blip r:embed="rId9"/>
          <a:srcRect/>
          <a:stretch>
            <a:fillRect/>
          </a:stretch>
        </p:blipFill>
        <p:spPr bwMode="auto">
          <a:xfrm>
            <a:off x="103188" y="1597025"/>
            <a:ext cx="4387850" cy="4387850"/>
          </a:xfrm>
          <a:prstGeom prst="rect">
            <a:avLst/>
          </a:prstGeom>
          <a:noFill/>
          <a:ln w="9525">
            <a:noFill/>
            <a:miter lim="800000"/>
            <a:headEnd/>
            <a:tailEnd/>
          </a:ln>
        </p:spPr>
      </p:pic>
      <p:pic>
        <p:nvPicPr>
          <p:cNvPr id="44" name="Picture 43" descr="ir_070903_0615z.jpg"/>
          <p:cNvPicPr>
            <a:picLocks noChangeAspect="1"/>
          </p:cNvPicPr>
          <p:nvPr/>
        </p:nvPicPr>
        <p:blipFill>
          <a:blip r:embed="rId10"/>
          <a:srcRect/>
          <a:stretch>
            <a:fillRect/>
          </a:stretch>
        </p:blipFill>
        <p:spPr bwMode="auto">
          <a:xfrm>
            <a:off x="103188" y="1597025"/>
            <a:ext cx="4387850" cy="4387850"/>
          </a:xfrm>
          <a:prstGeom prst="rect">
            <a:avLst/>
          </a:prstGeom>
          <a:noFill/>
          <a:ln w="9525">
            <a:noFill/>
            <a:miter lim="800000"/>
            <a:headEnd/>
            <a:tailEnd/>
          </a:ln>
        </p:spPr>
      </p:pic>
      <p:pic>
        <p:nvPicPr>
          <p:cNvPr id="45" name="Picture 44" descr="ir_070903_0715z.jpg"/>
          <p:cNvPicPr>
            <a:picLocks noChangeAspect="1"/>
          </p:cNvPicPr>
          <p:nvPr/>
        </p:nvPicPr>
        <p:blipFill>
          <a:blip r:embed="rId11"/>
          <a:srcRect/>
          <a:stretch>
            <a:fillRect/>
          </a:stretch>
        </p:blipFill>
        <p:spPr bwMode="auto">
          <a:xfrm>
            <a:off x="103188" y="1597025"/>
            <a:ext cx="4387850" cy="4387850"/>
          </a:xfrm>
          <a:prstGeom prst="rect">
            <a:avLst/>
          </a:prstGeom>
          <a:noFill/>
          <a:ln w="9525">
            <a:noFill/>
            <a:miter lim="800000"/>
            <a:headEnd/>
            <a:tailEnd/>
          </a:ln>
        </p:spPr>
      </p:pic>
      <p:pic>
        <p:nvPicPr>
          <p:cNvPr id="46" name="Picture 45" descr="ir_070903_0815z.jpg"/>
          <p:cNvPicPr>
            <a:picLocks noChangeAspect="1"/>
          </p:cNvPicPr>
          <p:nvPr/>
        </p:nvPicPr>
        <p:blipFill>
          <a:blip r:embed="rId12"/>
          <a:srcRect/>
          <a:stretch>
            <a:fillRect/>
          </a:stretch>
        </p:blipFill>
        <p:spPr bwMode="auto">
          <a:xfrm>
            <a:off x="103188" y="1597025"/>
            <a:ext cx="4387850" cy="4387850"/>
          </a:xfrm>
          <a:prstGeom prst="rect">
            <a:avLst/>
          </a:prstGeom>
          <a:noFill/>
          <a:ln w="9525">
            <a:noFill/>
            <a:miter lim="800000"/>
            <a:headEnd/>
            <a:tailEnd/>
          </a:ln>
        </p:spPr>
      </p:pic>
      <p:pic>
        <p:nvPicPr>
          <p:cNvPr id="47" name="Picture 46" descr="ir_070903_0915z.jpg"/>
          <p:cNvPicPr>
            <a:picLocks noChangeAspect="1"/>
          </p:cNvPicPr>
          <p:nvPr/>
        </p:nvPicPr>
        <p:blipFill>
          <a:blip r:embed="rId13"/>
          <a:srcRect/>
          <a:stretch>
            <a:fillRect/>
          </a:stretch>
        </p:blipFill>
        <p:spPr bwMode="auto">
          <a:xfrm>
            <a:off x="103188" y="1597025"/>
            <a:ext cx="4387850" cy="4387850"/>
          </a:xfrm>
          <a:prstGeom prst="rect">
            <a:avLst/>
          </a:prstGeom>
          <a:noFill/>
          <a:ln w="9525">
            <a:noFill/>
            <a:miter lim="800000"/>
            <a:headEnd/>
            <a:tailEnd/>
          </a:ln>
        </p:spPr>
      </p:pic>
      <p:pic>
        <p:nvPicPr>
          <p:cNvPr id="48" name="Picture 47" descr="ir_070903_1015z.jpg"/>
          <p:cNvPicPr>
            <a:picLocks noChangeAspect="1"/>
          </p:cNvPicPr>
          <p:nvPr/>
        </p:nvPicPr>
        <p:blipFill>
          <a:blip r:embed="rId14"/>
          <a:srcRect/>
          <a:stretch>
            <a:fillRect/>
          </a:stretch>
        </p:blipFill>
        <p:spPr bwMode="auto">
          <a:xfrm>
            <a:off x="114300" y="1597025"/>
            <a:ext cx="4389438" cy="4387850"/>
          </a:xfrm>
          <a:prstGeom prst="rect">
            <a:avLst/>
          </a:prstGeom>
          <a:noFill/>
          <a:ln w="9525">
            <a:noFill/>
            <a:miter lim="800000"/>
            <a:headEnd/>
            <a:tailEnd/>
          </a:ln>
        </p:spPr>
      </p:pic>
      <p:pic>
        <p:nvPicPr>
          <p:cNvPr id="49" name="Picture 48" descr="ir_070903_1115z.jpg"/>
          <p:cNvPicPr>
            <a:picLocks noChangeAspect="1"/>
          </p:cNvPicPr>
          <p:nvPr/>
        </p:nvPicPr>
        <p:blipFill>
          <a:blip r:embed="rId15"/>
          <a:srcRect/>
          <a:stretch>
            <a:fillRect/>
          </a:stretch>
        </p:blipFill>
        <p:spPr bwMode="auto">
          <a:xfrm>
            <a:off x="103188" y="1597025"/>
            <a:ext cx="4387850" cy="4387850"/>
          </a:xfrm>
          <a:prstGeom prst="rect">
            <a:avLst/>
          </a:prstGeom>
          <a:noFill/>
          <a:ln w="9525">
            <a:noFill/>
            <a:miter lim="800000"/>
            <a:headEnd/>
            <a:tailEnd/>
          </a:ln>
        </p:spPr>
      </p:pic>
      <p:pic>
        <p:nvPicPr>
          <p:cNvPr id="50" name="Picture 49" descr="ir_070903_1215z.jpg"/>
          <p:cNvPicPr>
            <a:picLocks noChangeAspect="1"/>
          </p:cNvPicPr>
          <p:nvPr/>
        </p:nvPicPr>
        <p:blipFill>
          <a:blip r:embed="rId16"/>
          <a:srcRect/>
          <a:stretch>
            <a:fillRect/>
          </a:stretch>
        </p:blipFill>
        <p:spPr bwMode="auto">
          <a:xfrm>
            <a:off x="103188" y="1597025"/>
            <a:ext cx="4387850" cy="4387850"/>
          </a:xfrm>
          <a:prstGeom prst="rect">
            <a:avLst/>
          </a:prstGeom>
          <a:noFill/>
          <a:ln w="9525">
            <a:noFill/>
            <a:miter lim="800000"/>
            <a:headEnd/>
            <a:tailEnd/>
          </a:ln>
        </p:spPr>
      </p:pic>
      <p:pic>
        <p:nvPicPr>
          <p:cNvPr id="51" name="Picture 50" descr="ir_070903_1315z.jpg"/>
          <p:cNvPicPr>
            <a:picLocks noChangeAspect="1"/>
          </p:cNvPicPr>
          <p:nvPr/>
        </p:nvPicPr>
        <p:blipFill>
          <a:blip r:embed="rId17"/>
          <a:srcRect/>
          <a:stretch>
            <a:fillRect/>
          </a:stretch>
        </p:blipFill>
        <p:spPr bwMode="auto">
          <a:xfrm>
            <a:off x="103188" y="1597025"/>
            <a:ext cx="4387850" cy="4387850"/>
          </a:xfrm>
          <a:prstGeom prst="rect">
            <a:avLst/>
          </a:prstGeom>
          <a:noFill/>
          <a:ln w="9525">
            <a:noFill/>
            <a:miter lim="800000"/>
            <a:headEnd/>
            <a:tailEnd/>
          </a:ln>
        </p:spPr>
      </p:pic>
      <p:pic>
        <p:nvPicPr>
          <p:cNvPr id="52" name="Picture 51" descr="ir_070903_1415z.jpg"/>
          <p:cNvPicPr>
            <a:picLocks noChangeAspect="1"/>
          </p:cNvPicPr>
          <p:nvPr/>
        </p:nvPicPr>
        <p:blipFill>
          <a:blip r:embed="rId18"/>
          <a:srcRect/>
          <a:stretch>
            <a:fillRect/>
          </a:stretch>
        </p:blipFill>
        <p:spPr bwMode="auto">
          <a:xfrm>
            <a:off x="103188" y="1597025"/>
            <a:ext cx="4387850" cy="4387850"/>
          </a:xfrm>
          <a:prstGeom prst="rect">
            <a:avLst/>
          </a:prstGeom>
          <a:noFill/>
          <a:ln w="9525">
            <a:noFill/>
            <a:miter lim="800000"/>
            <a:headEnd/>
            <a:tailEnd/>
          </a:ln>
        </p:spPr>
      </p:pic>
      <p:pic>
        <p:nvPicPr>
          <p:cNvPr id="53" name="Picture 52" descr="ir_070903_1515z.jpg"/>
          <p:cNvPicPr>
            <a:picLocks noChangeAspect="1"/>
          </p:cNvPicPr>
          <p:nvPr/>
        </p:nvPicPr>
        <p:blipFill>
          <a:blip r:embed="rId19"/>
          <a:srcRect/>
          <a:stretch>
            <a:fillRect/>
          </a:stretch>
        </p:blipFill>
        <p:spPr bwMode="auto">
          <a:xfrm>
            <a:off x="103188" y="1597025"/>
            <a:ext cx="4387850" cy="4387850"/>
          </a:xfrm>
          <a:prstGeom prst="rect">
            <a:avLst/>
          </a:prstGeom>
          <a:noFill/>
          <a:ln w="9525">
            <a:noFill/>
            <a:miter lim="800000"/>
            <a:headEnd/>
            <a:tailEnd/>
          </a:ln>
        </p:spPr>
      </p:pic>
      <p:pic>
        <p:nvPicPr>
          <p:cNvPr id="54" name="Picture 53" descr="ir_070903_1615z.jpg"/>
          <p:cNvPicPr>
            <a:picLocks noChangeAspect="1"/>
          </p:cNvPicPr>
          <p:nvPr/>
        </p:nvPicPr>
        <p:blipFill>
          <a:blip r:embed="rId20"/>
          <a:srcRect/>
          <a:stretch>
            <a:fillRect/>
          </a:stretch>
        </p:blipFill>
        <p:spPr bwMode="auto">
          <a:xfrm>
            <a:off x="114300" y="1597025"/>
            <a:ext cx="4389438" cy="4387850"/>
          </a:xfrm>
          <a:prstGeom prst="rect">
            <a:avLst/>
          </a:prstGeom>
          <a:noFill/>
          <a:ln w="9525">
            <a:noFill/>
            <a:miter lim="800000"/>
            <a:headEnd/>
            <a:tailEnd/>
          </a:ln>
        </p:spPr>
      </p:pic>
      <p:pic>
        <p:nvPicPr>
          <p:cNvPr id="55" name="Picture 54" descr="ir_070903_1715z.jpg"/>
          <p:cNvPicPr>
            <a:picLocks noChangeAspect="1"/>
          </p:cNvPicPr>
          <p:nvPr/>
        </p:nvPicPr>
        <p:blipFill>
          <a:blip r:embed="rId21"/>
          <a:srcRect/>
          <a:stretch>
            <a:fillRect/>
          </a:stretch>
        </p:blipFill>
        <p:spPr bwMode="auto">
          <a:xfrm>
            <a:off x="103188" y="1597025"/>
            <a:ext cx="4387850" cy="4387850"/>
          </a:xfrm>
          <a:prstGeom prst="rect">
            <a:avLst/>
          </a:prstGeom>
          <a:noFill/>
          <a:ln w="9525">
            <a:noFill/>
            <a:miter lim="800000"/>
            <a:headEnd/>
            <a:tailEnd/>
          </a:ln>
        </p:spPr>
      </p:pic>
      <p:pic>
        <p:nvPicPr>
          <p:cNvPr id="56" name="Picture 55" descr="ir_070903_1815z.jpg"/>
          <p:cNvPicPr>
            <a:picLocks noChangeAspect="1"/>
          </p:cNvPicPr>
          <p:nvPr/>
        </p:nvPicPr>
        <p:blipFill>
          <a:blip r:embed="rId22"/>
          <a:srcRect/>
          <a:stretch>
            <a:fillRect/>
          </a:stretch>
        </p:blipFill>
        <p:spPr bwMode="auto">
          <a:xfrm>
            <a:off x="103188" y="1597025"/>
            <a:ext cx="4387850" cy="4387850"/>
          </a:xfrm>
          <a:prstGeom prst="rect">
            <a:avLst/>
          </a:prstGeom>
          <a:noFill/>
          <a:ln w="9525">
            <a:noFill/>
            <a:miter lim="800000"/>
            <a:headEnd/>
            <a:tailEnd/>
          </a:ln>
        </p:spPr>
      </p:pic>
      <p:pic>
        <p:nvPicPr>
          <p:cNvPr id="57" name="Picture 56" descr="ir_070903_1915z.jpg"/>
          <p:cNvPicPr>
            <a:picLocks noChangeAspect="1"/>
          </p:cNvPicPr>
          <p:nvPr/>
        </p:nvPicPr>
        <p:blipFill>
          <a:blip r:embed="rId23"/>
          <a:srcRect/>
          <a:stretch>
            <a:fillRect/>
          </a:stretch>
        </p:blipFill>
        <p:spPr bwMode="auto">
          <a:xfrm>
            <a:off x="103188" y="1597025"/>
            <a:ext cx="4387850" cy="4387850"/>
          </a:xfrm>
          <a:prstGeom prst="rect">
            <a:avLst/>
          </a:prstGeom>
          <a:noFill/>
          <a:ln w="9525">
            <a:noFill/>
            <a:miter lim="800000"/>
            <a:headEnd/>
            <a:tailEnd/>
          </a:ln>
        </p:spPr>
      </p:pic>
      <p:pic>
        <p:nvPicPr>
          <p:cNvPr id="58" name="Picture 57" descr="ir_070903_2015z.jpg"/>
          <p:cNvPicPr>
            <a:picLocks noChangeAspect="1"/>
          </p:cNvPicPr>
          <p:nvPr/>
        </p:nvPicPr>
        <p:blipFill>
          <a:blip r:embed="rId24"/>
          <a:srcRect/>
          <a:stretch>
            <a:fillRect/>
          </a:stretch>
        </p:blipFill>
        <p:spPr bwMode="auto">
          <a:xfrm>
            <a:off x="114300" y="1597025"/>
            <a:ext cx="4389438" cy="4387850"/>
          </a:xfrm>
          <a:prstGeom prst="rect">
            <a:avLst/>
          </a:prstGeom>
          <a:noFill/>
          <a:ln w="9525">
            <a:noFill/>
            <a:miter lim="800000"/>
            <a:headEnd/>
            <a:tailEnd/>
          </a:ln>
        </p:spPr>
      </p:pic>
      <p:pic>
        <p:nvPicPr>
          <p:cNvPr id="59" name="Picture 58" descr="ir_070903_2115z.jpg"/>
          <p:cNvPicPr>
            <a:picLocks noChangeAspect="1"/>
          </p:cNvPicPr>
          <p:nvPr/>
        </p:nvPicPr>
        <p:blipFill>
          <a:blip r:embed="rId25"/>
          <a:srcRect/>
          <a:stretch>
            <a:fillRect/>
          </a:stretch>
        </p:blipFill>
        <p:spPr bwMode="auto">
          <a:xfrm>
            <a:off x="103188" y="1597025"/>
            <a:ext cx="4387850" cy="4387850"/>
          </a:xfrm>
          <a:prstGeom prst="rect">
            <a:avLst/>
          </a:prstGeom>
          <a:noFill/>
          <a:ln w="9525">
            <a:noFill/>
            <a:miter lim="800000"/>
            <a:headEnd/>
            <a:tailEnd/>
          </a:ln>
        </p:spPr>
      </p:pic>
      <p:pic>
        <p:nvPicPr>
          <p:cNvPr id="60" name="Picture 59" descr="bt_diff_070902_2215z.jpg"/>
          <p:cNvPicPr>
            <a:picLocks noChangeAspect="1"/>
          </p:cNvPicPr>
          <p:nvPr/>
        </p:nvPicPr>
        <p:blipFill>
          <a:blip r:embed="rId26"/>
          <a:srcRect/>
          <a:stretch>
            <a:fillRect/>
          </a:stretch>
        </p:blipFill>
        <p:spPr bwMode="auto">
          <a:xfrm>
            <a:off x="4648200" y="1597025"/>
            <a:ext cx="4389438" cy="4387850"/>
          </a:xfrm>
          <a:prstGeom prst="rect">
            <a:avLst/>
          </a:prstGeom>
          <a:noFill/>
          <a:ln w="9525">
            <a:noFill/>
            <a:miter lim="800000"/>
            <a:headEnd/>
            <a:tailEnd/>
          </a:ln>
        </p:spPr>
      </p:pic>
      <p:pic>
        <p:nvPicPr>
          <p:cNvPr id="61" name="Picture 60" descr="bt_diff_070902_2315z.jpg"/>
          <p:cNvPicPr>
            <a:picLocks noChangeAspect="1"/>
          </p:cNvPicPr>
          <p:nvPr/>
        </p:nvPicPr>
        <p:blipFill>
          <a:blip r:embed="rId27"/>
          <a:srcRect/>
          <a:stretch>
            <a:fillRect/>
          </a:stretch>
        </p:blipFill>
        <p:spPr bwMode="auto">
          <a:xfrm>
            <a:off x="4648200" y="1597025"/>
            <a:ext cx="4389438" cy="4387850"/>
          </a:xfrm>
          <a:prstGeom prst="rect">
            <a:avLst/>
          </a:prstGeom>
          <a:noFill/>
          <a:ln w="9525">
            <a:noFill/>
            <a:miter lim="800000"/>
            <a:headEnd/>
            <a:tailEnd/>
          </a:ln>
        </p:spPr>
      </p:pic>
      <p:pic>
        <p:nvPicPr>
          <p:cNvPr id="62" name="Picture 61" descr="bt_diff_070903_0015z.jpg"/>
          <p:cNvPicPr>
            <a:picLocks noChangeAspect="1"/>
          </p:cNvPicPr>
          <p:nvPr/>
        </p:nvPicPr>
        <p:blipFill>
          <a:blip r:embed="rId28"/>
          <a:srcRect/>
          <a:stretch>
            <a:fillRect/>
          </a:stretch>
        </p:blipFill>
        <p:spPr bwMode="auto">
          <a:xfrm>
            <a:off x="4648200" y="1597025"/>
            <a:ext cx="4389438" cy="4387850"/>
          </a:xfrm>
          <a:prstGeom prst="rect">
            <a:avLst/>
          </a:prstGeom>
          <a:noFill/>
          <a:ln w="9525">
            <a:noFill/>
            <a:miter lim="800000"/>
            <a:headEnd/>
            <a:tailEnd/>
          </a:ln>
        </p:spPr>
      </p:pic>
      <p:pic>
        <p:nvPicPr>
          <p:cNvPr id="63" name="Picture 62" descr="bt_diff_070903_0115z.jpg"/>
          <p:cNvPicPr>
            <a:picLocks noChangeAspect="1"/>
          </p:cNvPicPr>
          <p:nvPr/>
        </p:nvPicPr>
        <p:blipFill>
          <a:blip r:embed="rId29"/>
          <a:srcRect/>
          <a:stretch>
            <a:fillRect/>
          </a:stretch>
        </p:blipFill>
        <p:spPr bwMode="auto">
          <a:xfrm>
            <a:off x="4648200" y="1597025"/>
            <a:ext cx="4389438" cy="4387850"/>
          </a:xfrm>
          <a:prstGeom prst="rect">
            <a:avLst/>
          </a:prstGeom>
          <a:noFill/>
          <a:ln w="9525">
            <a:noFill/>
            <a:miter lim="800000"/>
            <a:headEnd/>
            <a:tailEnd/>
          </a:ln>
        </p:spPr>
      </p:pic>
      <p:pic>
        <p:nvPicPr>
          <p:cNvPr id="64" name="Picture 63" descr="bt_diff_070903_0215z.jpg"/>
          <p:cNvPicPr>
            <a:picLocks noChangeAspect="1"/>
          </p:cNvPicPr>
          <p:nvPr/>
        </p:nvPicPr>
        <p:blipFill>
          <a:blip r:embed="rId30"/>
          <a:srcRect/>
          <a:stretch>
            <a:fillRect/>
          </a:stretch>
        </p:blipFill>
        <p:spPr bwMode="auto">
          <a:xfrm>
            <a:off x="4648200" y="1597025"/>
            <a:ext cx="4389438" cy="4387850"/>
          </a:xfrm>
          <a:prstGeom prst="rect">
            <a:avLst/>
          </a:prstGeom>
          <a:noFill/>
          <a:ln w="9525">
            <a:noFill/>
            <a:miter lim="800000"/>
            <a:headEnd/>
            <a:tailEnd/>
          </a:ln>
        </p:spPr>
      </p:pic>
      <p:pic>
        <p:nvPicPr>
          <p:cNvPr id="65" name="Picture 64" descr="bt_diff_070903_0315z.jpg"/>
          <p:cNvPicPr>
            <a:picLocks noChangeAspect="1"/>
          </p:cNvPicPr>
          <p:nvPr/>
        </p:nvPicPr>
        <p:blipFill>
          <a:blip r:embed="rId31"/>
          <a:srcRect/>
          <a:stretch>
            <a:fillRect/>
          </a:stretch>
        </p:blipFill>
        <p:spPr bwMode="auto">
          <a:xfrm>
            <a:off x="4648200" y="1590675"/>
            <a:ext cx="4389438" cy="4387850"/>
          </a:xfrm>
          <a:prstGeom prst="rect">
            <a:avLst/>
          </a:prstGeom>
          <a:noFill/>
          <a:ln w="9525">
            <a:noFill/>
            <a:miter lim="800000"/>
            <a:headEnd/>
            <a:tailEnd/>
          </a:ln>
        </p:spPr>
      </p:pic>
      <p:pic>
        <p:nvPicPr>
          <p:cNvPr id="66" name="Picture 65" descr="bt_diff_070903_0615z.jpg"/>
          <p:cNvPicPr>
            <a:picLocks noChangeAspect="1"/>
          </p:cNvPicPr>
          <p:nvPr/>
        </p:nvPicPr>
        <p:blipFill>
          <a:blip r:embed="rId32"/>
          <a:srcRect/>
          <a:stretch>
            <a:fillRect/>
          </a:stretch>
        </p:blipFill>
        <p:spPr bwMode="auto">
          <a:xfrm>
            <a:off x="4648200" y="1597025"/>
            <a:ext cx="4389438" cy="4387850"/>
          </a:xfrm>
          <a:prstGeom prst="rect">
            <a:avLst/>
          </a:prstGeom>
          <a:noFill/>
          <a:ln w="9525">
            <a:noFill/>
            <a:miter lim="800000"/>
            <a:headEnd/>
            <a:tailEnd/>
          </a:ln>
        </p:spPr>
      </p:pic>
      <p:pic>
        <p:nvPicPr>
          <p:cNvPr id="67" name="Picture 66" descr="bt_diff_070903_0715z.jpg"/>
          <p:cNvPicPr>
            <a:picLocks noChangeAspect="1"/>
          </p:cNvPicPr>
          <p:nvPr/>
        </p:nvPicPr>
        <p:blipFill>
          <a:blip r:embed="rId33"/>
          <a:srcRect/>
          <a:stretch>
            <a:fillRect/>
          </a:stretch>
        </p:blipFill>
        <p:spPr bwMode="auto">
          <a:xfrm>
            <a:off x="4648200" y="1597025"/>
            <a:ext cx="4389438" cy="4387850"/>
          </a:xfrm>
          <a:prstGeom prst="rect">
            <a:avLst/>
          </a:prstGeom>
          <a:noFill/>
          <a:ln w="9525">
            <a:noFill/>
            <a:miter lim="800000"/>
            <a:headEnd/>
            <a:tailEnd/>
          </a:ln>
        </p:spPr>
      </p:pic>
      <p:pic>
        <p:nvPicPr>
          <p:cNvPr id="68" name="Picture 67" descr="bt_diff_070903_0815z.jpg"/>
          <p:cNvPicPr>
            <a:picLocks noChangeAspect="1"/>
          </p:cNvPicPr>
          <p:nvPr/>
        </p:nvPicPr>
        <p:blipFill>
          <a:blip r:embed="rId34"/>
          <a:srcRect/>
          <a:stretch>
            <a:fillRect/>
          </a:stretch>
        </p:blipFill>
        <p:spPr bwMode="auto">
          <a:xfrm>
            <a:off x="4645025" y="1600200"/>
            <a:ext cx="4389438" cy="4389438"/>
          </a:xfrm>
          <a:prstGeom prst="rect">
            <a:avLst/>
          </a:prstGeom>
          <a:noFill/>
          <a:ln w="9525">
            <a:noFill/>
            <a:miter lim="800000"/>
            <a:headEnd/>
            <a:tailEnd/>
          </a:ln>
        </p:spPr>
      </p:pic>
      <p:pic>
        <p:nvPicPr>
          <p:cNvPr id="69" name="Picture 68" descr="bt_diff_070903_0915z.jpg"/>
          <p:cNvPicPr>
            <a:picLocks noChangeAspect="1"/>
          </p:cNvPicPr>
          <p:nvPr/>
        </p:nvPicPr>
        <p:blipFill>
          <a:blip r:embed="rId35"/>
          <a:srcRect/>
          <a:stretch>
            <a:fillRect/>
          </a:stretch>
        </p:blipFill>
        <p:spPr bwMode="auto">
          <a:xfrm>
            <a:off x="4648200" y="1600200"/>
            <a:ext cx="4389438" cy="4389438"/>
          </a:xfrm>
          <a:prstGeom prst="rect">
            <a:avLst/>
          </a:prstGeom>
          <a:noFill/>
          <a:ln w="9525">
            <a:noFill/>
            <a:miter lim="800000"/>
            <a:headEnd/>
            <a:tailEnd/>
          </a:ln>
        </p:spPr>
      </p:pic>
      <p:pic>
        <p:nvPicPr>
          <p:cNvPr id="70" name="Picture 69" descr="bt_diff_070903_1215z.jpg"/>
          <p:cNvPicPr>
            <a:picLocks noChangeAspect="1"/>
          </p:cNvPicPr>
          <p:nvPr/>
        </p:nvPicPr>
        <p:blipFill>
          <a:blip r:embed="rId36"/>
          <a:srcRect/>
          <a:stretch>
            <a:fillRect/>
          </a:stretch>
        </p:blipFill>
        <p:spPr bwMode="auto">
          <a:xfrm>
            <a:off x="4648200" y="1600200"/>
            <a:ext cx="4389438" cy="4389438"/>
          </a:xfrm>
          <a:prstGeom prst="rect">
            <a:avLst/>
          </a:prstGeom>
          <a:noFill/>
          <a:ln w="9525">
            <a:noFill/>
            <a:miter lim="800000"/>
            <a:headEnd/>
            <a:tailEnd/>
          </a:ln>
        </p:spPr>
      </p:pic>
      <p:pic>
        <p:nvPicPr>
          <p:cNvPr id="71" name="Picture 70" descr="bt_diff_070903_1315z.jpg"/>
          <p:cNvPicPr>
            <a:picLocks noChangeAspect="1"/>
          </p:cNvPicPr>
          <p:nvPr/>
        </p:nvPicPr>
        <p:blipFill>
          <a:blip r:embed="rId37"/>
          <a:srcRect/>
          <a:stretch>
            <a:fillRect/>
          </a:stretch>
        </p:blipFill>
        <p:spPr bwMode="auto">
          <a:xfrm>
            <a:off x="4648200" y="1600200"/>
            <a:ext cx="4389438" cy="4389438"/>
          </a:xfrm>
          <a:prstGeom prst="rect">
            <a:avLst/>
          </a:prstGeom>
          <a:noFill/>
          <a:ln w="9525">
            <a:noFill/>
            <a:miter lim="800000"/>
            <a:headEnd/>
            <a:tailEnd/>
          </a:ln>
        </p:spPr>
      </p:pic>
      <p:pic>
        <p:nvPicPr>
          <p:cNvPr id="72" name="Picture 71" descr="bt_diff_070903_1415z.jpg"/>
          <p:cNvPicPr>
            <a:picLocks noChangeAspect="1"/>
          </p:cNvPicPr>
          <p:nvPr/>
        </p:nvPicPr>
        <p:blipFill>
          <a:blip r:embed="rId38"/>
          <a:srcRect/>
          <a:stretch>
            <a:fillRect/>
          </a:stretch>
        </p:blipFill>
        <p:spPr bwMode="auto">
          <a:xfrm>
            <a:off x="4645025" y="1600200"/>
            <a:ext cx="4389438" cy="4389438"/>
          </a:xfrm>
          <a:prstGeom prst="rect">
            <a:avLst/>
          </a:prstGeom>
          <a:noFill/>
          <a:ln w="9525">
            <a:noFill/>
            <a:miter lim="800000"/>
            <a:headEnd/>
            <a:tailEnd/>
          </a:ln>
        </p:spPr>
      </p:pic>
      <p:pic>
        <p:nvPicPr>
          <p:cNvPr id="73" name="Picture 72" descr="bt_diff_070903_1515z.jpg"/>
          <p:cNvPicPr>
            <a:picLocks noChangeAspect="1"/>
          </p:cNvPicPr>
          <p:nvPr/>
        </p:nvPicPr>
        <p:blipFill>
          <a:blip r:embed="rId39"/>
          <a:srcRect/>
          <a:stretch>
            <a:fillRect/>
          </a:stretch>
        </p:blipFill>
        <p:spPr bwMode="auto">
          <a:xfrm>
            <a:off x="4645025" y="1600200"/>
            <a:ext cx="4389438" cy="4389438"/>
          </a:xfrm>
          <a:prstGeom prst="rect">
            <a:avLst/>
          </a:prstGeom>
          <a:noFill/>
          <a:ln w="9525">
            <a:noFill/>
            <a:miter lim="800000"/>
            <a:headEnd/>
            <a:tailEnd/>
          </a:ln>
        </p:spPr>
      </p:pic>
      <p:pic>
        <p:nvPicPr>
          <p:cNvPr id="74" name="Picture 73" descr="bt_diff_070903_1615z.jpg"/>
          <p:cNvPicPr>
            <a:picLocks noChangeAspect="1"/>
          </p:cNvPicPr>
          <p:nvPr/>
        </p:nvPicPr>
        <p:blipFill>
          <a:blip r:embed="rId40"/>
          <a:srcRect/>
          <a:stretch>
            <a:fillRect/>
          </a:stretch>
        </p:blipFill>
        <p:spPr bwMode="auto">
          <a:xfrm>
            <a:off x="4648200" y="1600200"/>
            <a:ext cx="4389438" cy="4389438"/>
          </a:xfrm>
          <a:prstGeom prst="rect">
            <a:avLst/>
          </a:prstGeom>
          <a:noFill/>
          <a:ln w="9525">
            <a:noFill/>
            <a:miter lim="800000"/>
            <a:headEnd/>
            <a:tailEnd/>
          </a:ln>
        </p:spPr>
      </p:pic>
      <p:pic>
        <p:nvPicPr>
          <p:cNvPr id="75" name="Picture 74" descr="bt_diff_070903_1715z.jpg"/>
          <p:cNvPicPr>
            <a:picLocks noChangeAspect="1"/>
          </p:cNvPicPr>
          <p:nvPr/>
        </p:nvPicPr>
        <p:blipFill>
          <a:blip r:embed="rId41"/>
          <a:srcRect/>
          <a:stretch>
            <a:fillRect/>
          </a:stretch>
        </p:blipFill>
        <p:spPr bwMode="auto">
          <a:xfrm>
            <a:off x="4645025" y="1600200"/>
            <a:ext cx="4389438" cy="4389438"/>
          </a:xfrm>
          <a:prstGeom prst="rect">
            <a:avLst/>
          </a:prstGeom>
          <a:noFill/>
          <a:ln w="9525">
            <a:noFill/>
            <a:miter lim="800000"/>
            <a:headEnd/>
            <a:tailEnd/>
          </a:ln>
        </p:spPr>
      </p:pic>
      <p:pic>
        <p:nvPicPr>
          <p:cNvPr id="76" name="Picture 75" descr="bt_diff_070903_1815z.jpg"/>
          <p:cNvPicPr>
            <a:picLocks noChangeAspect="1"/>
          </p:cNvPicPr>
          <p:nvPr/>
        </p:nvPicPr>
        <p:blipFill>
          <a:blip r:embed="rId42"/>
          <a:srcRect/>
          <a:stretch>
            <a:fillRect/>
          </a:stretch>
        </p:blipFill>
        <p:spPr bwMode="auto">
          <a:xfrm>
            <a:off x="4645025" y="1600200"/>
            <a:ext cx="4389438" cy="4389438"/>
          </a:xfrm>
          <a:prstGeom prst="rect">
            <a:avLst/>
          </a:prstGeom>
          <a:noFill/>
          <a:ln w="9525">
            <a:noFill/>
            <a:miter lim="800000"/>
            <a:headEnd/>
            <a:tailEnd/>
          </a:ln>
        </p:spPr>
      </p:pic>
      <p:pic>
        <p:nvPicPr>
          <p:cNvPr id="77" name="Picture 76" descr="bt_diff_070903_1915z.jpg"/>
          <p:cNvPicPr>
            <a:picLocks noChangeAspect="1"/>
          </p:cNvPicPr>
          <p:nvPr/>
        </p:nvPicPr>
        <p:blipFill>
          <a:blip r:embed="rId43"/>
          <a:srcRect/>
          <a:stretch>
            <a:fillRect/>
          </a:stretch>
        </p:blipFill>
        <p:spPr bwMode="auto">
          <a:xfrm>
            <a:off x="4645025" y="1600200"/>
            <a:ext cx="4389438" cy="4389438"/>
          </a:xfrm>
          <a:prstGeom prst="rect">
            <a:avLst/>
          </a:prstGeom>
          <a:noFill/>
          <a:ln w="9525">
            <a:noFill/>
            <a:miter lim="800000"/>
            <a:headEnd/>
            <a:tailEnd/>
          </a:ln>
        </p:spPr>
      </p:pic>
      <p:pic>
        <p:nvPicPr>
          <p:cNvPr id="78" name="Picture 77" descr="bt_diff_070903_2015z.jpg"/>
          <p:cNvPicPr>
            <a:picLocks noChangeAspect="1"/>
          </p:cNvPicPr>
          <p:nvPr/>
        </p:nvPicPr>
        <p:blipFill>
          <a:blip r:embed="rId44"/>
          <a:srcRect/>
          <a:stretch>
            <a:fillRect/>
          </a:stretch>
        </p:blipFill>
        <p:spPr bwMode="auto">
          <a:xfrm>
            <a:off x="4648200" y="1600200"/>
            <a:ext cx="4389438" cy="4389438"/>
          </a:xfrm>
          <a:prstGeom prst="rect">
            <a:avLst/>
          </a:prstGeom>
          <a:noFill/>
          <a:ln w="9525">
            <a:noFill/>
            <a:miter lim="800000"/>
            <a:headEnd/>
            <a:tailEnd/>
          </a:ln>
        </p:spPr>
      </p:pic>
      <p:pic>
        <p:nvPicPr>
          <p:cNvPr id="79" name="Picture 78" descr="bt_diff_070903_2115z.jpg"/>
          <p:cNvPicPr>
            <a:picLocks noChangeAspect="1"/>
          </p:cNvPicPr>
          <p:nvPr/>
        </p:nvPicPr>
        <p:blipFill>
          <a:blip r:embed="rId45"/>
          <a:srcRect/>
          <a:stretch>
            <a:fillRect/>
          </a:stretch>
        </p:blipFill>
        <p:spPr bwMode="auto">
          <a:xfrm>
            <a:off x="4645025" y="1600200"/>
            <a:ext cx="4389438" cy="4389438"/>
          </a:xfrm>
          <a:prstGeom prst="rect">
            <a:avLst/>
          </a:prstGeom>
          <a:noFill/>
          <a:ln w="9525">
            <a:noFill/>
            <a:miter lim="800000"/>
            <a:headEnd/>
            <a:tailEnd/>
          </a:ln>
        </p:spPr>
      </p:pic>
      <p:sp>
        <p:nvSpPr>
          <p:cNvPr id="2" name="Oval 1"/>
          <p:cNvSpPr/>
          <p:nvPr/>
        </p:nvSpPr>
        <p:spPr>
          <a:xfrm>
            <a:off x="5626509" y="2554905"/>
            <a:ext cx="2421909" cy="245152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4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4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50"/>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51"/>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52"/>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53"/>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54"/>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55"/>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56"/>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57"/>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58"/>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5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60"/>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500"/>
                                  </p:stCondLst>
                                  <p:childTnLst>
                                    <p:set>
                                      <p:cBhvr>
                                        <p:cTn id="76" dur="1" fill="hold">
                                          <p:stCondLst>
                                            <p:cond delay="0"/>
                                          </p:stCondLst>
                                        </p:cTn>
                                        <p:tgtEl>
                                          <p:spTgt spid="61"/>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nodeType="afterEffect">
                                  <p:stCondLst>
                                    <p:cond delay="500"/>
                                  </p:stCondLst>
                                  <p:childTnLst>
                                    <p:set>
                                      <p:cBhvr>
                                        <p:cTn id="79" dur="1" fill="hold">
                                          <p:stCondLst>
                                            <p:cond delay="0"/>
                                          </p:stCondLst>
                                        </p:cTn>
                                        <p:tgtEl>
                                          <p:spTgt spid="62"/>
                                        </p:tgtEl>
                                        <p:attrNameLst>
                                          <p:attrName>style.visibility</p:attrName>
                                        </p:attrNameLst>
                                      </p:cBhvr>
                                      <p:to>
                                        <p:strVal val="visible"/>
                                      </p:to>
                                    </p:set>
                                  </p:childTnLst>
                                </p:cTn>
                              </p:par>
                            </p:childTnLst>
                          </p:cTn>
                        </p:par>
                        <p:par>
                          <p:cTn id="80" fill="hold">
                            <p:stCondLst>
                              <p:cond delay="1000"/>
                            </p:stCondLst>
                            <p:childTnLst>
                              <p:par>
                                <p:cTn id="81" presetID="1" presetClass="entr" presetSubtype="0" fill="hold" nodeType="afterEffect">
                                  <p:stCondLst>
                                    <p:cond delay="500"/>
                                  </p:stCondLst>
                                  <p:childTnLst>
                                    <p:set>
                                      <p:cBhvr>
                                        <p:cTn id="82" dur="1" fill="hold">
                                          <p:stCondLst>
                                            <p:cond delay="0"/>
                                          </p:stCondLst>
                                        </p:cTn>
                                        <p:tgtEl>
                                          <p:spTgt spid="63"/>
                                        </p:tgtEl>
                                        <p:attrNameLst>
                                          <p:attrName>style.visibility</p:attrName>
                                        </p:attrNameLst>
                                      </p:cBhvr>
                                      <p:to>
                                        <p:strVal val="visible"/>
                                      </p:to>
                                    </p:set>
                                  </p:childTnLst>
                                </p:cTn>
                              </p:par>
                            </p:childTnLst>
                          </p:cTn>
                        </p:par>
                        <p:par>
                          <p:cTn id="83" fill="hold">
                            <p:stCondLst>
                              <p:cond delay="1500"/>
                            </p:stCondLst>
                            <p:childTnLst>
                              <p:par>
                                <p:cTn id="84" presetID="1" presetClass="entr" presetSubtype="0" fill="hold" nodeType="afterEffect">
                                  <p:stCondLst>
                                    <p:cond delay="500"/>
                                  </p:stCondLst>
                                  <p:childTnLst>
                                    <p:set>
                                      <p:cBhvr>
                                        <p:cTn id="85" dur="1" fill="hold">
                                          <p:stCondLst>
                                            <p:cond delay="0"/>
                                          </p:stCondLst>
                                        </p:cTn>
                                        <p:tgtEl>
                                          <p:spTgt spid="64"/>
                                        </p:tgtEl>
                                        <p:attrNameLst>
                                          <p:attrName>style.visibility</p:attrName>
                                        </p:attrNameLst>
                                      </p:cBhvr>
                                      <p:to>
                                        <p:strVal val="visible"/>
                                      </p:to>
                                    </p:set>
                                  </p:childTnLst>
                                </p:cTn>
                              </p:par>
                            </p:childTnLst>
                          </p:cTn>
                        </p:par>
                        <p:par>
                          <p:cTn id="86" fill="hold">
                            <p:stCondLst>
                              <p:cond delay="2000"/>
                            </p:stCondLst>
                            <p:childTnLst>
                              <p:par>
                                <p:cTn id="87" presetID="1" presetClass="entr" presetSubtype="0" fill="hold" nodeType="afterEffect">
                                  <p:stCondLst>
                                    <p:cond delay="500"/>
                                  </p:stCondLst>
                                  <p:childTnLst>
                                    <p:set>
                                      <p:cBhvr>
                                        <p:cTn id="88" dur="1" fill="hold">
                                          <p:stCondLst>
                                            <p:cond delay="0"/>
                                          </p:stCondLst>
                                        </p:cTn>
                                        <p:tgtEl>
                                          <p:spTgt spid="65"/>
                                        </p:tgtEl>
                                        <p:attrNameLst>
                                          <p:attrName>style.visibility</p:attrName>
                                        </p:attrNameLst>
                                      </p:cBhvr>
                                      <p:to>
                                        <p:strVal val="visible"/>
                                      </p:to>
                                    </p:set>
                                  </p:childTnLst>
                                </p:cTn>
                              </p:par>
                            </p:childTnLst>
                          </p:cTn>
                        </p:par>
                        <p:par>
                          <p:cTn id="89" fill="hold">
                            <p:stCondLst>
                              <p:cond delay="2500"/>
                            </p:stCondLst>
                            <p:childTnLst>
                              <p:par>
                                <p:cTn id="90" presetID="1" presetClass="entr" presetSubtype="0" fill="hold" nodeType="afterEffect">
                                  <p:stCondLst>
                                    <p:cond delay="500"/>
                                  </p:stCondLst>
                                  <p:childTnLst>
                                    <p:set>
                                      <p:cBhvr>
                                        <p:cTn id="91" dur="1" fill="hold">
                                          <p:stCondLst>
                                            <p:cond delay="0"/>
                                          </p:stCondLst>
                                        </p:cTn>
                                        <p:tgtEl>
                                          <p:spTgt spid="66"/>
                                        </p:tgtEl>
                                        <p:attrNameLst>
                                          <p:attrName>style.visibility</p:attrName>
                                        </p:attrNameLst>
                                      </p:cBhvr>
                                      <p:to>
                                        <p:strVal val="visible"/>
                                      </p:to>
                                    </p:set>
                                  </p:childTnLst>
                                </p:cTn>
                              </p:par>
                            </p:childTnLst>
                          </p:cTn>
                        </p:par>
                        <p:par>
                          <p:cTn id="92" fill="hold">
                            <p:stCondLst>
                              <p:cond delay="3000"/>
                            </p:stCondLst>
                            <p:childTnLst>
                              <p:par>
                                <p:cTn id="93" presetID="1" presetClass="entr" presetSubtype="0" fill="hold" nodeType="afterEffect">
                                  <p:stCondLst>
                                    <p:cond delay="500"/>
                                  </p:stCondLst>
                                  <p:childTnLst>
                                    <p:set>
                                      <p:cBhvr>
                                        <p:cTn id="94" dur="1" fill="hold">
                                          <p:stCondLst>
                                            <p:cond delay="0"/>
                                          </p:stCondLst>
                                        </p:cTn>
                                        <p:tgtEl>
                                          <p:spTgt spid="67"/>
                                        </p:tgtEl>
                                        <p:attrNameLst>
                                          <p:attrName>style.visibility</p:attrName>
                                        </p:attrNameLst>
                                      </p:cBhvr>
                                      <p:to>
                                        <p:strVal val="visible"/>
                                      </p:to>
                                    </p:set>
                                  </p:childTnLst>
                                </p:cTn>
                              </p:par>
                            </p:childTnLst>
                          </p:cTn>
                        </p:par>
                        <p:par>
                          <p:cTn id="95" fill="hold">
                            <p:stCondLst>
                              <p:cond delay="3500"/>
                            </p:stCondLst>
                            <p:childTnLst>
                              <p:par>
                                <p:cTn id="96" presetID="1" presetClass="entr" presetSubtype="0" fill="hold" nodeType="afterEffect">
                                  <p:stCondLst>
                                    <p:cond delay="500"/>
                                  </p:stCondLst>
                                  <p:childTnLst>
                                    <p:set>
                                      <p:cBhvr>
                                        <p:cTn id="97" dur="1" fill="hold">
                                          <p:stCondLst>
                                            <p:cond delay="0"/>
                                          </p:stCondLst>
                                        </p:cTn>
                                        <p:tgtEl>
                                          <p:spTgt spid="68"/>
                                        </p:tgtEl>
                                        <p:attrNameLst>
                                          <p:attrName>style.visibility</p:attrName>
                                        </p:attrNameLst>
                                      </p:cBhvr>
                                      <p:to>
                                        <p:strVal val="visible"/>
                                      </p:to>
                                    </p:set>
                                  </p:childTnLst>
                                </p:cTn>
                              </p:par>
                            </p:childTnLst>
                          </p:cTn>
                        </p:par>
                        <p:par>
                          <p:cTn id="98" fill="hold">
                            <p:stCondLst>
                              <p:cond delay="4000"/>
                            </p:stCondLst>
                            <p:childTnLst>
                              <p:par>
                                <p:cTn id="99" presetID="1" presetClass="entr" presetSubtype="0" fill="hold" nodeType="afterEffect">
                                  <p:stCondLst>
                                    <p:cond delay="500"/>
                                  </p:stCondLst>
                                  <p:childTnLst>
                                    <p:set>
                                      <p:cBhvr>
                                        <p:cTn id="100" dur="1" fill="hold">
                                          <p:stCondLst>
                                            <p:cond delay="0"/>
                                          </p:stCondLst>
                                        </p:cTn>
                                        <p:tgtEl>
                                          <p:spTgt spid="69"/>
                                        </p:tgtEl>
                                        <p:attrNameLst>
                                          <p:attrName>style.visibility</p:attrName>
                                        </p:attrNameLst>
                                      </p:cBhvr>
                                      <p:to>
                                        <p:strVal val="visible"/>
                                      </p:to>
                                    </p:set>
                                  </p:childTnLst>
                                </p:cTn>
                              </p:par>
                            </p:childTnLst>
                          </p:cTn>
                        </p:par>
                        <p:par>
                          <p:cTn id="101" fill="hold">
                            <p:stCondLst>
                              <p:cond delay="4500"/>
                            </p:stCondLst>
                            <p:childTnLst>
                              <p:par>
                                <p:cTn id="102" presetID="1" presetClass="entr" presetSubtype="0" fill="hold" nodeType="afterEffect">
                                  <p:stCondLst>
                                    <p:cond delay="500"/>
                                  </p:stCondLst>
                                  <p:childTnLst>
                                    <p:set>
                                      <p:cBhvr>
                                        <p:cTn id="103" dur="1" fill="hold">
                                          <p:stCondLst>
                                            <p:cond delay="0"/>
                                          </p:stCondLst>
                                        </p:cTn>
                                        <p:tgtEl>
                                          <p:spTgt spid="70"/>
                                        </p:tgtEl>
                                        <p:attrNameLst>
                                          <p:attrName>style.visibility</p:attrName>
                                        </p:attrNameLst>
                                      </p:cBhvr>
                                      <p:to>
                                        <p:strVal val="visible"/>
                                      </p:to>
                                    </p:set>
                                  </p:childTnLst>
                                </p:cTn>
                              </p:par>
                            </p:childTnLst>
                          </p:cTn>
                        </p:par>
                        <p:par>
                          <p:cTn id="104" fill="hold">
                            <p:stCondLst>
                              <p:cond delay="5000"/>
                            </p:stCondLst>
                            <p:childTnLst>
                              <p:par>
                                <p:cTn id="105" presetID="1" presetClass="entr" presetSubtype="0" fill="hold" nodeType="afterEffect">
                                  <p:stCondLst>
                                    <p:cond delay="500"/>
                                  </p:stCondLst>
                                  <p:childTnLst>
                                    <p:set>
                                      <p:cBhvr>
                                        <p:cTn id="106" dur="1" fill="hold">
                                          <p:stCondLst>
                                            <p:cond delay="0"/>
                                          </p:stCondLst>
                                        </p:cTn>
                                        <p:tgtEl>
                                          <p:spTgt spid="71"/>
                                        </p:tgtEl>
                                        <p:attrNameLst>
                                          <p:attrName>style.visibility</p:attrName>
                                        </p:attrNameLst>
                                      </p:cBhvr>
                                      <p:to>
                                        <p:strVal val="visible"/>
                                      </p:to>
                                    </p:set>
                                  </p:childTnLst>
                                </p:cTn>
                              </p:par>
                            </p:childTnLst>
                          </p:cTn>
                        </p:par>
                        <p:par>
                          <p:cTn id="107" fill="hold">
                            <p:stCondLst>
                              <p:cond delay="5500"/>
                            </p:stCondLst>
                            <p:childTnLst>
                              <p:par>
                                <p:cTn id="108" presetID="1" presetClass="entr" presetSubtype="0" fill="hold" nodeType="afterEffect">
                                  <p:stCondLst>
                                    <p:cond delay="500"/>
                                  </p:stCondLst>
                                  <p:childTnLst>
                                    <p:set>
                                      <p:cBhvr>
                                        <p:cTn id="109" dur="1" fill="hold">
                                          <p:stCondLst>
                                            <p:cond delay="0"/>
                                          </p:stCondLst>
                                        </p:cTn>
                                        <p:tgtEl>
                                          <p:spTgt spid="72"/>
                                        </p:tgtEl>
                                        <p:attrNameLst>
                                          <p:attrName>style.visibility</p:attrName>
                                        </p:attrNameLst>
                                      </p:cBhvr>
                                      <p:to>
                                        <p:strVal val="visible"/>
                                      </p:to>
                                    </p:set>
                                  </p:childTnLst>
                                </p:cTn>
                              </p:par>
                            </p:childTnLst>
                          </p:cTn>
                        </p:par>
                        <p:par>
                          <p:cTn id="110" fill="hold">
                            <p:stCondLst>
                              <p:cond delay="6000"/>
                            </p:stCondLst>
                            <p:childTnLst>
                              <p:par>
                                <p:cTn id="111" presetID="1" presetClass="entr" presetSubtype="0" fill="hold" nodeType="afterEffect">
                                  <p:stCondLst>
                                    <p:cond delay="500"/>
                                  </p:stCondLst>
                                  <p:childTnLst>
                                    <p:set>
                                      <p:cBhvr>
                                        <p:cTn id="112" dur="1" fill="hold">
                                          <p:stCondLst>
                                            <p:cond delay="0"/>
                                          </p:stCondLst>
                                        </p:cTn>
                                        <p:tgtEl>
                                          <p:spTgt spid="73"/>
                                        </p:tgtEl>
                                        <p:attrNameLst>
                                          <p:attrName>style.visibility</p:attrName>
                                        </p:attrNameLst>
                                      </p:cBhvr>
                                      <p:to>
                                        <p:strVal val="visible"/>
                                      </p:to>
                                    </p:set>
                                  </p:childTnLst>
                                </p:cTn>
                              </p:par>
                            </p:childTnLst>
                          </p:cTn>
                        </p:par>
                        <p:par>
                          <p:cTn id="113" fill="hold">
                            <p:stCondLst>
                              <p:cond delay="6500"/>
                            </p:stCondLst>
                            <p:childTnLst>
                              <p:par>
                                <p:cTn id="114" presetID="1" presetClass="entr" presetSubtype="0" fill="hold" nodeType="afterEffect">
                                  <p:stCondLst>
                                    <p:cond delay="500"/>
                                  </p:stCondLst>
                                  <p:childTnLst>
                                    <p:set>
                                      <p:cBhvr>
                                        <p:cTn id="115" dur="1" fill="hold">
                                          <p:stCondLst>
                                            <p:cond delay="0"/>
                                          </p:stCondLst>
                                        </p:cTn>
                                        <p:tgtEl>
                                          <p:spTgt spid="74"/>
                                        </p:tgtEl>
                                        <p:attrNameLst>
                                          <p:attrName>style.visibility</p:attrName>
                                        </p:attrNameLst>
                                      </p:cBhvr>
                                      <p:to>
                                        <p:strVal val="visible"/>
                                      </p:to>
                                    </p:set>
                                  </p:childTnLst>
                                </p:cTn>
                              </p:par>
                            </p:childTnLst>
                          </p:cTn>
                        </p:par>
                        <p:par>
                          <p:cTn id="116" fill="hold">
                            <p:stCondLst>
                              <p:cond delay="7000"/>
                            </p:stCondLst>
                            <p:childTnLst>
                              <p:par>
                                <p:cTn id="117" presetID="1" presetClass="entr" presetSubtype="0" fill="hold" nodeType="afterEffect">
                                  <p:stCondLst>
                                    <p:cond delay="500"/>
                                  </p:stCondLst>
                                  <p:childTnLst>
                                    <p:set>
                                      <p:cBhvr>
                                        <p:cTn id="118" dur="1" fill="hold">
                                          <p:stCondLst>
                                            <p:cond delay="0"/>
                                          </p:stCondLst>
                                        </p:cTn>
                                        <p:tgtEl>
                                          <p:spTgt spid="75"/>
                                        </p:tgtEl>
                                        <p:attrNameLst>
                                          <p:attrName>style.visibility</p:attrName>
                                        </p:attrNameLst>
                                      </p:cBhvr>
                                      <p:to>
                                        <p:strVal val="visible"/>
                                      </p:to>
                                    </p:set>
                                  </p:childTnLst>
                                </p:cTn>
                              </p:par>
                            </p:childTnLst>
                          </p:cTn>
                        </p:par>
                        <p:par>
                          <p:cTn id="119" fill="hold">
                            <p:stCondLst>
                              <p:cond delay="7500"/>
                            </p:stCondLst>
                            <p:childTnLst>
                              <p:par>
                                <p:cTn id="120" presetID="1" presetClass="entr" presetSubtype="0" fill="hold" nodeType="afterEffect">
                                  <p:stCondLst>
                                    <p:cond delay="500"/>
                                  </p:stCondLst>
                                  <p:childTnLst>
                                    <p:set>
                                      <p:cBhvr>
                                        <p:cTn id="121" dur="1" fill="hold">
                                          <p:stCondLst>
                                            <p:cond delay="0"/>
                                          </p:stCondLst>
                                        </p:cTn>
                                        <p:tgtEl>
                                          <p:spTgt spid="76"/>
                                        </p:tgtEl>
                                        <p:attrNameLst>
                                          <p:attrName>style.visibility</p:attrName>
                                        </p:attrNameLst>
                                      </p:cBhvr>
                                      <p:to>
                                        <p:strVal val="visible"/>
                                      </p:to>
                                    </p:set>
                                  </p:childTnLst>
                                </p:cTn>
                              </p:par>
                            </p:childTnLst>
                          </p:cTn>
                        </p:par>
                        <p:par>
                          <p:cTn id="122" fill="hold">
                            <p:stCondLst>
                              <p:cond delay="8000"/>
                            </p:stCondLst>
                            <p:childTnLst>
                              <p:par>
                                <p:cTn id="123" presetID="1" presetClass="entr" presetSubtype="0" fill="hold" nodeType="afterEffect">
                                  <p:stCondLst>
                                    <p:cond delay="500"/>
                                  </p:stCondLst>
                                  <p:childTnLst>
                                    <p:set>
                                      <p:cBhvr>
                                        <p:cTn id="124" dur="1" fill="hold">
                                          <p:stCondLst>
                                            <p:cond delay="0"/>
                                          </p:stCondLst>
                                        </p:cTn>
                                        <p:tgtEl>
                                          <p:spTgt spid="77"/>
                                        </p:tgtEl>
                                        <p:attrNameLst>
                                          <p:attrName>style.visibility</p:attrName>
                                        </p:attrNameLst>
                                      </p:cBhvr>
                                      <p:to>
                                        <p:strVal val="visible"/>
                                      </p:to>
                                    </p:set>
                                  </p:childTnLst>
                                </p:cTn>
                              </p:par>
                            </p:childTnLst>
                          </p:cTn>
                        </p:par>
                        <p:par>
                          <p:cTn id="125" fill="hold">
                            <p:stCondLst>
                              <p:cond delay="8500"/>
                            </p:stCondLst>
                            <p:childTnLst>
                              <p:par>
                                <p:cTn id="126" presetID="1" presetClass="entr" presetSubtype="0" fill="hold" nodeType="afterEffect">
                                  <p:stCondLst>
                                    <p:cond delay="500"/>
                                  </p:stCondLst>
                                  <p:childTnLst>
                                    <p:set>
                                      <p:cBhvr>
                                        <p:cTn id="127" dur="1" fill="hold">
                                          <p:stCondLst>
                                            <p:cond delay="0"/>
                                          </p:stCondLst>
                                        </p:cTn>
                                        <p:tgtEl>
                                          <p:spTgt spid="78"/>
                                        </p:tgtEl>
                                        <p:attrNameLst>
                                          <p:attrName>style.visibility</p:attrName>
                                        </p:attrNameLst>
                                      </p:cBhvr>
                                      <p:to>
                                        <p:strVal val="visible"/>
                                      </p:to>
                                    </p:set>
                                  </p:childTnLst>
                                </p:cTn>
                              </p:par>
                            </p:childTnLst>
                          </p:cTn>
                        </p:par>
                        <p:par>
                          <p:cTn id="128" fill="hold">
                            <p:stCondLst>
                              <p:cond delay="9000"/>
                            </p:stCondLst>
                            <p:childTnLst>
                              <p:par>
                                <p:cTn id="129" presetID="1" presetClass="entr" presetSubtype="0" fill="hold" nodeType="afterEffect">
                                  <p:stCondLst>
                                    <p:cond delay="500"/>
                                  </p:stCondLst>
                                  <p:childTnLst>
                                    <p:set>
                                      <p:cBhvr>
                                        <p:cTn id="130" dur="1" fill="hold">
                                          <p:stCondLst>
                                            <p:cond delay="0"/>
                                          </p:stCondLst>
                                        </p:cTn>
                                        <p:tgtEl>
                                          <p:spTgt spid="7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fade">
                                      <p:cBhvr>
                                        <p:cTn id="1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Box 10"/>
          <p:cNvSpPr txBox="1">
            <a:spLocks noChangeArrowheads="1"/>
          </p:cNvSpPr>
          <p:nvPr/>
        </p:nvSpPr>
        <p:spPr bwMode="auto">
          <a:xfrm>
            <a:off x="0" y="12700"/>
            <a:ext cx="9124950" cy="954107"/>
          </a:xfrm>
          <a:prstGeom prst="rect">
            <a:avLst/>
          </a:prstGeom>
          <a:noFill/>
          <a:ln w="9525">
            <a:noFill/>
            <a:miter lim="800000"/>
            <a:headEnd/>
            <a:tailEnd/>
          </a:ln>
        </p:spPr>
        <p:txBody>
          <a:bodyPr>
            <a:spAutoFit/>
          </a:bodyPr>
          <a:lstStyle/>
          <a:p>
            <a:pPr algn="ctr"/>
            <a:r>
              <a:rPr lang="en-US" sz="3600" dirty="0" smtClean="0">
                <a:latin typeface="Comic Sans MS" pitchFamily="66" charset="0"/>
              </a:rPr>
              <a:t>TC Diurnal Cycle </a:t>
            </a:r>
          </a:p>
          <a:p>
            <a:pPr algn="ctr"/>
            <a:r>
              <a:rPr lang="en-US" sz="2000" i="1" dirty="0">
                <a:latin typeface="Comic Sans MS" pitchFamily="66" charset="0"/>
              </a:rPr>
              <a:t>Think </a:t>
            </a:r>
            <a:r>
              <a:rPr lang="en-US" sz="2000" i="1" dirty="0" smtClean="0">
                <a:latin typeface="Comic Sans MS" pitchFamily="66" charset="0"/>
              </a:rPr>
              <a:t>Globally</a:t>
            </a:r>
            <a:r>
              <a:rPr lang="en-US" sz="2000" i="1" dirty="0">
                <a:latin typeface="Comic Sans MS" pitchFamily="66" charset="0"/>
              </a:rPr>
              <a:t>, </a:t>
            </a:r>
            <a:r>
              <a:rPr lang="en-US" sz="2000" i="1" dirty="0" smtClean="0">
                <a:latin typeface="Comic Sans MS" pitchFamily="66" charset="0"/>
              </a:rPr>
              <a:t>Act Locally</a:t>
            </a:r>
            <a:endParaRPr lang="en-US" sz="2000" i="1" dirty="0">
              <a:latin typeface="Comic Sans MS" pitchFamily="66" charset="0"/>
            </a:endParaRPr>
          </a:p>
        </p:txBody>
      </p:sp>
      <p:sp>
        <p:nvSpPr>
          <p:cNvPr id="5" name="Slide Number Placeholder 4"/>
          <p:cNvSpPr>
            <a:spLocks noGrp="1"/>
          </p:cNvSpPr>
          <p:nvPr>
            <p:ph type="sldNum" sz="quarter" idx="12"/>
          </p:nvPr>
        </p:nvSpPr>
        <p:spPr/>
        <p:txBody>
          <a:bodyPr/>
          <a:lstStyle/>
          <a:p>
            <a:pPr>
              <a:defRPr/>
            </a:pPr>
            <a:fld id="{E33F99DB-C96D-4C39-8474-563A885E7F1C}" type="slidenum">
              <a:rPr lang="en-US" smtClean="0"/>
              <a:pPr>
                <a:defRPr/>
              </a:pPr>
              <a:t>16</a:t>
            </a:fld>
            <a:endParaRPr lang="en-US"/>
          </a:p>
        </p:txBody>
      </p:sp>
      <p:pic>
        <p:nvPicPr>
          <p:cNvPr id="6" name="Picture 5" descr="Slide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16" name="Picture 15"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7" name="Picture 26" descr="Slide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8" name="Picture 27" descr="Slide0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9" name="Picture 28" descr="Slide0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30" name="Picture 29" descr="Slide0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31" name="Picture 30" descr="Slide0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0480" name="Picture 20479" descr="Slide09.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0481" name="Picture 20480" descr="Slide10.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0482" name="Picture 20481" descr="Slide11.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0483" name="Picture 20482" descr="Slide1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pic>
        <p:nvPicPr>
          <p:cNvPr id="20484" name="Picture 20483" descr="Slide1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4400" y="1371600"/>
            <a:ext cx="7315200" cy="5044440"/>
          </a:xfrm>
          <a:prstGeom prst="rect">
            <a:avLst/>
          </a:prstGeom>
        </p:spPr>
      </p:pic>
      <p:grpSp>
        <p:nvGrpSpPr>
          <p:cNvPr id="4" name="Group 3"/>
          <p:cNvGrpSpPr/>
          <p:nvPr/>
        </p:nvGrpSpPr>
        <p:grpSpPr>
          <a:xfrm>
            <a:off x="914400" y="1371600"/>
            <a:ext cx="7315200" cy="5047488"/>
            <a:chOff x="914400" y="1371600"/>
            <a:chExt cx="7315200" cy="5047488"/>
          </a:xfrm>
        </p:grpSpPr>
        <p:sp>
          <p:nvSpPr>
            <p:cNvPr id="3" name="Rectangle 2"/>
            <p:cNvSpPr/>
            <p:nvPr/>
          </p:nvSpPr>
          <p:spPr>
            <a:xfrm>
              <a:off x="914400" y="1371600"/>
              <a:ext cx="7315200" cy="50474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2400.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1999" y="1371600"/>
              <a:ext cx="5044440" cy="5044440"/>
            </a:xfrm>
            <a:prstGeom prst="rect">
              <a:avLst/>
            </a:prstGeom>
          </p:spPr>
        </p:pic>
      </p:grpSp>
    </p:spTree>
    <p:extLst>
      <p:ext uri="{BB962C8B-B14F-4D97-AF65-F5344CB8AC3E}">
        <p14:creationId xmlns:p14="http://schemas.microsoft.com/office/powerpoint/2010/main" val="51025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480"/>
                                        </p:tgtEl>
                                        <p:attrNameLst>
                                          <p:attrName>style.visibility</p:attrName>
                                        </p:attrNameLst>
                                      </p:cBhvr>
                                      <p:to>
                                        <p:strVal val="visible"/>
                                      </p:to>
                                    </p:set>
                                    <p:animEffect transition="in" filter="fade">
                                      <p:cBhvr>
                                        <p:cTn id="31" dur="500"/>
                                        <p:tgtEl>
                                          <p:spTgt spid="2048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0481"/>
                                        </p:tgtEl>
                                        <p:attrNameLst>
                                          <p:attrName>style.visibility</p:attrName>
                                        </p:attrNameLst>
                                      </p:cBhvr>
                                      <p:to>
                                        <p:strVal val="visible"/>
                                      </p:to>
                                    </p:set>
                                    <p:animEffect transition="in" filter="fade">
                                      <p:cBhvr>
                                        <p:cTn id="35" dur="500"/>
                                        <p:tgtEl>
                                          <p:spTgt spid="2048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0482"/>
                                        </p:tgtEl>
                                        <p:attrNameLst>
                                          <p:attrName>style.visibility</p:attrName>
                                        </p:attrNameLst>
                                      </p:cBhvr>
                                      <p:to>
                                        <p:strVal val="visible"/>
                                      </p:to>
                                    </p:set>
                                    <p:animEffect transition="in" filter="fade">
                                      <p:cBhvr>
                                        <p:cTn id="39" dur="500"/>
                                        <p:tgtEl>
                                          <p:spTgt spid="2048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483"/>
                                        </p:tgtEl>
                                        <p:attrNameLst>
                                          <p:attrName>style.visibility</p:attrName>
                                        </p:attrNameLst>
                                      </p:cBhvr>
                                      <p:to>
                                        <p:strVal val="visible"/>
                                      </p:to>
                                    </p:set>
                                    <p:animEffect transition="in" filter="fade">
                                      <p:cBhvr>
                                        <p:cTn id="43" dur="500"/>
                                        <p:tgtEl>
                                          <p:spTgt spid="2048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0484"/>
                                        </p:tgtEl>
                                        <p:attrNameLst>
                                          <p:attrName>style.visibility</p:attrName>
                                        </p:attrNameLst>
                                      </p:cBhvr>
                                      <p:to>
                                        <p:strVal val="visible"/>
                                      </p:to>
                                    </p:set>
                                    <p:animEffect transition="in" filter="fade">
                                      <p:cBhvr>
                                        <p:cTn id="47" dur="500"/>
                                        <p:tgtEl>
                                          <p:spTgt spid="204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101918" y="1600200"/>
            <a:ext cx="8932354" cy="4389120"/>
            <a:chOff x="101918" y="1600200"/>
            <a:chExt cx="8932354" cy="4389120"/>
          </a:xfrm>
        </p:grpSpPr>
        <p:pic>
          <p:nvPicPr>
            <p:cNvPr id="5" name="Picture 4" descr="130815_1800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6" name="Picture 5" descr="ir_130815_1800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8" y="1600200"/>
              <a:ext cx="4389120" cy="4389120"/>
            </a:xfrm>
            <a:prstGeom prst="rect">
              <a:avLst/>
            </a:prstGeom>
          </p:spPr>
        </p:pic>
      </p:grpSp>
      <p:grpSp>
        <p:nvGrpSpPr>
          <p:cNvPr id="9" name="Group 8"/>
          <p:cNvGrpSpPr/>
          <p:nvPr/>
        </p:nvGrpSpPr>
        <p:grpSpPr>
          <a:xfrm>
            <a:off x="101918" y="1600200"/>
            <a:ext cx="8932354" cy="4389120"/>
            <a:chOff x="101918" y="1600200"/>
            <a:chExt cx="8932354" cy="4389120"/>
          </a:xfrm>
        </p:grpSpPr>
        <p:pic>
          <p:nvPicPr>
            <p:cNvPr id="7" name="Picture 6" descr="ir_130815_2100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8" y="1600200"/>
              <a:ext cx="4389120" cy="4389120"/>
            </a:xfrm>
            <a:prstGeom prst="rect">
              <a:avLst/>
            </a:prstGeom>
          </p:spPr>
        </p:pic>
        <p:pic>
          <p:nvPicPr>
            <p:cNvPr id="8" name="Picture 7" descr="130815_2100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7" name="Group 16"/>
          <p:cNvGrpSpPr/>
          <p:nvPr/>
        </p:nvGrpSpPr>
        <p:grpSpPr>
          <a:xfrm>
            <a:off x="100584" y="1600200"/>
            <a:ext cx="8933688" cy="4389120"/>
            <a:chOff x="100584" y="1600200"/>
            <a:chExt cx="8933688" cy="4389120"/>
          </a:xfrm>
        </p:grpSpPr>
        <p:pic>
          <p:nvPicPr>
            <p:cNvPr id="12" name="Picture 11" descr="130816_0000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 name="Picture 15" descr="ir_130816_0000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21" name="Group 20"/>
          <p:cNvGrpSpPr/>
          <p:nvPr/>
        </p:nvGrpSpPr>
        <p:grpSpPr>
          <a:xfrm>
            <a:off x="100584" y="1600200"/>
            <a:ext cx="8933688" cy="4389120"/>
            <a:chOff x="100584" y="1600200"/>
            <a:chExt cx="8933688" cy="4389120"/>
          </a:xfrm>
        </p:grpSpPr>
        <p:pic>
          <p:nvPicPr>
            <p:cNvPr id="18" name="Picture 17" descr="ir_130816_0300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9" name="Picture 18" descr="130816_0300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66" name="Group 65"/>
          <p:cNvGrpSpPr/>
          <p:nvPr/>
        </p:nvGrpSpPr>
        <p:grpSpPr>
          <a:xfrm>
            <a:off x="101918" y="1600200"/>
            <a:ext cx="8932354" cy="4389120"/>
            <a:chOff x="101918" y="1600200"/>
            <a:chExt cx="8932354" cy="4389120"/>
          </a:xfrm>
        </p:grpSpPr>
        <p:pic>
          <p:nvPicPr>
            <p:cNvPr id="64" name="Picture 63" descr="130816_0600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65" name="Picture 64" descr="ir_130816_0600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918" y="1600200"/>
              <a:ext cx="4389120" cy="4389120"/>
            </a:xfrm>
            <a:prstGeom prst="rect">
              <a:avLst/>
            </a:prstGeom>
          </p:spPr>
        </p:pic>
      </p:grpSp>
      <p:grpSp>
        <p:nvGrpSpPr>
          <p:cNvPr id="69" name="Group 68"/>
          <p:cNvGrpSpPr/>
          <p:nvPr/>
        </p:nvGrpSpPr>
        <p:grpSpPr>
          <a:xfrm>
            <a:off x="100584" y="1600200"/>
            <a:ext cx="8933688" cy="4389120"/>
            <a:chOff x="100584" y="1600200"/>
            <a:chExt cx="8933688" cy="4389120"/>
          </a:xfrm>
        </p:grpSpPr>
        <p:pic>
          <p:nvPicPr>
            <p:cNvPr id="67" name="Picture 66" descr="ir_130816_0900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68" name="Picture 67" descr="130816_0900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72" name="Group 71"/>
          <p:cNvGrpSpPr/>
          <p:nvPr/>
        </p:nvGrpSpPr>
        <p:grpSpPr>
          <a:xfrm>
            <a:off x="100584" y="1600200"/>
            <a:ext cx="8933688" cy="4389120"/>
            <a:chOff x="100584" y="1600200"/>
            <a:chExt cx="8933688" cy="4389120"/>
          </a:xfrm>
        </p:grpSpPr>
        <p:pic>
          <p:nvPicPr>
            <p:cNvPr id="70" name="Picture 69" descr="130816_1200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71" name="Picture 70" descr="ir_130816_1200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75" name="Group 74"/>
          <p:cNvGrpSpPr/>
          <p:nvPr/>
        </p:nvGrpSpPr>
        <p:grpSpPr>
          <a:xfrm>
            <a:off x="100584" y="1600200"/>
            <a:ext cx="8933688" cy="4389120"/>
            <a:chOff x="100584" y="1600200"/>
            <a:chExt cx="8933688" cy="4389120"/>
          </a:xfrm>
        </p:grpSpPr>
        <p:pic>
          <p:nvPicPr>
            <p:cNvPr id="73" name="Picture 72" descr="ir_130816_1500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74" name="Picture 73" descr="130816_1500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sp>
        <p:nvSpPr>
          <p:cNvPr id="13" name="TextBox 9"/>
          <p:cNvSpPr txBox="1">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a:r>
              <a:rPr lang="en-US" sz="3600" dirty="0" smtClean="0">
                <a:latin typeface="Comic Sans MS" pitchFamily="66" charset="0"/>
              </a:rPr>
              <a:t>African Easterly Wave</a:t>
            </a:r>
          </a:p>
          <a:p>
            <a:pPr algn="ctr"/>
            <a:r>
              <a:rPr lang="en-US" sz="2800" dirty="0" smtClean="0">
                <a:latin typeface="Comic Sans MS" pitchFamily="66" charset="0"/>
              </a:rPr>
              <a:t>15-16 August 2013</a:t>
            </a:r>
            <a:endParaRPr lang="en-US" sz="2800" dirty="0">
              <a:latin typeface="Comic Sans MS" pitchFamily="66" charset="0"/>
            </a:endParaRPr>
          </a:p>
        </p:txBody>
      </p:sp>
      <p:grpSp>
        <p:nvGrpSpPr>
          <p:cNvPr id="79" name="Group 78"/>
          <p:cNvGrpSpPr/>
          <p:nvPr/>
        </p:nvGrpSpPr>
        <p:grpSpPr>
          <a:xfrm>
            <a:off x="114300" y="1211263"/>
            <a:ext cx="9017000" cy="369332"/>
            <a:chOff x="114300" y="1211263"/>
            <a:chExt cx="9017000" cy="369332"/>
          </a:xfrm>
        </p:grpSpPr>
        <p:sp>
          <p:nvSpPr>
            <p:cNvPr id="14" name="TextBox 7"/>
            <p:cNvSpPr txBox="1">
              <a:spLocks noChangeArrowheads="1"/>
            </p:cNvSpPr>
            <p:nvPr/>
          </p:nvSpPr>
          <p:spPr bwMode="auto">
            <a:xfrm>
              <a:off x="114300" y="1211263"/>
              <a:ext cx="4376738" cy="369332"/>
            </a:xfrm>
            <a:prstGeom prst="rect">
              <a:avLst/>
            </a:prstGeom>
            <a:noFill/>
            <a:ln w="9525">
              <a:noFill/>
              <a:miter lim="800000"/>
              <a:headEnd/>
              <a:tailEnd/>
            </a:ln>
          </p:spPr>
          <p:txBody>
            <a:bodyPr>
              <a:spAutoFit/>
            </a:bodyPr>
            <a:lstStyle/>
            <a:p>
              <a:pPr algn="ctr"/>
              <a:r>
                <a:rPr lang="en-US" dirty="0" smtClean="0">
                  <a:latin typeface="Comic Sans MS" pitchFamily="66" charset="0"/>
                </a:rPr>
                <a:t>MSG IR </a:t>
              </a:r>
              <a:r>
                <a:rPr lang="en-US" dirty="0">
                  <a:latin typeface="Comic Sans MS" pitchFamily="66" charset="0"/>
                </a:rPr>
                <a:t>(storm relative)</a:t>
              </a:r>
            </a:p>
          </p:txBody>
        </p:sp>
        <p:sp>
          <p:nvSpPr>
            <p:cNvPr id="15" name="TextBox 8"/>
            <p:cNvSpPr txBox="1">
              <a:spLocks noChangeArrowheads="1"/>
            </p:cNvSpPr>
            <p:nvPr/>
          </p:nvSpPr>
          <p:spPr bwMode="auto">
            <a:xfrm>
              <a:off x="4491038" y="1211263"/>
              <a:ext cx="4640262" cy="369332"/>
            </a:xfrm>
            <a:prstGeom prst="rect">
              <a:avLst/>
            </a:prstGeom>
            <a:noFill/>
            <a:ln w="9525">
              <a:noFill/>
              <a:miter lim="800000"/>
              <a:headEnd/>
              <a:tailEnd/>
            </a:ln>
          </p:spPr>
          <p:txBody>
            <a:bodyPr>
              <a:spAutoFit/>
            </a:bodyPr>
            <a:lstStyle/>
            <a:p>
              <a:pPr algn="ctr"/>
              <a:r>
                <a:rPr lang="en-US" dirty="0">
                  <a:latin typeface="Comic Sans MS" pitchFamily="66" charset="0"/>
                </a:rPr>
                <a:t>GOES </a:t>
              </a:r>
              <a:r>
                <a:rPr lang="en-US" dirty="0" smtClean="0">
                  <a:latin typeface="Comic Sans MS" pitchFamily="66" charset="0"/>
                </a:rPr>
                <a:t>IR 6-hr BT trend (</a:t>
              </a:r>
              <a:r>
                <a:rPr lang="en-US" dirty="0">
                  <a:latin typeface="Comic Sans MS" pitchFamily="66" charset="0"/>
                </a:rPr>
                <a:t>storm relative)</a:t>
              </a:r>
            </a:p>
          </p:txBody>
        </p:sp>
      </p:grpSp>
      <p:sp>
        <p:nvSpPr>
          <p:cNvPr id="2" name="TextBox 1"/>
          <p:cNvSpPr txBox="1"/>
          <p:nvPr/>
        </p:nvSpPr>
        <p:spPr>
          <a:xfrm>
            <a:off x="-3697752" y="5340743"/>
            <a:ext cx="184666" cy="369332"/>
          </a:xfrm>
          <a:prstGeom prst="rect">
            <a:avLst/>
          </a:prstGeom>
          <a:noFill/>
        </p:spPr>
        <p:txBody>
          <a:bodyPr wrap="none" rtlCol="0">
            <a:spAutoFit/>
          </a:bodyPr>
          <a:lstStyle/>
          <a:p>
            <a:endParaRPr lang="en-US" dirty="0"/>
          </a:p>
        </p:txBody>
      </p:sp>
      <p:pic>
        <p:nvPicPr>
          <p:cNvPr id="39" name="Picture 38" descr="2013081612_CIMS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3272" y="2029968"/>
            <a:ext cx="7061939" cy="3337322"/>
          </a:xfrm>
          <a:prstGeom prst="rect">
            <a:avLst/>
          </a:prstGeom>
        </p:spPr>
      </p:pic>
      <p:pic>
        <p:nvPicPr>
          <p:cNvPr id="38" name="Picture 37" descr="2013081800_CIMSS.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2769" y="2027806"/>
            <a:ext cx="7062442" cy="3337560"/>
          </a:xfrm>
          <a:prstGeom prst="rect">
            <a:avLst/>
          </a:prstGeom>
        </p:spPr>
      </p:pic>
      <p:pic>
        <p:nvPicPr>
          <p:cNvPr id="37" name="Picture 36" descr="2013081812_CIMSS.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2769" y="2029968"/>
            <a:ext cx="7062442" cy="3337560"/>
          </a:xfrm>
          <a:prstGeom prst="rect">
            <a:avLst/>
          </a:prstGeom>
        </p:spPr>
      </p:pic>
      <p:pic>
        <p:nvPicPr>
          <p:cNvPr id="36" name="Picture 35" descr="2013081900_CIMSS.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3272" y="2029968"/>
            <a:ext cx="7062442" cy="3337560"/>
          </a:xfrm>
          <a:prstGeom prst="rect">
            <a:avLst/>
          </a:prstGeom>
        </p:spPr>
      </p:pic>
    </p:spTree>
    <p:extLst>
      <p:ext uri="{BB962C8B-B14F-4D97-AF65-F5344CB8AC3E}">
        <p14:creationId xmlns:p14="http://schemas.microsoft.com/office/powerpoint/2010/main" val="2271814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subTnLst>
                                    <p:set>
                                      <p:cBhvr override="childStyle">
                                        <p:cTn dur="1" fill="hold" display="0" masterRel="nextClick" afterEffect="1"/>
                                        <p:tgtEl>
                                          <p:spTgt spid="6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subTnLst>
                                    <p:set>
                                      <p:cBhvr override="childStyle">
                                        <p:cTn dur="1" fill="hold" display="0" masterRel="nextClick" afterEffect="1"/>
                                        <p:tgtEl>
                                          <p:spTgt spid="7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00584" y="1600200"/>
            <a:ext cx="8933688" cy="4389120"/>
            <a:chOff x="100584" y="1600200"/>
            <a:chExt cx="8933688" cy="4389120"/>
          </a:xfrm>
        </p:grpSpPr>
        <p:pic>
          <p:nvPicPr>
            <p:cNvPr id="9" name="Picture 8" descr="130904_2145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2" name="Picture 11" descr="ir_130904_21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3" name="Picture 32" descr="18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919" y="4453128"/>
              <a:ext cx="1463040" cy="1463040"/>
            </a:xfrm>
            <a:prstGeom prst="rect">
              <a:avLst/>
            </a:prstGeom>
          </p:spPr>
        </p:pic>
      </p:grpSp>
      <p:grpSp>
        <p:nvGrpSpPr>
          <p:cNvPr id="32" name="Group 31"/>
          <p:cNvGrpSpPr/>
          <p:nvPr/>
        </p:nvGrpSpPr>
        <p:grpSpPr>
          <a:xfrm>
            <a:off x="100584" y="1600200"/>
            <a:ext cx="8933688" cy="4389120"/>
            <a:chOff x="100584" y="1600200"/>
            <a:chExt cx="8933688" cy="4389120"/>
          </a:xfrm>
        </p:grpSpPr>
        <p:grpSp>
          <p:nvGrpSpPr>
            <p:cNvPr id="15" name="Group 14"/>
            <p:cNvGrpSpPr/>
            <p:nvPr/>
          </p:nvGrpSpPr>
          <p:grpSpPr>
            <a:xfrm>
              <a:off x="100584" y="1600200"/>
              <a:ext cx="8933688" cy="4389120"/>
              <a:chOff x="100584" y="1600200"/>
              <a:chExt cx="8933688" cy="4389120"/>
            </a:xfrm>
          </p:grpSpPr>
          <p:pic>
            <p:nvPicPr>
              <p:cNvPr id="13" name="Picture 12" descr="ir_130905_00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4" name="Picture 13" descr="130905_00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pic>
          <p:nvPicPr>
            <p:cNvPr id="31" name="Picture 30" descr="21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152" y="4453128"/>
              <a:ext cx="1463040" cy="1463040"/>
            </a:xfrm>
            <a:prstGeom prst="rect">
              <a:avLst/>
            </a:prstGeom>
          </p:spPr>
        </p:pic>
      </p:grpSp>
      <p:grpSp>
        <p:nvGrpSpPr>
          <p:cNvPr id="30" name="Group 29"/>
          <p:cNvGrpSpPr/>
          <p:nvPr/>
        </p:nvGrpSpPr>
        <p:grpSpPr>
          <a:xfrm>
            <a:off x="100584" y="1600200"/>
            <a:ext cx="8933688" cy="4389120"/>
            <a:chOff x="100584" y="1600200"/>
            <a:chExt cx="8933688" cy="4389120"/>
          </a:xfrm>
        </p:grpSpPr>
        <p:grpSp>
          <p:nvGrpSpPr>
            <p:cNvPr id="18" name="Group 17"/>
            <p:cNvGrpSpPr/>
            <p:nvPr/>
          </p:nvGrpSpPr>
          <p:grpSpPr>
            <a:xfrm>
              <a:off x="100584" y="1600200"/>
              <a:ext cx="8933688" cy="4389120"/>
              <a:chOff x="100584" y="1600200"/>
              <a:chExt cx="8933688" cy="4389120"/>
            </a:xfrm>
          </p:grpSpPr>
          <p:pic>
            <p:nvPicPr>
              <p:cNvPr id="16" name="Picture 15" descr="ir_130905_03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7" name="Picture 16" descr="130905_03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pic>
          <p:nvPicPr>
            <p:cNvPr id="29" name="Picture 28" descr="2400.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0919" y="4453128"/>
              <a:ext cx="1463040" cy="1463040"/>
            </a:xfrm>
            <a:prstGeom prst="rect">
              <a:avLst/>
            </a:prstGeom>
          </p:spPr>
        </p:pic>
      </p:grpSp>
      <p:grpSp>
        <p:nvGrpSpPr>
          <p:cNvPr id="8" name="Group 7"/>
          <p:cNvGrpSpPr/>
          <p:nvPr/>
        </p:nvGrpSpPr>
        <p:grpSpPr>
          <a:xfrm>
            <a:off x="100584" y="1600200"/>
            <a:ext cx="8933688" cy="4389120"/>
            <a:chOff x="100584" y="1600200"/>
            <a:chExt cx="8933688" cy="4389120"/>
          </a:xfrm>
        </p:grpSpPr>
        <p:grpSp>
          <p:nvGrpSpPr>
            <p:cNvPr id="21" name="Group 20"/>
            <p:cNvGrpSpPr/>
            <p:nvPr/>
          </p:nvGrpSpPr>
          <p:grpSpPr>
            <a:xfrm>
              <a:off x="100584" y="1600200"/>
              <a:ext cx="8933688" cy="4389120"/>
              <a:chOff x="100584" y="1600200"/>
              <a:chExt cx="8933688" cy="4389120"/>
            </a:xfrm>
          </p:grpSpPr>
          <p:pic>
            <p:nvPicPr>
              <p:cNvPr id="19" name="Picture 18" descr="ir_130905_06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0" name="Picture 19" descr="130905_06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pic>
          <p:nvPicPr>
            <p:cNvPr id="7" name="Picture 6" descr="0300.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5152" y="4454314"/>
              <a:ext cx="1463040" cy="1463040"/>
            </a:xfrm>
            <a:prstGeom prst="rect">
              <a:avLst/>
            </a:prstGeom>
          </p:spPr>
        </p:pic>
      </p:grpSp>
      <p:grpSp>
        <p:nvGrpSpPr>
          <p:cNvPr id="6" name="Group 5"/>
          <p:cNvGrpSpPr/>
          <p:nvPr/>
        </p:nvGrpSpPr>
        <p:grpSpPr>
          <a:xfrm>
            <a:off x="100584" y="1600200"/>
            <a:ext cx="8933688" cy="4389120"/>
            <a:chOff x="100584" y="1600200"/>
            <a:chExt cx="8933688" cy="4389120"/>
          </a:xfrm>
        </p:grpSpPr>
        <p:grpSp>
          <p:nvGrpSpPr>
            <p:cNvPr id="24" name="Group 23"/>
            <p:cNvGrpSpPr/>
            <p:nvPr/>
          </p:nvGrpSpPr>
          <p:grpSpPr>
            <a:xfrm>
              <a:off x="100584" y="1600200"/>
              <a:ext cx="8933688" cy="4389120"/>
              <a:chOff x="100584" y="1600200"/>
              <a:chExt cx="8933688" cy="4389120"/>
            </a:xfrm>
          </p:grpSpPr>
          <p:pic>
            <p:nvPicPr>
              <p:cNvPr id="22" name="Picture 21" descr="ir_130905_09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3" name="Picture 22" descr="130905_09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pic>
          <p:nvPicPr>
            <p:cNvPr id="5" name="Picture 4" descr="0600.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0919" y="4454314"/>
              <a:ext cx="1463040" cy="1463040"/>
            </a:xfrm>
            <a:prstGeom prst="rect">
              <a:avLst/>
            </a:prstGeom>
          </p:spPr>
        </p:pic>
      </p:grpSp>
      <p:sp>
        <p:nvSpPr>
          <p:cNvPr id="4" name="TextBox 3"/>
          <p:cNvSpPr txBox="1"/>
          <p:nvPr/>
        </p:nvSpPr>
        <p:spPr>
          <a:xfrm>
            <a:off x="0" y="0"/>
            <a:ext cx="9144000" cy="646331"/>
          </a:xfrm>
          <a:prstGeom prst="rect">
            <a:avLst/>
          </a:prstGeom>
          <a:noFill/>
        </p:spPr>
        <p:txBody>
          <a:bodyPr wrap="square" rtlCol="0">
            <a:spAutoFit/>
          </a:bodyPr>
          <a:lstStyle/>
          <a:p>
            <a:pPr algn="ctr"/>
            <a:r>
              <a:rPr lang="en-US" sz="3600" dirty="0" smtClean="0">
                <a:latin typeface="Comic Sans MS" pitchFamily="66" charset="0"/>
              </a:rPr>
              <a:t>TD Gabrielle: 04-05 Sept 2013</a:t>
            </a:r>
          </a:p>
        </p:txBody>
      </p:sp>
      <p:sp>
        <p:nvSpPr>
          <p:cNvPr id="10" name="TextBox 8"/>
          <p:cNvSpPr txBox="1">
            <a:spLocks noChangeArrowheads="1"/>
          </p:cNvSpPr>
          <p:nvPr/>
        </p:nvSpPr>
        <p:spPr bwMode="auto">
          <a:xfrm>
            <a:off x="4491038" y="1211263"/>
            <a:ext cx="4640262" cy="369332"/>
          </a:xfrm>
          <a:prstGeom prst="rect">
            <a:avLst/>
          </a:prstGeom>
          <a:noFill/>
          <a:ln w="9525">
            <a:noFill/>
            <a:miter lim="800000"/>
            <a:headEnd/>
            <a:tailEnd/>
          </a:ln>
        </p:spPr>
        <p:txBody>
          <a:bodyPr>
            <a:spAutoFit/>
          </a:bodyPr>
          <a:lstStyle/>
          <a:p>
            <a:pPr algn="ctr"/>
            <a:r>
              <a:rPr lang="en-US" dirty="0" smtClean="0">
                <a:latin typeface="Comic Sans MS" pitchFamily="66" charset="0"/>
              </a:rPr>
              <a:t>MSG IR 6-hr BT trend (</a:t>
            </a:r>
            <a:r>
              <a:rPr lang="en-US" dirty="0">
                <a:latin typeface="Comic Sans MS" pitchFamily="66" charset="0"/>
              </a:rPr>
              <a:t>storm relative)</a:t>
            </a:r>
          </a:p>
        </p:txBody>
      </p:sp>
      <p:sp>
        <p:nvSpPr>
          <p:cNvPr id="11" name="TextBox 7"/>
          <p:cNvSpPr txBox="1">
            <a:spLocks noChangeArrowheads="1"/>
          </p:cNvSpPr>
          <p:nvPr/>
        </p:nvSpPr>
        <p:spPr bwMode="auto">
          <a:xfrm>
            <a:off x="114300" y="1211263"/>
            <a:ext cx="4376738" cy="369332"/>
          </a:xfrm>
          <a:prstGeom prst="rect">
            <a:avLst/>
          </a:prstGeom>
          <a:noFill/>
          <a:ln w="9525">
            <a:noFill/>
            <a:miter lim="800000"/>
            <a:headEnd/>
            <a:tailEnd/>
          </a:ln>
        </p:spPr>
        <p:txBody>
          <a:bodyPr>
            <a:spAutoFit/>
          </a:bodyPr>
          <a:lstStyle/>
          <a:p>
            <a:pPr algn="ctr"/>
            <a:r>
              <a:rPr lang="en-US" dirty="0" smtClean="0">
                <a:latin typeface="Comic Sans MS" pitchFamily="66" charset="0"/>
              </a:rPr>
              <a:t>MSG IR </a:t>
            </a:r>
            <a:r>
              <a:rPr lang="en-US" dirty="0">
                <a:latin typeface="Comic Sans MS" pitchFamily="66" charset="0"/>
              </a:rPr>
              <a:t>(storm relative)</a:t>
            </a:r>
          </a:p>
        </p:txBody>
      </p:sp>
      <p:grpSp>
        <p:nvGrpSpPr>
          <p:cNvPr id="41" name="Group 40"/>
          <p:cNvGrpSpPr/>
          <p:nvPr/>
        </p:nvGrpSpPr>
        <p:grpSpPr>
          <a:xfrm>
            <a:off x="100584" y="1600200"/>
            <a:ext cx="8933688" cy="4389120"/>
            <a:chOff x="100584" y="1600200"/>
            <a:chExt cx="8933688" cy="4389120"/>
          </a:xfrm>
        </p:grpSpPr>
        <p:pic>
          <p:nvPicPr>
            <p:cNvPr id="36" name="Picture 35" descr="130905_12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37" name="Picture 36" descr="ir_130905_1245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40" name="Picture 39" descr="0900.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45152" y="4453128"/>
              <a:ext cx="1463040" cy="1463040"/>
            </a:xfrm>
            <a:prstGeom prst="rect">
              <a:avLst/>
            </a:prstGeom>
          </p:spPr>
        </p:pic>
      </p:grpSp>
      <p:grpSp>
        <p:nvGrpSpPr>
          <p:cNvPr id="47" name="Group 46"/>
          <p:cNvGrpSpPr/>
          <p:nvPr/>
        </p:nvGrpSpPr>
        <p:grpSpPr>
          <a:xfrm>
            <a:off x="0" y="1046678"/>
            <a:ext cx="9144000" cy="4988762"/>
            <a:chOff x="0" y="1046678"/>
            <a:chExt cx="9144000" cy="4988762"/>
          </a:xfrm>
        </p:grpSpPr>
        <p:pic>
          <p:nvPicPr>
            <p:cNvPr id="42" name="Picture 41" descr="SynMap_20130905_035039_500mb.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046678"/>
              <a:ext cx="9144000" cy="4988762"/>
            </a:xfrm>
            <a:prstGeom prst="rect">
              <a:avLst/>
            </a:prstGeom>
          </p:spPr>
        </p:pic>
        <p:sp>
          <p:nvSpPr>
            <p:cNvPr id="44" name="TextBox 43"/>
            <p:cNvSpPr txBox="1"/>
            <p:nvPr/>
          </p:nvSpPr>
          <p:spPr>
            <a:xfrm>
              <a:off x="8159034" y="1087304"/>
              <a:ext cx="972266" cy="400110"/>
            </a:xfrm>
            <a:prstGeom prst="rect">
              <a:avLst/>
            </a:prstGeom>
            <a:noFill/>
          </p:spPr>
          <p:txBody>
            <a:bodyPr wrap="none" rtlCol="0">
              <a:spAutoFit/>
            </a:bodyPr>
            <a:lstStyle/>
            <a:p>
              <a:r>
                <a:rPr lang="en-US" sz="2000" dirty="0" smtClean="0"/>
                <a:t>500 </a:t>
              </a:r>
              <a:r>
                <a:rPr lang="en-US" sz="2000" dirty="0" err="1" smtClean="0"/>
                <a:t>mb</a:t>
              </a:r>
              <a:endParaRPr lang="en-US" sz="2000" dirty="0"/>
            </a:p>
          </p:txBody>
        </p:sp>
      </p:grpSp>
      <p:grpSp>
        <p:nvGrpSpPr>
          <p:cNvPr id="49" name="Group 48"/>
          <p:cNvGrpSpPr/>
          <p:nvPr/>
        </p:nvGrpSpPr>
        <p:grpSpPr>
          <a:xfrm>
            <a:off x="0" y="1046678"/>
            <a:ext cx="9144000" cy="4988762"/>
            <a:chOff x="0" y="1046678"/>
            <a:chExt cx="9144000" cy="4988762"/>
          </a:xfrm>
        </p:grpSpPr>
        <p:pic>
          <p:nvPicPr>
            <p:cNvPr id="48" name="Picture 47" descr="SynMap_20130905_035039_850mb.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1046678"/>
              <a:ext cx="9144000" cy="4988762"/>
            </a:xfrm>
            <a:prstGeom prst="rect">
              <a:avLst/>
            </a:prstGeom>
          </p:spPr>
        </p:pic>
        <p:sp>
          <p:nvSpPr>
            <p:cNvPr id="45" name="TextBox 44"/>
            <p:cNvSpPr txBox="1"/>
            <p:nvPr/>
          </p:nvSpPr>
          <p:spPr>
            <a:xfrm>
              <a:off x="8156448" y="1088136"/>
              <a:ext cx="972266" cy="400110"/>
            </a:xfrm>
            <a:prstGeom prst="rect">
              <a:avLst/>
            </a:prstGeom>
            <a:noFill/>
          </p:spPr>
          <p:txBody>
            <a:bodyPr wrap="none" rtlCol="0">
              <a:spAutoFit/>
            </a:bodyPr>
            <a:lstStyle/>
            <a:p>
              <a:r>
                <a:rPr lang="en-US" sz="2000" dirty="0" smtClean="0"/>
                <a:t>850 </a:t>
              </a:r>
              <a:r>
                <a:rPr lang="en-US" sz="2000" dirty="0" err="1" smtClean="0"/>
                <a:t>mb</a:t>
              </a:r>
              <a:endParaRPr lang="en-US" sz="2000" dirty="0"/>
            </a:p>
          </p:txBody>
        </p:sp>
      </p:grpSp>
      <p:grpSp>
        <p:nvGrpSpPr>
          <p:cNvPr id="51" name="Group 50"/>
          <p:cNvGrpSpPr/>
          <p:nvPr/>
        </p:nvGrpSpPr>
        <p:grpSpPr>
          <a:xfrm>
            <a:off x="0" y="1042480"/>
            <a:ext cx="9144000" cy="4988762"/>
            <a:chOff x="0" y="1046678"/>
            <a:chExt cx="9144000" cy="4988762"/>
          </a:xfrm>
        </p:grpSpPr>
        <p:pic>
          <p:nvPicPr>
            <p:cNvPr id="50" name="Picture 49" descr="SynMap_20130905_035039_Surface.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046678"/>
              <a:ext cx="9144000" cy="4988762"/>
            </a:xfrm>
            <a:prstGeom prst="rect">
              <a:avLst/>
            </a:prstGeom>
          </p:spPr>
        </p:pic>
        <p:sp>
          <p:nvSpPr>
            <p:cNvPr id="46" name="TextBox 45"/>
            <p:cNvSpPr txBox="1"/>
            <p:nvPr/>
          </p:nvSpPr>
          <p:spPr>
            <a:xfrm>
              <a:off x="8156448" y="1088136"/>
              <a:ext cx="963876" cy="400110"/>
            </a:xfrm>
            <a:prstGeom prst="rect">
              <a:avLst/>
            </a:prstGeom>
            <a:noFill/>
          </p:spPr>
          <p:txBody>
            <a:bodyPr wrap="none" rtlCol="0">
              <a:spAutoFit/>
            </a:bodyPr>
            <a:lstStyle/>
            <a:p>
              <a:r>
                <a:rPr lang="en-US" sz="2000" dirty="0" smtClean="0"/>
                <a:t>Surface</a:t>
              </a:r>
              <a:endParaRPr lang="en-US" sz="2000" dirty="0"/>
            </a:p>
          </p:txBody>
        </p:sp>
      </p:grpSp>
      <p:grpSp>
        <p:nvGrpSpPr>
          <p:cNvPr id="68" name="Group 67"/>
          <p:cNvGrpSpPr/>
          <p:nvPr/>
        </p:nvGrpSpPr>
        <p:grpSpPr>
          <a:xfrm>
            <a:off x="2068687" y="3586507"/>
            <a:ext cx="1899110" cy="1470140"/>
            <a:chOff x="2068687" y="3586507"/>
            <a:chExt cx="1899110" cy="1470140"/>
          </a:xfrm>
        </p:grpSpPr>
        <p:grpSp>
          <p:nvGrpSpPr>
            <p:cNvPr id="65" name="Group 64"/>
            <p:cNvGrpSpPr/>
            <p:nvPr/>
          </p:nvGrpSpPr>
          <p:grpSpPr>
            <a:xfrm>
              <a:off x="3170936" y="4073525"/>
              <a:ext cx="280162" cy="635000"/>
              <a:chOff x="3170936" y="4073525"/>
              <a:chExt cx="280162" cy="635000"/>
            </a:xfrm>
          </p:grpSpPr>
          <p:cxnSp>
            <p:nvCxnSpPr>
              <p:cNvPr id="58" name="Straight Connector 57"/>
              <p:cNvCxnSpPr/>
              <p:nvPr/>
            </p:nvCxnSpPr>
            <p:spPr>
              <a:xfrm flipH="1" flipV="1">
                <a:off x="3266948" y="4105275"/>
                <a:ext cx="84202" cy="5556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Oval 54"/>
              <p:cNvSpPr>
                <a:spLocks noChangeAspect="1"/>
              </p:cNvSpPr>
              <p:nvPr/>
            </p:nvSpPr>
            <p:spPr>
              <a:xfrm>
                <a:off x="3259074" y="4524375"/>
                <a:ext cx="192024" cy="18415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a:spLocks noChangeAspect="1"/>
              </p:cNvSpPr>
              <p:nvPr/>
            </p:nvSpPr>
            <p:spPr>
              <a:xfrm>
                <a:off x="3170936" y="4073525"/>
                <a:ext cx="192024" cy="18415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7" name="TextBox 66"/>
            <p:cNvSpPr txBox="1"/>
            <p:nvPr/>
          </p:nvSpPr>
          <p:spPr>
            <a:xfrm>
              <a:off x="2725224" y="4687315"/>
              <a:ext cx="1242573" cy="369332"/>
            </a:xfrm>
            <a:prstGeom prst="rect">
              <a:avLst/>
            </a:prstGeom>
            <a:noFill/>
          </p:spPr>
          <p:txBody>
            <a:bodyPr wrap="none" rtlCol="0">
              <a:spAutoFit/>
            </a:bodyPr>
            <a:lstStyle/>
            <a:p>
              <a:r>
                <a:rPr lang="en-US" dirty="0" smtClean="0"/>
                <a:t>05 Sep 00 z</a:t>
              </a:r>
              <a:endParaRPr lang="en-US" dirty="0"/>
            </a:p>
          </p:txBody>
        </p:sp>
        <p:sp>
          <p:nvSpPr>
            <p:cNvPr id="66" name="TextBox 65"/>
            <p:cNvSpPr txBox="1"/>
            <p:nvPr/>
          </p:nvSpPr>
          <p:spPr>
            <a:xfrm>
              <a:off x="2068687" y="3586507"/>
              <a:ext cx="1190387" cy="369332"/>
            </a:xfrm>
            <a:prstGeom prst="rect">
              <a:avLst/>
            </a:prstGeom>
            <a:noFill/>
          </p:spPr>
          <p:txBody>
            <a:bodyPr wrap="none" rtlCol="0">
              <a:spAutoFit/>
            </a:bodyPr>
            <a:lstStyle/>
            <a:p>
              <a:r>
                <a:rPr lang="en-US" dirty="0" smtClean="0"/>
                <a:t>05 Sep 12z</a:t>
              </a:r>
              <a:endParaRPr lang="en-US" dirty="0"/>
            </a:p>
          </p:txBody>
        </p:sp>
      </p:grpSp>
      <p:sp>
        <p:nvSpPr>
          <p:cNvPr id="2" name="7-Point Star 1"/>
          <p:cNvSpPr/>
          <p:nvPr/>
        </p:nvSpPr>
        <p:spPr>
          <a:xfrm>
            <a:off x="3133584" y="2820876"/>
            <a:ext cx="1776718" cy="1776718"/>
          </a:xfrm>
          <a:prstGeom prst="star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644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1000"/>
                                        <p:tgtEl>
                                          <p:spTgt spid="68"/>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05256" y="1141139"/>
            <a:ext cx="7253382" cy="5542874"/>
            <a:chOff x="905256" y="1141139"/>
            <a:chExt cx="7253382" cy="5542874"/>
          </a:xfrm>
        </p:grpSpPr>
        <p:pic>
          <p:nvPicPr>
            <p:cNvPr id="8" name="Picture 7" descr="imag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2" y="1141139"/>
              <a:ext cx="7193436" cy="5542874"/>
            </a:xfrm>
            <a:prstGeom prst="rect">
              <a:avLst/>
            </a:prstGeom>
          </p:spPr>
        </p:pic>
        <p:sp>
          <p:nvSpPr>
            <p:cNvPr id="13" name="TextBox 12"/>
            <p:cNvSpPr txBox="1"/>
            <p:nvPr/>
          </p:nvSpPr>
          <p:spPr>
            <a:xfrm>
              <a:off x="905256" y="6208776"/>
              <a:ext cx="2024112" cy="369332"/>
            </a:xfrm>
            <a:prstGeom prst="rect">
              <a:avLst/>
            </a:prstGeom>
            <a:noFill/>
          </p:spPr>
          <p:txBody>
            <a:bodyPr wrap="none" rtlCol="0">
              <a:spAutoFit/>
            </a:bodyPr>
            <a:lstStyle/>
            <a:p>
              <a:r>
                <a:rPr lang="en-US" dirty="0" smtClean="0">
                  <a:solidFill>
                    <a:srgbClr val="FFFF00"/>
                  </a:solidFill>
                </a:rPr>
                <a:t>Infrared (11.45 </a:t>
              </a:r>
              <a:r>
                <a:rPr lang="en-US" dirty="0" err="1" smtClean="0">
                  <a:solidFill>
                    <a:srgbClr val="FFFF00"/>
                  </a:solidFill>
                </a:rPr>
                <a:t>μm</a:t>
              </a:r>
              <a:r>
                <a:rPr lang="en-US" dirty="0" smtClean="0">
                  <a:solidFill>
                    <a:srgbClr val="FFFF00"/>
                  </a:solidFill>
                </a:rPr>
                <a:t>)</a:t>
              </a:r>
              <a:endParaRPr lang="en-US" dirty="0">
                <a:solidFill>
                  <a:srgbClr val="FFFF00"/>
                </a:solidFill>
              </a:endParaRPr>
            </a:p>
          </p:txBody>
        </p:sp>
      </p:grpSp>
      <p:grpSp>
        <p:nvGrpSpPr>
          <p:cNvPr id="11" name="Group 10"/>
          <p:cNvGrpSpPr/>
          <p:nvPr/>
        </p:nvGrpSpPr>
        <p:grpSpPr>
          <a:xfrm>
            <a:off x="905925" y="1141139"/>
            <a:ext cx="7252713" cy="5542874"/>
            <a:chOff x="905925" y="1141139"/>
            <a:chExt cx="7252713" cy="5542874"/>
          </a:xfrm>
        </p:grpSpPr>
        <p:pic>
          <p:nvPicPr>
            <p:cNvPr id="7" name="Picture 6" descr="imag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2" y="1141139"/>
              <a:ext cx="7193436" cy="5542874"/>
            </a:xfrm>
            <a:prstGeom prst="rect">
              <a:avLst/>
            </a:prstGeom>
          </p:spPr>
        </p:pic>
        <p:sp>
          <p:nvSpPr>
            <p:cNvPr id="10" name="TextBox 9"/>
            <p:cNvSpPr txBox="1"/>
            <p:nvPr/>
          </p:nvSpPr>
          <p:spPr>
            <a:xfrm>
              <a:off x="905925" y="6206067"/>
              <a:ext cx="1652503" cy="369332"/>
            </a:xfrm>
            <a:prstGeom prst="rect">
              <a:avLst/>
            </a:prstGeom>
            <a:noFill/>
          </p:spPr>
          <p:txBody>
            <a:bodyPr wrap="none" rtlCol="0">
              <a:spAutoFit/>
            </a:bodyPr>
            <a:lstStyle/>
            <a:p>
              <a:r>
                <a:rPr lang="en-US" dirty="0" smtClean="0">
                  <a:solidFill>
                    <a:srgbClr val="FFFF00"/>
                  </a:solidFill>
                </a:rPr>
                <a:t>Day-Night Band</a:t>
              </a:r>
              <a:endParaRPr lang="en-US" dirty="0">
                <a:solidFill>
                  <a:srgbClr val="FFFF00"/>
                </a:solidFill>
              </a:endParaRPr>
            </a:p>
          </p:txBody>
        </p:sp>
      </p:grpSp>
      <p:sp>
        <p:nvSpPr>
          <p:cNvPr id="9" name="TextBox 9"/>
          <p:cNvSpPr txBox="1">
            <a:spLocks noChangeArrowheads="1"/>
          </p:cNvSpPr>
          <p:nvPr/>
        </p:nvSpPr>
        <p:spPr bwMode="auto">
          <a:xfrm>
            <a:off x="15047" y="5097"/>
            <a:ext cx="9144000" cy="1138773"/>
          </a:xfrm>
          <a:prstGeom prst="rect">
            <a:avLst/>
          </a:prstGeom>
          <a:noFill/>
          <a:ln w="9525">
            <a:noFill/>
            <a:miter lim="800000"/>
            <a:headEnd/>
            <a:tailEnd/>
          </a:ln>
        </p:spPr>
        <p:txBody>
          <a:bodyPr>
            <a:spAutoFit/>
          </a:bodyPr>
          <a:lstStyle/>
          <a:p>
            <a:pPr algn="ctr"/>
            <a:r>
              <a:rPr lang="en-US" sz="2800" dirty="0" err="1" smtClean="0">
                <a:latin typeface="Comic Sans MS" pitchFamily="66" charset="0"/>
              </a:rPr>
              <a:t>Suomi</a:t>
            </a:r>
            <a:r>
              <a:rPr lang="en-US" sz="2800" dirty="0">
                <a:latin typeface="Comic Sans MS" pitchFamily="66" charset="0"/>
              </a:rPr>
              <a:t>-</a:t>
            </a:r>
            <a:r>
              <a:rPr lang="en-US" sz="2800" dirty="0" smtClean="0">
                <a:latin typeface="Comic Sans MS" pitchFamily="66" charset="0"/>
              </a:rPr>
              <a:t>NPP Satellite: VIIRS Instrument</a:t>
            </a:r>
          </a:p>
          <a:p>
            <a:pPr algn="ctr"/>
            <a:r>
              <a:rPr lang="en-US" sz="2000" dirty="0" smtClean="0">
                <a:latin typeface="Comic Sans MS" pitchFamily="66" charset="0"/>
              </a:rPr>
              <a:t>South Texas Severe Thunderstorm Event</a:t>
            </a:r>
          </a:p>
          <a:p>
            <a:pPr algn="ctr"/>
            <a:r>
              <a:rPr lang="en-US" sz="2000" dirty="0" smtClean="0">
                <a:latin typeface="Comic Sans MS" pitchFamily="66" charset="0"/>
              </a:rPr>
              <a:t>70 mph Wind Gusts; </a:t>
            </a:r>
            <a:r>
              <a:rPr lang="en-US" sz="2000" i="1" dirty="0" smtClean="0">
                <a:latin typeface="Comic Sans MS"/>
                <a:cs typeface="Comic Sans MS"/>
              </a:rPr>
              <a:t>1.75” Hai</a:t>
            </a:r>
            <a:r>
              <a:rPr lang="en-US" sz="2000" i="1" dirty="0">
                <a:latin typeface="Comic Sans MS"/>
                <a:cs typeface="Comic Sans MS"/>
              </a:rPr>
              <a:t>l</a:t>
            </a:r>
          </a:p>
        </p:txBody>
      </p:sp>
      <p:sp>
        <p:nvSpPr>
          <p:cNvPr id="3" name="Slide Number Placeholder 2"/>
          <p:cNvSpPr>
            <a:spLocks noGrp="1"/>
          </p:cNvSpPr>
          <p:nvPr>
            <p:ph type="sldNum" sz="quarter" idx="12"/>
          </p:nvPr>
        </p:nvSpPr>
        <p:spPr/>
        <p:txBody>
          <a:bodyPr/>
          <a:lstStyle/>
          <a:p>
            <a:fld id="{118071DF-8A82-874A-BB0C-865C2841DEA6}" type="slidenum">
              <a:rPr lang="en-US" smtClean="0"/>
              <a:t>19</a:t>
            </a:fld>
            <a:endParaRPr lang="en-US"/>
          </a:p>
        </p:txBody>
      </p:sp>
    </p:spTree>
    <p:extLst>
      <p:ext uri="{BB962C8B-B14F-4D97-AF65-F5344CB8AC3E}">
        <p14:creationId xmlns:p14="http://schemas.microsoft.com/office/powerpoint/2010/main" val="934357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4401"/>
            <a:ext cx="9144000" cy="637754"/>
          </a:xfrm>
          <a:prstGeom prst="rect">
            <a:avLst/>
          </a:prstGeom>
          <a:noFill/>
          <a:ln w="9525">
            <a:noFill/>
            <a:miter lim="800000"/>
            <a:headEnd/>
            <a:tailEnd/>
          </a:ln>
        </p:spPr>
        <p:txBody>
          <a:bodyPr wrap="square" lIns="82945" tIns="41473" rIns="82945" bIns="41473">
            <a:spAutoFit/>
          </a:bodyPr>
          <a:lstStyle/>
          <a:p>
            <a:pPr algn="ctr"/>
            <a:r>
              <a:rPr lang="en-US" sz="3600" dirty="0">
                <a:latin typeface="Comic Sans MS" pitchFamily="66" charset="0"/>
              </a:rPr>
              <a:t>Discussion </a:t>
            </a:r>
            <a:r>
              <a:rPr lang="en-US" sz="3600" dirty="0" smtClean="0">
                <a:latin typeface="Comic Sans MS" pitchFamily="66" charset="0"/>
              </a:rPr>
              <a:t>Outline</a:t>
            </a:r>
          </a:p>
        </p:txBody>
      </p:sp>
      <p:sp>
        <p:nvSpPr>
          <p:cNvPr id="7" name="TextBox 4"/>
          <p:cNvSpPr txBox="1">
            <a:spLocks noChangeArrowheads="1"/>
          </p:cNvSpPr>
          <p:nvPr/>
        </p:nvSpPr>
        <p:spPr bwMode="auto">
          <a:xfrm>
            <a:off x="66113" y="1251476"/>
            <a:ext cx="9144000" cy="4531127"/>
          </a:xfrm>
          <a:prstGeom prst="rect">
            <a:avLst/>
          </a:prstGeom>
          <a:noFill/>
          <a:ln w="9525">
            <a:noFill/>
            <a:miter lim="800000"/>
            <a:headEnd/>
            <a:tailEnd/>
          </a:ln>
        </p:spPr>
        <p:txBody>
          <a:bodyPr wrap="square" lIns="82945" tIns="41473" rIns="82945" bIns="41473">
            <a:spAutoFit/>
          </a:bodyPr>
          <a:lstStyle/>
          <a:p>
            <a:r>
              <a:rPr lang="en-US" sz="2800" dirty="0" smtClean="0">
                <a:solidFill>
                  <a:srgbClr val="000000"/>
                </a:solidFill>
                <a:latin typeface="Comic Sans MS" pitchFamily="66" charset="0"/>
              </a:rPr>
              <a:t> 1) Real</a:t>
            </a:r>
            <a:r>
              <a:rPr lang="en-US" sz="2800" dirty="0">
                <a:solidFill>
                  <a:srgbClr val="000000"/>
                </a:solidFill>
                <a:latin typeface="Comic Sans MS" pitchFamily="66" charset="0"/>
              </a:rPr>
              <a:t>-Time Mission </a:t>
            </a:r>
            <a:r>
              <a:rPr lang="en-US" sz="2800" dirty="0" smtClean="0">
                <a:solidFill>
                  <a:srgbClr val="000000"/>
                </a:solidFill>
                <a:latin typeface="Comic Sans MS" pitchFamily="66" charset="0"/>
              </a:rPr>
              <a:t>Support</a:t>
            </a:r>
          </a:p>
          <a:p>
            <a:pPr marL="515938"/>
            <a:endParaRPr lang="en-US" sz="2400" dirty="0" smtClean="0">
              <a:latin typeface="Comic Sans MS" pitchFamily="66" charset="0"/>
            </a:endParaRPr>
          </a:p>
          <a:p>
            <a:r>
              <a:rPr lang="en-US" sz="2400" dirty="0" smtClean="0">
                <a:latin typeface="Comic Sans MS" pitchFamily="66" charset="0"/>
              </a:rPr>
              <a:t> </a:t>
            </a:r>
            <a:r>
              <a:rPr lang="en-US" sz="2800" dirty="0" smtClean="0">
                <a:latin typeface="Comic Sans MS" pitchFamily="66" charset="0"/>
              </a:rPr>
              <a:t>2) Satellite Products (Real</a:t>
            </a:r>
            <a:r>
              <a:rPr lang="en-US" sz="2800" dirty="0">
                <a:latin typeface="Comic Sans MS" pitchFamily="66" charset="0"/>
              </a:rPr>
              <a:t>-time </a:t>
            </a:r>
            <a:r>
              <a:rPr lang="en-US" sz="2800" dirty="0" smtClean="0">
                <a:latin typeface="Comic Sans MS" pitchFamily="66" charset="0"/>
              </a:rPr>
              <a:t>&amp; Experimental)</a:t>
            </a:r>
            <a:endParaRPr lang="en-US" sz="2800" dirty="0">
              <a:solidFill>
                <a:srgbClr val="000000"/>
              </a:solidFill>
              <a:latin typeface="Comic Sans MS" pitchFamily="66" charset="0"/>
            </a:endParaRPr>
          </a:p>
          <a:p>
            <a:pPr marL="117475"/>
            <a:endParaRPr lang="en-US" sz="2400" dirty="0">
              <a:latin typeface="Comic Sans MS" pitchFamily="66" charset="0"/>
            </a:endParaRPr>
          </a:p>
          <a:p>
            <a:r>
              <a:rPr lang="en-US" sz="2800" dirty="0">
                <a:solidFill>
                  <a:srgbClr val="000000"/>
                </a:solidFill>
                <a:latin typeface="Comic Sans MS" pitchFamily="66" charset="0"/>
              </a:rPr>
              <a:t> </a:t>
            </a:r>
            <a:r>
              <a:rPr lang="en-US" sz="2800" dirty="0" smtClean="0">
                <a:solidFill>
                  <a:srgbClr val="000000"/>
                </a:solidFill>
                <a:latin typeface="Comic Sans MS" pitchFamily="66" charset="0"/>
              </a:rPr>
              <a:t>3) TC Phase Space Composites</a:t>
            </a:r>
            <a:endParaRPr lang="en-US" sz="2800" dirty="0">
              <a:solidFill>
                <a:srgbClr val="000000"/>
              </a:solidFill>
              <a:latin typeface="Comic Sans MS" pitchFamily="66" charset="0"/>
            </a:endParaRPr>
          </a:p>
          <a:p>
            <a:endParaRPr lang="en-US" sz="100" dirty="0">
              <a:solidFill>
                <a:srgbClr val="000000"/>
              </a:solidFill>
              <a:latin typeface="Comic Sans MS" pitchFamily="66" charset="0"/>
            </a:endParaRPr>
          </a:p>
          <a:p>
            <a:endParaRPr lang="en-US" sz="2400" dirty="0">
              <a:latin typeface="Comic Sans MS" pitchFamily="66" charset="0"/>
            </a:endParaRPr>
          </a:p>
          <a:p>
            <a:r>
              <a:rPr lang="en-US" sz="2800" dirty="0">
                <a:latin typeface="Comic Sans MS" pitchFamily="66" charset="0"/>
              </a:rPr>
              <a:t> 4) RGB </a:t>
            </a:r>
            <a:r>
              <a:rPr lang="en-US" sz="2800" dirty="0" smtClean="0">
                <a:latin typeface="Comic Sans MS" pitchFamily="66" charset="0"/>
              </a:rPr>
              <a:t>air </a:t>
            </a:r>
            <a:r>
              <a:rPr lang="en-US" sz="2800" dirty="0">
                <a:latin typeface="Comic Sans MS" pitchFamily="66" charset="0"/>
              </a:rPr>
              <a:t>mass Imagery </a:t>
            </a:r>
            <a:endParaRPr lang="en-US" sz="2800" dirty="0" smtClean="0">
              <a:latin typeface="Comic Sans MS" pitchFamily="66" charset="0"/>
            </a:endParaRPr>
          </a:p>
          <a:p>
            <a:pPr marL="520700" indent="-401638"/>
            <a:endParaRPr lang="en-US" sz="2400" dirty="0" smtClean="0">
              <a:latin typeface="Comic Sans MS" pitchFamily="66" charset="0"/>
            </a:endParaRPr>
          </a:p>
          <a:p>
            <a:pPr marL="520700" indent="-401638"/>
            <a:r>
              <a:rPr lang="en-US" sz="2800" dirty="0">
                <a:latin typeface="Comic Sans MS" pitchFamily="66" charset="0"/>
              </a:rPr>
              <a:t>5</a:t>
            </a:r>
            <a:r>
              <a:rPr lang="en-US" sz="2800" dirty="0" smtClean="0">
                <a:latin typeface="Comic Sans MS" pitchFamily="66" charset="0"/>
              </a:rPr>
              <a:t>) </a:t>
            </a:r>
            <a:r>
              <a:rPr lang="en-US" sz="2800" dirty="0">
                <a:latin typeface="Comic Sans MS" pitchFamily="66" charset="0"/>
              </a:rPr>
              <a:t>TC Diurnal Cycle (2013 Gabrielle</a:t>
            </a:r>
            <a:r>
              <a:rPr lang="en-US" sz="2800" dirty="0" smtClean="0">
                <a:latin typeface="Comic Sans MS" pitchFamily="66" charset="0"/>
              </a:rPr>
              <a:t>)</a:t>
            </a:r>
          </a:p>
          <a:p>
            <a:endParaRPr lang="en-US" sz="2400" dirty="0">
              <a:latin typeface="Comic Sans MS" pitchFamily="66" charset="0"/>
            </a:endParaRPr>
          </a:p>
          <a:p>
            <a:r>
              <a:rPr lang="en-US" sz="2800" dirty="0">
                <a:latin typeface="Comic Sans MS" pitchFamily="66" charset="0"/>
              </a:rPr>
              <a:t> </a:t>
            </a:r>
            <a:r>
              <a:rPr lang="en-US" sz="2800" dirty="0" smtClean="0">
                <a:latin typeface="Comic Sans MS" pitchFamily="66" charset="0"/>
              </a:rPr>
              <a:t>6) Conclusions</a:t>
            </a:r>
          </a:p>
        </p:txBody>
      </p:sp>
      <p:sp>
        <p:nvSpPr>
          <p:cNvPr id="2" name="Slide Number Placeholder 1"/>
          <p:cNvSpPr>
            <a:spLocks noGrp="1"/>
          </p:cNvSpPr>
          <p:nvPr>
            <p:ph type="sldNum" sz="quarter" idx="12"/>
          </p:nvPr>
        </p:nvSpPr>
        <p:spPr/>
        <p:txBody>
          <a:bodyPr/>
          <a:lstStyle/>
          <a:p>
            <a:fld id="{D63EEC48-F60D-824D-9189-839DA33514DD}" type="slidenum">
              <a:rPr lang="en-US" smtClean="0"/>
              <a:t>2</a:t>
            </a:fld>
            <a:endParaRPr lang="en-US" dirty="0"/>
          </a:p>
        </p:txBody>
      </p:sp>
    </p:spTree>
    <p:extLst>
      <p:ext uri="{BB962C8B-B14F-4D97-AF65-F5344CB8AC3E}">
        <p14:creationId xmlns:p14="http://schemas.microsoft.com/office/powerpoint/2010/main" val="112987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14401"/>
            <a:ext cx="9144000" cy="637754"/>
          </a:xfrm>
          <a:prstGeom prst="rect">
            <a:avLst/>
          </a:prstGeom>
          <a:noFill/>
          <a:ln w="9525">
            <a:noFill/>
            <a:miter lim="800000"/>
            <a:headEnd/>
            <a:tailEnd/>
          </a:ln>
        </p:spPr>
        <p:txBody>
          <a:bodyPr wrap="square" lIns="82945" tIns="41473" rIns="82945" bIns="41473">
            <a:spAutoFit/>
          </a:bodyPr>
          <a:lstStyle/>
          <a:p>
            <a:pPr algn="ctr"/>
            <a:r>
              <a:rPr lang="en-US" sz="3600" dirty="0" smtClean="0">
                <a:latin typeface="Comic Sans MS" pitchFamily="66" charset="0"/>
              </a:rPr>
              <a:t>Conclusions</a:t>
            </a:r>
          </a:p>
        </p:txBody>
      </p:sp>
      <p:sp>
        <p:nvSpPr>
          <p:cNvPr id="3" name="TextBox 4"/>
          <p:cNvSpPr txBox="1">
            <a:spLocks noChangeArrowheads="1"/>
          </p:cNvSpPr>
          <p:nvPr/>
        </p:nvSpPr>
        <p:spPr bwMode="auto">
          <a:xfrm>
            <a:off x="-1" y="949004"/>
            <a:ext cx="9144000" cy="1068641"/>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2013 Real</a:t>
            </a:r>
            <a:r>
              <a:rPr lang="en-US" sz="2400" b="1" dirty="0">
                <a:solidFill>
                  <a:srgbClr val="000000"/>
                </a:solidFill>
                <a:latin typeface="Comic Sans MS" pitchFamily="66" charset="0"/>
              </a:rPr>
              <a:t>-Time Mission </a:t>
            </a:r>
            <a:r>
              <a:rPr lang="en-US" sz="2400" b="1" dirty="0" smtClean="0">
                <a:solidFill>
                  <a:srgbClr val="000000"/>
                </a:solidFill>
                <a:latin typeface="Comic Sans MS" pitchFamily="66" charset="0"/>
              </a:rPr>
              <a:t>Support</a:t>
            </a:r>
          </a:p>
          <a:p>
            <a:pPr marL="517525" indent="-177800">
              <a:buFont typeface="Arial"/>
              <a:buChar char="•"/>
            </a:pPr>
            <a:r>
              <a:rPr lang="en-US" sz="2000" dirty="0" smtClean="0">
                <a:solidFill>
                  <a:srgbClr val="000000"/>
                </a:solidFill>
                <a:latin typeface="Comic Sans MS" pitchFamily="66" charset="0"/>
              </a:rPr>
              <a:t>Satellite imagery/products, GPS </a:t>
            </a:r>
            <a:r>
              <a:rPr lang="en-US" sz="2000" dirty="0" err="1" smtClean="0">
                <a:solidFill>
                  <a:srgbClr val="000000"/>
                </a:solidFill>
                <a:latin typeface="Comic Sans MS" pitchFamily="66" charset="0"/>
              </a:rPr>
              <a:t>dropsonde</a:t>
            </a:r>
            <a:r>
              <a:rPr lang="en-US" sz="2000" dirty="0" smtClean="0">
                <a:solidFill>
                  <a:srgbClr val="000000"/>
                </a:solidFill>
                <a:latin typeface="Comic Sans MS" pitchFamily="66" charset="0"/>
              </a:rPr>
              <a:t> processing, forecasting, </a:t>
            </a:r>
            <a:r>
              <a:rPr lang="en-US" sz="2000" dirty="0">
                <a:solidFill>
                  <a:srgbClr val="000000"/>
                </a:solidFill>
                <a:latin typeface="Comic Sans MS" pitchFamily="66" charset="0"/>
              </a:rPr>
              <a:t>m</a:t>
            </a:r>
            <a:r>
              <a:rPr lang="en-US" sz="2000" dirty="0" smtClean="0">
                <a:solidFill>
                  <a:srgbClr val="000000"/>
                </a:solidFill>
                <a:latin typeface="Comic Sans MS" pitchFamily="66" charset="0"/>
              </a:rPr>
              <a:t>ission science;</a:t>
            </a:r>
          </a:p>
        </p:txBody>
      </p:sp>
      <p:sp>
        <p:nvSpPr>
          <p:cNvPr id="4" name="TextBox 4"/>
          <p:cNvSpPr txBox="1">
            <a:spLocks noChangeArrowheads="1"/>
          </p:cNvSpPr>
          <p:nvPr/>
        </p:nvSpPr>
        <p:spPr bwMode="auto">
          <a:xfrm>
            <a:off x="0" y="2341458"/>
            <a:ext cx="9144000" cy="760864"/>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a:t>
            </a:r>
            <a:r>
              <a:rPr lang="en-US" sz="2400" b="1" dirty="0">
                <a:solidFill>
                  <a:srgbClr val="000000"/>
                </a:solidFill>
                <a:latin typeface="Comic Sans MS" pitchFamily="66" charset="0"/>
              </a:rPr>
              <a:t>Satellite Products (Real</a:t>
            </a:r>
            <a:r>
              <a:rPr lang="en-US" sz="2400" b="1" dirty="0" smtClean="0">
                <a:solidFill>
                  <a:srgbClr val="000000"/>
                </a:solidFill>
                <a:latin typeface="Comic Sans MS" pitchFamily="66" charset="0"/>
              </a:rPr>
              <a:t>-Time </a:t>
            </a:r>
            <a:r>
              <a:rPr lang="en-US" sz="2400" b="1" dirty="0">
                <a:solidFill>
                  <a:srgbClr val="000000"/>
                </a:solidFill>
                <a:latin typeface="Comic Sans MS" pitchFamily="66" charset="0"/>
              </a:rPr>
              <a:t>&amp; Experimental</a:t>
            </a:r>
            <a:r>
              <a:rPr lang="en-US" sz="2400" b="1" dirty="0" smtClean="0">
                <a:solidFill>
                  <a:srgbClr val="000000"/>
                </a:solidFill>
                <a:latin typeface="Comic Sans MS" pitchFamily="66" charset="0"/>
              </a:rPr>
              <a:t>)</a:t>
            </a:r>
            <a:endParaRPr lang="en-US" sz="2400" b="1" dirty="0">
              <a:solidFill>
                <a:srgbClr val="000000"/>
              </a:solidFill>
              <a:latin typeface="Comic Sans MS" pitchFamily="66" charset="0"/>
            </a:endParaRPr>
          </a:p>
          <a:p>
            <a:pPr marL="517525" indent="-177800">
              <a:buFont typeface="Arial"/>
              <a:buChar char="•"/>
            </a:pPr>
            <a:r>
              <a:rPr lang="en-US" sz="2000" dirty="0" smtClean="0">
                <a:solidFill>
                  <a:srgbClr val="000000"/>
                </a:solidFill>
                <a:latin typeface="Comic Sans MS" pitchFamily="66" charset="0"/>
              </a:rPr>
              <a:t>TOTs, </a:t>
            </a:r>
            <a:r>
              <a:rPr lang="en-US" sz="2000" dirty="0">
                <a:solidFill>
                  <a:srgbClr val="000000"/>
                </a:solidFill>
                <a:latin typeface="Comic Sans MS" pitchFamily="66" charset="0"/>
              </a:rPr>
              <a:t>c</a:t>
            </a:r>
            <a:r>
              <a:rPr lang="en-US" sz="2000" dirty="0" smtClean="0">
                <a:solidFill>
                  <a:srgbClr val="000000"/>
                </a:solidFill>
                <a:latin typeface="Comic Sans MS" pitchFamily="66" charset="0"/>
              </a:rPr>
              <a:t>loud-top heights, </a:t>
            </a:r>
            <a:r>
              <a:rPr lang="en-US" sz="2000" dirty="0">
                <a:solidFill>
                  <a:srgbClr val="000000"/>
                </a:solidFill>
                <a:latin typeface="Comic Sans MS" pitchFamily="66" charset="0"/>
              </a:rPr>
              <a:t>w</a:t>
            </a:r>
            <a:r>
              <a:rPr lang="en-US" sz="2000" dirty="0" smtClean="0">
                <a:solidFill>
                  <a:srgbClr val="000000"/>
                </a:solidFill>
                <a:latin typeface="Comic Sans MS" pitchFamily="66" charset="0"/>
              </a:rPr>
              <a:t>arm </a:t>
            </a:r>
            <a:r>
              <a:rPr lang="en-US" sz="2000" dirty="0">
                <a:solidFill>
                  <a:srgbClr val="000000"/>
                </a:solidFill>
                <a:latin typeface="Comic Sans MS" pitchFamily="66" charset="0"/>
              </a:rPr>
              <a:t>c</a:t>
            </a:r>
            <a:r>
              <a:rPr lang="en-US" sz="2000" dirty="0" smtClean="0">
                <a:solidFill>
                  <a:srgbClr val="000000"/>
                </a:solidFill>
                <a:latin typeface="Comic Sans MS" pitchFamily="66" charset="0"/>
              </a:rPr>
              <a:t>ore </a:t>
            </a:r>
            <a:r>
              <a:rPr lang="en-US" sz="2000" dirty="0">
                <a:solidFill>
                  <a:srgbClr val="000000"/>
                </a:solidFill>
                <a:latin typeface="Comic Sans MS" pitchFamily="66" charset="0"/>
              </a:rPr>
              <a:t>anomaly </a:t>
            </a:r>
            <a:r>
              <a:rPr lang="en-US" sz="2000" dirty="0" smtClean="0">
                <a:solidFill>
                  <a:srgbClr val="000000"/>
                </a:solidFill>
                <a:latin typeface="Comic Sans MS" pitchFamily="66" charset="0"/>
              </a:rPr>
              <a:t>evaluation</a:t>
            </a:r>
            <a:endParaRPr lang="en-US" sz="2000" dirty="0">
              <a:solidFill>
                <a:srgbClr val="000000"/>
              </a:solidFill>
              <a:latin typeface="Comic Sans MS" pitchFamily="66" charset="0"/>
            </a:endParaRPr>
          </a:p>
        </p:txBody>
      </p:sp>
      <p:sp>
        <p:nvSpPr>
          <p:cNvPr id="7" name="TextBox 4"/>
          <p:cNvSpPr txBox="1">
            <a:spLocks noChangeArrowheads="1"/>
          </p:cNvSpPr>
          <p:nvPr/>
        </p:nvSpPr>
        <p:spPr bwMode="auto">
          <a:xfrm>
            <a:off x="-1" y="3451814"/>
            <a:ext cx="9144000" cy="760864"/>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Phase </a:t>
            </a:r>
            <a:r>
              <a:rPr lang="en-US" sz="2400" b="1" dirty="0">
                <a:solidFill>
                  <a:srgbClr val="000000"/>
                </a:solidFill>
                <a:latin typeface="Comic Sans MS" pitchFamily="66" charset="0"/>
              </a:rPr>
              <a:t>Space </a:t>
            </a:r>
            <a:r>
              <a:rPr lang="en-US" sz="2400" b="1" dirty="0" smtClean="0">
                <a:solidFill>
                  <a:srgbClr val="000000"/>
                </a:solidFill>
                <a:latin typeface="Comic Sans MS" pitchFamily="66" charset="0"/>
              </a:rPr>
              <a:t>Composites</a:t>
            </a:r>
            <a:endParaRPr lang="en-US" sz="2400" b="1" dirty="0">
              <a:solidFill>
                <a:srgbClr val="000000"/>
              </a:solidFill>
              <a:latin typeface="Comic Sans MS" pitchFamily="66" charset="0"/>
            </a:endParaRPr>
          </a:p>
          <a:p>
            <a:pPr marL="517525" indent="-177800">
              <a:buFont typeface="Arial"/>
              <a:buChar char="•"/>
            </a:pPr>
            <a:r>
              <a:rPr lang="en-US" sz="2000" dirty="0" smtClean="0">
                <a:latin typeface="Comic Sans MS" pitchFamily="66" charset="0"/>
              </a:rPr>
              <a:t>Compositing pre-genesis systems</a:t>
            </a:r>
            <a:endParaRPr lang="en-US" sz="2000" dirty="0">
              <a:latin typeface="Comic Sans MS" pitchFamily="66" charset="0"/>
            </a:endParaRPr>
          </a:p>
        </p:txBody>
      </p:sp>
      <p:sp>
        <p:nvSpPr>
          <p:cNvPr id="8" name="TextBox 4"/>
          <p:cNvSpPr txBox="1">
            <a:spLocks noChangeArrowheads="1"/>
          </p:cNvSpPr>
          <p:nvPr/>
        </p:nvSpPr>
        <p:spPr bwMode="auto">
          <a:xfrm>
            <a:off x="0" y="4551058"/>
            <a:ext cx="9144000" cy="760864"/>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RGB </a:t>
            </a:r>
            <a:r>
              <a:rPr lang="en-US" sz="2400" b="1" dirty="0">
                <a:solidFill>
                  <a:srgbClr val="000000"/>
                </a:solidFill>
                <a:latin typeface="Comic Sans MS" pitchFamily="66" charset="0"/>
              </a:rPr>
              <a:t>Air Mass </a:t>
            </a:r>
            <a:r>
              <a:rPr lang="en-US" sz="2400" b="1" dirty="0" smtClean="0">
                <a:solidFill>
                  <a:srgbClr val="000000"/>
                </a:solidFill>
                <a:latin typeface="Comic Sans MS" pitchFamily="66" charset="0"/>
              </a:rPr>
              <a:t>Imagery</a:t>
            </a:r>
          </a:p>
          <a:p>
            <a:pPr marL="517525" indent="-177800">
              <a:buFont typeface="Arial"/>
              <a:buChar char="•"/>
            </a:pPr>
            <a:r>
              <a:rPr lang="en-US" sz="2000" dirty="0" smtClean="0">
                <a:latin typeface="Comic Sans MS" pitchFamily="66" charset="0"/>
              </a:rPr>
              <a:t>Air mass identification tool (</a:t>
            </a:r>
            <a:r>
              <a:rPr lang="en-US" sz="2000" dirty="0">
                <a:latin typeface="Comic Sans MS" pitchFamily="66" charset="0"/>
              </a:rPr>
              <a:t>real-</a:t>
            </a:r>
            <a:r>
              <a:rPr lang="en-US" sz="2000" dirty="0" smtClean="0">
                <a:latin typeface="Comic Sans MS" pitchFamily="66" charset="0"/>
              </a:rPr>
              <a:t>time)</a:t>
            </a:r>
            <a:endParaRPr lang="en-US" sz="2000" dirty="0">
              <a:latin typeface="Comic Sans MS" pitchFamily="66" charset="0"/>
            </a:endParaRPr>
          </a:p>
        </p:txBody>
      </p:sp>
      <p:sp>
        <p:nvSpPr>
          <p:cNvPr id="9" name="TextBox 4"/>
          <p:cNvSpPr txBox="1">
            <a:spLocks noChangeArrowheads="1"/>
          </p:cNvSpPr>
          <p:nvPr/>
        </p:nvSpPr>
        <p:spPr bwMode="auto">
          <a:xfrm>
            <a:off x="0" y="5647424"/>
            <a:ext cx="9144000" cy="1068641"/>
          </a:xfrm>
          <a:prstGeom prst="rect">
            <a:avLst/>
          </a:prstGeom>
          <a:noFill/>
          <a:ln w="9525">
            <a:noFill/>
            <a:miter lim="800000"/>
            <a:headEnd/>
            <a:tailEnd/>
          </a:ln>
        </p:spPr>
        <p:txBody>
          <a:bodyPr wrap="square" lIns="82945" tIns="41473" rIns="82945" bIns="41473">
            <a:spAutoFit/>
          </a:bodyPr>
          <a:lstStyle/>
          <a:p>
            <a:r>
              <a:rPr lang="en-US" sz="2400" b="1" dirty="0" smtClean="0">
                <a:solidFill>
                  <a:srgbClr val="000000"/>
                </a:solidFill>
                <a:latin typeface="Comic Sans MS" pitchFamily="66" charset="0"/>
              </a:rPr>
              <a:t> TC </a:t>
            </a:r>
            <a:r>
              <a:rPr lang="en-US" sz="2400" b="1" dirty="0">
                <a:solidFill>
                  <a:srgbClr val="000000"/>
                </a:solidFill>
                <a:latin typeface="Comic Sans MS" pitchFamily="66" charset="0"/>
              </a:rPr>
              <a:t>Diurnal </a:t>
            </a:r>
            <a:r>
              <a:rPr lang="en-US" sz="2400" b="1" dirty="0" smtClean="0">
                <a:solidFill>
                  <a:srgbClr val="000000"/>
                </a:solidFill>
                <a:latin typeface="Comic Sans MS" pitchFamily="66" charset="0"/>
              </a:rPr>
              <a:t>Cycle</a:t>
            </a:r>
            <a:endParaRPr lang="en-US" sz="2400" b="1" dirty="0">
              <a:solidFill>
                <a:srgbClr val="000000"/>
              </a:solidFill>
              <a:latin typeface="Comic Sans MS" pitchFamily="66" charset="0"/>
            </a:endParaRPr>
          </a:p>
          <a:p>
            <a:pPr marL="517525" indent="-177800">
              <a:buFont typeface="Arial"/>
              <a:buChar char="•"/>
            </a:pPr>
            <a:r>
              <a:rPr lang="en-US" sz="2000" dirty="0" smtClean="0">
                <a:latin typeface="Comic Sans MS" pitchFamily="66" charset="0"/>
              </a:rPr>
              <a:t>TC diurnal pulses &gt;&gt; possible </a:t>
            </a:r>
            <a:r>
              <a:rPr lang="en-US" sz="2000" dirty="0">
                <a:latin typeface="Comic Sans MS" pitchFamily="66" charset="0"/>
              </a:rPr>
              <a:t>links to </a:t>
            </a:r>
            <a:r>
              <a:rPr lang="en-US" sz="2000" dirty="0" smtClean="0">
                <a:latin typeface="Comic Sans MS" pitchFamily="66" charset="0"/>
              </a:rPr>
              <a:t>TC structure</a:t>
            </a:r>
            <a:endParaRPr lang="en-US" sz="2000" dirty="0">
              <a:latin typeface="Comic Sans MS" pitchFamily="66" charset="0"/>
            </a:endParaRPr>
          </a:p>
          <a:p>
            <a:pPr marL="339725"/>
            <a:r>
              <a:rPr lang="en-US" sz="2000" dirty="0" smtClean="0">
                <a:hlinkClick r:id="rId2"/>
              </a:rPr>
              <a:t>http</a:t>
            </a:r>
            <a:r>
              <a:rPr lang="en-US" sz="2000" dirty="0">
                <a:hlinkClick r:id="rId2"/>
              </a:rPr>
              <a:t>://tropic.ssec.wisc.edu/real-time/tc_diurnal_cycle/</a:t>
            </a:r>
            <a:r>
              <a:rPr lang="en-US" sz="2000" dirty="0" smtClean="0">
                <a:hlinkClick r:id="rId2"/>
              </a:rPr>
              <a:t>tc_diurnal_cycle.php</a:t>
            </a:r>
            <a:r>
              <a:rPr lang="en-US" sz="2000" dirty="0" smtClean="0"/>
              <a:t> </a:t>
            </a:r>
            <a:endParaRPr lang="en-US" sz="2000" dirty="0"/>
          </a:p>
        </p:txBody>
      </p:sp>
    </p:spTree>
    <p:extLst>
      <p:ext uri="{BB962C8B-B14F-4D97-AF65-F5344CB8AC3E}">
        <p14:creationId xmlns:p14="http://schemas.microsoft.com/office/powerpoint/2010/main" val="1637053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subTnLst>
                                    <p:animClr clrSpc="rgb" dir="cw">
                                      <p:cBhvr override="childStyle">
                                        <p:cTn dur="1" fill="hold" display="0" masterRel="nextClick" afterEffect="1"/>
                                        <p:tgtEl>
                                          <p:spTgt spid="3"/>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subTnLst>
                                    <p:animClr clrSpc="rgb" dir="cw">
                                      <p:cBhvr override="childStyle">
                                        <p:cTn dur="1" fill="hold" display="0" masterRel="nextClick" afterEffect="1"/>
                                        <p:tgtEl>
                                          <p:spTgt spid="4"/>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seg07_13216a_04sep13.gif"/>
          <p:cNvPicPr>
            <a:picLocks noChangeAspect="1"/>
          </p:cNvPicPr>
          <p:nvPr/>
        </p:nvPicPr>
        <p:blipFill rotWithShape="1">
          <a:blip r:embed="rId3">
            <a:extLst>
              <a:ext uri="{28A0092B-C50C-407E-A947-70E740481C1C}">
                <a14:useLocalDpi xmlns:a14="http://schemas.microsoft.com/office/drawing/2010/main" val="0"/>
              </a:ext>
            </a:extLst>
          </a:blip>
          <a:srcRect l="2591" t="27266" r="1440" b="50000"/>
          <a:stretch/>
        </p:blipFill>
        <p:spPr>
          <a:xfrm>
            <a:off x="4572000" y="1472184"/>
            <a:ext cx="4572000" cy="1444752"/>
          </a:xfrm>
          <a:prstGeom prst="rect">
            <a:avLst/>
          </a:prstGeom>
        </p:spPr>
      </p:pic>
      <p:pic>
        <p:nvPicPr>
          <p:cNvPr id="5" name="Picture 4" descr="D20130904_192308_Pskew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843784"/>
            <a:ext cx="4572000" cy="3200400"/>
          </a:xfrm>
          <a:prstGeom prst="rect">
            <a:avLst/>
          </a:prstGeom>
        </p:spPr>
      </p:pic>
      <p:pic>
        <p:nvPicPr>
          <p:cNvPr id="2" name="Picture 1" descr="ir_130904_191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72184"/>
            <a:ext cx="4572000" cy="4572000"/>
          </a:xfrm>
          <a:prstGeom prst="rect">
            <a:avLst/>
          </a:prstGeom>
        </p:spPr>
      </p:pic>
      <p:sp>
        <p:nvSpPr>
          <p:cNvPr id="10" name="Or 9"/>
          <p:cNvSpPr/>
          <p:nvPr/>
        </p:nvSpPr>
        <p:spPr>
          <a:xfrm>
            <a:off x="1741377" y="2010139"/>
            <a:ext cx="137160" cy="135467"/>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8325767" y="1493759"/>
            <a:ext cx="0" cy="1307592"/>
          </a:xfrm>
          <a:prstGeom prst="straightConnector1">
            <a:avLst/>
          </a:prstGeom>
          <a:ln w="38100"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693931" y="2441295"/>
            <a:ext cx="1468772" cy="307777"/>
          </a:xfrm>
          <a:prstGeom prst="rect">
            <a:avLst/>
          </a:prstGeom>
          <a:noFill/>
        </p:spPr>
        <p:txBody>
          <a:bodyPr wrap="none" rtlCol="0">
            <a:spAutoFit/>
          </a:bodyPr>
          <a:lstStyle/>
          <a:p>
            <a:r>
              <a:rPr lang="en-US" sz="1400" dirty="0" smtClean="0">
                <a:solidFill>
                  <a:schemeClr val="bg1"/>
                </a:solidFill>
              </a:rPr>
              <a:t>1918 m (813 </a:t>
            </a:r>
            <a:r>
              <a:rPr lang="en-US" sz="1400" dirty="0" err="1" smtClean="0">
                <a:solidFill>
                  <a:schemeClr val="bg1"/>
                </a:solidFill>
              </a:rPr>
              <a:t>hPa</a:t>
            </a:r>
            <a:r>
              <a:rPr lang="en-US" sz="1400" dirty="0" smtClean="0">
                <a:solidFill>
                  <a:schemeClr val="bg1"/>
                </a:solidFill>
              </a:rPr>
              <a:t>)</a:t>
            </a:r>
            <a:endParaRPr lang="en-US" sz="1400" dirty="0">
              <a:solidFill>
                <a:schemeClr val="bg1"/>
              </a:solidFill>
            </a:endParaRPr>
          </a:p>
        </p:txBody>
      </p:sp>
      <p:sp>
        <p:nvSpPr>
          <p:cNvPr id="11" name="TextBox 10"/>
          <p:cNvSpPr txBox="1"/>
          <p:nvPr/>
        </p:nvSpPr>
        <p:spPr>
          <a:xfrm>
            <a:off x="0" y="0"/>
            <a:ext cx="9144000" cy="1292662"/>
          </a:xfrm>
          <a:prstGeom prst="rect">
            <a:avLst/>
          </a:prstGeom>
          <a:noFill/>
        </p:spPr>
        <p:txBody>
          <a:bodyPr wrap="square" rtlCol="0">
            <a:spAutoFit/>
          </a:bodyPr>
          <a:lstStyle/>
          <a:p>
            <a:pPr algn="ctr"/>
            <a:r>
              <a:rPr lang="en-US" sz="3600" dirty="0" smtClean="0">
                <a:latin typeface="Comic Sans MS" pitchFamily="66" charset="0"/>
              </a:rPr>
              <a:t>TD Gabrielle: 04-05 Sept 2013</a:t>
            </a:r>
          </a:p>
          <a:p>
            <a:pPr algn="ctr"/>
            <a:r>
              <a:rPr lang="en-US" sz="2400" dirty="0" smtClean="0">
                <a:latin typeface="Comic Sans MS"/>
                <a:cs typeface="Comic Sans MS"/>
              </a:rPr>
              <a:t>Sunset and the TC CDO</a:t>
            </a:r>
          </a:p>
          <a:p>
            <a:pPr algn="ctr"/>
            <a:r>
              <a:rPr lang="en-US" dirty="0" smtClean="0">
                <a:latin typeface="Comic Sans MS"/>
                <a:cs typeface="Comic Sans MS"/>
              </a:rPr>
              <a:t>Global </a:t>
            </a:r>
            <a:r>
              <a:rPr lang="en-US" dirty="0">
                <a:latin typeface="Comic Sans MS"/>
                <a:cs typeface="Comic Sans MS"/>
              </a:rPr>
              <a:t>Hawk GPS </a:t>
            </a:r>
            <a:r>
              <a:rPr lang="en-US" dirty="0" err="1" smtClean="0">
                <a:latin typeface="Comic Sans MS"/>
                <a:cs typeface="Comic Sans MS"/>
              </a:rPr>
              <a:t>Dropsondes</a:t>
            </a:r>
            <a:r>
              <a:rPr lang="en-US" dirty="0" smtClean="0">
                <a:latin typeface="Comic Sans MS"/>
                <a:cs typeface="Comic Sans MS"/>
              </a:rPr>
              <a:t>, NASA CPL</a:t>
            </a:r>
            <a:endParaRPr lang="en-US" dirty="0">
              <a:latin typeface="Comic Sans MS"/>
              <a:cs typeface="Comic Sans MS"/>
            </a:endParaRPr>
          </a:p>
        </p:txBody>
      </p:sp>
    </p:spTree>
    <p:extLst>
      <p:ext uri="{BB962C8B-B14F-4D97-AF65-F5344CB8AC3E}">
        <p14:creationId xmlns:p14="http://schemas.microsoft.com/office/powerpoint/2010/main" val="18907016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mgseg09_13216a_04sep13.gif"/>
          <p:cNvPicPr>
            <a:picLocks noChangeAspect="1"/>
          </p:cNvPicPr>
          <p:nvPr/>
        </p:nvPicPr>
        <p:blipFill rotWithShape="1">
          <a:blip r:embed="rId3">
            <a:extLst>
              <a:ext uri="{28A0092B-C50C-407E-A947-70E740481C1C}">
                <a14:useLocalDpi xmlns:a14="http://schemas.microsoft.com/office/drawing/2010/main" val="0"/>
              </a:ext>
            </a:extLst>
          </a:blip>
          <a:srcRect l="2547" t="27277" r="1443" b="49998"/>
          <a:stretch/>
        </p:blipFill>
        <p:spPr>
          <a:xfrm>
            <a:off x="4571999" y="1472184"/>
            <a:ext cx="4572000" cy="1443426"/>
          </a:xfrm>
          <a:prstGeom prst="rect">
            <a:avLst/>
          </a:prstGeom>
        </p:spPr>
      </p:pic>
      <p:pic>
        <p:nvPicPr>
          <p:cNvPr id="4" name="Picture 3" descr="D20130904_200804_Pskew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843784"/>
            <a:ext cx="4572000" cy="3200400"/>
          </a:xfrm>
          <a:prstGeom prst="rect">
            <a:avLst/>
          </a:prstGeom>
        </p:spPr>
      </p:pic>
      <p:pic>
        <p:nvPicPr>
          <p:cNvPr id="3" name="Picture 2" descr="ir_130904_201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72184"/>
            <a:ext cx="4572000" cy="4572000"/>
          </a:xfrm>
          <a:prstGeom prst="rect">
            <a:avLst/>
          </a:prstGeom>
        </p:spPr>
      </p:pic>
      <p:sp>
        <p:nvSpPr>
          <p:cNvPr id="10" name="Or 9"/>
          <p:cNvSpPr/>
          <p:nvPr/>
        </p:nvSpPr>
        <p:spPr>
          <a:xfrm>
            <a:off x="1180520" y="3227990"/>
            <a:ext cx="137160" cy="135467"/>
          </a:xfrm>
          <a:prstGeom prst="flowChartOr">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6523254" y="1505841"/>
            <a:ext cx="0" cy="1307592"/>
          </a:xfrm>
          <a:prstGeom prst="straightConnector1">
            <a:avLst/>
          </a:prstGeom>
          <a:ln w="38100" cmpd="sng">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43721" y="1464873"/>
            <a:ext cx="1559767" cy="307777"/>
          </a:xfrm>
          <a:prstGeom prst="rect">
            <a:avLst/>
          </a:prstGeom>
          <a:noFill/>
        </p:spPr>
        <p:txBody>
          <a:bodyPr wrap="none" rtlCol="0">
            <a:spAutoFit/>
          </a:bodyPr>
          <a:lstStyle/>
          <a:p>
            <a:r>
              <a:rPr lang="en-US" sz="1400" dirty="0" smtClean="0">
                <a:solidFill>
                  <a:schemeClr val="bg1"/>
                </a:solidFill>
              </a:rPr>
              <a:t>14810 m (136 </a:t>
            </a:r>
            <a:r>
              <a:rPr lang="en-US" sz="1400" dirty="0" err="1" smtClean="0">
                <a:solidFill>
                  <a:schemeClr val="bg1"/>
                </a:solidFill>
              </a:rPr>
              <a:t>hPa</a:t>
            </a:r>
            <a:r>
              <a:rPr lang="en-US" sz="1400" dirty="0" smtClean="0">
                <a:solidFill>
                  <a:schemeClr val="bg1"/>
                </a:solidFill>
              </a:rPr>
              <a:t>)</a:t>
            </a:r>
            <a:endParaRPr lang="en-US" sz="1400" dirty="0">
              <a:solidFill>
                <a:schemeClr val="bg1"/>
              </a:solidFill>
            </a:endParaRPr>
          </a:p>
        </p:txBody>
      </p:sp>
      <p:sp>
        <p:nvSpPr>
          <p:cNvPr id="11" name="TextBox 10"/>
          <p:cNvSpPr txBox="1"/>
          <p:nvPr/>
        </p:nvSpPr>
        <p:spPr>
          <a:xfrm>
            <a:off x="0" y="0"/>
            <a:ext cx="9144000" cy="1292662"/>
          </a:xfrm>
          <a:prstGeom prst="rect">
            <a:avLst/>
          </a:prstGeom>
          <a:noFill/>
        </p:spPr>
        <p:txBody>
          <a:bodyPr wrap="square" rtlCol="0">
            <a:spAutoFit/>
          </a:bodyPr>
          <a:lstStyle/>
          <a:p>
            <a:pPr algn="ctr"/>
            <a:r>
              <a:rPr lang="en-US" sz="3600" dirty="0" smtClean="0">
                <a:latin typeface="Comic Sans MS" pitchFamily="66" charset="0"/>
              </a:rPr>
              <a:t>TD Gabrielle: 04-05 Sept 2013</a:t>
            </a:r>
          </a:p>
          <a:p>
            <a:pPr algn="ctr"/>
            <a:r>
              <a:rPr lang="en-US" sz="2400" dirty="0" smtClean="0">
                <a:latin typeface="Comic Sans MS"/>
                <a:cs typeface="Comic Sans MS"/>
              </a:rPr>
              <a:t>Sunset and the TC CDO</a:t>
            </a:r>
          </a:p>
          <a:p>
            <a:pPr algn="ctr"/>
            <a:r>
              <a:rPr lang="en-US" dirty="0" smtClean="0">
                <a:latin typeface="Comic Sans MS"/>
                <a:cs typeface="Comic Sans MS"/>
              </a:rPr>
              <a:t>Global </a:t>
            </a:r>
            <a:r>
              <a:rPr lang="en-US" dirty="0">
                <a:latin typeface="Comic Sans MS"/>
                <a:cs typeface="Comic Sans MS"/>
              </a:rPr>
              <a:t>Hawk GPS </a:t>
            </a:r>
            <a:r>
              <a:rPr lang="en-US" dirty="0" err="1" smtClean="0">
                <a:latin typeface="Comic Sans MS"/>
                <a:cs typeface="Comic Sans MS"/>
              </a:rPr>
              <a:t>Dropsondes</a:t>
            </a:r>
            <a:r>
              <a:rPr lang="en-US" dirty="0" smtClean="0">
                <a:latin typeface="Comic Sans MS"/>
                <a:cs typeface="Comic Sans MS"/>
              </a:rPr>
              <a:t>, NASA CPL</a:t>
            </a:r>
            <a:endParaRPr lang="en-US" dirty="0">
              <a:latin typeface="Comic Sans MS"/>
              <a:cs typeface="Comic Sans MS"/>
            </a:endParaRPr>
          </a:p>
        </p:txBody>
      </p:sp>
      <p:grpSp>
        <p:nvGrpSpPr>
          <p:cNvPr id="8" name="Group 7"/>
          <p:cNvGrpSpPr/>
          <p:nvPr/>
        </p:nvGrpSpPr>
        <p:grpSpPr>
          <a:xfrm>
            <a:off x="4957762" y="3797081"/>
            <a:ext cx="3745971" cy="307777"/>
            <a:chOff x="4957762" y="3801314"/>
            <a:chExt cx="3745971" cy="307777"/>
          </a:xfrm>
        </p:grpSpPr>
        <p:cxnSp>
          <p:nvCxnSpPr>
            <p:cNvPr id="17" name="Straight Arrow Connector 16"/>
            <p:cNvCxnSpPr/>
            <p:nvPr/>
          </p:nvCxnSpPr>
          <p:spPr>
            <a:xfrm flipH="1">
              <a:off x="4957762" y="4065274"/>
              <a:ext cx="3745971" cy="0"/>
            </a:xfrm>
            <a:prstGeom prst="straightConnector1">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57762" y="3801314"/>
              <a:ext cx="1340168" cy="307777"/>
            </a:xfrm>
            <a:prstGeom prst="rect">
              <a:avLst/>
            </a:prstGeom>
            <a:noFill/>
          </p:spPr>
          <p:txBody>
            <a:bodyPr wrap="none" rtlCol="0">
              <a:spAutoFit/>
            </a:bodyPr>
            <a:lstStyle/>
            <a:p>
              <a:r>
                <a:rPr lang="en-US" sz="1400" dirty="0" smtClean="0"/>
                <a:t>CDO Level (CPL)</a:t>
              </a:r>
              <a:endParaRPr lang="en-US" sz="1400" dirty="0"/>
            </a:p>
          </p:txBody>
        </p:sp>
      </p:grpSp>
    </p:spTree>
    <p:extLst>
      <p:ext uri="{BB962C8B-B14F-4D97-AF65-F5344CB8AC3E}">
        <p14:creationId xmlns:p14="http://schemas.microsoft.com/office/powerpoint/2010/main" val="3239513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ropson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232" y="2194560"/>
            <a:ext cx="3730752" cy="3524783"/>
          </a:xfrm>
          <a:prstGeom prst="rect">
            <a:avLst/>
          </a:prstGeom>
        </p:spPr>
      </p:pic>
      <p:grpSp>
        <p:nvGrpSpPr>
          <p:cNvPr id="4" name="Group 3"/>
          <p:cNvGrpSpPr/>
          <p:nvPr/>
        </p:nvGrpSpPr>
        <p:grpSpPr>
          <a:xfrm>
            <a:off x="153518" y="2195666"/>
            <a:ext cx="5029200" cy="3520440"/>
            <a:chOff x="153518" y="2195666"/>
            <a:chExt cx="5029200" cy="3520440"/>
          </a:xfrm>
        </p:grpSpPr>
        <p:pic>
          <p:nvPicPr>
            <p:cNvPr id="23" name="Picture 22" descr="D20130904_192308_Pskew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18" y="2195666"/>
              <a:ext cx="5029200" cy="3520440"/>
            </a:xfrm>
            <a:prstGeom prst="rect">
              <a:avLst/>
            </a:prstGeom>
          </p:spPr>
        </p:pic>
        <p:sp>
          <p:nvSpPr>
            <p:cNvPr id="3" name="TextBox 2"/>
            <p:cNvSpPr txBox="1"/>
            <p:nvPr/>
          </p:nvSpPr>
          <p:spPr>
            <a:xfrm>
              <a:off x="2725981" y="2540287"/>
              <a:ext cx="1952728" cy="400110"/>
            </a:xfrm>
            <a:prstGeom prst="rect">
              <a:avLst/>
            </a:prstGeom>
            <a:noFill/>
          </p:spPr>
          <p:txBody>
            <a:bodyPr wrap="none" rtlCol="0">
              <a:spAutoFit/>
            </a:bodyPr>
            <a:lstStyle/>
            <a:p>
              <a:r>
                <a:rPr lang="en-US" sz="2000" dirty="0" smtClean="0"/>
                <a:t>Sunset + No CDO</a:t>
              </a:r>
              <a:endParaRPr lang="en-US" sz="2000" dirty="0"/>
            </a:p>
          </p:txBody>
        </p:sp>
      </p:grpSp>
      <p:sp>
        <p:nvSpPr>
          <p:cNvPr id="8" name="TextBox 7"/>
          <p:cNvSpPr txBox="1"/>
          <p:nvPr/>
        </p:nvSpPr>
        <p:spPr>
          <a:xfrm>
            <a:off x="0" y="0"/>
            <a:ext cx="9144000" cy="1292662"/>
          </a:xfrm>
          <a:prstGeom prst="rect">
            <a:avLst/>
          </a:prstGeom>
          <a:noFill/>
        </p:spPr>
        <p:txBody>
          <a:bodyPr wrap="square" rtlCol="0">
            <a:spAutoFit/>
          </a:bodyPr>
          <a:lstStyle/>
          <a:p>
            <a:pPr algn="ctr"/>
            <a:r>
              <a:rPr lang="en-US" sz="3600" dirty="0" smtClean="0">
                <a:latin typeface="Comic Sans MS" pitchFamily="66" charset="0"/>
              </a:rPr>
              <a:t>TD Gabrielle: 04-05 Sept 2013</a:t>
            </a:r>
          </a:p>
          <a:p>
            <a:pPr algn="ctr"/>
            <a:r>
              <a:rPr lang="en-US" sz="2400" dirty="0" smtClean="0">
                <a:latin typeface="Comic Sans MS"/>
                <a:cs typeface="Comic Sans MS"/>
              </a:rPr>
              <a:t>Sunset and the TC CDO</a:t>
            </a:r>
          </a:p>
          <a:p>
            <a:pPr algn="ctr"/>
            <a:r>
              <a:rPr lang="en-US" dirty="0" smtClean="0">
                <a:latin typeface="Comic Sans MS"/>
                <a:cs typeface="Comic Sans MS"/>
              </a:rPr>
              <a:t>Global </a:t>
            </a:r>
            <a:r>
              <a:rPr lang="en-US" dirty="0">
                <a:latin typeface="Comic Sans MS"/>
                <a:cs typeface="Comic Sans MS"/>
              </a:rPr>
              <a:t>Hawk GPS </a:t>
            </a:r>
            <a:r>
              <a:rPr lang="en-US" dirty="0" err="1" smtClean="0">
                <a:latin typeface="Comic Sans MS"/>
                <a:cs typeface="Comic Sans MS"/>
              </a:rPr>
              <a:t>Dropsondes</a:t>
            </a:r>
            <a:r>
              <a:rPr lang="en-US" dirty="0" smtClean="0">
                <a:latin typeface="Comic Sans MS"/>
                <a:cs typeface="Comic Sans MS"/>
              </a:rPr>
              <a:t>, NASA CPL</a:t>
            </a:r>
            <a:endParaRPr lang="en-US" dirty="0">
              <a:latin typeface="Comic Sans MS"/>
              <a:cs typeface="Comic Sans MS"/>
            </a:endParaRPr>
          </a:p>
        </p:txBody>
      </p:sp>
      <p:grpSp>
        <p:nvGrpSpPr>
          <p:cNvPr id="7" name="Group 6"/>
          <p:cNvGrpSpPr/>
          <p:nvPr/>
        </p:nvGrpSpPr>
        <p:grpSpPr>
          <a:xfrm>
            <a:off x="153518" y="2195666"/>
            <a:ext cx="5029200" cy="3520440"/>
            <a:chOff x="153518" y="2195666"/>
            <a:chExt cx="5029200" cy="3520440"/>
          </a:xfrm>
        </p:grpSpPr>
        <p:pic>
          <p:nvPicPr>
            <p:cNvPr id="19" name="Picture 18" descr="D20130904_200804_Pskew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18" y="2195666"/>
              <a:ext cx="5029200" cy="3520440"/>
            </a:xfrm>
            <a:prstGeom prst="rect">
              <a:avLst/>
            </a:prstGeom>
          </p:spPr>
        </p:pic>
        <p:sp>
          <p:nvSpPr>
            <p:cNvPr id="28" name="TextBox 27"/>
            <p:cNvSpPr txBox="1"/>
            <p:nvPr/>
          </p:nvSpPr>
          <p:spPr>
            <a:xfrm>
              <a:off x="3084778" y="2540260"/>
              <a:ext cx="1593931" cy="400110"/>
            </a:xfrm>
            <a:prstGeom prst="rect">
              <a:avLst/>
            </a:prstGeom>
            <a:noFill/>
          </p:spPr>
          <p:txBody>
            <a:bodyPr wrap="none" rtlCol="0">
              <a:spAutoFit/>
            </a:bodyPr>
            <a:lstStyle/>
            <a:p>
              <a:r>
                <a:rPr lang="en-US" sz="2000" dirty="0" smtClean="0"/>
                <a:t>Sunset + CDO</a:t>
              </a:r>
              <a:endParaRPr lang="en-US" sz="2000" dirty="0"/>
            </a:p>
          </p:txBody>
        </p:sp>
      </p:grpSp>
      <p:grpSp>
        <p:nvGrpSpPr>
          <p:cNvPr id="2" name="Group 1"/>
          <p:cNvGrpSpPr/>
          <p:nvPr/>
        </p:nvGrpSpPr>
        <p:grpSpPr>
          <a:xfrm>
            <a:off x="5715109" y="3406161"/>
            <a:ext cx="3147149" cy="1436309"/>
            <a:chOff x="5715109" y="3406161"/>
            <a:chExt cx="3147149" cy="1436309"/>
          </a:xfrm>
        </p:grpSpPr>
        <p:grpSp>
          <p:nvGrpSpPr>
            <p:cNvPr id="27" name="Group 26"/>
            <p:cNvGrpSpPr/>
            <p:nvPr/>
          </p:nvGrpSpPr>
          <p:grpSpPr>
            <a:xfrm>
              <a:off x="6222977" y="3406161"/>
              <a:ext cx="1400233" cy="1436309"/>
              <a:chOff x="6222977" y="3406161"/>
              <a:chExt cx="1400233" cy="1436309"/>
            </a:xfrm>
          </p:grpSpPr>
          <p:sp>
            <p:nvSpPr>
              <p:cNvPr id="18" name="TextBox 17"/>
              <p:cNvSpPr txBox="1"/>
              <p:nvPr/>
            </p:nvSpPr>
            <p:spPr>
              <a:xfrm>
                <a:off x="6460234" y="3406161"/>
                <a:ext cx="572993" cy="276999"/>
              </a:xfrm>
              <a:prstGeom prst="rect">
                <a:avLst/>
              </a:prstGeom>
              <a:noFill/>
            </p:spPr>
            <p:txBody>
              <a:bodyPr wrap="none" rtlCol="0">
                <a:spAutoFit/>
              </a:bodyPr>
              <a:lstStyle/>
              <a:p>
                <a:r>
                  <a:rPr lang="en-US" sz="1200" dirty="0" smtClean="0"/>
                  <a:t>~3.5 C</a:t>
                </a:r>
                <a:endParaRPr lang="en-US" sz="1200" dirty="0"/>
              </a:p>
            </p:txBody>
          </p:sp>
          <p:cxnSp>
            <p:nvCxnSpPr>
              <p:cNvPr id="20" name="Straight Arrow Connector 19"/>
              <p:cNvCxnSpPr/>
              <p:nvPr/>
            </p:nvCxnSpPr>
            <p:spPr>
              <a:xfrm>
                <a:off x="6980890" y="3555995"/>
                <a:ext cx="248085" cy="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222977" y="3555995"/>
                <a:ext cx="293804" cy="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904580" y="4565471"/>
                <a:ext cx="572993" cy="276999"/>
              </a:xfrm>
              <a:prstGeom prst="rect">
                <a:avLst/>
              </a:prstGeom>
              <a:noFill/>
            </p:spPr>
            <p:txBody>
              <a:bodyPr wrap="none" rtlCol="0">
                <a:spAutoFit/>
              </a:bodyPr>
              <a:lstStyle/>
              <a:p>
                <a:r>
                  <a:rPr lang="en-US" sz="1200" dirty="0" smtClean="0"/>
                  <a:t>~1.5 C</a:t>
                </a:r>
                <a:endParaRPr lang="en-US" sz="1200" dirty="0"/>
              </a:p>
            </p:txBody>
          </p:sp>
          <p:cxnSp>
            <p:nvCxnSpPr>
              <p:cNvPr id="25" name="Straight Arrow Connector 24"/>
              <p:cNvCxnSpPr/>
              <p:nvPr/>
            </p:nvCxnSpPr>
            <p:spPr>
              <a:xfrm flipH="1">
                <a:off x="7329406" y="4565471"/>
                <a:ext cx="293804" cy="0"/>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5715109" y="4515010"/>
              <a:ext cx="3147149" cy="0"/>
            </a:xfrm>
            <a:prstGeom prst="line">
              <a:avLst/>
            </a:prstGeom>
            <a:ln w="19050" cmpd="sng">
              <a:solidFill>
                <a:srgbClr val="008000"/>
              </a:solidFill>
              <a:prstDash val="dot"/>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903515" y="4288472"/>
              <a:ext cx="1089436" cy="276999"/>
            </a:xfrm>
            <a:prstGeom prst="rect">
              <a:avLst/>
            </a:prstGeom>
            <a:noFill/>
          </p:spPr>
          <p:txBody>
            <a:bodyPr wrap="none" rtlCol="0">
              <a:spAutoFit/>
            </a:bodyPr>
            <a:lstStyle/>
            <a:p>
              <a:r>
                <a:rPr lang="en-US" sz="1200" dirty="0" smtClean="0"/>
                <a:t>CDO Top (CPL)</a:t>
              </a:r>
              <a:endParaRPr lang="en-US" sz="1200" dirty="0"/>
            </a:p>
          </p:txBody>
        </p:sp>
      </p:grpSp>
      <p:sp>
        <p:nvSpPr>
          <p:cNvPr id="5" name="Rectangle 4"/>
          <p:cNvSpPr/>
          <p:nvPr/>
        </p:nvSpPr>
        <p:spPr>
          <a:xfrm>
            <a:off x="2920999" y="3200401"/>
            <a:ext cx="838201" cy="482760"/>
          </a:xfrm>
          <a:prstGeom prst="rect">
            <a:avLst/>
          </a:prstGeom>
          <a:solidFill>
            <a:srgbClr val="FF0000">
              <a:alpha val="18000"/>
            </a:srgbClr>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2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47532"/>
            <a:ext cx="9144000" cy="2677656"/>
          </a:xfrm>
          <a:prstGeom prst="rect">
            <a:avLst/>
          </a:prstGeom>
          <a:noFill/>
        </p:spPr>
        <p:txBody>
          <a:bodyPr wrap="square" rtlCol="0">
            <a:spAutoFit/>
          </a:bodyPr>
          <a:lstStyle/>
          <a:p>
            <a:pPr marL="679450" indent="-457200">
              <a:buFont typeface="+mj-lt"/>
              <a:buAutoNum type="arabicPeriod"/>
            </a:pPr>
            <a:r>
              <a:rPr lang="en-US" sz="2800" b="1" dirty="0" smtClean="0">
                <a:latin typeface="Comic Sans MS"/>
                <a:cs typeface="Comic Sans MS"/>
              </a:rPr>
              <a:t>Satellite </a:t>
            </a:r>
            <a:r>
              <a:rPr lang="en-US" sz="2800" b="1" dirty="0">
                <a:latin typeface="Comic Sans MS"/>
                <a:cs typeface="Comic Sans MS"/>
              </a:rPr>
              <a:t>Data and Product </a:t>
            </a:r>
            <a:r>
              <a:rPr lang="en-US" sz="2800" b="1" dirty="0" smtClean="0">
                <a:latin typeface="Comic Sans MS"/>
                <a:cs typeface="Comic Sans MS"/>
              </a:rPr>
              <a:t>Support</a:t>
            </a:r>
          </a:p>
          <a:p>
            <a:pPr marL="222250"/>
            <a:endParaRPr lang="en-US" sz="800" b="1" dirty="0">
              <a:latin typeface="Comic Sans MS"/>
              <a:cs typeface="Comic Sans MS"/>
            </a:endParaRPr>
          </a:p>
          <a:p>
            <a:pPr marL="1092200" indent="-234950">
              <a:buFont typeface="Arial"/>
              <a:buChar char="•"/>
            </a:pPr>
            <a:r>
              <a:rPr lang="en-US" sz="2000" dirty="0" smtClean="0">
                <a:latin typeface="Comic Sans MS"/>
                <a:cs typeface="Comic Sans MS"/>
              </a:rPr>
              <a:t>CIMSS Satellite Imagery (e.g. SAL, pseudo natural color)</a:t>
            </a:r>
          </a:p>
          <a:p>
            <a:pPr marL="857250"/>
            <a:endParaRPr lang="en-US" sz="800" dirty="0" smtClean="0">
              <a:latin typeface="Comic Sans MS"/>
              <a:cs typeface="Comic Sans MS"/>
            </a:endParaRPr>
          </a:p>
          <a:p>
            <a:pPr marL="1092200" indent="-234950">
              <a:buFont typeface="Arial"/>
              <a:buChar char="•"/>
            </a:pPr>
            <a:r>
              <a:rPr lang="en-US" sz="2000" dirty="0" smtClean="0">
                <a:latin typeface="Comic Sans MS"/>
                <a:cs typeface="Comic Sans MS"/>
              </a:rPr>
              <a:t>CIMSS AMVs (Vis, IR, WV)</a:t>
            </a:r>
          </a:p>
          <a:p>
            <a:pPr marL="857250"/>
            <a:endParaRPr lang="en-US" sz="800" dirty="0" smtClean="0">
              <a:latin typeface="Comic Sans MS"/>
              <a:cs typeface="Comic Sans MS"/>
            </a:endParaRPr>
          </a:p>
          <a:p>
            <a:pPr marL="1092200" indent="-234950">
              <a:buFont typeface="Arial"/>
              <a:buChar char="•"/>
            </a:pPr>
            <a:r>
              <a:rPr lang="en-US" sz="2000" dirty="0">
                <a:latin typeface="Comic Sans MS"/>
                <a:cs typeface="Comic Sans MS"/>
              </a:rPr>
              <a:t>Tropical Overshooting Tops (TOTs</a:t>
            </a:r>
            <a:r>
              <a:rPr lang="en-US" sz="2000" dirty="0" smtClean="0">
                <a:latin typeface="Comic Sans MS"/>
                <a:cs typeface="Comic Sans MS"/>
              </a:rPr>
              <a:t>)</a:t>
            </a:r>
            <a:r>
              <a:rPr lang="en-US" sz="2000" dirty="0">
                <a:latin typeface="Comic Sans MS"/>
                <a:cs typeface="Comic Sans MS"/>
              </a:rPr>
              <a:t> </a:t>
            </a:r>
            <a:r>
              <a:rPr lang="en-US" sz="2000" dirty="0" smtClean="0">
                <a:latin typeface="Comic Sans MS"/>
                <a:cs typeface="Comic Sans MS"/>
              </a:rPr>
              <a:t>[poster session]</a:t>
            </a:r>
          </a:p>
          <a:p>
            <a:pPr marL="857250"/>
            <a:endParaRPr lang="en-US" sz="800" dirty="0" smtClean="0">
              <a:latin typeface="Comic Sans MS"/>
              <a:cs typeface="Comic Sans MS"/>
            </a:endParaRPr>
          </a:p>
          <a:p>
            <a:pPr marL="1092200" indent="-234950">
              <a:buFont typeface="Arial"/>
              <a:buChar char="•"/>
            </a:pPr>
            <a:r>
              <a:rPr lang="en-US" sz="2000" dirty="0" smtClean="0">
                <a:latin typeface="Comic Sans MS"/>
                <a:cs typeface="Comic Sans MS"/>
              </a:rPr>
              <a:t>Cloud</a:t>
            </a:r>
            <a:r>
              <a:rPr lang="en-US" sz="2000" dirty="0">
                <a:latin typeface="Comic Sans MS"/>
                <a:cs typeface="Comic Sans MS"/>
              </a:rPr>
              <a:t>-Top Height </a:t>
            </a:r>
            <a:r>
              <a:rPr lang="en-US" sz="2000" dirty="0" smtClean="0">
                <a:latin typeface="Comic Sans MS"/>
                <a:cs typeface="Comic Sans MS"/>
              </a:rPr>
              <a:t>Analyses (</a:t>
            </a:r>
            <a:r>
              <a:rPr lang="en-US" sz="2000" dirty="0">
                <a:latin typeface="Comic Sans MS"/>
                <a:cs typeface="Comic Sans MS"/>
              </a:rPr>
              <a:t>pressure alt</a:t>
            </a:r>
            <a:r>
              <a:rPr lang="en-US" sz="2000" dirty="0" smtClean="0">
                <a:latin typeface="Comic Sans MS"/>
                <a:cs typeface="Comic Sans MS"/>
              </a:rPr>
              <a:t>)</a:t>
            </a:r>
          </a:p>
          <a:p>
            <a:pPr marL="1092200" indent="-234950">
              <a:buFont typeface="Arial"/>
              <a:buChar char="•"/>
            </a:pPr>
            <a:endParaRPr lang="en-US" sz="800" dirty="0" smtClean="0">
              <a:latin typeface="Comic Sans MS"/>
              <a:cs typeface="Comic Sans MS"/>
            </a:endParaRPr>
          </a:p>
          <a:p>
            <a:pPr marL="1092200" indent="-234950">
              <a:buFont typeface="Arial"/>
              <a:buChar char="•"/>
            </a:pPr>
            <a:r>
              <a:rPr lang="en-US" sz="2000" dirty="0" smtClean="0">
                <a:latin typeface="Comic Sans MS"/>
                <a:cs typeface="Comic Sans MS"/>
              </a:rPr>
              <a:t>GOES-14 1-min rapid scan coordination (Ingrid)</a:t>
            </a:r>
          </a:p>
        </p:txBody>
      </p:sp>
      <p:sp>
        <p:nvSpPr>
          <p:cNvPr id="4" name="TextBox 3"/>
          <p:cNvSpPr txBox="1"/>
          <p:nvPr/>
        </p:nvSpPr>
        <p:spPr>
          <a:xfrm>
            <a:off x="0" y="0"/>
            <a:ext cx="9144000" cy="646331"/>
          </a:xfrm>
          <a:prstGeom prst="rect">
            <a:avLst/>
          </a:prstGeom>
          <a:noFill/>
        </p:spPr>
        <p:txBody>
          <a:bodyPr wrap="square" rtlCol="0">
            <a:spAutoFit/>
          </a:bodyPr>
          <a:lstStyle/>
          <a:p>
            <a:pPr algn="ctr"/>
            <a:r>
              <a:rPr lang="en-US" sz="3600" dirty="0" smtClean="0">
                <a:latin typeface="Comic Sans MS"/>
                <a:cs typeface="Comic Sans MS"/>
              </a:rPr>
              <a:t>2013 Real</a:t>
            </a:r>
            <a:r>
              <a:rPr lang="en-US" sz="3600" dirty="0">
                <a:latin typeface="Comic Sans MS"/>
                <a:cs typeface="Comic Sans MS"/>
              </a:rPr>
              <a:t>-Time Mission </a:t>
            </a:r>
            <a:r>
              <a:rPr lang="en-US" sz="3600" dirty="0" smtClean="0">
                <a:latin typeface="Comic Sans MS"/>
                <a:cs typeface="Comic Sans MS"/>
              </a:rPr>
              <a:t>Support</a:t>
            </a:r>
            <a:endParaRPr lang="en-US" sz="3600" dirty="0">
              <a:latin typeface="Comic Sans MS"/>
              <a:cs typeface="Comic Sans MS"/>
            </a:endParaRPr>
          </a:p>
        </p:txBody>
      </p:sp>
      <p:sp>
        <p:nvSpPr>
          <p:cNvPr id="6" name="TextBox 5"/>
          <p:cNvSpPr txBox="1"/>
          <p:nvPr/>
        </p:nvSpPr>
        <p:spPr>
          <a:xfrm>
            <a:off x="0" y="3985364"/>
            <a:ext cx="9144000" cy="2554545"/>
          </a:xfrm>
          <a:prstGeom prst="rect">
            <a:avLst/>
          </a:prstGeom>
          <a:noFill/>
        </p:spPr>
        <p:txBody>
          <a:bodyPr wrap="square" rtlCol="0">
            <a:spAutoFit/>
          </a:bodyPr>
          <a:lstStyle/>
          <a:p>
            <a:pPr marL="679450" indent="-457200">
              <a:buFont typeface="+mj-lt"/>
              <a:buAutoNum type="arabicPeriod" startAt="2"/>
            </a:pPr>
            <a:r>
              <a:rPr lang="en-US" sz="2800" b="1" dirty="0" smtClean="0">
                <a:latin typeface="Comic Sans MS"/>
                <a:cs typeface="Comic Sans MS"/>
              </a:rPr>
              <a:t>Mission Support (Wallops &amp; Remote)</a:t>
            </a:r>
          </a:p>
          <a:p>
            <a:pPr marL="222250"/>
            <a:endParaRPr lang="en-US" sz="800" b="1" dirty="0">
              <a:latin typeface="Comic Sans MS"/>
              <a:cs typeface="Comic Sans MS"/>
            </a:endParaRPr>
          </a:p>
          <a:p>
            <a:pPr marL="1092200" indent="-234950">
              <a:buFont typeface="Arial"/>
              <a:buChar char="•"/>
            </a:pPr>
            <a:r>
              <a:rPr lang="en-US" sz="2000" u="sng" dirty="0" smtClean="0">
                <a:latin typeface="Comic Sans MS"/>
                <a:cs typeface="Comic Sans MS"/>
              </a:rPr>
              <a:t>Forecasting</a:t>
            </a:r>
            <a:r>
              <a:rPr lang="en-US" sz="2000" dirty="0" smtClean="0">
                <a:latin typeface="Comic Sans MS"/>
                <a:cs typeface="Comic Sans MS"/>
              </a:rPr>
              <a:t>: Chip Helms (SUNY), Derrick Herndon (CIMSS), John Sears (CIMSS), Sarah </a:t>
            </a:r>
            <a:r>
              <a:rPr lang="en-US" sz="2000" dirty="0" err="1" smtClean="0">
                <a:latin typeface="Comic Sans MS"/>
                <a:cs typeface="Comic Sans MS"/>
              </a:rPr>
              <a:t>Monette</a:t>
            </a:r>
            <a:r>
              <a:rPr lang="en-US" sz="2000" dirty="0" smtClean="0">
                <a:latin typeface="Comic Sans MS"/>
                <a:cs typeface="Comic Sans MS"/>
              </a:rPr>
              <a:t> (CIMSS)</a:t>
            </a:r>
          </a:p>
          <a:p>
            <a:pPr marL="1092200" indent="-234950">
              <a:buFont typeface="Arial"/>
              <a:buChar char="•"/>
            </a:pPr>
            <a:endParaRPr lang="en-US" sz="800" dirty="0" smtClean="0">
              <a:latin typeface="Comic Sans MS"/>
              <a:cs typeface="Comic Sans MS"/>
            </a:endParaRPr>
          </a:p>
          <a:p>
            <a:pPr marL="1092200" indent="-234950">
              <a:buFont typeface="Arial"/>
              <a:buChar char="•"/>
            </a:pPr>
            <a:r>
              <a:rPr lang="en-US" sz="2000" u="sng" dirty="0" smtClean="0">
                <a:latin typeface="Comic Sans MS"/>
                <a:cs typeface="Comic Sans MS"/>
              </a:rPr>
              <a:t>Mission Scientist</a:t>
            </a:r>
            <a:r>
              <a:rPr lang="en-US" sz="2000" dirty="0" smtClean="0">
                <a:latin typeface="Comic Sans MS"/>
                <a:cs typeface="Comic Sans MS"/>
              </a:rPr>
              <a:t>: </a:t>
            </a:r>
            <a:r>
              <a:rPr lang="en-US" sz="2000" dirty="0" err="1" smtClean="0">
                <a:latin typeface="Comic Sans MS"/>
                <a:cs typeface="Comic Sans MS"/>
              </a:rPr>
              <a:t>Velden</a:t>
            </a:r>
            <a:endParaRPr lang="en-US" sz="2000" dirty="0" smtClean="0">
              <a:latin typeface="Comic Sans MS"/>
              <a:cs typeface="Comic Sans MS"/>
            </a:endParaRPr>
          </a:p>
          <a:p>
            <a:pPr marL="1092200" indent="-234950">
              <a:buFont typeface="Arial"/>
              <a:buChar char="•"/>
            </a:pPr>
            <a:endParaRPr lang="en-US" sz="800" dirty="0" smtClean="0">
              <a:latin typeface="Comic Sans MS"/>
              <a:cs typeface="Comic Sans MS"/>
            </a:endParaRPr>
          </a:p>
          <a:p>
            <a:pPr marL="1092200" indent="-234950">
              <a:buFont typeface="Arial"/>
              <a:buChar char="•"/>
            </a:pPr>
            <a:r>
              <a:rPr lang="en-US" sz="2000" dirty="0">
                <a:latin typeface="Comic Sans MS"/>
                <a:cs typeface="Comic Sans MS"/>
              </a:rPr>
              <a:t>Global </a:t>
            </a:r>
            <a:r>
              <a:rPr lang="en-US" sz="2000" dirty="0" smtClean="0">
                <a:latin typeface="Comic Sans MS"/>
                <a:cs typeface="Comic Sans MS"/>
              </a:rPr>
              <a:t>Hawk </a:t>
            </a:r>
            <a:r>
              <a:rPr lang="en-US" sz="2000" u="sng" dirty="0" smtClean="0">
                <a:latin typeface="Comic Sans MS"/>
                <a:cs typeface="Comic Sans MS"/>
              </a:rPr>
              <a:t>GPS </a:t>
            </a:r>
            <a:r>
              <a:rPr lang="en-US" sz="2000" u="sng" dirty="0" err="1" smtClean="0">
                <a:latin typeface="Comic Sans MS"/>
                <a:cs typeface="Comic Sans MS"/>
              </a:rPr>
              <a:t>Dropsonde</a:t>
            </a:r>
            <a:r>
              <a:rPr lang="en-US" sz="2000" u="sng" dirty="0" smtClean="0">
                <a:latin typeface="Comic Sans MS"/>
                <a:cs typeface="Comic Sans MS"/>
              </a:rPr>
              <a:t> Processing</a:t>
            </a:r>
            <a:r>
              <a:rPr lang="en-US" sz="2000" dirty="0" smtClean="0">
                <a:latin typeface="Comic Sans MS"/>
                <a:cs typeface="Comic Sans MS"/>
              </a:rPr>
              <a:t>: Dunion</a:t>
            </a:r>
          </a:p>
          <a:p>
            <a:pPr marL="1092200" indent="-234950">
              <a:buFont typeface="Arial"/>
              <a:buChar char="•"/>
            </a:pPr>
            <a:endParaRPr lang="en-US" sz="800" dirty="0" smtClean="0">
              <a:latin typeface="Comic Sans MS"/>
              <a:cs typeface="Comic Sans MS"/>
            </a:endParaRPr>
          </a:p>
          <a:p>
            <a:pPr marL="1092200" indent="-234950">
              <a:buFont typeface="Arial"/>
              <a:buChar char="•"/>
            </a:pPr>
            <a:r>
              <a:rPr lang="en-US" sz="2000" dirty="0" smtClean="0">
                <a:latin typeface="Comic Sans MS"/>
                <a:cs typeface="Comic Sans MS"/>
              </a:rPr>
              <a:t>NOAA Coordination: Dunion</a:t>
            </a:r>
          </a:p>
        </p:txBody>
      </p:sp>
    </p:spTree>
    <p:extLst>
      <p:ext uri="{BB962C8B-B14F-4D97-AF65-F5344CB8AC3E}">
        <p14:creationId xmlns:p14="http://schemas.microsoft.com/office/powerpoint/2010/main" val="2734539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0" y="2506134"/>
            <a:ext cx="9144000" cy="1323439"/>
          </a:xfrm>
          <a:prstGeom prst="rect">
            <a:avLst/>
          </a:prstGeom>
          <a:noFill/>
          <a:ln w="9525">
            <a:noFill/>
            <a:miter lim="800000"/>
            <a:headEnd/>
            <a:tailEnd/>
          </a:ln>
        </p:spPr>
        <p:txBody>
          <a:bodyPr>
            <a:spAutoFit/>
          </a:bodyPr>
          <a:lstStyle/>
          <a:p>
            <a:pPr algn="ctr"/>
            <a:r>
              <a:rPr lang="en-US" sz="4800" dirty="0" smtClean="0">
                <a:latin typeface="Comic Sans MS" pitchFamily="66" charset="0"/>
              </a:rPr>
              <a:t>Satellite Products</a:t>
            </a:r>
          </a:p>
          <a:p>
            <a:pPr algn="ctr"/>
            <a:r>
              <a:rPr lang="en-US" sz="3200" dirty="0" smtClean="0">
                <a:latin typeface="Comic Sans MS" pitchFamily="66" charset="0"/>
              </a:rPr>
              <a:t>Real-time and Experimental</a:t>
            </a:r>
            <a:endParaRPr lang="en-US" sz="3200" dirty="0">
              <a:latin typeface="Comic Sans MS" pitchFamily="66" charset="0"/>
            </a:endParaRPr>
          </a:p>
        </p:txBody>
      </p:sp>
    </p:spTree>
    <p:extLst>
      <p:ext uri="{BB962C8B-B14F-4D97-AF65-F5344CB8AC3E}">
        <p14:creationId xmlns:p14="http://schemas.microsoft.com/office/powerpoint/2010/main" val="9505643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61305" y="1644316"/>
            <a:ext cx="4551942" cy="51155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068" y="81583"/>
            <a:ext cx="8476179" cy="956845"/>
          </a:xfrm>
        </p:spPr>
        <p:txBody>
          <a:bodyPr>
            <a:noAutofit/>
          </a:bodyPr>
          <a:lstStyle/>
          <a:p>
            <a:r>
              <a:rPr lang="en-US" sz="3200" dirty="0" smtClean="0">
                <a:effectLst>
                  <a:glow rad="266700">
                    <a:schemeClr val="bg1">
                      <a:alpha val="75000"/>
                    </a:schemeClr>
                  </a:glow>
                </a:effectLst>
              </a:rPr>
              <a:t>Validation </a:t>
            </a:r>
            <a:r>
              <a:rPr lang="en-US" sz="3200" dirty="0">
                <a:effectLst>
                  <a:glow rad="266700">
                    <a:schemeClr val="bg1">
                      <a:alpha val="75000"/>
                    </a:schemeClr>
                  </a:glow>
                </a:effectLst>
              </a:rPr>
              <a:t>of </a:t>
            </a:r>
            <a:r>
              <a:rPr lang="en-US" sz="3200" dirty="0" smtClean="0">
                <a:effectLst>
                  <a:glow rad="266700">
                    <a:schemeClr val="bg1">
                      <a:alpha val="75000"/>
                    </a:schemeClr>
                  </a:glow>
                </a:effectLst>
              </a:rPr>
              <a:t>Satellite-Derived Cloud Top Heights </a:t>
            </a:r>
            <a:r>
              <a:rPr lang="en-US" sz="3200" dirty="0">
                <a:effectLst>
                  <a:glow rad="266700">
                    <a:schemeClr val="bg1">
                      <a:alpha val="75000"/>
                    </a:schemeClr>
                  </a:glow>
                </a:effectLst>
              </a:rPr>
              <a:t>in Tropical Cyclones using </a:t>
            </a:r>
            <a:r>
              <a:rPr lang="en-US" sz="3200" dirty="0" smtClean="0">
                <a:effectLst>
                  <a:glow rad="266700">
                    <a:schemeClr val="bg1">
                      <a:alpha val="75000"/>
                    </a:schemeClr>
                  </a:glow>
                </a:effectLst>
              </a:rPr>
              <a:t>HS3 Observations </a:t>
            </a:r>
            <a:endParaRPr lang="en-US" sz="3200" dirty="0"/>
          </a:p>
        </p:txBody>
      </p:sp>
      <p:sp>
        <p:nvSpPr>
          <p:cNvPr id="3" name="Content Placeholder 2"/>
          <p:cNvSpPr>
            <a:spLocks noGrp="1"/>
          </p:cNvSpPr>
          <p:nvPr>
            <p:ph idx="1"/>
          </p:nvPr>
        </p:nvSpPr>
        <p:spPr>
          <a:xfrm>
            <a:off x="4561305" y="1038428"/>
            <a:ext cx="3668295" cy="677111"/>
          </a:xfrm>
        </p:spPr>
        <p:txBody>
          <a:bodyPr>
            <a:normAutofit fontScale="62500" lnSpcReduction="20000"/>
          </a:bodyPr>
          <a:lstStyle/>
          <a:p>
            <a:pPr marL="0" indent="0">
              <a:buNone/>
            </a:pPr>
            <a:r>
              <a:rPr lang="en-US" i="1" dirty="0" smtClean="0"/>
              <a:t>PIs: Christopher </a:t>
            </a:r>
            <a:r>
              <a:rPr lang="en-US" i="1" dirty="0" err="1" smtClean="0"/>
              <a:t>Velden</a:t>
            </a:r>
            <a:r>
              <a:rPr lang="en-US" i="1" dirty="0" smtClean="0"/>
              <a:t> and Sarah </a:t>
            </a:r>
            <a:r>
              <a:rPr lang="en-US" i="1" dirty="0" err="1" smtClean="0"/>
              <a:t>Monette</a:t>
            </a:r>
            <a:r>
              <a:rPr lang="en-US" i="1" dirty="0" smtClean="0"/>
              <a:t> – Univ. Wisconsin-CIMSS</a:t>
            </a:r>
            <a:endParaRPr lang="en-US" i="1" dirty="0"/>
          </a:p>
        </p:txBody>
      </p:sp>
      <p:sp>
        <p:nvSpPr>
          <p:cNvPr id="4" name="Text Placeholder 3"/>
          <p:cNvSpPr>
            <a:spLocks noGrp="1"/>
          </p:cNvSpPr>
          <p:nvPr>
            <p:ph type="body" sz="half" idx="2"/>
          </p:nvPr>
        </p:nvSpPr>
        <p:spPr>
          <a:xfrm>
            <a:off x="99717" y="1038429"/>
            <a:ext cx="4461588" cy="4786756"/>
          </a:xfrm>
        </p:spPr>
        <p:txBody>
          <a:bodyPr>
            <a:normAutofit/>
          </a:bodyPr>
          <a:lstStyle/>
          <a:p>
            <a:r>
              <a:rPr lang="en-US" sz="2400" dirty="0" smtClean="0"/>
              <a:t>• Goal: Utilize HS3 TC over-flight measurements &gt;&gt; assess the quality of cloud heights derived from the NESDIS ACHA algorithm</a:t>
            </a:r>
          </a:p>
          <a:p>
            <a:endParaRPr lang="en-US" sz="800" dirty="0" smtClean="0"/>
          </a:p>
          <a:p>
            <a:r>
              <a:rPr lang="en-US" sz="2400" dirty="0" smtClean="0"/>
              <a:t>• Compare ACHA estimates with collocated CPL and S-HIS measurements</a:t>
            </a:r>
          </a:p>
          <a:p>
            <a:r>
              <a:rPr lang="en-US" sz="2400" dirty="0" smtClean="0"/>
              <a:t>	</a:t>
            </a:r>
          </a:p>
          <a:p>
            <a:endParaRPr lang="en-US" sz="2400" dirty="0"/>
          </a:p>
        </p:txBody>
      </p:sp>
      <p:pic>
        <p:nvPicPr>
          <p:cNvPr id="5" name="Picture 4" descr="Draft-1.8b.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73438" y="81583"/>
            <a:ext cx="766522" cy="843091"/>
          </a:xfrm>
          <a:prstGeom prst="rect">
            <a:avLst/>
          </a:prstGeom>
        </p:spPr>
      </p:pic>
      <p:pic>
        <p:nvPicPr>
          <p:cNvPr id="8" name="Picture 7" descr="GH_flight_20120915_0715_only_goes_BT_dropsonde_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17" y="4120301"/>
            <a:ext cx="3829390" cy="273953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657" y="924674"/>
            <a:ext cx="774896" cy="627321"/>
          </a:xfrm>
          <a:prstGeom prst="rect">
            <a:avLst/>
          </a:prstGeom>
        </p:spPr>
      </p:pic>
      <p:pic>
        <p:nvPicPr>
          <p:cNvPr id="10" name="Picture 9" descr="SHIS_CPL_ACH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497" y="1715539"/>
            <a:ext cx="4349579" cy="4920040"/>
          </a:xfrm>
          <a:prstGeom prst="rect">
            <a:avLst/>
          </a:prstGeom>
        </p:spPr>
      </p:pic>
    </p:spTree>
    <p:extLst>
      <p:ext uri="{BB962C8B-B14F-4D97-AF65-F5344CB8AC3E}">
        <p14:creationId xmlns:p14="http://schemas.microsoft.com/office/powerpoint/2010/main" val="6909758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40141" y="1046272"/>
            <a:ext cx="3979818" cy="57917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068" y="81583"/>
            <a:ext cx="8476179" cy="956845"/>
          </a:xfrm>
        </p:spPr>
        <p:txBody>
          <a:bodyPr>
            <a:noAutofit/>
          </a:bodyPr>
          <a:lstStyle/>
          <a:p>
            <a:r>
              <a:rPr lang="en-US" sz="3200" dirty="0" smtClean="0">
                <a:effectLst>
                  <a:glow rad="266700">
                    <a:schemeClr val="bg1">
                      <a:alpha val="75000"/>
                    </a:schemeClr>
                  </a:glow>
                </a:effectLst>
              </a:rPr>
              <a:t>Validation </a:t>
            </a:r>
            <a:r>
              <a:rPr lang="en-US" sz="3200" dirty="0">
                <a:effectLst>
                  <a:glow rad="266700">
                    <a:schemeClr val="bg1">
                      <a:alpha val="75000"/>
                    </a:schemeClr>
                  </a:glow>
                </a:effectLst>
              </a:rPr>
              <a:t>of </a:t>
            </a:r>
            <a:r>
              <a:rPr lang="en-US" sz="3200" dirty="0" smtClean="0">
                <a:effectLst>
                  <a:glow rad="266700">
                    <a:schemeClr val="bg1">
                      <a:alpha val="75000"/>
                    </a:schemeClr>
                  </a:glow>
                </a:effectLst>
              </a:rPr>
              <a:t>Satellite-Derived Cloud Top Heights </a:t>
            </a:r>
            <a:r>
              <a:rPr lang="en-US" sz="3200" dirty="0">
                <a:effectLst>
                  <a:glow rad="266700">
                    <a:schemeClr val="bg1">
                      <a:alpha val="75000"/>
                    </a:schemeClr>
                  </a:glow>
                </a:effectLst>
              </a:rPr>
              <a:t>in Tropical Cyclones using </a:t>
            </a:r>
            <a:r>
              <a:rPr lang="en-US" sz="3200" dirty="0" smtClean="0">
                <a:effectLst>
                  <a:glow rad="266700">
                    <a:schemeClr val="bg1">
                      <a:alpha val="75000"/>
                    </a:schemeClr>
                  </a:glow>
                </a:effectLst>
              </a:rPr>
              <a:t>HS3 Observations </a:t>
            </a:r>
            <a:endParaRPr lang="en-US" sz="3200" dirty="0"/>
          </a:p>
        </p:txBody>
      </p:sp>
      <p:sp>
        <p:nvSpPr>
          <p:cNvPr id="4" name="Text Placeholder 3"/>
          <p:cNvSpPr>
            <a:spLocks noGrp="1"/>
          </p:cNvSpPr>
          <p:nvPr>
            <p:ph type="body" sz="half" idx="2"/>
          </p:nvPr>
        </p:nvSpPr>
        <p:spPr>
          <a:xfrm>
            <a:off x="13068" y="1287529"/>
            <a:ext cx="4388230" cy="3704851"/>
          </a:xfrm>
        </p:spPr>
        <p:txBody>
          <a:bodyPr>
            <a:noAutofit/>
          </a:bodyPr>
          <a:lstStyle/>
          <a:p>
            <a:pPr marL="0" lvl="2"/>
            <a:endParaRPr lang="en-US" sz="1800" dirty="0" smtClean="0">
              <a:latin typeface="Arial" pitchFamily="34" charset="0"/>
              <a:cs typeface="Arial" pitchFamily="34" charset="0"/>
            </a:endParaRPr>
          </a:p>
          <a:p>
            <a:pPr marL="0" lvl="2"/>
            <a:endParaRPr lang="en-US" sz="1800" dirty="0">
              <a:latin typeface="Arial" pitchFamily="34" charset="0"/>
              <a:cs typeface="Arial" pitchFamily="34" charset="0"/>
            </a:endParaRPr>
          </a:p>
          <a:p>
            <a:pPr marL="122238" lvl="2" indent="-122238"/>
            <a:r>
              <a:rPr lang="en-US" sz="1800" dirty="0" smtClean="0">
                <a:latin typeface="Arial" pitchFamily="34" charset="0"/>
                <a:cs typeface="Arial" pitchFamily="34" charset="0"/>
              </a:rPr>
              <a:t>• </a:t>
            </a:r>
            <a:r>
              <a:rPr lang="en-US" sz="1800" dirty="0" smtClean="0">
                <a:solidFill>
                  <a:srgbClr val="000000"/>
                </a:solidFill>
                <a:latin typeface="Arial" pitchFamily="34" charset="0"/>
                <a:cs typeface="Arial" pitchFamily="34" charset="0"/>
              </a:rPr>
              <a:t>CPL </a:t>
            </a:r>
            <a:r>
              <a:rPr lang="en-US" sz="1800" dirty="0">
                <a:solidFill>
                  <a:srgbClr val="000000"/>
                </a:solidFill>
                <a:latin typeface="Arial" pitchFamily="34" charset="0"/>
                <a:cs typeface="Arial" pitchFamily="34" charset="0"/>
              </a:rPr>
              <a:t>optical depth </a:t>
            </a:r>
            <a:r>
              <a:rPr lang="en-US" sz="1800" dirty="0" smtClean="0">
                <a:solidFill>
                  <a:srgbClr val="000000"/>
                </a:solidFill>
                <a:latin typeface="Arial" pitchFamily="34" charset="0"/>
                <a:cs typeface="Arial" pitchFamily="34" charset="0"/>
              </a:rPr>
              <a:t>&gt;&gt; </a:t>
            </a:r>
            <a:r>
              <a:rPr lang="en-US" sz="1800" dirty="0" err="1" smtClean="0">
                <a:solidFill>
                  <a:srgbClr val="000000"/>
                </a:solidFill>
                <a:latin typeface="Arial" pitchFamily="34" charset="0"/>
                <a:cs typeface="Arial" pitchFamily="34" charset="0"/>
              </a:rPr>
              <a:t>explaind</a:t>
            </a:r>
            <a:r>
              <a:rPr lang="en-US" sz="1800" dirty="0" smtClean="0">
                <a:solidFill>
                  <a:srgbClr val="000000"/>
                </a:solidFill>
                <a:latin typeface="Arial" pitchFamily="34" charset="0"/>
                <a:cs typeface="Arial" pitchFamily="34" charset="0"/>
              </a:rPr>
              <a:t> </a:t>
            </a:r>
            <a:r>
              <a:rPr lang="en-US" sz="1800" dirty="0">
                <a:solidFill>
                  <a:srgbClr val="0000FF"/>
                </a:solidFill>
                <a:latin typeface="Arial" pitchFamily="34" charset="0"/>
                <a:cs typeface="Arial" pitchFamily="34" charset="0"/>
              </a:rPr>
              <a:t>43.3% of the variability </a:t>
            </a:r>
            <a:r>
              <a:rPr lang="en-US" sz="1800" dirty="0">
                <a:solidFill>
                  <a:srgbClr val="000000"/>
                </a:solidFill>
                <a:latin typeface="Arial" pitchFamily="34" charset="0"/>
                <a:cs typeface="Arial" pitchFamily="34" charset="0"/>
              </a:rPr>
              <a:t>between CPL </a:t>
            </a:r>
            <a:r>
              <a:rPr lang="en-US" sz="1800" dirty="0" err="1" smtClean="0">
                <a:solidFill>
                  <a:srgbClr val="000000"/>
                </a:solidFill>
                <a:latin typeface="Arial" pitchFamily="34" charset="0"/>
                <a:cs typeface="Arial" pitchFamily="34" charset="0"/>
              </a:rPr>
              <a:t>vs</a:t>
            </a:r>
            <a:r>
              <a:rPr lang="en-US" sz="1800" dirty="0" smtClean="0">
                <a:solidFill>
                  <a:srgbClr val="000000"/>
                </a:solidFill>
                <a:latin typeface="Arial" pitchFamily="34" charset="0"/>
                <a:cs typeface="Arial" pitchFamily="34" charset="0"/>
              </a:rPr>
              <a:t> ACHA cloud</a:t>
            </a:r>
            <a:r>
              <a:rPr lang="en-US" sz="1800" dirty="0">
                <a:solidFill>
                  <a:srgbClr val="000000"/>
                </a:solidFill>
                <a:latin typeface="Arial" pitchFamily="34" charset="0"/>
                <a:cs typeface="Arial" pitchFamily="34" charset="0"/>
              </a:rPr>
              <a:t>-top heights </a:t>
            </a:r>
            <a:r>
              <a:rPr lang="en-US" sz="1800" dirty="0" smtClean="0">
                <a:solidFill>
                  <a:srgbClr val="000000"/>
                </a:solidFill>
                <a:latin typeface="Arial" pitchFamily="34" charset="0"/>
                <a:cs typeface="Arial" pitchFamily="34" charset="0"/>
              </a:rPr>
              <a:t>(&gt;14 km)</a:t>
            </a:r>
            <a:endParaRPr lang="en-US" sz="1800" dirty="0">
              <a:solidFill>
                <a:srgbClr val="000000"/>
              </a:solidFill>
              <a:latin typeface="Arial" pitchFamily="34" charset="0"/>
              <a:cs typeface="Arial" pitchFamily="34" charset="0"/>
            </a:endParaRPr>
          </a:p>
          <a:p>
            <a:pPr marL="0" lvl="2"/>
            <a:endParaRPr lang="en-US" sz="1800" dirty="0" smtClean="0">
              <a:latin typeface="Arial" pitchFamily="34" charset="0"/>
              <a:cs typeface="Arial" pitchFamily="34" charset="0"/>
            </a:endParaRPr>
          </a:p>
          <a:p>
            <a:endParaRPr lang="en-US" sz="1800" dirty="0" smtClean="0">
              <a:latin typeface="Arial" pitchFamily="34" charset="0"/>
              <a:cs typeface="Arial" pitchFamily="34" charset="0"/>
            </a:endParaRPr>
          </a:p>
          <a:p>
            <a:endParaRPr lang="en-US" sz="1800" dirty="0">
              <a:latin typeface="Arial" pitchFamily="34" charset="0"/>
              <a:cs typeface="Arial" pitchFamily="34" charset="0"/>
            </a:endParaRPr>
          </a:p>
          <a:p>
            <a:endParaRPr lang="en-US" sz="1800" dirty="0" smtClean="0">
              <a:latin typeface="Arial" pitchFamily="34" charset="0"/>
              <a:cs typeface="Arial" pitchFamily="34" charset="0"/>
            </a:endParaRPr>
          </a:p>
          <a:p>
            <a:endParaRPr lang="en-US" sz="1800" dirty="0">
              <a:latin typeface="Arial" pitchFamily="34" charset="0"/>
              <a:cs typeface="Arial" pitchFamily="34" charset="0"/>
            </a:endParaRPr>
          </a:p>
          <a:p>
            <a:endParaRPr lang="en-US" sz="1800" dirty="0">
              <a:latin typeface="Arial" pitchFamily="34" charset="0"/>
              <a:cs typeface="Arial" pitchFamily="34" charset="0"/>
            </a:endParaRPr>
          </a:p>
          <a:p>
            <a:endParaRPr lang="en-US" sz="1800" dirty="0">
              <a:latin typeface="Arial" pitchFamily="34" charset="0"/>
              <a:cs typeface="Arial" pitchFamily="34" charset="0"/>
            </a:endParaRPr>
          </a:p>
          <a:p>
            <a:pPr marL="0" lvl="2">
              <a:buFont typeface="Arial" pitchFamily="34" charset="0"/>
              <a:buChar char="•"/>
            </a:pPr>
            <a:r>
              <a:rPr lang="en-US" sz="1800" dirty="0" smtClean="0">
                <a:solidFill>
                  <a:srgbClr val="000000"/>
                </a:solidFill>
                <a:latin typeface="Arial" pitchFamily="34" charset="0"/>
                <a:cs typeface="Arial" pitchFamily="34" charset="0"/>
              </a:rPr>
              <a:t>S-HIS </a:t>
            </a:r>
            <a:r>
              <a:rPr lang="en-US" sz="1800" dirty="0">
                <a:solidFill>
                  <a:srgbClr val="000000"/>
                </a:solidFill>
                <a:latin typeface="Arial" pitchFamily="34" charset="0"/>
                <a:cs typeface="Arial" pitchFamily="34" charset="0"/>
              </a:rPr>
              <a:t>emissivity </a:t>
            </a:r>
            <a:r>
              <a:rPr lang="en-US" sz="1800" dirty="0" smtClean="0">
                <a:solidFill>
                  <a:srgbClr val="000000"/>
                </a:solidFill>
                <a:latin typeface="Arial" pitchFamily="34" charset="0"/>
                <a:cs typeface="Arial" pitchFamily="34" charset="0"/>
              </a:rPr>
              <a:t>&gt;&gt; explains </a:t>
            </a:r>
            <a:r>
              <a:rPr lang="en-US" sz="1800" dirty="0">
                <a:solidFill>
                  <a:srgbClr val="0000FF"/>
                </a:solidFill>
                <a:latin typeface="Arial" pitchFamily="34" charset="0"/>
                <a:cs typeface="Arial" pitchFamily="34" charset="0"/>
              </a:rPr>
              <a:t>62.9% of the variability </a:t>
            </a:r>
            <a:r>
              <a:rPr lang="en-US" sz="1800" dirty="0">
                <a:solidFill>
                  <a:srgbClr val="000000"/>
                </a:solidFill>
                <a:latin typeface="Arial" pitchFamily="34" charset="0"/>
                <a:cs typeface="Arial" pitchFamily="34" charset="0"/>
              </a:rPr>
              <a:t>between S-HIS </a:t>
            </a:r>
            <a:r>
              <a:rPr lang="en-US" sz="1800" dirty="0" err="1" smtClean="0">
                <a:solidFill>
                  <a:srgbClr val="000000"/>
                </a:solidFill>
                <a:latin typeface="Arial" pitchFamily="34" charset="0"/>
                <a:cs typeface="Arial" pitchFamily="34" charset="0"/>
              </a:rPr>
              <a:t>vs</a:t>
            </a:r>
            <a:r>
              <a:rPr lang="en-US" sz="1800" dirty="0" smtClean="0">
                <a:solidFill>
                  <a:srgbClr val="000000"/>
                </a:solidFill>
                <a:latin typeface="Arial" pitchFamily="34" charset="0"/>
                <a:cs typeface="Arial" pitchFamily="34" charset="0"/>
              </a:rPr>
              <a:t> ACHA cloud</a:t>
            </a:r>
            <a:r>
              <a:rPr lang="en-US" sz="1800" dirty="0">
                <a:solidFill>
                  <a:srgbClr val="000000"/>
                </a:solidFill>
                <a:latin typeface="Arial" pitchFamily="34" charset="0"/>
                <a:cs typeface="Arial" pitchFamily="34" charset="0"/>
              </a:rPr>
              <a:t>-top pressures </a:t>
            </a:r>
            <a:r>
              <a:rPr lang="en-US" sz="1800" dirty="0" smtClean="0">
                <a:solidFill>
                  <a:srgbClr val="000000"/>
                </a:solidFill>
                <a:latin typeface="Arial" pitchFamily="34" charset="0"/>
                <a:cs typeface="Arial" pitchFamily="34" charset="0"/>
              </a:rPr>
              <a:t>(&gt;140 </a:t>
            </a:r>
            <a:r>
              <a:rPr lang="en-US" sz="1800" dirty="0" err="1" smtClean="0">
                <a:solidFill>
                  <a:srgbClr val="000000"/>
                </a:solidFill>
                <a:latin typeface="Arial" pitchFamily="34" charset="0"/>
                <a:cs typeface="Arial" pitchFamily="34" charset="0"/>
              </a:rPr>
              <a:t>hPa</a:t>
            </a:r>
            <a:r>
              <a:rPr lang="en-US" sz="1800" dirty="0" smtClean="0">
                <a:solidFill>
                  <a:srgbClr val="000000"/>
                </a:solidFill>
                <a:latin typeface="Arial" pitchFamily="34" charset="0"/>
                <a:cs typeface="Arial" pitchFamily="34" charset="0"/>
              </a:rPr>
              <a:t>)</a:t>
            </a:r>
            <a:endParaRPr lang="en-US" sz="800" dirty="0" smtClean="0">
              <a:latin typeface="Arial" pitchFamily="34" charset="0"/>
              <a:cs typeface="Arial" pitchFamily="34" charset="0"/>
            </a:endParaRPr>
          </a:p>
        </p:txBody>
      </p:sp>
      <p:pic>
        <p:nvPicPr>
          <p:cNvPr id="5" name="Picture 4" descr="Draft-1.8b.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489246" y="81583"/>
            <a:ext cx="650713" cy="7158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5564" y="489042"/>
            <a:ext cx="663683" cy="535191"/>
          </a:xfrm>
          <a:prstGeom prst="rect">
            <a:avLst/>
          </a:prstGeom>
        </p:spPr>
      </p:pic>
      <p:pic>
        <p:nvPicPr>
          <p:cNvPr id="9" name="Picture 8" descr="CPL_minus_ACHA_vs_CPL_OD_color_optical_depth_lt_1.5_removed.png"/>
          <p:cNvPicPr>
            <a:picLocks/>
          </p:cNvPicPr>
          <p:nvPr/>
        </p:nvPicPr>
        <p:blipFill>
          <a:blip r:embed="rId5">
            <a:extLst>
              <a:ext uri="{28A0092B-C50C-407E-A947-70E740481C1C}">
                <a14:useLocalDpi xmlns:a14="http://schemas.microsoft.com/office/drawing/2010/main" val="0"/>
              </a:ext>
            </a:extLst>
          </a:blip>
          <a:stretch>
            <a:fillRect/>
          </a:stretch>
        </p:blipFill>
        <p:spPr>
          <a:xfrm>
            <a:off x="5240144" y="1069570"/>
            <a:ext cx="3827656" cy="2899666"/>
          </a:xfrm>
          <a:prstGeom prst="rect">
            <a:avLst/>
          </a:prstGeom>
        </p:spPr>
      </p:pic>
      <p:pic>
        <p:nvPicPr>
          <p:cNvPr id="10" name="Picture 9" descr="SHIS_minus_ACHA_vs_SHIS_emiss_color_emissivity_lt_0.6_removed.png"/>
          <p:cNvPicPr>
            <a:picLocks/>
          </p:cNvPicPr>
          <p:nvPr/>
        </p:nvPicPr>
        <p:blipFill>
          <a:blip r:embed="rId6">
            <a:extLst>
              <a:ext uri="{28A0092B-C50C-407E-A947-70E740481C1C}">
                <a14:useLocalDpi xmlns:a14="http://schemas.microsoft.com/office/drawing/2010/main" val="0"/>
              </a:ext>
            </a:extLst>
          </a:blip>
          <a:stretch>
            <a:fillRect/>
          </a:stretch>
        </p:blipFill>
        <p:spPr>
          <a:xfrm>
            <a:off x="5240144" y="3997210"/>
            <a:ext cx="3827656" cy="2824594"/>
          </a:xfrm>
          <a:prstGeom prst="rect">
            <a:avLst/>
          </a:prstGeom>
        </p:spPr>
      </p:pic>
      <p:sp>
        <p:nvSpPr>
          <p:cNvPr id="14" name="TextBox 13"/>
          <p:cNvSpPr txBox="1"/>
          <p:nvPr/>
        </p:nvSpPr>
        <p:spPr>
          <a:xfrm>
            <a:off x="-2310" y="3116658"/>
            <a:ext cx="5142452" cy="1754327"/>
          </a:xfrm>
          <a:prstGeom prst="rect">
            <a:avLst/>
          </a:prstGeom>
          <a:noFill/>
        </p:spPr>
        <p:txBody>
          <a:bodyPr wrap="square" rtlCol="0">
            <a:spAutoFit/>
          </a:bodyPr>
          <a:lstStyle/>
          <a:p>
            <a:pPr marL="0" lvl="1"/>
            <a:r>
              <a:rPr lang="en-US" b="1" dirty="0" err="1">
                <a:solidFill>
                  <a:srgbClr val="C00000"/>
                </a:solidFill>
                <a:latin typeface="Arial" pitchFamily="34" charset="0"/>
                <a:cs typeface="Arial" pitchFamily="34" charset="0"/>
              </a:rPr>
              <a:t>Intercomparisons</a:t>
            </a:r>
            <a:r>
              <a:rPr lang="en-US" b="1" dirty="0">
                <a:solidFill>
                  <a:srgbClr val="C00000"/>
                </a:solidFill>
                <a:latin typeface="Arial" pitchFamily="34" charset="0"/>
                <a:cs typeface="Arial" pitchFamily="34" charset="0"/>
              </a:rPr>
              <a:t>- CPL, S-HIS </a:t>
            </a:r>
            <a:r>
              <a:rPr lang="en-US" b="1" dirty="0" smtClean="0">
                <a:solidFill>
                  <a:srgbClr val="C00000"/>
                </a:solidFill>
                <a:latin typeface="Arial" pitchFamily="34" charset="0"/>
                <a:cs typeface="Arial" pitchFamily="34" charset="0"/>
              </a:rPr>
              <a:t>(&amp; CALIOP), and </a:t>
            </a:r>
            <a:r>
              <a:rPr lang="en-US" b="1" dirty="0" err="1">
                <a:solidFill>
                  <a:srgbClr val="C00000"/>
                </a:solidFill>
                <a:latin typeface="Arial" pitchFamily="34" charset="0"/>
                <a:cs typeface="Arial" pitchFamily="34" charset="0"/>
              </a:rPr>
              <a:t>dropsondes</a:t>
            </a:r>
            <a:r>
              <a:rPr lang="en-US" b="1" dirty="0">
                <a:solidFill>
                  <a:srgbClr val="C00000"/>
                </a:solidFill>
                <a:latin typeface="Arial" pitchFamily="34" charset="0"/>
                <a:cs typeface="Arial" pitchFamily="34" charset="0"/>
              </a:rPr>
              <a:t>:</a:t>
            </a:r>
          </a:p>
          <a:p>
            <a:pPr marL="522288" lvl="1" indent="-244475">
              <a:buFont typeface="Arial"/>
              <a:buChar char="•"/>
            </a:pPr>
            <a:r>
              <a:rPr lang="en-US" i="1" dirty="0">
                <a:solidFill>
                  <a:srgbClr val="C00000"/>
                </a:solidFill>
                <a:latin typeface="Arial" pitchFamily="34" charset="0"/>
                <a:cs typeface="Arial" pitchFamily="34" charset="0"/>
              </a:rPr>
              <a:t>ACHA cloud-top heights &gt;&gt; generally biased low  (resolvability issues</a:t>
            </a:r>
            <a:r>
              <a:rPr lang="en-US" i="1" dirty="0" smtClean="0">
                <a:solidFill>
                  <a:srgbClr val="C00000"/>
                </a:solidFill>
                <a:latin typeface="Arial" pitchFamily="34" charset="0"/>
                <a:cs typeface="Arial" pitchFamily="34" charset="0"/>
              </a:rPr>
              <a:t>);</a:t>
            </a:r>
            <a:endParaRPr lang="en-US" i="1" dirty="0">
              <a:solidFill>
                <a:srgbClr val="C00000"/>
              </a:solidFill>
              <a:latin typeface="Arial" pitchFamily="34" charset="0"/>
              <a:cs typeface="Arial" pitchFamily="34" charset="0"/>
            </a:endParaRPr>
          </a:p>
          <a:p>
            <a:pPr marL="522288" lvl="1" indent="-244475">
              <a:buFont typeface="Arial"/>
              <a:buChar char="•"/>
            </a:pPr>
            <a:r>
              <a:rPr lang="en-US" i="1" dirty="0">
                <a:solidFill>
                  <a:srgbClr val="C00000"/>
                </a:solidFill>
                <a:latin typeface="Arial" pitchFamily="34" charset="0"/>
                <a:cs typeface="Arial" pitchFamily="34" charset="0"/>
              </a:rPr>
              <a:t>Best matches &gt;&gt; cold active and opaque cloud regions associated with </a:t>
            </a:r>
            <a:r>
              <a:rPr lang="en-US" i="1" dirty="0" smtClean="0">
                <a:solidFill>
                  <a:srgbClr val="C00000"/>
                </a:solidFill>
                <a:latin typeface="Arial" pitchFamily="34" charset="0"/>
                <a:cs typeface="Arial" pitchFamily="34" charset="0"/>
              </a:rPr>
              <a:t>TCs</a:t>
            </a:r>
            <a:r>
              <a:rPr lang="en-US" i="1" dirty="0">
                <a:solidFill>
                  <a:srgbClr val="C00000"/>
                </a:solidFill>
                <a:latin typeface="Arial" pitchFamily="34" charset="0"/>
                <a:cs typeface="Arial" pitchFamily="34" charset="0"/>
              </a:rPr>
              <a:t>;</a:t>
            </a:r>
          </a:p>
        </p:txBody>
      </p:sp>
      <p:sp>
        <p:nvSpPr>
          <p:cNvPr id="15" name="Right Arrow 14"/>
          <p:cNvSpPr/>
          <p:nvPr/>
        </p:nvSpPr>
        <p:spPr>
          <a:xfrm>
            <a:off x="4192546" y="2070011"/>
            <a:ext cx="873637" cy="643617"/>
          </a:xfrm>
          <a:prstGeom prst="rightArrow">
            <a:avLst/>
          </a:prstGeom>
          <a:gradFill flip="none" rotWithShape="1">
            <a:gsLst>
              <a:gs pos="0">
                <a:srgbClr val="0000FF"/>
              </a:gs>
              <a:gs pos="100000">
                <a:srgbClr val="9CAD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4192546" y="5266545"/>
            <a:ext cx="873637" cy="643617"/>
          </a:xfrm>
          <a:prstGeom prst="rightArrow">
            <a:avLst/>
          </a:prstGeom>
          <a:gradFill flip="none" rotWithShape="1">
            <a:gsLst>
              <a:gs pos="0">
                <a:srgbClr val="0000FF"/>
              </a:gs>
              <a:gs pos="100000">
                <a:srgbClr val="9CAD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0360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007L_Earl_09021834Z_HAMSR_xsect.gif"/>
          <p:cNvPicPr>
            <a:picLocks noChangeAspect="1"/>
          </p:cNvPicPr>
          <p:nvPr/>
        </p:nvPicPr>
        <p:blipFill rotWithShape="1">
          <a:blip r:embed="rId3">
            <a:extLst>
              <a:ext uri="{28A0092B-C50C-407E-A947-70E740481C1C}">
                <a14:useLocalDpi xmlns:a14="http://schemas.microsoft.com/office/drawing/2010/main" val="0"/>
              </a:ext>
            </a:extLst>
          </a:blip>
          <a:srcRect t="4031"/>
          <a:stretch/>
        </p:blipFill>
        <p:spPr>
          <a:xfrm>
            <a:off x="127000" y="2196885"/>
            <a:ext cx="4366548" cy="3484248"/>
          </a:xfrm>
          <a:prstGeom prst="rect">
            <a:avLst/>
          </a:prstGeom>
        </p:spPr>
      </p:pic>
      <p:sp>
        <p:nvSpPr>
          <p:cNvPr id="8" name="TextBox 3"/>
          <p:cNvSpPr txBox="1">
            <a:spLocks noChangeArrowheads="1"/>
          </p:cNvSpPr>
          <p:nvPr/>
        </p:nvSpPr>
        <p:spPr bwMode="auto">
          <a:xfrm>
            <a:off x="0" y="0"/>
            <a:ext cx="9144000" cy="1261884"/>
          </a:xfrm>
          <a:prstGeom prst="rect">
            <a:avLst/>
          </a:prstGeom>
          <a:noFill/>
          <a:ln w="9525">
            <a:noFill/>
            <a:miter lim="800000"/>
            <a:headEnd/>
            <a:tailEnd/>
          </a:ln>
        </p:spPr>
        <p:txBody>
          <a:bodyPr>
            <a:prstTxWarp prst="textNoShape">
              <a:avLst/>
            </a:prstTxWarp>
            <a:spAutoFit/>
          </a:bodyPr>
          <a:lstStyle/>
          <a:p>
            <a:pPr algn="ctr"/>
            <a:r>
              <a:rPr lang="en-US" sz="2800" dirty="0" smtClean="0">
                <a:latin typeface="Comic Sans MS" pitchFamily="-72" charset="0"/>
                <a:ea typeface="Comic Sans MS" pitchFamily="-72" charset="0"/>
                <a:cs typeface="Comic Sans MS" pitchFamily="-72" charset="0"/>
              </a:rPr>
              <a:t>Monitoring the Warm Core Anomaly Evolution</a:t>
            </a:r>
          </a:p>
          <a:p>
            <a:pPr algn="ctr"/>
            <a:r>
              <a:rPr lang="en-US" sz="2000" dirty="0" smtClean="0">
                <a:latin typeface="Comic Sans MS" pitchFamily="-72" charset="0"/>
                <a:ea typeface="Comic Sans MS" pitchFamily="-72" charset="0"/>
                <a:cs typeface="Comic Sans MS" pitchFamily="-72" charset="0"/>
              </a:rPr>
              <a:t> Goal: Use GH HAMSR over-flights to calibrate satellite estimates</a:t>
            </a:r>
          </a:p>
          <a:p>
            <a:pPr algn="ctr"/>
            <a:endParaRPr lang="en-US" sz="800" i="1" dirty="0" smtClean="0">
              <a:latin typeface="Comic Sans MS" pitchFamily="-72" charset="0"/>
              <a:ea typeface="Comic Sans MS" pitchFamily="-72" charset="0"/>
              <a:cs typeface="Comic Sans MS" pitchFamily="-72" charset="0"/>
            </a:endParaRPr>
          </a:p>
          <a:p>
            <a:pPr algn="ctr"/>
            <a:r>
              <a:rPr lang="en-US" sz="2000" dirty="0" smtClean="0">
                <a:latin typeface="Comic Sans MS" pitchFamily="-72" charset="0"/>
                <a:ea typeface="Comic Sans MS" pitchFamily="-72" charset="0"/>
                <a:cs typeface="Comic Sans MS" pitchFamily="-72" charset="0"/>
              </a:rPr>
              <a:t>2013: No Viable Cases; 2010: Hurricane Earl (GRIP)</a:t>
            </a:r>
            <a:endParaRPr lang="en-US" sz="2000" dirty="0">
              <a:latin typeface="Comic Sans MS" pitchFamily="-72" charset="0"/>
              <a:ea typeface="Comic Sans MS" pitchFamily="-72" charset="0"/>
              <a:cs typeface="Comic Sans MS" pitchFamily="-72" charset="0"/>
            </a:endParaRPr>
          </a:p>
        </p:txBody>
      </p:sp>
      <p:sp>
        <p:nvSpPr>
          <p:cNvPr id="2" name="TextBox 1"/>
          <p:cNvSpPr txBox="1"/>
          <p:nvPr/>
        </p:nvSpPr>
        <p:spPr>
          <a:xfrm>
            <a:off x="127000" y="1827553"/>
            <a:ext cx="4366548" cy="400110"/>
          </a:xfrm>
          <a:prstGeom prst="rect">
            <a:avLst/>
          </a:prstGeom>
          <a:noFill/>
        </p:spPr>
        <p:txBody>
          <a:bodyPr wrap="square" rtlCol="0">
            <a:spAutoFit/>
          </a:bodyPr>
          <a:lstStyle/>
          <a:p>
            <a:pPr algn="ctr"/>
            <a:r>
              <a:rPr lang="en-US" sz="2000" dirty="0" smtClean="0"/>
              <a:t>HAMSR x-section (Global Hawk)</a:t>
            </a:r>
            <a:endParaRPr lang="en-US" sz="2000" dirty="0"/>
          </a:p>
        </p:txBody>
      </p:sp>
      <p:pic>
        <p:nvPicPr>
          <p:cNvPr id="3" name="Picture 2" descr="100902_18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594" y="2196886"/>
            <a:ext cx="3484248" cy="3484248"/>
          </a:xfrm>
          <a:prstGeom prst="rect">
            <a:avLst/>
          </a:prstGeom>
        </p:spPr>
      </p:pic>
      <p:sp>
        <p:nvSpPr>
          <p:cNvPr id="9" name="TextBox 8"/>
          <p:cNvSpPr txBox="1"/>
          <p:nvPr/>
        </p:nvSpPr>
        <p:spPr>
          <a:xfrm>
            <a:off x="5054602" y="1827553"/>
            <a:ext cx="3586575" cy="400110"/>
          </a:xfrm>
          <a:prstGeom prst="rect">
            <a:avLst/>
          </a:prstGeom>
          <a:noFill/>
        </p:spPr>
        <p:txBody>
          <a:bodyPr wrap="square" rtlCol="0">
            <a:spAutoFit/>
          </a:bodyPr>
          <a:lstStyle/>
          <a:p>
            <a:pPr algn="ctr"/>
            <a:r>
              <a:rPr lang="en-US" sz="2000" dirty="0" smtClean="0"/>
              <a:t>GOES IR (02 Sep 2010 1845 UTC)</a:t>
            </a:r>
            <a:endParaRPr lang="en-US" sz="2000" dirty="0"/>
          </a:p>
        </p:txBody>
      </p:sp>
      <p:grpSp>
        <p:nvGrpSpPr>
          <p:cNvPr id="10" name="Group 9"/>
          <p:cNvGrpSpPr/>
          <p:nvPr/>
        </p:nvGrpSpPr>
        <p:grpSpPr>
          <a:xfrm>
            <a:off x="6204438" y="2959147"/>
            <a:ext cx="1261603" cy="1979430"/>
            <a:chOff x="6204438" y="2959147"/>
            <a:chExt cx="1261603" cy="1979430"/>
          </a:xfrm>
        </p:grpSpPr>
        <p:cxnSp>
          <p:nvCxnSpPr>
            <p:cNvPr id="11" name="Straight Connector 10"/>
            <p:cNvCxnSpPr/>
            <p:nvPr/>
          </p:nvCxnSpPr>
          <p:spPr>
            <a:xfrm flipV="1">
              <a:off x="6438900" y="3335868"/>
              <a:ext cx="774700" cy="1261532"/>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101839" y="2959147"/>
              <a:ext cx="364202" cy="461665"/>
            </a:xfrm>
            <a:prstGeom prst="rect">
              <a:avLst/>
            </a:prstGeom>
            <a:noFill/>
          </p:spPr>
          <p:txBody>
            <a:bodyPr wrap="none" rtlCol="0">
              <a:spAutoFit/>
            </a:bodyPr>
            <a:lstStyle/>
            <a:p>
              <a:r>
                <a:rPr lang="en-US" sz="2400" dirty="0" smtClean="0">
                  <a:solidFill>
                    <a:srgbClr val="FF0000"/>
                  </a:solidFill>
                </a:rPr>
                <a:t>A</a:t>
              </a:r>
              <a:endParaRPr lang="en-US" sz="2400" dirty="0">
                <a:solidFill>
                  <a:srgbClr val="FF0000"/>
                </a:solidFill>
              </a:endParaRPr>
            </a:p>
          </p:txBody>
        </p:sp>
        <p:sp>
          <p:nvSpPr>
            <p:cNvPr id="12" name="TextBox 11"/>
            <p:cNvSpPr txBox="1"/>
            <p:nvPr/>
          </p:nvSpPr>
          <p:spPr>
            <a:xfrm>
              <a:off x="6204438" y="4476912"/>
              <a:ext cx="364202" cy="461665"/>
            </a:xfrm>
            <a:prstGeom prst="rect">
              <a:avLst/>
            </a:prstGeom>
            <a:noFill/>
          </p:spPr>
          <p:txBody>
            <a:bodyPr wrap="none" rtlCol="0">
              <a:spAutoFit/>
            </a:bodyPr>
            <a:lstStyle/>
            <a:p>
              <a:r>
                <a:rPr lang="en-US" sz="2400" dirty="0" smtClean="0">
                  <a:solidFill>
                    <a:srgbClr val="FF0000"/>
                  </a:solidFill>
                </a:rPr>
                <a:t>B</a:t>
              </a:r>
              <a:endParaRPr lang="en-US" sz="2400" dirty="0">
                <a:solidFill>
                  <a:srgbClr val="FF0000"/>
                </a:solidFill>
              </a:endParaRPr>
            </a:p>
          </p:txBody>
        </p:sp>
      </p:grpSp>
      <p:grpSp>
        <p:nvGrpSpPr>
          <p:cNvPr id="18" name="Group 17"/>
          <p:cNvGrpSpPr/>
          <p:nvPr/>
        </p:nvGrpSpPr>
        <p:grpSpPr>
          <a:xfrm>
            <a:off x="375158" y="5151933"/>
            <a:ext cx="3683136" cy="461665"/>
            <a:chOff x="375158" y="5151933"/>
            <a:chExt cx="3683136" cy="461665"/>
          </a:xfrm>
        </p:grpSpPr>
        <p:sp>
          <p:nvSpPr>
            <p:cNvPr id="13" name="TextBox 12"/>
            <p:cNvSpPr txBox="1"/>
            <p:nvPr/>
          </p:nvSpPr>
          <p:spPr>
            <a:xfrm>
              <a:off x="375158" y="5151933"/>
              <a:ext cx="364202" cy="461665"/>
            </a:xfrm>
            <a:prstGeom prst="rect">
              <a:avLst/>
            </a:prstGeom>
            <a:noFill/>
          </p:spPr>
          <p:txBody>
            <a:bodyPr wrap="none" rtlCol="0">
              <a:spAutoFit/>
            </a:bodyPr>
            <a:lstStyle/>
            <a:p>
              <a:r>
                <a:rPr lang="en-US" sz="2400" dirty="0" smtClean="0"/>
                <a:t>A</a:t>
              </a:r>
              <a:endParaRPr lang="en-US" sz="2400" dirty="0"/>
            </a:p>
          </p:txBody>
        </p:sp>
        <p:sp>
          <p:nvSpPr>
            <p:cNvPr id="14" name="TextBox 13"/>
            <p:cNvSpPr txBox="1"/>
            <p:nvPr/>
          </p:nvSpPr>
          <p:spPr>
            <a:xfrm>
              <a:off x="3694092" y="5151933"/>
              <a:ext cx="364202" cy="461665"/>
            </a:xfrm>
            <a:prstGeom prst="rect">
              <a:avLst/>
            </a:prstGeom>
            <a:noFill/>
          </p:spPr>
          <p:txBody>
            <a:bodyPr wrap="none" rtlCol="0">
              <a:spAutoFit/>
            </a:bodyPr>
            <a:lstStyle/>
            <a:p>
              <a:r>
                <a:rPr lang="en-US" sz="2400" dirty="0" smtClean="0"/>
                <a:t>B</a:t>
              </a:r>
              <a:endParaRPr lang="en-US" sz="2400" dirty="0"/>
            </a:p>
          </p:txBody>
        </p:sp>
        <p:cxnSp>
          <p:nvCxnSpPr>
            <p:cNvPr id="15" name="Straight Connector 14"/>
            <p:cNvCxnSpPr/>
            <p:nvPr/>
          </p:nvCxnSpPr>
          <p:spPr>
            <a:xfrm>
              <a:off x="739360" y="5405967"/>
              <a:ext cx="2954732" cy="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Picture 4" descr="hamsr_amsu_drops_compare.jpg"/>
          <p:cNvPicPr>
            <a:picLocks noChangeAspect="1"/>
          </p:cNvPicPr>
          <p:nvPr/>
        </p:nvPicPr>
        <p:blipFill rotWithShape="1">
          <a:blip r:embed="rId5">
            <a:extLst>
              <a:ext uri="{28A0092B-C50C-407E-A947-70E740481C1C}">
                <a14:useLocalDpi xmlns:a14="http://schemas.microsoft.com/office/drawing/2010/main" val="0"/>
              </a:ext>
            </a:extLst>
          </a:blip>
          <a:srcRect l="13076" t="5041" r="15469" b="13535"/>
          <a:stretch/>
        </p:blipFill>
        <p:spPr>
          <a:xfrm>
            <a:off x="4613542" y="2196885"/>
            <a:ext cx="4530458" cy="3484249"/>
          </a:xfrm>
          <a:prstGeom prst="rect">
            <a:avLst/>
          </a:prstGeom>
        </p:spPr>
      </p:pic>
    </p:spTree>
    <p:extLst>
      <p:ext uri="{BB962C8B-B14F-4D97-AF65-F5344CB8AC3E}">
        <p14:creationId xmlns:p14="http://schemas.microsoft.com/office/powerpoint/2010/main" val="232795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46414"/>
            <a:ext cx="9067800" cy="1143000"/>
          </a:xfrm>
        </p:spPr>
        <p:txBody>
          <a:bodyPr anchor="ctr" anchorCtr="1">
            <a:normAutofit/>
          </a:bodyPr>
          <a:lstStyle/>
          <a:p>
            <a:r>
              <a:rPr lang="en-US" sz="3300" b="1" dirty="0">
                <a:latin typeface="Times New Roman" pitchFamily="18" charset="0"/>
                <a:cs typeface="Times New Roman" pitchFamily="18" charset="0"/>
              </a:rPr>
              <a:t>Can </a:t>
            </a:r>
            <a:r>
              <a:rPr lang="en-US" sz="3300" b="1" dirty="0" smtClean="0">
                <a:latin typeface="Times New Roman" pitchFamily="18" charset="0"/>
                <a:cs typeface="Times New Roman" pitchFamily="18" charset="0"/>
              </a:rPr>
              <a:t>Satellite-Derived TOTs be </a:t>
            </a:r>
            <a:r>
              <a:rPr lang="en-US" sz="3300" b="1" dirty="0">
                <a:latin typeface="Times New Roman" pitchFamily="18" charset="0"/>
                <a:cs typeface="Times New Roman" pitchFamily="18" charset="0"/>
              </a:rPr>
              <a:t>utilized as a proxy for potential strong updrafts?</a:t>
            </a:r>
          </a:p>
        </p:txBody>
      </p:sp>
      <p:sp>
        <p:nvSpPr>
          <p:cNvPr id="7" name="TextBox 6"/>
          <p:cNvSpPr txBox="1"/>
          <p:nvPr/>
        </p:nvSpPr>
        <p:spPr>
          <a:xfrm>
            <a:off x="294506" y="990600"/>
            <a:ext cx="8534400" cy="914761"/>
          </a:xfrm>
          <a:prstGeom prst="rect">
            <a:avLst/>
          </a:prstGeom>
          <a:noFill/>
        </p:spPr>
        <p:txBody>
          <a:bodyPr wrap="square" lIns="82954" tIns="41477" rIns="82954" bIns="41477" rtlCol="0">
            <a:spAutoFit/>
          </a:bodyPr>
          <a:lstStyle/>
          <a:p>
            <a:pPr algn="ctr"/>
            <a:r>
              <a:rPr lang="en-US" dirty="0" smtClean="0">
                <a:solidFill>
                  <a:schemeClr val="tx1"/>
                </a:solidFill>
              </a:rPr>
              <a:t>TOT BT Difference (i.e. TOT “strength”) </a:t>
            </a:r>
            <a:r>
              <a:rPr lang="en-US" dirty="0" err="1" smtClean="0">
                <a:solidFill>
                  <a:schemeClr val="tx1"/>
                </a:solidFill>
              </a:rPr>
              <a:t>vs</a:t>
            </a:r>
            <a:r>
              <a:rPr lang="en-US" dirty="0" smtClean="0">
                <a:solidFill>
                  <a:schemeClr val="tx1"/>
                </a:solidFill>
              </a:rPr>
              <a:t> ER-2 Doppler Radar updraft speeds in TCs</a:t>
            </a:r>
          </a:p>
          <a:p>
            <a:pPr algn="ctr"/>
            <a:r>
              <a:rPr lang="en-US" dirty="0" smtClean="0"/>
              <a:t>“Moderate Correlation”</a:t>
            </a:r>
            <a:endParaRPr lang="en-US" dirty="0" smtClean="0">
              <a:solidFill>
                <a:schemeClr val="tx1"/>
              </a:solidFill>
            </a:endParaRPr>
          </a:p>
          <a:p>
            <a:pPr algn="ctr"/>
            <a:r>
              <a:rPr lang="en-US" i="1" dirty="0"/>
              <a:t>s</a:t>
            </a:r>
            <a:r>
              <a:rPr lang="en-US" i="1" dirty="0" smtClean="0"/>
              <a:t>ee</a:t>
            </a:r>
            <a:r>
              <a:rPr lang="en-US" i="1" dirty="0" smtClean="0">
                <a:solidFill>
                  <a:schemeClr val="tx1"/>
                </a:solidFill>
              </a:rPr>
              <a:t> </a:t>
            </a:r>
            <a:r>
              <a:rPr lang="en-US" i="1" dirty="0" err="1" smtClean="0">
                <a:solidFill>
                  <a:schemeClr val="tx1"/>
                </a:solidFill>
              </a:rPr>
              <a:t>Heymsfield</a:t>
            </a:r>
            <a:r>
              <a:rPr lang="en-US" i="1" dirty="0" smtClean="0">
                <a:solidFill>
                  <a:schemeClr val="tx1"/>
                </a:solidFill>
              </a:rPr>
              <a:t> et al. (2010)</a:t>
            </a:r>
            <a:r>
              <a:rPr lang="en-US" i="1" dirty="0"/>
              <a:t> </a:t>
            </a:r>
            <a:r>
              <a:rPr lang="en-US" i="1" dirty="0" smtClean="0"/>
              <a:t>&amp; </a:t>
            </a:r>
            <a:r>
              <a:rPr lang="en-US" i="1" dirty="0" err="1" smtClean="0">
                <a:solidFill>
                  <a:schemeClr val="tx1"/>
                </a:solidFill>
              </a:rPr>
              <a:t>Velden</a:t>
            </a:r>
            <a:r>
              <a:rPr lang="en-US" i="1" dirty="0" smtClean="0">
                <a:solidFill>
                  <a:schemeClr val="tx1"/>
                </a:solidFill>
              </a:rPr>
              <a:t> et al. poster on Thursday</a:t>
            </a:r>
          </a:p>
        </p:txBody>
      </p:sp>
      <p:pic>
        <p:nvPicPr>
          <p:cNvPr id="5" name="Picture 4" descr="TOT_mag_vs_vertical_velocity_circl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71600" y="1911245"/>
            <a:ext cx="6629400" cy="3956155"/>
          </a:xfrm>
          <a:prstGeom prst="rect">
            <a:avLst/>
          </a:prstGeom>
        </p:spPr>
      </p:pic>
      <p:sp>
        <p:nvSpPr>
          <p:cNvPr id="2" name="TextBox 1"/>
          <p:cNvSpPr txBox="1"/>
          <p:nvPr/>
        </p:nvSpPr>
        <p:spPr>
          <a:xfrm>
            <a:off x="0" y="5867400"/>
            <a:ext cx="9144000" cy="923330"/>
          </a:xfrm>
          <a:prstGeom prst="rect">
            <a:avLst/>
          </a:prstGeom>
          <a:noFill/>
        </p:spPr>
        <p:txBody>
          <a:bodyPr wrap="square" rtlCol="0">
            <a:spAutoFit/>
          </a:bodyPr>
          <a:lstStyle/>
          <a:p>
            <a:pPr marL="177800" indent="-177800" algn="ctr">
              <a:buFont typeface="Arial"/>
              <a:buChar char="•"/>
            </a:pPr>
            <a:r>
              <a:rPr lang="en-US" dirty="0" smtClean="0">
                <a:solidFill>
                  <a:srgbClr val="0000FF"/>
                </a:solidFill>
              </a:rPr>
              <a:t>Sources of variance : timing &amp; location differences of aircraft</a:t>
            </a:r>
            <a:r>
              <a:rPr lang="en-US" dirty="0">
                <a:solidFill>
                  <a:srgbClr val="0000FF"/>
                </a:solidFill>
              </a:rPr>
              <a:t> </a:t>
            </a:r>
            <a:r>
              <a:rPr lang="en-US" dirty="0" err="1" smtClean="0">
                <a:solidFill>
                  <a:srgbClr val="0000FF"/>
                </a:solidFill>
              </a:rPr>
              <a:t>vs</a:t>
            </a:r>
            <a:r>
              <a:rPr lang="en-US" dirty="0" smtClean="0">
                <a:solidFill>
                  <a:srgbClr val="0000FF"/>
                </a:solidFill>
              </a:rPr>
              <a:t> satellite</a:t>
            </a:r>
          </a:p>
          <a:p>
            <a:pPr marL="177800" indent="-177800" algn="ctr">
              <a:buFont typeface="Arial"/>
              <a:buChar char="•"/>
            </a:pPr>
            <a:r>
              <a:rPr lang="en-US" dirty="0" smtClean="0">
                <a:solidFill>
                  <a:srgbClr val="0000FF"/>
                </a:solidFill>
              </a:rPr>
              <a:t>TOTs &gt;&gt; can discriminate tropical convection with strong updrafts to a certain degree</a:t>
            </a:r>
          </a:p>
          <a:p>
            <a:pPr marL="177800" indent="-177800" algn="ctr">
              <a:buFont typeface="Arial"/>
              <a:buChar char="•"/>
            </a:pPr>
            <a:r>
              <a:rPr lang="en-US" dirty="0" smtClean="0">
                <a:solidFill>
                  <a:srgbClr val="0000FF"/>
                </a:solidFill>
              </a:rPr>
              <a:t>Optimal approach: “TOTS + Cloud-Top Height” … predicting turbulence still a challenge </a:t>
            </a:r>
            <a:endParaRPr lang="en-US" dirty="0">
              <a:solidFill>
                <a:srgbClr val="0000FF"/>
              </a:solidFill>
            </a:endParaRPr>
          </a:p>
        </p:txBody>
      </p:sp>
      <p:sp>
        <p:nvSpPr>
          <p:cNvPr id="3" name="TextBox 2"/>
          <p:cNvSpPr txBox="1"/>
          <p:nvPr/>
        </p:nvSpPr>
        <p:spPr>
          <a:xfrm>
            <a:off x="-1511300" y="5092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420650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0" y="2506134"/>
            <a:ext cx="9144000" cy="1200328"/>
          </a:xfrm>
          <a:prstGeom prst="rect">
            <a:avLst/>
          </a:prstGeom>
          <a:noFill/>
          <a:ln w="9525">
            <a:noFill/>
            <a:miter lim="800000"/>
            <a:headEnd/>
            <a:tailEnd/>
          </a:ln>
        </p:spPr>
        <p:txBody>
          <a:bodyPr>
            <a:spAutoFit/>
          </a:bodyPr>
          <a:lstStyle/>
          <a:p>
            <a:pPr algn="ctr"/>
            <a:r>
              <a:rPr lang="en-US" sz="4400" dirty="0" smtClean="0">
                <a:latin typeface="Comic Sans MS" pitchFamily="66" charset="0"/>
              </a:rPr>
              <a:t>Phase Space Compositing</a:t>
            </a:r>
          </a:p>
          <a:p>
            <a:pPr algn="ctr"/>
            <a:r>
              <a:rPr lang="en-US" sz="2800" dirty="0" smtClean="0">
                <a:latin typeface="Comic Sans MS" pitchFamily="66" charset="0"/>
              </a:rPr>
              <a:t>Pre-Genesis Systems</a:t>
            </a:r>
            <a:endParaRPr lang="en-US" sz="2800" dirty="0">
              <a:latin typeface="Comic Sans MS" pitchFamily="66" charset="0"/>
            </a:endParaRPr>
          </a:p>
        </p:txBody>
      </p:sp>
    </p:spTree>
    <p:extLst>
      <p:ext uri="{BB962C8B-B14F-4D97-AF65-F5344CB8AC3E}">
        <p14:creationId xmlns:p14="http://schemas.microsoft.com/office/powerpoint/2010/main" val="19101274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11325</TotalTime>
  <Words>1898</Words>
  <Application>Microsoft Macintosh PowerPoint</Application>
  <PresentationFormat>On-screen Show (4:3)</PresentationFormat>
  <Paragraphs>281</Paragraphs>
  <Slides>23</Slides>
  <Notes>11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Validation of Satellite-Derived Cloud Top Heights in Tropical Cyclones using HS3 Observations </vt:lpstr>
      <vt:lpstr>Validation of Satellite-Derived Cloud Top Heights in Tropical Cyclones using HS3 Observations </vt:lpstr>
      <vt:lpstr>PowerPoint Presentation</vt:lpstr>
      <vt:lpstr>Can Satellite-Derived TOTs be utilized as a proxy for potential strong updrafts?</vt:lpstr>
      <vt:lpstr>PowerPoint Presentation</vt:lpstr>
      <vt:lpstr>Using a Phase Space to Composite  Pre-genesis Systems</vt:lpstr>
      <vt:lpstr>PowerPoint Presentation</vt:lpstr>
      <vt:lpstr>PowerPoint Presentation</vt:lpstr>
      <vt:lpstr>Looking Ahead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 Dunion</dc:creator>
  <cp:lastModifiedBy>Jason Dunion</cp:lastModifiedBy>
  <cp:revision>237</cp:revision>
  <dcterms:created xsi:type="dcterms:W3CDTF">2014-02-26T13:41:33Z</dcterms:created>
  <dcterms:modified xsi:type="dcterms:W3CDTF">2014-04-30T15:59:19Z</dcterms:modified>
</cp:coreProperties>
</file>