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1"/>
    <p:restoredTop sz="94655"/>
  </p:normalViewPr>
  <p:slideViewPr>
    <p:cSldViewPr snapToGrid="0" snapToObjects="1">
      <p:cViewPr varScale="1">
        <p:scale>
          <a:sx n="154" d="100"/>
          <a:sy n="154" d="100"/>
        </p:scale>
        <p:origin x="216"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67900-A464-4D4B-B6D8-4D78322DFF20}" type="datetimeFigureOut">
              <a:rPr lang="en-US" smtClean="0"/>
              <a:t>4/22/19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8C6AC-EEBB-B94D-B610-2D79FD21E5A4}" type="slidenum">
              <a:rPr lang="en-US" smtClean="0"/>
              <a:t>‹#›</a:t>
            </a:fld>
            <a:endParaRPr lang="en-US"/>
          </a:p>
        </p:txBody>
      </p:sp>
    </p:spTree>
    <p:extLst>
      <p:ext uri="{BB962C8B-B14F-4D97-AF65-F5344CB8AC3E}">
        <p14:creationId xmlns:p14="http://schemas.microsoft.com/office/powerpoint/2010/main" val="354514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a:t>
            </a:fld>
            <a:endParaRPr lang="en-US"/>
          </a:p>
        </p:txBody>
      </p:sp>
    </p:spTree>
    <p:extLst>
      <p:ext uri="{BB962C8B-B14F-4D97-AF65-F5344CB8AC3E}">
        <p14:creationId xmlns:p14="http://schemas.microsoft.com/office/powerpoint/2010/main" val="424174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10</a:t>
            </a:fld>
            <a:endParaRPr lang="en-US"/>
          </a:p>
        </p:txBody>
      </p:sp>
    </p:spTree>
    <p:extLst>
      <p:ext uri="{BB962C8B-B14F-4D97-AF65-F5344CB8AC3E}">
        <p14:creationId xmlns:p14="http://schemas.microsoft.com/office/powerpoint/2010/main" val="299083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11</a:t>
            </a:fld>
            <a:endParaRPr lang="en-US"/>
          </a:p>
        </p:txBody>
      </p:sp>
    </p:spTree>
    <p:extLst>
      <p:ext uri="{BB962C8B-B14F-4D97-AF65-F5344CB8AC3E}">
        <p14:creationId xmlns:p14="http://schemas.microsoft.com/office/powerpoint/2010/main" val="406564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12</a:t>
            </a:fld>
            <a:endParaRPr lang="en-US"/>
          </a:p>
        </p:txBody>
      </p:sp>
    </p:spTree>
    <p:extLst>
      <p:ext uri="{BB962C8B-B14F-4D97-AF65-F5344CB8AC3E}">
        <p14:creationId xmlns:p14="http://schemas.microsoft.com/office/powerpoint/2010/main" val="293747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13</a:t>
            </a:fld>
            <a:endParaRPr lang="en-US"/>
          </a:p>
        </p:txBody>
      </p:sp>
    </p:spTree>
    <p:extLst>
      <p:ext uri="{BB962C8B-B14F-4D97-AF65-F5344CB8AC3E}">
        <p14:creationId xmlns:p14="http://schemas.microsoft.com/office/powerpoint/2010/main" val="1405178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14</a:t>
            </a:fld>
            <a:endParaRPr lang="en-US"/>
          </a:p>
        </p:txBody>
      </p:sp>
    </p:spTree>
    <p:extLst>
      <p:ext uri="{BB962C8B-B14F-4D97-AF65-F5344CB8AC3E}">
        <p14:creationId xmlns:p14="http://schemas.microsoft.com/office/powerpoint/2010/main" val="31345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2</a:t>
            </a:fld>
            <a:endParaRPr lang="en-US"/>
          </a:p>
        </p:txBody>
      </p:sp>
    </p:spTree>
    <p:extLst>
      <p:ext uri="{BB962C8B-B14F-4D97-AF65-F5344CB8AC3E}">
        <p14:creationId xmlns:p14="http://schemas.microsoft.com/office/powerpoint/2010/main" val="283337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3</a:t>
            </a:fld>
            <a:endParaRPr lang="en-US"/>
          </a:p>
        </p:txBody>
      </p:sp>
    </p:spTree>
    <p:extLst>
      <p:ext uri="{BB962C8B-B14F-4D97-AF65-F5344CB8AC3E}">
        <p14:creationId xmlns:p14="http://schemas.microsoft.com/office/powerpoint/2010/main" val="218018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4</a:t>
            </a:fld>
            <a:endParaRPr lang="en-US"/>
          </a:p>
        </p:txBody>
      </p:sp>
    </p:spTree>
    <p:extLst>
      <p:ext uri="{BB962C8B-B14F-4D97-AF65-F5344CB8AC3E}">
        <p14:creationId xmlns:p14="http://schemas.microsoft.com/office/powerpoint/2010/main" val="2767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5</a:t>
            </a:fld>
            <a:endParaRPr lang="en-US"/>
          </a:p>
        </p:txBody>
      </p:sp>
    </p:spTree>
    <p:extLst>
      <p:ext uri="{BB962C8B-B14F-4D97-AF65-F5344CB8AC3E}">
        <p14:creationId xmlns:p14="http://schemas.microsoft.com/office/powerpoint/2010/main" val="252340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6</a:t>
            </a:fld>
            <a:endParaRPr lang="en-US"/>
          </a:p>
        </p:txBody>
      </p:sp>
    </p:spTree>
    <p:extLst>
      <p:ext uri="{BB962C8B-B14F-4D97-AF65-F5344CB8AC3E}">
        <p14:creationId xmlns:p14="http://schemas.microsoft.com/office/powerpoint/2010/main" val="363565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7</a:t>
            </a:fld>
            <a:endParaRPr lang="en-US"/>
          </a:p>
        </p:txBody>
      </p:sp>
    </p:spTree>
    <p:extLst>
      <p:ext uri="{BB962C8B-B14F-4D97-AF65-F5344CB8AC3E}">
        <p14:creationId xmlns:p14="http://schemas.microsoft.com/office/powerpoint/2010/main" val="37936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8</a:t>
            </a:fld>
            <a:endParaRPr lang="en-US"/>
          </a:p>
        </p:txBody>
      </p:sp>
    </p:spTree>
    <p:extLst>
      <p:ext uri="{BB962C8B-B14F-4D97-AF65-F5344CB8AC3E}">
        <p14:creationId xmlns:p14="http://schemas.microsoft.com/office/powerpoint/2010/main" val="376875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8C6AC-EEBB-B94D-B610-2D79FD21E5A4}" type="slidenum">
              <a:rPr lang="en-US" smtClean="0"/>
              <a:t>9</a:t>
            </a:fld>
            <a:endParaRPr lang="en-US"/>
          </a:p>
        </p:txBody>
      </p:sp>
    </p:spTree>
    <p:extLst>
      <p:ext uri="{BB962C8B-B14F-4D97-AF65-F5344CB8AC3E}">
        <p14:creationId xmlns:p14="http://schemas.microsoft.com/office/powerpoint/2010/main" val="205591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51B6-D4C3-1E43-8B5C-C31D7A83D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9CD2FD-1AD0-B746-B643-CC82E47D2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AAA4C-C0E6-604B-B1BE-E9DD0F9156E4}"/>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6D180F9D-A99A-3145-8AE7-427098F93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B52C1-2A8D-304D-8FFC-F181C716BA87}"/>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5138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C4C0-E30D-F64C-87D1-6DA548096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E6F916-9017-E94D-9AA7-EFD2073A22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F0B71-9D73-EF4F-8E6F-946570C6A3AB}"/>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42632D50-3F8F-A742-84B4-BB0C2731A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2604C-F9DF-7B4C-85F3-B092A8B66484}"/>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264712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344CE-0E1F-1B4E-95C2-59E490B729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0D7868-33C7-824F-8C19-3FD425F948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F4311-DB07-524C-A7D8-3A9A5EF01523}"/>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8A64EF57-1F90-434A-94C2-A5ECB37CA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33B22-4A75-9F49-A316-00BABC34C9B7}"/>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17660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38EA-B26C-5F42-A4F1-E900B195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2FD9-03FE-B241-8EE8-D31C20CC27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0C467-2A3B-D74A-B35F-30B35B93D03D}"/>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1E23D021-2528-1B4B-9624-B1A801D35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714A8-7D4E-DD4B-BD89-1ABB43A6AAF4}"/>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379848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A5B8-F3A5-AF4F-9D11-D196BD175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E44EBD-C9EE-3F4D-96D8-3939F9587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F7A96C-DF2D-134D-8B09-405F015A29C3}"/>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B5624762-3DC9-284C-8B5F-14DDABB3C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02A6F-F059-8448-AB0C-1021D3DDA56F}"/>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343128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FA1E-115A-BD46-BB99-1A4FF311A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BCF04-82A5-6A4A-ACF0-A15B11CE4A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05968-C1A1-9343-BDC4-17A55E8949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DF3EF9-B9AF-7D4B-A5F4-831E548050A8}"/>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6" name="Footer Placeholder 5">
            <a:extLst>
              <a:ext uri="{FF2B5EF4-FFF2-40B4-BE49-F238E27FC236}">
                <a16:creationId xmlns:a16="http://schemas.microsoft.com/office/drawing/2014/main" id="{C9ED8191-D465-114F-AE82-E8C2274DB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0337E-C407-644B-B5BA-E8FBDC29D675}"/>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289821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DEB5-BE46-E44C-B02B-3D497E89D9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BC5D1-DED6-7548-964E-81F772A50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4A55DF-68FF-F449-9677-D45C8648C2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BD170C-3C19-7141-A970-D22DE8A59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D58E21-C89C-854C-80E3-03D88CA58E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D9AC2-DB74-C849-B465-92DB1FC9A10B}"/>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8" name="Footer Placeholder 7">
            <a:extLst>
              <a:ext uri="{FF2B5EF4-FFF2-40B4-BE49-F238E27FC236}">
                <a16:creationId xmlns:a16="http://schemas.microsoft.com/office/drawing/2014/main" id="{77CBECD8-BDC6-0D4D-AB0B-A70E7FCD2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D9B0-30CC-3D42-ADF0-36F9EB0B17A4}"/>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300632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81704-85B2-BD46-B78E-2C0B310E36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47F3B-4E9A-244B-A643-D90EB6FEE1AB}"/>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4" name="Footer Placeholder 3">
            <a:extLst>
              <a:ext uri="{FF2B5EF4-FFF2-40B4-BE49-F238E27FC236}">
                <a16:creationId xmlns:a16="http://schemas.microsoft.com/office/drawing/2014/main" id="{D9F6452C-1D32-A344-ABE4-445A9DB9B9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163794-97F6-9349-9446-D49C2A6AB319}"/>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344692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F446A-1168-304E-8409-167AD081FF46}"/>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3" name="Footer Placeholder 2">
            <a:extLst>
              <a:ext uri="{FF2B5EF4-FFF2-40B4-BE49-F238E27FC236}">
                <a16:creationId xmlns:a16="http://schemas.microsoft.com/office/drawing/2014/main" id="{4520D12F-B429-4447-AB4A-80B3B6FB1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E9E13-2C10-6A48-8185-64686502110A}"/>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214364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157C-50FE-004F-9DA3-378281D6D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32560-D26D-5E41-B6B1-B4B60A5AA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05E29A-AE22-FC41-884F-5E81F4F6F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F091DC-6D5A-1345-8A83-30D4CCED7819}"/>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6" name="Footer Placeholder 5">
            <a:extLst>
              <a:ext uri="{FF2B5EF4-FFF2-40B4-BE49-F238E27FC236}">
                <a16:creationId xmlns:a16="http://schemas.microsoft.com/office/drawing/2014/main" id="{E4CFC4DB-723D-8F4D-B426-18BED1E676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0AC59-D38B-954A-8990-E0A98509BD10}"/>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321005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B28F-E1A2-4B4D-8E8B-35E49463B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3C2AA-8F4F-E449-8A5A-31E412A2C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D1B13F-C7BB-9241-AFEB-FC84EBD2E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C5C6FE-B4EA-7A4A-9A34-CEE1038B49EB}"/>
              </a:ext>
            </a:extLst>
          </p:cNvPr>
          <p:cNvSpPr>
            <a:spLocks noGrp="1"/>
          </p:cNvSpPr>
          <p:nvPr>
            <p:ph type="dt" sz="half" idx="10"/>
          </p:nvPr>
        </p:nvSpPr>
        <p:spPr/>
        <p:txBody>
          <a:bodyPr/>
          <a:lstStyle/>
          <a:p>
            <a:fld id="{81E792AD-764C-9749-997B-7745742663CD}" type="datetimeFigureOut">
              <a:rPr lang="en-US" smtClean="0"/>
              <a:t>4/22/19</a:t>
            </a:fld>
            <a:endParaRPr lang="en-US"/>
          </a:p>
        </p:txBody>
      </p:sp>
      <p:sp>
        <p:nvSpPr>
          <p:cNvPr id="6" name="Footer Placeholder 5">
            <a:extLst>
              <a:ext uri="{FF2B5EF4-FFF2-40B4-BE49-F238E27FC236}">
                <a16:creationId xmlns:a16="http://schemas.microsoft.com/office/drawing/2014/main" id="{1B4FC715-4961-214F-87C1-FFE94AF05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E23E5-88AC-BA42-AAF3-7FF35C645D43}"/>
              </a:ext>
            </a:extLst>
          </p:cNvPr>
          <p:cNvSpPr>
            <a:spLocks noGrp="1"/>
          </p:cNvSpPr>
          <p:nvPr>
            <p:ph type="sldNum" sz="quarter" idx="12"/>
          </p:nvPr>
        </p:nvSpPr>
        <p:spPr/>
        <p:txBody>
          <a:bodyPr/>
          <a:lstStyle/>
          <a:p>
            <a:fld id="{CF85B971-B9D7-4D4C-A59A-3FDC34DD1150}" type="slidenum">
              <a:rPr lang="en-US" smtClean="0"/>
              <a:t>‹#›</a:t>
            </a:fld>
            <a:endParaRPr lang="en-US"/>
          </a:p>
        </p:txBody>
      </p:sp>
    </p:spTree>
    <p:extLst>
      <p:ext uri="{BB962C8B-B14F-4D97-AF65-F5344CB8AC3E}">
        <p14:creationId xmlns:p14="http://schemas.microsoft.com/office/powerpoint/2010/main" val="406466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3AFC2-B073-114D-8A43-1C9D4800C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62B16A-CE72-D944-8681-E9877B3D6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2FD79-4675-C547-A40A-E2AE6E621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92AD-764C-9749-997B-7745742663CD}" type="datetimeFigureOut">
              <a:rPr lang="en-US" smtClean="0"/>
              <a:t>4/22/19</a:t>
            </a:fld>
            <a:endParaRPr lang="en-US"/>
          </a:p>
        </p:txBody>
      </p:sp>
      <p:sp>
        <p:nvSpPr>
          <p:cNvPr id="5" name="Footer Placeholder 4">
            <a:extLst>
              <a:ext uri="{FF2B5EF4-FFF2-40B4-BE49-F238E27FC236}">
                <a16:creationId xmlns:a16="http://schemas.microsoft.com/office/drawing/2014/main" id="{38A273DD-E449-E140-A2A1-936754B56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7417EC-38EA-064D-B8BF-5FB8972AD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5B971-B9D7-4D4C-A59A-3FDC34DD1150}" type="slidenum">
              <a:rPr lang="en-US" smtClean="0"/>
              <a:t>‹#›</a:t>
            </a:fld>
            <a:endParaRPr lang="en-US"/>
          </a:p>
        </p:txBody>
      </p:sp>
    </p:spTree>
    <p:extLst>
      <p:ext uri="{BB962C8B-B14F-4D97-AF65-F5344CB8AC3E}">
        <p14:creationId xmlns:p14="http://schemas.microsoft.com/office/powerpoint/2010/main" val="404788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tropic.ssec.wisc.edu/real-time/sa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ametsoc.org/doi/10.1175/2010JCLI3496.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tropic.ssec.wisc.edu/real-time/s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584775"/>
            <a:ext cx="12192000" cy="2492990"/>
          </a:xfrm>
          <a:prstGeom prst="rect">
            <a:avLst/>
          </a:prstGeom>
          <a:noFill/>
        </p:spPr>
        <p:txBody>
          <a:bodyPr wrap="square" rtlCol="0">
            <a:spAutoFit/>
          </a:bodyPr>
          <a:lstStyle/>
          <a:p>
            <a:r>
              <a:rPr lang="en-US" sz="2000" dirty="0"/>
              <a:t>What is the Saharan Air Layer?</a:t>
            </a:r>
          </a:p>
          <a:p>
            <a:endParaRPr lang="en-US" sz="800" dirty="0"/>
          </a:p>
          <a:p>
            <a:endParaRPr lang="en-US" sz="800" dirty="0"/>
          </a:p>
          <a:p>
            <a:r>
              <a:rPr lang="en-US" sz="1600" dirty="0"/>
              <a:t>The Saharan Air Layer (SAL) is a mass of very dry, dusty air that forms over the Sahara Desert during the late spring, summer, and early fall and  moves over the tropical North Atlantic every 3-5 days.  SAL outbreaks usually occupy a 2-2.5 mile thick layer of the atmosphere with base that is elevated about 1 mile above the surface.  The warmth, dryness, and strong winds associated with the SAL have been shown to suppress tropical cyclone formation and intensification.</a:t>
            </a:r>
          </a:p>
          <a:p>
            <a:endParaRPr lang="en-US" sz="800" dirty="0"/>
          </a:p>
          <a:p>
            <a:r>
              <a:rPr lang="en-US" sz="1600" dirty="0"/>
              <a:t>SAL activity usually ramps up in mid-June, peaks from late June to mid-August, and begins to rapidly subside after mid-August.  During peak period, individual SAL outbreaks reach farther to the west (as far west as Florida, Central America and even Texas) and cover vast areas of the Atlantic (sometimes as large as the lower 48 United States).</a:t>
            </a:r>
          </a:p>
        </p:txBody>
      </p:sp>
      <p:sp>
        <p:nvSpPr>
          <p:cNvPr id="4" name="TextBox 3">
            <a:extLst>
              <a:ext uri="{FF2B5EF4-FFF2-40B4-BE49-F238E27FC236}">
                <a16:creationId xmlns:a16="http://schemas.microsoft.com/office/drawing/2014/main" id="{E7ABE459-E321-2443-8023-E1E13BB52BED}"/>
              </a:ext>
            </a:extLst>
          </p:cNvPr>
          <p:cNvSpPr txBox="1"/>
          <p:nvPr/>
        </p:nvSpPr>
        <p:spPr>
          <a:xfrm>
            <a:off x="0" y="0"/>
            <a:ext cx="12192000" cy="584775"/>
          </a:xfrm>
          <a:prstGeom prst="rect">
            <a:avLst/>
          </a:prstGeom>
          <a:noFill/>
        </p:spPr>
        <p:txBody>
          <a:bodyPr wrap="square" rtlCol="0">
            <a:spAutoFit/>
          </a:bodyPr>
          <a:lstStyle/>
          <a:p>
            <a:pPr algn="ctr"/>
            <a:r>
              <a:rPr lang="en-US" sz="3200" dirty="0"/>
              <a:t>The Saharan Air Layer and Extreme Weather</a:t>
            </a:r>
          </a:p>
        </p:txBody>
      </p:sp>
      <p:pic>
        <p:nvPicPr>
          <p:cNvPr id="3" name="Picture 2">
            <a:extLst>
              <a:ext uri="{FF2B5EF4-FFF2-40B4-BE49-F238E27FC236}">
                <a16:creationId xmlns:a16="http://schemas.microsoft.com/office/drawing/2014/main" id="{9A826533-777E-974A-BEB8-D141C1B7FCA4}"/>
              </a:ext>
            </a:extLst>
          </p:cNvPr>
          <p:cNvPicPr>
            <a:picLocks noChangeAspect="1"/>
          </p:cNvPicPr>
          <p:nvPr/>
        </p:nvPicPr>
        <p:blipFill rotWithShape="1">
          <a:blip r:embed="rId3"/>
          <a:srcRect t="12363" b="34667"/>
          <a:stretch/>
        </p:blipFill>
        <p:spPr>
          <a:xfrm>
            <a:off x="1524000" y="3151552"/>
            <a:ext cx="9144000" cy="3632662"/>
          </a:xfrm>
          <a:prstGeom prst="rect">
            <a:avLst/>
          </a:prstGeom>
        </p:spPr>
      </p:pic>
    </p:spTree>
    <p:extLst>
      <p:ext uri="{BB962C8B-B14F-4D97-AF65-F5344CB8AC3E}">
        <p14:creationId xmlns:p14="http://schemas.microsoft.com/office/powerpoint/2010/main" val="32128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6CD41B-34E1-AD40-9E37-221A6FFA9570}"/>
              </a:ext>
            </a:extLst>
          </p:cNvPr>
          <p:cNvSpPr/>
          <p:nvPr/>
        </p:nvSpPr>
        <p:spPr>
          <a:xfrm>
            <a:off x="573578" y="1604355"/>
            <a:ext cx="10590415" cy="40898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C7C7E8-E957-194C-9D66-A2AD3A6163FA}"/>
              </a:ext>
            </a:extLst>
          </p:cNvPr>
          <p:cNvSpPr txBox="1"/>
          <p:nvPr/>
        </p:nvSpPr>
        <p:spPr>
          <a:xfrm>
            <a:off x="5530733" y="2798204"/>
            <a:ext cx="5433753" cy="1354217"/>
          </a:xfrm>
          <a:prstGeom prst="rect">
            <a:avLst/>
          </a:prstGeom>
          <a:noFill/>
        </p:spPr>
        <p:txBody>
          <a:bodyPr wrap="square" rtlCol="0">
            <a:spAutoFit/>
          </a:bodyPr>
          <a:lstStyle/>
          <a:p>
            <a:r>
              <a:rPr lang="en-US" dirty="0">
                <a:solidFill>
                  <a:schemeClr val="bg1"/>
                </a:solidFill>
              </a:rPr>
              <a:t>Assess Impacts From Observations</a:t>
            </a:r>
          </a:p>
          <a:p>
            <a:endParaRPr lang="en-US" sz="1600" dirty="0">
              <a:solidFill>
                <a:schemeClr val="bg1"/>
              </a:solidFill>
            </a:endParaRPr>
          </a:p>
          <a:p>
            <a:r>
              <a:rPr lang="en-US" sz="1200" dirty="0">
                <a:solidFill>
                  <a:schemeClr val="bg1"/>
                </a:solidFill>
              </a:rPr>
              <a:t>Continue to assess the impact of GPS dropsonde observations from NOAA’s P-3 </a:t>
            </a:r>
            <a:r>
              <a:rPr lang="en-US" sz="1200" dirty="0" err="1">
                <a:solidFill>
                  <a:schemeClr val="bg1"/>
                </a:solidFill>
              </a:rPr>
              <a:t>Orions</a:t>
            </a:r>
            <a:r>
              <a:rPr lang="en-US" sz="1200" dirty="0">
                <a:solidFill>
                  <a:schemeClr val="bg1"/>
                </a:solidFill>
              </a:rPr>
              <a:t> and G-IV jet on the NOAA GFS and HWRF models.  Specific goals will include assessing the impact of humidity and wind data on GFS and HWRF initial/forecast humidity fields and their forecasts of TC track, intensity and structure  </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Project Goals</a:t>
            </a:r>
          </a:p>
        </p:txBody>
      </p:sp>
      <p:pic>
        <p:nvPicPr>
          <p:cNvPr id="4" name="Picture 3">
            <a:extLst>
              <a:ext uri="{FF2B5EF4-FFF2-40B4-BE49-F238E27FC236}">
                <a16:creationId xmlns:a16="http://schemas.microsoft.com/office/drawing/2014/main" id="{B5ACBB70-3480-1A4B-A4F9-D68ED8F2EFE5}"/>
              </a:ext>
            </a:extLst>
          </p:cNvPr>
          <p:cNvPicPr>
            <a:picLocks noChangeAspect="1"/>
          </p:cNvPicPr>
          <p:nvPr/>
        </p:nvPicPr>
        <p:blipFill>
          <a:blip r:embed="rId3"/>
          <a:stretch>
            <a:fillRect/>
          </a:stretch>
        </p:blipFill>
        <p:spPr>
          <a:xfrm>
            <a:off x="809430" y="2114318"/>
            <a:ext cx="4485452" cy="2998008"/>
          </a:xfrm>
          <a:prstGeom prst="rect">
            <a:avLst/>
          </a:prstGeom>
        </p:spPr>
      </p:pic>
      <p:sp>
        <p:nvSpPr>
          <p:cNvPr id="10" name="TextBox 9">
            <a:extLst>
              <a:ext uri="{FF2B5EF4-FFF2-40B4-BE49-F238E27FC236}">
                <a16:creationId xmlns:a16="http://schemas.microsoft.com/office/drawing/2014/main" id="{3D170960-AC7F-684C-8B08-4DEFE97FE450}"/>
              </a:ext>
            </a:extLst>
          </p:cNvPr>
          <p:cNvSpPr txBox="1"/>
          <p:nvPr/>
        </p:nvSpPr>
        <p:spPr>
          <a:xfrm>
            <a:off x="0" y="6204181"/>
            <a:ext cx="12192000" cy="461665"/>
          </a:xfrm>
          <a:prstGeom prst="rect">
            <a:avLst/>
          </a:prstGeom>
          <a:noFill/>
        </p:spPr>
        <p:txBody>
          <a:bodyPr wrap="square" rtlCol="0">
            <a:spAutoFit/>
          </a:bodyPr>
          <a:lstStyle/>
          <a:p>
            <a:r>
              <a:rPr lang="en-US" sz="2400" dirty="0"/>
              <a:t>Publications &amp; References</a:t>
            </a:r>
          </a:p>
        </p:txBody>
      </p:sp>
    </p:spTree>
    <p:extLst>
      <p:ext uri="{BB962C8B-B14F-4D97-AF65-F5344CB8AC3E}">
        <p14:creationId xmlns:p14="http://schemas.microsoft.com/office/powerpoint/2010/main" val="57495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6CD41B-34E1-AD40-9E37-221A6FFA9570}"/>
              </a:ext>
            </a:extLst>
          </p:cNvPr>
          <p:cNvSpPr/>
          <p:nvPr/>
        </p:nvSpPr>
        <p:spPr>
          <a:xfrm>
            <a:off x="573578" y="1604355"/>
            <a:ext cx="10590415" cy="40898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C7C7E8-E957-194C-9D66-A2AD3A6163FA}"/>
              </a:ext>
            </a:extLst>
          </p:cNvPr>
          <p:cNvSpPr txBox="1"/>
          <p:nvPr/>
        </p:nvSpPr>
        <p:spPr>
          <a:xfrm>
            <a:off x="5530733" y="2798204"/>
            <a:ext cx="5433753" cy="1538883"/>
          </a:xfrm>
          <a:prstGeom prst="rect">
            <a:avLst/>
          </a:prstGeom>
          <a:noFill/>
        </p:spPr>
        <p:txBody>
          <a:bodyPr wrap="square" rtlCol="0">
            <a:spAutoFit/>
          </a:bodyPr>
          <a:lstStyle/>
          <a:p>
            <a:r>
              <a:rPr lang="en-US" dirty="0">
                <a:solidFill>
                  <a:schemeClr val="bg1"/>
                </a:solidFill>
              </a:rPr>
              <a:t>Additional Missions</a:t>
            </a:r>
          </a:p>
          <a:p>
            <a:endParaRPr lang="en-US" sz="1600" dirty="0">
              <a:solidFill>
                <a:schemeClr val="bg1"/>
              </a:solidFill>
            </a:endParaRPr>
          </a:p>
          <a:p>
            <a:r>
              <a:rPr lang="en-US" sz="1200" dirty="0">
                <a:solidFill>
                  <a:schemeClr val="bg1"/>
                </a:solidFill>
              </a:rPr>
              <a:t>Conduct additional Saharan Air Layer Experiment (SALEX) missions during future NOAA HRD hurricane field programs that utilize the NOAA P-3 </a:t>
            </a:r>
            <a:r>
              <a:rPr lang="en-US" sz="1200" dirty="0" err="1">
                <a:solidFill>
                  <a:schemeClr val="bg1"/>
                </a:solidFill>
              </a:rPr>
              <a:t>Orions</a:t>
            </a:r>
            <a:r>
              <a:rPr lang="en-US" sz="1200" dirty="0">
                <a:solidFill>
                  <a:schemeClr val="bg1"/>
                </a:solidFill>
              </a:rPr>
              <a:t> and G-IV high altitude jet.  These research missions will incorporate adaptive sampling strategies using model ensembles and will be deigned to address the main objectives described above. </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Project Goals</a:t>
            </a:r>
          </a:p>
        </p:txBody>
      </p:sp>
      <p:pic>
        <p:nvPicPr>
          <p:cNvPr id="4" name="Picture 3">
            <a:extLst>
              <a:ext uri="{FF2B5EF4-FFF2-40B4-BE49-F238E27FC236}">
                <a16:creationId xmlns:a16="http://schemas.microsoft.com/office/drawing/2014/main" id="{B5ACBB70-3480-1A4B-A4F9-D68ED8F2EFE5}"/>
              </a:ext>
            </a:extLst>
          </p:cNvPr>
          <p:cNvPicPr>
            <a:picLocks noChangeAspect="1"/>
          </p:cNvPicPr>
          <p:nvPr/>
        </p:nvPicPr>
        <p:blipFill>
          <a:blip r:embed="rId3"/>
          <a:stretch>
            <a:fillRect/>
          </a:stretch>
        </p:blipFill>
        <p:spPr>
          <a:xfrm>
            <a:off x="809430" y="2114318"/>
            <a:ext cx="4485452" cy="2998008"/>
          </a:xfrm>
          <a:prstGeom prst="rect">
            <a:avLst/>
          </a:prstGeom>
        </p:spPr>
      </p:pic>
      <p:sp>
        <p:nvSpPr>
          <p:cNvPr id="10" name="TextBox 9">
            <a:extLst>
              <a:ext uri="{FF2B5EF4-FFF2-40B4-BE49-F238E27FC236}">
                <a16:creationId xmlns:a16="http://schemas.microsoft.com/office/drawing/2014/main" id="{3D170960-AC7F-684C-8B08-4DEFE97FE450}"/>
              </a:ext>
            </a:extLst>
          </p:cNvPr>
          <p:cNvSpPr txBox="1"/>
          <p:nvPr/>
        </p:nvSpPr>
        <p:spPr>
          <a:xfrm>
            <a:off x="0" y="6204181"/>
            <a:ext cx="12192000" cy="461665"/>
          </a:xfrm>
          <a:prstGeom prst="rect">
            <a:avLst/>
          </a:prstGeom>
          <a:noFill/>
        </p:spPr>
        <p:txBody>
          <a:bodyPr wrap="square" rtlCol="0">
            <a:spAutoFit/>
          </a:bodyPr>
          <a:lstStyle/>
          <a:p>
            <a:r>
              <a:rPr lang="en-US" sz="2400" dirty="0"/>
              <a:t>Publications &amp; References</a:t>
            </a:r>
          </a:p>
        </p:txBody>
      </p:sp>
    </p:spTree>
    <p:extLst>
      <p:ext uri="{BB962C8B-B14F-4D97-AF65-F5344CB8AC3E}">
        <p14:creationId xmlns:p14="http://schemas.microsoft.com/office/powerpoint/2010/main" val="289136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6CD41B-34E1-AD40-9E37-221A6FFA9570}"/>
              </a:ext>
            </a:extLst>
          </p:cNvPr>
          <p:cNvSpPr/>
          <p:nvPr/>
        </p:nvSpPr>
        <p:spPr>
          <a:xfrm>
            <a:off x="573578" y="1604355"/>
            <a:ext cx="10590415" cy="40898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C7C7E8-E957-194C-9D66-A2AD3A6163FA}"/>
              </a:ext>
            </a:extLst>
          </p:cNvPr>
          <p:cNvSpPr txBox="1"/>
          <p:nvPr/>
        </p:nvSpPr>
        <p:spPr>
          <a:xfrm>
            <a:off x="5530733" y="2798204"/>
            <a:ext cx="5433753" cy="369332"/>
          </a:xfrm>
          <a:prstGeom prst="rect">
            <a:avLst/>
          </a:prstGeom>
          <a:noFill/>
        </p:spPr>
        <p:txBody>
          <a:bodyPr wrap="square" rtlCol="0">
            <a:spAutoFit/>
          </a:bodyPr>
          <a:lstStyle/>
          <a:p>
            <a:r>
              <a:rPr lang="en-US" dirty="0">
                <a:solidFill>
                  <a:schemeClr val="bg1"/>
                </a:solidFill>
              </a:rPr>
              <a:t>Develop a New Sounding </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Project Goals</a:t>
            </a:r>
          </a:p>
        </p:txBody>
      </p:sp>
      <p:pic>
        <p:nvPicPr>
          <p:cNvPr id="4" name="Picture 3">
            <a:extLst>
              <a:ext uri="{FF2B5EF4-FFF2-40B4-BE49-F238E27FC236}">
                <a16:creationId xmlns:a16="http://schemas.microsoft.com/office/drawing/2014/main" id="{B5ACBB70-3480-1A4B-A4F9-D68ED8F2EFE5}"/>
              </a:ext>
            </a:extLst>
          </p:cNvPr>
          <p:cNvPicPr>
            <a:picLocks noChangeAspect="1"/>
          </p:cNvPicPr>
          <p:nvPr/>
        </p:nvPicPr>
        <p:blipFill>
          <a:blip r:embed="rId3"/>
          <a:stretch>
            <a:fillRect/>
          </a:stretch>
        </p:blipFill>
        <p:spPr>
          <a:xfrm>
            <a:off x="809430" y="2114318"/>
            <a:ext cx="4485452" cy="2998008"/>
          </a:xfrm>
          <a:prstGeom prst="rect">
            <a:avLst/>
          </a:prstGeom>
        </p:spPr>
      </p:pic>
      <p:sp>
        <p:nvSpPr>
          <p:cNvPr id="10" name="TextBox 9">
            <a:extLst>
              <a:ext uri="{FF2B5EF4-FFF2-40B4-BE49-F238E27FC236}">
                <a16:creationId xmlns:a16="http://schemas.microsoft.com/office/drawing/2014/main" id="{3D170960-AC7F-684C-8B08-4DEFE97FE450}"/>
              </a:ext>
            </a:extLst>
          </p:cNvPr>
          <p:cNvSpPr txBox="1"/>
          <p:nvPr/>
        </p:nvSpPr>
        <p:spPr>
          <a:xfrm>
            <a:off x="0" y="6204181"/>
            <a:ext cx="12192000" cy="461665"/>
          </a:xfrm>
          <a:prstGeom prst="rect">
            <a:avLst/>
          </a:prstGeom>
          <a:noFill/>
        </p:spPr>
        <p:txBody>
          <a:bodyPr wrap="square" rtlCol="0">
            <a:spAutoFit/>
          </a:bodyPr>
          <a:lstStyle/>
          <a:p>
            <a:r>
              <a:rPr lang="en-US" sz="2400" dirty="0"/>
              <a:t>Publications &amp; References</a:t>
            </a:r>
          </a:p>
        </p:txBody>
      </p:sp>
      <p:sp>
        <p:nvSpPr>
          <p:cNvPr id="2" name="TextBox 1">
            <a:extLst>
              <a:ext uri="{FF2B5EF4-FFF2-40B4-BE49-F238E27FC236}">
                <a16:creationId xmlns:a16="http://schemas.microsoft.com/office/drawing/2014/main" id="{080BC7E4-A7FF-FB41-9623-E0871A0DF687}"/>
              </a:ext>
            </a:extLst>
          </p:cNvPr>
          <p:cNvSpPr txBox="1"/>
          <p:nvPr/>
        </p:nvSpPr>
        <p:spPr>
          <a:xfrm>
            <a:off x="1862720" y="3619136"/>
            <a:ext cx="8012130" cy="646331"/>
          </a:xfrm>
          <a:prstGeom prst="rect">
            <a:avLst/>
          </a:prstGeom>
          <a:solidFill>
            <a:schemeClr val="bg1"/>
          </a:solidFill>
        </p:spPr>
        <p:txBody>
          <a:bodyPr wrap="none" rtlCol="0">
            <a:spAutoFit/>
          </a:bodyPr>
          <a:lstStyle/>
          <a:p>
            <a:r>
              <a:rPr lang="en-US" sz="3600" dirty="0">
                <a:solidFill>
                  <a:srgbClr val="FF0000"/>
                </a:solidFill>
              </a:rPr>
              <a:t>Remove- this has already been completed</a:t>
            </a:r>
          </a:p>
        </p:txBody>
      </p:sp>
    </p:spTree>
    <p:extLst>
      <p:ext uri="{BB962C8B-B14F-4D97-AF65-F5344CB8AC3E}">
        <p14:creationId xmlns:p14="http://schemas.microsoft.com/office/powerpoint/2010/main" val="249296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6CD41B-34E1-AD40-9E37-221A6FFA9570}"/>
              </a:ext>
            </a:extLst>
          </p:cNvPr>
          <p:cNvSpPr/>
          <p:nvPr/>
        </p:nvSpPr>
        <p:spPr>
          <a:xfrm>
            <a:off x="573578" y="1604355"/>
            <a:ext cx="10590415" cy="40898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C7C7E8-E957-194C-9D66-A2AD3A6163FA}"/>
              </a:ext>
            </a:extLst>
          </p:cNvPr>
          <p:cNvSpPr txBox="1"/>
          <p:nvPr/>
        </p:nvSpPr>
        <p:spPr>
          <a:xfrm>
            <a:off x="5530733" y="2798204"/>
            <a:ext cx="5433753" cy="369332"/>
          </a:xfrm>
          <a:prstGeom prst="rect">
            <a:avLst/>
          </a:prstGeom>
          <a:noFill/>
        </p:spPr>
        <p:txBody>
          <a:bodyPr wrap="square" rtlCol="0">
            <a:spAutoFit/>
          </a:bodyPr>
          <a:lstStyle/>
          <a:p>
            <a:r>
              <a:rPr lang="en-US" dirty="0">
                <a:solidFill>
                  <a:schemeClr val="bg1"/>
                </a:solidFill>
              </a:rPr>
              <a:t>Improved Humidity Parameter</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Project Goals</a:t>
            </a:r>
          </a:p>
        </p:txBody>
      </p:sp>
      <p:pic>
        <p:nvPicPr>
          <p:cNvPr id="4" name="Picture 3">
            <a:extLst>
              <a:ext uri="{FF2B5EF4-FFF2-40B4-BE49-F238E27FC236}">
                <a16:creationId xmlns:a16="http://schemas.microsoft.com/office/drawing/2014/main" id="{B5ACBB70-3480-1A4B-A4F9-D68ED8F2EFE5}"/>
              </a:ext>
            </a:extLst>
          </p:cNvPr>
          <p:cNvPicPr>
            <a:picLocks noChangeAspect="1"/>
          </p:cNvPicPr>
          <p:nvPr/>
        </p:nvPicPr>
        <p:blipFill>
          <a:blip r:embed="rId3"/>
          <a:stretch>
            <a:fillRect/>
          </a:stretch>
        </p:blipFill>
        <p:spPr>
          <a:xfrm>
            <a:off x="809430" y="2114318"/>
            <a:ext cx="4485452" cy="2998008"/>
          </a:xfrm>
          <a:prstGeom prst="rect">
            <a:avLst/>
          </a:prstGeom>
        </p:spPr>
      </p:pic>
      <p:sp>
        <p:nvSpPr>
          <p:cNvPr id="10" name="TextBox 9">
            <a:extLst>
              <a:ext uri="{FF2B5EF4-FFF2-40B4-BE49-F238E27FC236}">
                <a16:creationId xmlns:a16="http://schemas.microsoft.com/office/drawing/2014/main" id="{3D170960-AC7F-684C-8B08-4DEFE97FE450}"/>
              </a:ext>
            </a:extLst>
          </p:cNvPr>
          <p:cNvSpPr txBox="1"/>
          <p:nvPr/>
        </p:nvSpPr>
        <p:spPr>
          <a:xfrm>
            <a:off x="0" y="6204181"/>
            <a:ext cx="12192000" cy="461665"/>
          </a:xfrm>
          <a:prstGeom prst="rect">
            <a:avLst/>
          </a:prstGeom>
          <a:noFill/>
        </p:spPr>
        <p:txBody>
          <a:bodyPr wrap="square" rtlCol="0">
            <a:spAutoFit/>
          </a:bodyPr>
          <a:lstStyle/>
          <a:p>
            <a:r>
              <a:rPr lang="en-US" sz="2400" dirty="0"/>
              <a:t>Publications &amp; References</a:t>
            </a:r>
          </a:p>
        </p:txBody>
      </p:sp>
      <p:sp>
        <p:nvSpPr>
          <p:cNvPr id="2" name="TextBox 1">
            <a:extLst>
              <a:ext uri="{FF2B5EF4-FFF2-40B4-BE49-F238E27FC236}">
                <a16:creationId xmlns:a16="http://schemas.microsoft.com/office/drawing/2014/main" id="{080BC7E4-A7FF-FB41-9623-E0871A0DF687}"/>
              </a:ext>
            </a:extLst>
          </p:cNvPr>
          <p:cNvSpPr txBox="1"/>
          <p:nvPr/>
        </p:nvSpPr>
        <p:spPr>
          <a:xfrm>
            <a:off x="1862720" y="3619136"/>
            <a:ext cx="8012130" cy="646331"/>
          </a:xfrm>
          <a:prstGeom prst="rect">
            <a:avLst/>
          </a:prstGeom>
          <a:solidFill>
            <a:schemeClr val="bg1"/>
          </a:solidFill>
        </p:spPr>
        <p:txBody>
          <a:bodyPr wrap="none" rtlCol="0">
            <a:spAutoFit/>
          </a:bodyPr>
          <a:lstStyle/>
          <a:p>
            <a:r>
              <a:rPr lang="en-US" sz="3600" dirty="0">
                <a:solidFill>
                  <a:srgbClr val="FF0000"/>
                </a:solidFill>
              </a:rPr>
              <a:t>Remove- this has already been completed</a:t>
            </a:r>
          </a:p>
        </p:txBody>
      </p:sp>
    </p:spTree>
    <p:extLst>
      <p:ext uri="{BB962C8B-B14F-4D97-AF65-F5344CB8AC3E}">
        <p14:creationId xmlns:p14="http://schemas.microsoft.com/office/powerpoint/2010/main" val="120612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170960-AC7F-684C-8B08-4DEFE97FE450}"/>
              </a:ext>
            </a:extLst>
          </p:cNvPr>
          <p:cNvSpPr txBox="1"/>
          <p:nvPr/>
        </p:nvSpPr>
        <p:spPr>
          <a:xfrm>
            <a:off x="0" y="618028"/>
            <a:ext cx="12192000" cy="5262979"/>
          </a:xfrm>
          <a:prstGeom prst="rect">
            <a:avLst/>
          </a:prstGeom>
          <a:noFill/>
        </p:spPr>
        <p:txBody>
          <a:bodyPr wrap="square" rtlCol="0">
            <a:spAutoFit/>
          </a:bodyPr>
          <a:lstStyle/>
          <a:p>
            <a:r>
              <a:rPr lang="en-US" sz="2400" dirty="0"/>
              <a:t>Publications &amp; References</a:t>
            </a:r>
            <a:endParaRPr lang="en-US" sz="300" dirty="0"/>
          </a:p>
          <a:p>
            <a:endParaRPr lang="en-US" sz="300" dirty="0"/>
          </a:p>
          <a:p>
            <a:r>
              <a:rPr lang="en-US" sz="1200" dirty="0" err="1"/>
              <a:t>Dunion</a:t>
            </a:r>
            <a:r>
              <a:rPr lang="en-US" sz="1200" dirty="0"/>
              <a:t>, J.P., 2011: Re-Writing the Climatology of the Tropical North Atlantic and Caribbean Sea Atmosphere. J. Climate. 24, 893-908.</a:t>
            </a:r>
          </a:p>
          <a:p>
            <a:pPr marL="230188" indent="-230188"/>
            <a:endParaRPr lang="en-US" sz="1200" dirty="0"/>
          </a:p>
          <a:p>
            <a:pPr marL="230188" indent="-230188"/>
            <a:r>
              <a:rPr lang="en-US" sz="1200" dirty="0" err="1"/>
              <a:t>Dunion</a:t>
            </a:r>
            <a:r>
              <a:rPr lang="en-US" sz="1200" dirty="0"/>
              <a:t>, J.P., and C.S. Marron, 2008: A Reexamination of the Jordan mean tropical sounding based on awareness of the Saharan Air Layer: Results from 2002.  J. Climate.  21, 5242-5253.</a:t>
            </a:r>
          </a:p>
          <a:p>
            <a:pPr marL="230188" indent="-230188"/>
            <a:endParaRPr lang="en-US" sz="1200" dirty="0"/>
          </a:p>
          <a:p>
            <a:pPr marL="230188" indent="-230188"/>
            <a:r>
              <a:rPr lang="en-US" sz="1200" dirty="0" err="1"/>
              <a:t>Dunion</a:t>
            </a:r>
            <a:r>
              <a:rPr lang="en-US" sz="1200" dirty="0"/>
              <a:t>, J.P., and S.D. </a:t>
            </a:r>
            <a:r>
              <a:rPr lang="en-US" sz="1200" dirty="0" err="1"/>
              <a:t>Aberson</a:t>
            </a:r>
            <a:r>
              <a:rPr lang="en-US" sz="1200" dirty="0"/>
              <a:t>, 2007: Assimilating moisture information from Global Positioning System (GPS) </a:t>
            </a:r>
            <a:r>
              <a:rPr lang="en-US" sz="1200" dirty="0" err="1"/>
              <a:t>dropwindsondes</a:t>
            </a:r>
            <a:r>
              <a:rPr lang="en-US" sz="1200" dirty="0"/>
              <a:t> into the NOAA Global Forecast System, 61st Annual Interdepartmental Hurricane Conference, New Orleans, LA, Office of Fed. Coord. For Meteor. Services and Supporting Research, NOAA.</a:t>
            </a:r>
          </a:p>
          <a:p>
            <a:pPr marL="230188" indent="-230188"/>
            <a:endParaRPr lang="en-US" sz="1200" dirty="0"/>
          </a:p>
          <a:p>
            <a:pPr marL="230188" indent="-230188"/>
            <a:r>
              <a:rPr lang="en-US" sz="1200" dirty="0" err="1"/>
              <a:t>Dunion</a:t>
            </a:r>
            <a:r>
              <a:rPr lang="en-US" sz="1200" dirty="0"/>
              <a:t>, J.P., J.D. Hawkins, and C.S. Velden, 2006: Hunting for Saharan Air with the NOAA G-IV Jet.  AMS 27th Conference on Hurricanes and Tropical Meteorology, Monterey, CA, American Meteorological Society. </a:t>
            </a:r>
          </a:p>
          <a:p>
            <a:pPr marL="230188" indent="-230188"/>
            <a:endParaRPr lang="en-US" sz="1200" dirty="0"/>
          </a:p>
          <a:p>
            <a:pPr marL="230188" indent="-230188"/>
            <a:r>
              <a:rPr lang="en-US" sz="1200" dirty="0" err="1"/>
              <a:t>Dunion</a:t>
            </a:r>
            <a:r>
              <a:rPr lang="en-US" sz="1200" dirty="0"/>
              <a:t>, J.P., and S.D. </a:t>
            </a:r>
            <a:r>
              <a:rPr lang="en-US" sz="1200" dirty="0" err="1"/>
              <a:t>Aberson</a:t>
            </a:r>
            <a:r>
              <a:rPr lang="en-US" sz="1200" dirty="0"/>
              <a:t>, 2006: Assimilating moisture information from Global Positioning System (GPS) </a:t>
            </a:r>
            <a:r>
              <a:rPr lang="en-US" sz="1200" dirty="0" err="1"/>
              <a:t>dropwindsondes</a:t>
            </a:r>
            <a:r>
              <a:rPr lang="en-US" sz="1200" dirty="0"/>
              <a:t> into the NOAA Global Forecast System, 60th Annual Interdepartmental Hurricane Conference, Mobile, AL, Office of Fed. Coord. For Meteor. Services and Supporting Research, NOAA.</a:t>
            </a:r>
          </a:p>
          <a:p>
            <a:pPr marL="230188" indent="-230188"/>
            <a:endParaRPr lang="en-US" sz="1200" dirty="0"/>
          </a:p>
          <a:p>
            <a:pPr marL="230188" indent="-230188"/>
            <a:r>
              <a:rPr lang="en-US" sz="1200" dirty="0" err="1"/>
              <a:t>Dunion</a:t>
            </a:r>
            <a:r>
              <a:rPr lang="en-US" sz="1200" dirty="0"/>
              <a:t>, J.P., and C.S. Velden, 2004: The impact of the Saharan Air Layer on Atlantic tropical cyclone activity.  Bull. Amer. Meteor. Soc., 85 no. 3, 353-365.</a:t>
            </a:r>
          </a:p>
          <a:p>
            <a:pPr marL="230188" indent="-230188"/>
            <a:endParaRPr lang="en-US" sz="1200" dirty="0"/>
          </a:p>
          <a:p>
            <a:pPr marL="230188" indent="-230188"/>
            <a:r>
              <a:rPr lang="en-US" sz="1200" dirty="0"/>
              <a:t>Ismail, S., R.A. </a:t>
            </a:r>
            <a:r>
              <a:rPr lang="en-US" sz="1200" dirty="0" err="1"/>
              <a:t>Ferrare</a:t>
            </a:r>
            <a:r>
              <a:rPr lang="en-US" sz="1200" dirty="0"/>
              <a:t>, E.V. </a:t>
            </a:r>
            <a:r>
              <a:rPr lang="en-US" sz="1200" dirty="0" err="1"/>
              <a:t>Browell</a:t>
            </a:r>
            <a:r>
              <a:rPr lang="en-US" sz="1200" dirty="0"/>
              <a:t>, S.A. </a:t>
            </a:r>
            <a:r>
              <a:rPr lang="en-US" sz="1200" dirty="0" err="1"/>
              <a:t>Kooi</a:t>
            </a:r>
            <a:r>
              <a:rPr lang="en-US" sz="1200" dirty="0"/>
              <a:t>, J.P. </a:t>
            </a:r>
            <a:r>
              <a:rPr lang="en-US" sz="1200" dirty="0" err="1"/>
              <a:t>Dunion</a:t>
            </a:r>
            <a:r>
              <a:rPr lang="en-US" sz="1200" dirty="0"/>
              <a:t>, G. </a:t>
            </a:r>
            <a:r>
              <a:rPr lang="en-US" sz="1200" dirty="0" err="1"/>
              <a:t>Heymsfield</a:t>
            </a:r>
            <a:r>
              <a:rPr lang="en-US" sz="1200" dirty="0"/>
              <a:t>, A. </a:t>
            </a:r>
            <a:r>
              <a:rPr lang="en-US" sz="1200" dirty="0" err="1"/>
              <a:t>Notari</a:t>
            </a:r>
            <a:r>
              <a:rPr lang="en-US" sz="1200" dirty="0"/>
              <a:t>, C.F. Butler, S. Burton, M. Fenn, T.N. </a:t>
            </a:r>
            <a:r>
              <a:rPr lang="en-US" sz="1200" dirty="0" err="1"/>
              <a:t>Krishnamurti</a:t>
            </a:r>
            <a:r>
              <a:rPr lang="en-US" sz="1200" dirty="0"/>
              <a:t>, M. Biswas, G. Chen, and B. Anderson, 2010: LASE measurements of water vapor, aerosol, and cloud distributions in Saharan Air Layers and tropical disturbances.  J. Atmos. Sci, 67 no. 4, 1026-1047.</a:t>
            </a:r>
          </a:p>
          <a:p>
            <a:pPr marL="230188" indent="-230188"/>
            <a:endParaRPr lang="en-US" sz="1200" dirty="0"/>
          </a:p>
          <a:p>
            <a:pPr marL="230188" indent="-230188"/>
            <a:r>
              <a:rPr lang="en-US" sz="1200" dirty="0"/>
              <a:t>Jones, T., D. Cecil, and J.P. </a:t>
            </a:r>
            <a:r>
              <a:rPr lang="en-US" sz="1200" dirty="0" err="1"/>
              <a:t>Dunion</a:t>
            </a:r>
            <a:r>
              <a:rPr lang="en-US" sz="1200" dirty="0"/>
              <a:t>, 2007: The environmental and inner core conditions governing the intensity of Hurricane Erin (2001). </a:t>
            </a:r>
            <a:r>
              <a:rPr lang="en-US" sz="1200" dirty="0" err="1"/>
              <a:t>Wea</a:t>
            </a:r>
            <a:r>
              <a:rPr lang="en-US" sz="1200" dirty="0"/>
              <a:t>. Forecast. 22, 708-725.	</a:t>
            </a:r>
          </a:p>
          <a:p>
            <a:pPr marL="230188" indent="-230188"/>
            <a:endParaRPr lang="en-US" sz="1200" dirty="0"/>
          </a:p>
          <a:p>
            <a:pPr marL="230188" indent="-230188"/>
            <a:r>
              <a:rPr lang="en-US" sz="1200" dirty="0"/>
              <a:t>Evan, A.T., J.P. </a:t>
            </a:r>
            <a:r>
              <a:rPr lang="en-US" sz="1200" dirty="0" err="1"/>
              <a:t>Dunion</a:t>
            </a:r>
            <a:r>
              <a:rPr lang="en-US" sz="1200" dirty="0"/>
              <a:t>, J.A. Foley, A.K. </a:t>
            </a:r>
            <a:r>
              <a:rPr lang="en-US" sz="1200" dirty="0" err="1"/>
              <a:t>Heidinger</a:t>
            </a:r>
            <a:r>
              <a:rPr lang="en-US" sz="1200" dirty="0"/>
              <a:t>, and C.S. Velden, 2006: New evidence for a relationship between Atlantic tropical cyclone activity and African dust outbreaks. </a:t>
            </a:r>
            <a:r>
              <a:rPr lang="en-US" sz="1200" dirty="0" err="1"/>
              <a:t>Geophys</a:t>
            </a:r>
            <a:r>
              <a:rPr lang="en-US" sz="1200" dirty="0"/>
              <a:t>. Res. Lett., L19813,  doi:10.1029/2006GL026408.</a:t>
            </a:r>
          </a:p>
          <a:p>
            <a:pPr marL="230188" indent="-230188"/>
            <a:endParaRPr lang="en-US" sz="1200" dirty="0"/>
          </a:p>
          <a:p>
            <a:pPr marL="230188" indent="-230188"/>
            <a:r>
              <a:rPr lang="en-US" sz="1200" dirty="0" err="1"/>
              <a:t>Zipser</a:t>
            </a:r>
            <a:r>
              <a:rPr lang="en-US" sz="1200" dirty="0"/>
              <a:t>, E.J., C.H. </a:t>
            </a:r>
            <a:r>
              <a:rPr lang="en-US" sz="1200" dirty="0" err="1"/>
              <a:t>Twohy</a:t>
            </a:r>
            <a:r>
              <a:rPr lang="en-US" sz="1200" dirty="0"/>
              <a:t>, S. </a:t>
            </a:r>
            <a:r>
              <a:rPr lang="en-US" sz="1200" dirty="0" err="1"/>
              <a:t>Tsay</a:t>
            </a:r>
            <a:r>
              <a:rPr lang="en-US" sz="1200" dirty="0"/>
              <a:t>, K. L. Thornhill, S. </a:t>
            </a:r>
            <a:r>
              <a:rPr lang="en-US" sz="1200" dirty="0" err="1"/>
              <a:t>Tanelli</a:t>
            </a:r>
            <a:r>
              <a:rPr lang="en-US" sz="1200" dirty="0"/>
              <a:t>, R. Ross, T.N. </a:t>
            </a:r>
            <a:r>
              <a:rPr lang="en-US" sz="1200" dirty="0" err="1"/>
              <a:t>Krishnamurti</a:t>
            </a:r>
            <a:r>
              <a:rPr lang="en-US" sz="1200" dirty="0"/>
              <a:t>, Q. Ji, G. Jenkins, S. Ismail, N. C. Hsu, R. Hood, G. M. </a:t>
            </a:r>
            <a:r>
              <a:rPr lang="en-US" sz="1200" dirty="0" err="1"/>
              <a:t>Heymsfield</a:t>
            </a:r>
            <a:r>
              <a:rPr lang="en-US" sz="1200" dirty="0"/>
              <a:t>, A. </a:t>
            </a:r>
            <a:r>
              <a:rPr lang="en-US" sz="1200" dirty="0" err="1"/>
              <a:t>Heymsfield</a:t>
            </a:r>
            <a:r>
              <a:rPr lang="en-US" sz="1200" dirty="0"/>
              <a:t>, J. Halverson, H. M. Goodman, R. </a:t>
            </a:r>
            <a:r>
              <a:rPr lang="en-US" sz="1200" dirty="0" err="1"/>
              <a:t>Ferrare</a:t>
            </a:r>
            <a:r>
              <a:rPr lang="en-US" sz="1200" dirty="0"/>
              <a:t>, J. P. </a:t>
            </a:r>
            <a:r>
              <a:rPr lang="en-US" sz="1200" dirty="0" err="1"/>
              <a:t>Dunion</a:t>
            </a:r>
            <a:r>
              <a:rPr lang="en-US" sz="1200" dirty="0"/>
              <a:t>, M. Douglas, R. Cifelli1, G. Chen, E. V. </a:t>
            </a:r>
            <a:r>
              <a:rPr lang="en-US" sz="1200" dirty="0" err="1"/>
              <a:t>Browell</a:t>
            </a:r>
            <a:r>
              <a:rPr lang="en-US" sz="1200" dirty="0"/>
              <a:t>, and B. Anderson, 2009: The Saharan Air Layer and the fate of African easterly waves-NASA’s AMMA 2006 field study of tropical cyclogenesis.  Bull. Amer. Meteor. Soc., 90, 1137-1156.</a:t>
            </a:r>
          </a:p>
        </p:txBody>
      </p:sp>
    </p:spTree>
    <p:extLst>
      <p:ext uri="{BB962C8B-B14F-4D97-AF65-F5344CB8AC3E}">
        <p14:creationId xmlns:p14="http://schemas.microsoft.com/office/powerpoint/2010/main" val="9147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1080770"/>
            <a:ext cx="12192000" cy="2277547"/>
          </a:xfrm>
          <a:prstGeom prst="rect">
            <a:avLst/>
          </a:prstGeom>
          <a:noFill/>
        </p:spPr>
        <p:txBody>
          <a:bodyPr wrap="square" rtlCol="0">
            <a:spAutoFit/>
          </a:bodyPr>
          <a:lstStyle/>
          <a:p>
            <a:r>
              <a:rPr lang="en-US" sz="2000" dirty="0"/>
              <a:t>The Saharan Air Layer Affects our Weather and Climate</a:t>
            </a:r>
          </a:p>
          <a:p>
            <a:endParaRPr lang="en-US" sz="1400" dirty="0"/>
          </a:p>
          <a:p>
            <a:r>
              <a:rPr lang="en-US" sz="1600" dirty="0"/>
              <a:t>The Saharan Air Layer (SAL) has unique properties of warmth, dry air, and strong winds that can have significant moderating impacts on tropical cyclone formation and intensification.  There are three characteristics of these Saharan dust outbreaks that can affect tropical cyclones, tropical disturbances, and the general climatology of the Atlantic tropical </a:t>
            </a:r>
            <a:r>
              <a:rPr lang="en-US" sz="1600" dirty="0" err="1"/>
              <a:t>atmopshere</a:t>
            </a:r>
            <a:r>
              <a:rPr lang="en-US" sz="1600" dirty="0"/>
              <a:t>:</a:t>
            </a:r>
          </a:p>
          <a:p>
            <a:endParaRPr lang="en-US" sz="800" dirty="0"/>
          </a:p>
          <a:p>
            <a:pPr marL="461963" indent="-231775">
              <a:buFont typeface="Arial" panose="020B0604020202020204" pitchFamily="34" charset="0"/>
              <a:buChar char="•"/>
            </a:pPr>
            <a:r>
              <a:rPr lang="en-US" sz="1400" dirty="0"/>
              <a:t>Extremely Dry Air</a:t>
            </a:r>
          </a:p>
          <a:p>
            <a:pPr marL="230188"/>
            <a:r>
              <a:rPr lang="en-US" sz="500" dirty="0"/>
              <a:t> </a:t>
            </a:r>
          </a:p>
          <a:p>
            <a:pPr marL="461963" indent="-231775">
              <a:buFont typeface="Arial" panose="020B0604020202020204" pitchFamily="34" charset="0"/>
              <a:buChar char="•"/>
            </a:pPr>
            <a:r>
              <a:rPr lang="en-US" sz="1400" dirty="0"/>
              <a:t>African Easterly Jet</a:t>
            </a:r>
          </a:p>
          <a:p>
            <a:pPr marL="461963" indent="-231775">
              <a:buFont typeface="Arial" panose="020B0604020202020204" pitchFamily="34" charset="0"/>
              <a:buChar char="•"/>
            </a:pPr>
            <a:endParaRPr lang="en-US" sz="500" dirty="0"/>
          </a:p>
          <a:p>
            <a:pPr marL="461963" indent="-231775">
              <a:buFont typeface="Arial" panose="020B0604020202020204" pitchFamily="34" charset="0"/>
              <a:buChar char="•"/>
            </a:pPr>
            <a:r>
              <a:rPr lang="en-US" sz="1400" dirty="0"/>
              <a:t>Warm Temperatures</a:t>
            </a:r>
          </a:p>
        </p:txBody>
      </p:sp>
      <p:sp>
        <p:nvSpPr>
          <p:cNvPr id="4" name="TextBox 3">
            <a:extLst>
              <a:ext uri="{FF2B5EF4-FFF2-40B4-BE49-F238E27FC236}">
                <a16:creationId xmlns:a16="http://schemas.microsoft.com/office/drawing/2014/main" id="{98C90B26-3734-B241-824A-F19D2472F3F6}"/>
              </a:ext>
            </a:extLst>
          </p:cNvPr>
          <p:cNvSpPr txBox="1"/>
          <p:nvPr/>
        </p:nvSpPr>
        <p:spPr>
          <a:xfrm>
            <a:off x="0" y="0"/>
            <a:ext cx="12192000" cy="584775"/>
          </a:xfrm>
          <a:prstGeom prst="rect">
            <a:avLst/>
          </a:prstGeom>
          <a:noFill/>
        </p:spPr>
        <p:txBody>
          <a:bodyPr wrap="square" rtlCol="0">
            <a:spAutoFit/>
          </a:bodyPr>
          <a:lstStyle/>
          <a:p>
            <a:pPr algn="ctr"/>
            <a:r>
              <a:rPr lang="en-US" sz="3200" dirty="0"/>
              <a:t>The Saharan Air Layer and Extreme Weather</a:t>
            </a:r>
          </a:p>
        </p:txBody>
      </p:sp>
    </p:spTree>
    <p:extLst>
      <p:ext uri="{BB962C8B-B14F-4D97-AF65-F5344CB8AC3E}">
        <p14:creationId xmlns:p14="http://schemas.microsoft.com/office/powerpoint/2010/main" val="257414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811408"/>
            <a:ext cx="12192000" cy="1138773"/>
          </a:xfrm>
          <a:prstGeom prst="rect">
            <a:avLst/>
          </a:prstGeom>
          <a:noFill/>
        </p:spPr>
        <p:txBody>
          <a:bodyPr wrap="square" rtlCol="0">
            <a:spAutoFit/>
          </a:bodyPr>
          <a:lstStyle/>
          <a:p>
            <a:r>
              <a:rPr lang="en-US" sz="2000" dirty="0"/>
              <a:t>Extremely Dry Air</a:t>
            </a:r>
          </a:p>
          <a:p>
            <a:endParaRPr lang="en-US" sz="800" dirty="0"/>
          </a:p>
          <a:p>
            <a:endParaRPr lang="en-US" sz="800" dirty="0"/>
          </a:p>
          <a:p>
            <a:r>
              <a:rPr lang="en-US" sz="1600" dirty="0"/>
              <a:t>First, the SAL’s dry, dusty air has about 50% less moisture than the typical tropical atmosphere.  This extremely dry air can weaken a tropical cyclone or tropical disturbance by promoting downdrafts around the storm. </a:t>
            </a:r>
          </a:p>
        </p:txBody>
      </p:sp>
      <p:sp>
        <p:nvSpPr>
          <p:cNvPr id="4" name="TextBox 3">
            <a:extLst>
              <a:ext uri="{FF2B5EF4-FFF2-40B4-BE49-F238E27FC236}">
                <a16:creationId xmlns:a16="http://schemas.microsoft.com/office/drawing/2014/main" id="{048D5730-6296-764E-AA46-52EDB71D8D50}"/>
              </a:ext>
            </a:extLst>
          </p:cNvPr>
          <p:cNvSpPr txBox="1"/>
          <p:nvPr/>
        </p:nvSpPr>
        <p:spPr>
          <a:xfrm>
            <a:off x="0" y="0"/>
            <a:ext cx="12192000" cy="584775"/>
          </a:xfrm>
          <a:prstGeom prst="rect">
            <a:avLst/>
          </a:prstGeom>
          <a:noFill/>
        </p:spPr>
        <p:txBody>
          <a:bodyPr wrap="square" rtlCol="0">
            <a:spAutoFit/>
          </a:bodyPr>
          <a:lstStyle/>
          <a:p>
            <a:pPr algn="ctr"/>
            <a:r>
              <a:rPr lang="en-US" sz="3200" dirty="0"/>
              <a:t>The Saharan Air Layer and Extreme Weather</a:t>
            </a:r>
          </a:p>
        </p:txBody>
      </p:sp>
      <p:pic>
        <p:nvPicPr>
          <p:cNvPr id="8" name="Picture 7">
            <a:extLst>
              <a:ext uri="{FF2B5EF4-FFF2-40B4-BE49-F238E27FC236}">
                <a16:creationId xmlns:a16="http://schemas.microsoft.com/office/drawing/2014/main" id="{1373AD6A-6ADC-884D-888C-F465F68FC24B}"/>
              </a:ext>
            </a:extLst>
          </p:cNvPr>
          <p:cNvPicPr>
            <a:picLocks noChangeAspect="1"/>
          </p:cNvPicPr>
          <p:nvPr/>
        </p:nvPicPr>
        <p:blipFill>
          <a:blip r:embed="rId3"/>
          <a:stretch>
            <a:fillRect/>
          </a:stretch>
        </p:blipFill>
        <p:spPr>
          <a:xfrm>
            <a:off x="2228088" y="2380324"/>
            <a:ext cx="7735824" cy="4113733"/>
          </a:xfrm>
          <a:prstGeom prst="rect">
            <a:avLst/>
          </a:prstGeom>
        </p:spPr>
      </p:pic>
    </p:spTree>
    <p:extLst>
      <p:ext uri="{BB962C8B-B14F-4D97-AF65-F5344CB8AC3E}">
        <p14:creationId xmlns:p14="http://schemas.microsoft.com/office/powerpoint/2010/main" val="410819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1005257"/>
            <a:ext cx="12192000" cy="1384995"/>
          </a:xfrm>
          <a:prstGeom prst="rect">
            <a:avLst/>
          </a:prstGeom>
          <a:noFill/>
        </p:spPr>
        <p:txBody>
          <a:bodyPr wrap="square" rtlCol="0">
            <a:spAutoFit/>
          </a:bodyPr>
          <a:lstStyle/>
          <a:p>
            <a:r>
              <a:rPr lang="en-US" sz="2000" dirty="0"/>
              <a:t>African Easterly Jet</a:t>
            </a:r>
          </a:p>
          <a:p>
            <a:endParaRPr lang="en-US" sz="800" dirty="0"/>
          </a:p>
          <a:p>
            <a:endParaRPr lang="en-US" sz="800" dirty="0"/>
          </a:p>
          <a:p>
            <a:r>
              <a:rPr lang="en-US" sz="1600" dirty="0"/>
              <a:t>Second, strong winds in the SAL (25-55 mph or 10-25 m s</a:t>
            </a:r>
            <a:r>
              <a:rPr lang="en-US" sz="1600" baseline="30000" dirty="0"/>
              <a:t>-1</a:t>
            </a:r>
            <a:r>
              <a:rPr lang="en-US" sz="1600" dirty="0"/>
              <a:t>) can substantially increase the vertical wind shear in and around the storm environment.  This “mid-level jet” of enhanced winds, typically found at a height of 6,500-14,500 ft (2000-4500 m), can cause tilting of the tropical cyclone vortex with height and can disrupt the storm’s internal heat engine.  </a:t>
            </a:r>
          </a:p>
        </p:txBody>
      </p:sp>
      <p:pic>
        <p:nvPicPr>
          <p:cNvPr id="4" name="Picture 3">
            <a:extLst>
              <a:ext uri="{FF2B5EF4-FFF2-40B4-BE49-F238E27FC236}">
                <a16:creationId xmlns:a16="http://schemas.microsoft.com/office/drawing/2014/main" id="{A3FBCE79-72F6-744C-885E-902D5B98B314}"/>
              </a:ext>
            </a:extLst>
          </p:cNvPr>
          <p:cNvPicPr>
            <a:picLocks noChangeAspect="1"/>
          </p:cNvPicPr>
          <p:nvPr/>
        </p:nvPicPr>
        <p:blipFill rotWithShape="1">
          <a:blip r:embed="rId3"/>
          <a:srcRect t="45432" b="12568"/>
          <a:stretch/>
        </p:blipFill>
        <p:spPr>
          <a:xfrm>
            <a:off x="2032000" y="2913210"/>
            <a:ext cx="8128000" cy="2560320"/>
          </a:xfrm>
          <a:prstGeom prst="rect">
            <a:avLst/>
          </a:prstGeom>
        </p:spPr>
      </p:pic>
      <p:sp>
        <p:nvSpPr>
          <p:cNvPr id="5" name="TextBox 4">
            <a:extLst>
              <a:ext uri="{FF2B5EF4-FFF2-40B4-BE49-F238E27FC236}">
                <a16:creationId xmlns:a16="http://schemas.microsoft.com/office/drawing/2014/main" id="{0CD6D4E5-7B97-7944-9511-C1F551F4CC0D}"/>
              </a:ext>
            </a:extLst>
          </p:cNvPr>
          <p:cNvSpPr txBox="1"/>
          <p:nvPr/>
        </p:nvSpPr>
        <p:spPr>
          <a:xfrm>
            <a:off x="9581542" y="6581001"/>
            <a:ext cx="2610458" cy="276999"/>
          </a:xfrm>
          <a:prstGeom prst="rect">
            <a:avLst/>
          </a:prstGeom>
          <a:noFill/>
        </p:spPr>
        <p:txBody>
          <a:bodyPr wrap="none" rtlCol="0">
            <a:spAutoFit/>
          </a:bodyPr>
          <a:lstStyle/>
          <a:p>
            <a:r>
              <a:rPr lang="en-US" sz="1200" dirty="0"/>
              <a:t>Image courtesy of the COMET Program</a:t>
            </a:r>
          </a:p>
        </p:txBody>
      </p:sp>
      <p:sp>
        <p:nvSpPr>
          <p:cNvPr id="7" name="TextBox 6">
            <a:extLst>
              <a:ext uri="{FF2B5EF4-FFF2-40B4-BE49-F238E27FC236}">
                <a16:creationId xmlns:a16="http://schemas.microsoft.com/office/drawing/2014/main" id="{128F2B43-CCA0-9C40-837A-3FB704387ECA}"/>
              </a:ext>
            </a:extLst>
          </p:cNvPr>
          <p:cNvSpPr txBox="1"/>
          <p:nvPr/>
        </p:nvSpPr>
        <p:spPr>
          <a:xfrm>
            <a:off x="2032000" y="5532963"/>
            <a:ext cx="8128000" cy="523220"/>
          </a:xfrm>
          <a:prstGeom prst="rect">
            <a:avLst/>
          </a:prstGeom>
          <a:noFill/>
        </p:spPr>
        <p:txBody>
          <a:bodyPr wrap="square" rtlCol="0">
            <a:spAutoFit/>
          </a:bodyPr>
          <a:lstStyle/>
          <a:p>
            <a:r>
              <a:rPr lang="en-US" sz="1400" dirty="0"/>
              <a:t>Depicting the SAL jet is not easy, but this image from COMET is “an ok start”.  It’s low res and I know we can do better…I’ve keep up the search or try to just make one.  </a:t>
            </a:r>
          </a:p>
        </p:txBody>
      </p:sp>
      <p:sp>
        <p:nvSpPr>
          <p:cNvPr id="8" name="TextBox 7">
            <a:extLst>
              <a:ext uri="{FF2B5EF4-FFF2-40B4-BE49-F238E27FC236}">
                <a16:creationId xmlns:a16="http://schemas.microsoft.com/office/drawing/2014/main" id="{2DC742E3-BF4D-0A4B-9E9B-E6419858DECD}"/>
              </a:ext>
            </a:extLst>
          </p:cNvPr>
          <p:cNvSpPr txBox="1"/>
          <p:nvPr/>
        </p:nvSpPr>
        <p:spPr>
          <a:xfrm>
            <a:off x="0" y="0"/>
            <a:ext cx="12192000" cy="584775"/>
          </a:xfrm>
          <a:prstGeom prst="rect">
            <a:avLst/>
          </a:prstGeom>
          <a:noFill/>
        </p:spPr>
        <p:txBody>
          <a:bodyPr wrap="square" rtlCol="0">
            <a:spAutoFit/>
          </a:bodyPr>
          <a:lstStyle/>
          <a:p>
            <a:pPr algn="ctr"/>
            <a:r>
              <a:rPr lang="en-US" sz="3200" dirty="0"/>
              <a:t>The Saharan Air Layer and Extreme Weather</a:t>
            </a:r>
          </a:p>
        </p:txBody>
      </p:sp>
    </p:spTree>
    <p:extLst>
      <p:ext uri="{BB962C8B-B14F-4D97-AF65-F5344CB8AC3E}">
        <p14:creationId xmlns:p14="http://schemas.microsoft.com/office/powerpoint/2010/main" val="287859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664940"/>
            <a:ext cx="12192000" cy="1877437"/>
          </a:xfrm>
          <a:prstGeom prst="rect">
            <a:avLst/>
          </a:prstGeom>
          <a:noFill/>
        </p:spPr>
        <p:txBody>
          <a:bodyPr wrap="square" rtlCol="0">
            <a:spAutoFit/>
          </a:bodyPr>
          <a:lstStyle/>
          <a:p>
            <a:r>
              <a:rPr lang="en-US" sz="2000" dirty="0"/>
              <a:t>Warm Temperatures</a:t>
            </a:r>
          </a:p>
          <a:p>
            <a:endParaRPr lang="en-US" sz="800" dirty="0"/>
          </a:p>
          <a:p>
            <a:endParaRPr lang="en-US" sz="800" dirty="0"/>
          </a:p>
          <a:p>
            <a:r>
              <a:rPr lang="en-US" sz="1600" dirty="0"/>
              <a:t>Third, the SAL’s warmth acts to stabilize the atmosphere, which can suppress the formation of clouds.  This stabilizing effect is produced when the SAL’s warm, buoyant air rides above relatively cooler, denser air.  The SAL’s suspended mineral dust also absorbs sunlight, which helps maintain its warmth as it crosses the Atlantic Ocean.</a:t>
            </a:r>
          </a:p>
          <a:p>
            <a:endParaRPr lang="en-US" sz="1600" dirty="0"/>
          </a:p>
          <a:p>
            <a:pPr algn="ctr"/>
            <a:r>
              <a:rPr lang="en-US" sz="1600" dirty="0"/>
              <a:t>Read more about the project in the selections below or click next to start over.</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The Saharan Air Layer and Extreme Weather</a:t>
            </a:r>
          </a:p>
        </p:txBody>
      </p:sp>
      <p:pic>
        <p:nvPicPr>
          <p:cNvPr id="3" name="Picture 2">
            <a:extLst>
              <a:ext uri="{FF2B5EF4-FFF2-40B4-BE49-F238E27FC236}">
                <a16:creationId xmlns:a16="http://schemas.microsoft.com/office/drawing/2014/main" id="{DBE4AC8B-B19E-2549-B196-DC727C95E5A4}"/>
              </a:ext>
            </a:extLst>
          </p:cNvPr>
          <p:cNvPicPr>
            <a:picLocks noChangeAspect="1"/>
          </p:cNvPicPr>
          <p:nvPr/>
        </p:nvPicPr>
        <p:blipFill>
          <a:blip r:embed="rId3"/>
          <a:stretch>
            <a:fillRect/>
          </a:stretch>
        </p:blipFill>
        <p:spPr>
          <a:xfrm>
            <a:off x="3352800" y="2622542"/>
            <a:ext cx="5486400" cy="4114800"/>
          </a:xfrm>
          <a:prstGeom prst="rect">
            <a:avLst/>
          </a:prstGeom>
        </p:spPr>
      </p:pic>
    </p:spTree>
    <p:extLst>
      <p:ext uri="{BB962C8B-B14F-4D97-AF65-F5344CB8AC3E}">
        <p14:creationId xmlns:p14="http://schemas.microsoft.com/office/powerpoint/2010/main" val="314040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664940"/>
            <a:ext cx="12192000" cy="3046988"/>
          </a:xfrm>
          <a:prstGeom prst="rect">
            <a:avLst/>
          </a:prstGeom>
          <a:noFill/>
        </p:spPr>
        <p:txBody>
          <a:bodyPr wrap="square" rtlCol="0">
            <a:spAutoFit/>
          </a:bodyPr>
          <a:lstStyle/>
          <a:p>
            <a:r>
              <a:rPr lang="en-US" sz="1600" dirty="0"/>
              <a:t>Our main goal is to study all aspects of the Saharan Air Layer (SAL), including its thermodynamic and kinematic structure, vertical extent, mineral dust impacts, and affect on the climatology of the North Atlantic atmosphere.  This allows us to integrate new SAL observations collected from aircraft-deployed GPs dropsondes into models in order to improve forecasts and advance our knowledge of the SAL’s impact on extreme weather and climate in the Atlantic Basin.</a:t>
            </a:r>
          </a:p>
          <a:p>
            <a:endParaRPr lang="en-US" sz="1600" dirty="0"/>
          </a:p>
          <a:p>
            <a:r>
              <a:rPr lang="en-US" sz="1600" dirty="0"/>
              <a:t>A special thank you to our external partners, Chris Velden (UW-CIMSS), Jeff Hawkins (NRL-Monterey, retired), and Joseph Prospero (University of Miami/CIMAS, retired).</a:t>
            </a:r>
          </a:p>
          <a:p>
            <a:endParaRPr lang="en-US" sz="1600" dirty="0"/>
          </a:p>
          <a:p>
            <a:endParaRPr lang="en-US" sz="1600" i="1" dirty="0"/>
          </a:p>
          <a:p>
            <a:endParaRPr lang="en-US" sz="1600" i="1" dirty="0"/>
          </a:p>
          <a:p>
            <a:r>
              <a:rPr lang="en-US" sz="1600" i="1" dirty="0" err="1"/>
              <a:t>Dunion</a:t>
            </a:r>
            <a:r>
              <a:rPr lang="en-US" sz="1600" i="1" dirty="0"/>
              <a:t>: Principal Investigator</a:t>
            </a:r>
          </a:p>
          <a:p>
            <a:r>
              <a:rPr lang="en-US" sz="1600" i="1" dirty="0" err="1"/>
              <a:t>Aberson</a:t>
            </a:r>
            <a:r>
              <a:rPr lang="en-US" sz="1600" i="1" dirty="0"/>
              <a:t>, </a:t>
            </a:r>
            <a:r>
              <a:rPr lang="en-US" sz="1600" i="1" dirty="0" err="1"/>
              <a:t>Dorst</a:t>
            </a:r>
            <a:r>
              <a:rPr lang="en-US" sz="1600" i="1" dirty="0"/>
              <a:t>, Marks, Kaplan, </a:t>
            </a:r>
            <a:r>
              <a:rPr lang="en-US" sz="1600" i="1" dirty="0" err="1"/>
              <a:t>Alaka</a:t>
            </a:r>
            <a:r>
              <a:rPr lang="en-US" sz="1600" i="1" dirty="0"/>
              <a:t>, and Rogers: Project members</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Who We Are</a:t>
            </a:r>
          </a:p>
        </p:txBody>
      </p:sp>
    </p:spTree>
    <p:extLst>
      <p:ext uri="{BB962C8B-B14F-4D97-AF65-F5344CB8AC3E}">
        <p14:creationId xmlns:p14="http://schemas.microsoft.com/office/powerpoint/2010/main" val="224000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0" y="1825615"/>
            <a:ext cx="5120640" cy="2554545"/>
          </a:xfrm>
          <a:prstGeom prst="rect">
            <a:avLst/>
          </a:prstGeom>
          <a:noFill/>
        </p:spPr>
        <p:txBody>
          <a:bodyPr wrap="square" rtlCol="0">
            <a:spAutoFit/>
          </a:bodyPr>
          <a:lstStyle/>
          <a:p>
            <a:r>
              <a:rPr lang="en-US" sz="1600" dirty="0"/>
              <a:t>The Saharan Air Layer project conducts experiments using NOAA’s P-3 </a:t>
            </a:r>
            <a:r>
              <a:rPr lang="en-US" sz="1600" dirty="0" err="1"/>
              <a:t>Orions</a:t>
            </a:r>
            <a:r>
              <a:rPr lang="en-US" sz="1600" dirty="0"/>
              <a:t> and G-IV high altitude jet as described in HRD’s Hurricane Field Program Plan.  Our Saharan Air Layer monitoring is conducted using a combination of NOAA’s Geostationary Operational Environmental Satellites (GOES), the </a:t>
            </a:r>
            <a:r>
              <a:rPr lang="en-US" sz="1600" dirty="0" err="1"/>
              <a:t>Meteosat</a:t>
            </a:r>
            <a:r>
              <a:rPr lang="en-US" sz="1600" dirty="0"/>
              <a:t> Second Generation (MSG) satellites, as well as the the NOAA-20,  Suomi-NPSS, Special Sensor Microwave Imager/Sounder (SSMIS), Global Change Observation Mission (GCOM), Global Precipitation Measurement (GPM), and Coriolis polar orbiting satellites.</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584775"/>
          </a:xfrm>
          <a:prstGeom prst="rect">
            <a:avLst/>
          </a:prstGeom>
          <a:noFill/>
        </p:spPr>
        <p:txBody>
          <a:bodyPr wrap="square" rtlCol="0">
            <a:spAutoFit/>
          </a:bodyPr>
          <a:lstStyle/>
          <a:p>
            <a:pPr algn="ctr"/>
            <a:r>
              <a:rPr lang="en-US" sz="3200" dirty="0"/>
              <a:t>What We Do</a:t>
            </a:r>
          </a:p>
        </p:txBody>
      </p:sp>
      <p:pic>
        <p:nvPicPr>
          <p:cNvPr id="3" name="Picture 2">
            <a:extLst>
              <a:ext uri="{FF2B5EF4-FFF2-40B4-BE49-F238E27FC236}">
                <a16:creationId xmlns:a16="http://schemas.microsoft.com/office/drawing/2014/main" id="{6EF265B5-181E-F444-A77E-E6E455F37741}"/>
              </a:ext>
            </a:extLst>
          </p:cNvPr>
          <p:cNvPicPr>
            <a:picLocks noChangeAspect="1"/>
          </p:cNvPicPr>
          <p:nvPr/>
        </p:nvPicPr>
        <p:blipFill rotWithShape="1">
          <a:blip r:embed="rId3"/>
          <a:srcRect l="40000"/>
          <a:stretch/>
        </p:blipFill>
        <p:spPr>
          <a:xfrm>
            <a:off x="5323718" y="1594128"/>
            <a:ext cx="3404645" cy="3017520"/>
          </a:xfrm>
          <a:prstGeom prst="rect">
            <a:avLst/>
          </a:prstGeom>
        </p:spPr>
      </p:pic>
      <p:pic>
        <p:nvPicPr>
          <p:cNvPr id="5" name="Picture 4">
            <a:extLst>
              <a:ext uri="{FF2B5EF4-FFF2-40B4-BE49-F238E27FC236}">
                <a16:creationId xmlns:a16="http://schemas.microsoft.com/office/drawing/2014/main" id="{AFF97EBF-04B8-6448-A106-EE2B66FD5D1A}"/>
              </a:ext>
            </a:extLst>
          </p:cNvPr>
          <p:cNvPicPr>
            <a:picLocks noChangeAspect="1"/>
          </p:cNvPicPr>
          <p:nvPr/>
        </p:nvPicPr>
        <p:blipFill rotWithShape="1">
          <a:blip r:embed="rId4"/>
          <a:srcRect l="40000"/>
          <a:stretch/>
        </p:blipFill>
        <p:spPr>
          <a:xfrm>
            <a:off x="8728363" y="1594128"/>
            <a:ext cx="3404645" cy="3017520"/>
          </a:xfrm>
          <a:prstGeom prst="rect">
            <a:avLst/>
          </a:prstGeom>
        </p:spPr>
      </p:pic>
      <p:pic>
        <p:nvPicPr>
          <p:cNvPr id="9" name="Picture 8">
            <a:extLst>
              <a:ext uri="{FF2B5EF4-FFF2-40B4-BE49-F238E27FC236}">
                <a16:creationId xmlns:a16="http://schemas.microsoft.com/office/drawing/2014/main" id="{1C251D7B-9809-F445-92DB-95483491E538}"/>
              </a:ext>
            </a:extLst>
          </p:cNvPr>
          <p:cNvPicPr>
            <a:picLocks noChangeAspect="1"/>
          </p:cNvPicPr>
          <p:nvPr/>
        </p:nvPicPr>
        <p:blipFill rotWithShape="1">
          <a:blip r:embed="rId5"/>
          <a:srcRect t="57139" b="11097"/>
          <a:stretch/>
        </p:blipFill>
        <p:spPr>
          <a:xfrm>
            <a:off x="0" y="4929447"/>
            <a:ext cx="12192000" cy="1645920"/>
          </a:xfrm>
          <a:prstGeom prst="rect">
            <a:avLst/>
          </a:prstGeom>
        </p:spPr>
      </p:pic>
    </p:spTree>
    <p:extLst>
      <p:ext uri="{BB962C8B-B14F-4D97-AF65-F5344CB8AC3E}">
        <p14:creationId xmlns:p14="http://schemas.microsoft.com/office/powerpoint/2010/main" val="375305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C7C7E8-E957-194C-9D66-A2AD3A6163FA}"/>
              </a:ext>
            </a:extLst>
          </p:cNvPr>
          <p:cNvSpPr txBox="1"/>
          <p:nvPr/>
        </p:nvSpPr>
        <p:spPr>
          <a:xfrm>
            <a:off x="2003367" y="1100129"/>
            <a:ext cx="9958648" cy="969496"/>
          </a:xfrm>
          <a:prstGeom prst="rect">
            <a:avLst/>
          </a:prstGeom>
          <a:noFill/>
        </p:spPr>
        <p:txBody>
          <a:bodyPr wrap="square" rtlCol="0">
            <a:spAutoFit/>
          </a:bodyPr>
          <a:lstStyle/>
          <a:p>
            <a:r>
              <a:rPr lang="en-US" sz="1600" dirty="0"/>
              <a:t>Developed Satellite Imagery for Monitoring the SAL</a:t>
            </a:r>
          </a:p>
          <a:p>
            <a:endParaRPr lang="en-US" sz="500" dirty="0"/>
          </a:p>
          <a:p>
            <a:r>
              <a:rPr lang="en-US" sz="1200" dirty="0"/>
              <a:t>Developed automated geostationary satellite imagery (GOES-EAST and </a:t>
            </a:r>
            <a:r>
              <a:rPr lang="en-US" sz="1200" dirty="0" err="1"/>
              <a:t>Meteosat</a:t>
            </a:r>
            <a:r>
              <a:rPr lang="en-US" sz="1200" dirty="0"/>
              <a:t>) to track the SAL continuously.  This product used split window infrared (IR) imagery and was first made available in real-time on the UW-CIMSS tropical cyclone website in 2001:</a:t>
            </a:r>
          </a:p>
          <a:p>
            <a:r>
              <a:rPr lang="en-US" sz="1200" dirty="0">
                <a:hlinkClick r:id="rId3"/>
              </a:rPr>
              <a:t>http://tropic.ssec.wisc.edu/real-time/sal/</a:t>
            </a:r>
            <a:r>
              <a:rPr lang="en-US" sz="1200" dirty="0"/>
              <a:t> </a:t>
            </a:r>
          </a:p>
        </p:txBody>
      </p:sp>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769441"/>
          </a:xfrm>
          <a:prstGeom prst="rect">
            <a:avLst/>
          </a:prstGeom>
          <a:solidFill>
            <a:schemeClr val="tx1">
              <a:lumMod val="85000"/>
              <a:lumOff val="15000"/>
            </a:schemeClr>
          </a:solidFill>
        </p:spPr>
        <p:txBody>
          <a:bodyPr wrap="square" rtlCol="0">
            <a:spAutoFit/>
          </a:bodyPr>
          <a:lstStyle/>
          <a:p>
            <a:endParaRPr lang="en-US" sz="1200" dirty="0"/>
          </a:p>
          <a:p>
            <a:r>
              <a:rPr lang="en-US" sz="2000" dirty="0">
                <a:solidFill>
                  <a:schemeClr val="bg1"/>
                </a:solidFill>
              </a:rPr>
              <a:t>Advancing Saharan Air Layer Science</a:t>
            </a:r>
          </a:p>
          <a:p>
            <a:endParaRPr lang="en-US" sz="1200" dirty="0"/>
          </a:p>
        </p:txBody>
      </p:sp>
      <p:sp>
        <p:nvSpPr>
          <p:cNvPr id="2" name="TextBox 1">
            <a:extLst>
              <a:ext uri="{FF2B5EF4-FFF2-40B4-BE49-F238E27FC236}">
                <a16:creationId xmlns:a16="http://schemas.microsoft.com/office/drawing/2014/main" id="{14F2930D-EC61-9740-8CAC-0602EFCC5D7E}"/>
              </a:ext>
            </a:extLst>
          </p:cNvPr>
          <p:cNvSpPr txBox="1"/>
          <p:nvPr/>
        </p:nvSpPr>
        <p:spPr>
          <a:xfrm>
            <a:off x="781351" y="1144440"/>
            <a:ext cx="498855" cy="276999"/>
          </a:xfrm>
          <a:prstGeom prst="rect">
            <a:avLst/>
          </a:prstGeom>
          <a:noFill/>
        </p:spPr>
        <p:txBody>
          <a:bodyPr wrap="none" rtlCol="0">
            <a:spAutoFit/>
          </a:bodyPr>
          <a:lstStyle/>
          <a:p>
            <a:r>
              <a:rPr lang="en-US" sz="1200" dirty="0"/>
              <a:t>2001</a:t>
            </a:r>
          </a:p>
        </p:txBody>
      </p:sp>
      <p:cxnSp>
        <p:nvCxnSpPr>
          <p:cNvPr id="7" name="Straight Connector 6">
            <a:extLst>
              <a:ext uri="{FF2B5EF4-FFF2-40B4-BE49-F238E27FC236}">
                <a16:creationId xmlns:a16="http://schemas.microsoft.com/office/drawing/2014/main" id="{DA263A7E-E1B6-0C46-B1B6-6CD99DFE368F}"/>
              </a:ext>
            </a:extLst>
          </p:cNvPr>
          <p:cNvCxnSpPr/>
          <p:nvPr/>
        </p:nvCxnSpPr>
        <p:spPr>
          <a:xfrm>
            <a:off x="515389" y="769441"/>
            <a:ext cx="0" cy="6088559"/>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90361AA-1A66-A140-B450-C8B8F8177B08}"/>
              </a:ext>
            </a:extLst>
          </p:cNvPr>
          <p:cNvGrpSpPr/>
          <p:nvPr/>
        </p:nvGrpSpPr>
        <p:grpSpPr>
          <a:xfrm>
            <a:off x="373660" y="1158248"/>
            <a:ext cx="300082" cy="276999"/>
            <a:chOff x="373660" y="869125"/>
            <a:chExt cx="300082" cy="276999"/>
          </a:xfrm>
        </p:grpSpPr>
        <p:sp>
          <p:nvSpPr>
            <p:cNvPr id="10" name="Oval 9">
              <a:extLst>
                <a:ext uri="{FF2B5EF4-FFF2-40B4-BE49-F238E27FC236}">
                  <a16:creationId xmlns:a16="http://schemas.microsoft.com/office/drawing/2014/main" id="{6166A7E8-B96D-094B-A02A-A51FDBC6E036}"/>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649499D-0AA2-2C4B-B9D2-65554BA8745F}"/>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
        <p:nvSpPr>
          <p:cNvPr id="13" name="TextBox 12">
            <a:extLst>
              <a:ext uri="{FF2B5EF4-FFF2-40B4-BE49-F238E27FC236}">
                <a16:creationId xmlns:a16="http://schemas.microsoft.com/office/drawing/2014/main" id="{002A8914-2CB6-3447-A727-9D79E37024FC}"/>
              </a:ext>
            </a:extLst>
          </p:cNvPr>
          <p:cNvSpPr txBox="1"/>
          <p:nvPr/>
        </p:nvSpPr>
        <p:spPr>
          <a:xfrm>
            <a:off x="781351" y="2453982"/>
            <a:ext cx="498855" cy="276999"/>
          </a:xfrm>
          <a:prstGeom prst="rect">
            <a:avLst/>
          </a:prstGeom>
          <a:noFill/>
        </p:spPr>
        <p:txBody>
          <a:bodyPr wrap="none" rtlCol="0">
            <a:spAutoFit/>
          </a:bodyPr>
          <a:lstStyle/>
          <a:p>
            <a:r>
              <a:rPr lang="en-US" sz="1200" dirty="0"/>
              <a:t>2005</a:t>
            </a:r>
          </a:p>
        </p:txBody>
      </p:sp>
      <p:grpSp>
        <p:nvGrpSpPr>
          <p:cNvPr id="14" name="Group 13">
            <a:extLst>
              <a:ext uri="{FF2B5EF4-FFF2-40B4-BE49-F238E27FC236}">
                <a16:creationId xmlns:a16="http://schemas.microsoft.com/office/drawing/2014/main" id="{5C728D83-06BA-814D-8B89-47DB8CB11DD0}"/>
              </a:ext>
            </a:extLst>
          </p:cNvPr>
          <p:cNvGrpSpPr/>
          <p:nvPr/>
        </p:nvGrpSpPr>
        <p:grpSpPr>
          <a:xfrm>
            <a:off x="377380" y="2453982"/>
            <a:ext cx="300082" cy="276999"/>
            <a:chOff x="373660" y="869125"/>
            <a:chExt cx="300082" cy="276999"/>
          </a:xfrm>
        </p:grpSpPr>
        <p:sp>
          <p:nvSpPr>
            <p:cNvPr id="15" name="Oval 14">
              <a:extLst>
                <a:ext uri="{FF2B5EF4-FFF2-40B4-BE49-F238E27FC236}">
                  <a16:creationId xmlns:a16="http://schemas.microsoft.com/office/drawing/2014/main" id="{6DBFDE90-5507-8E4B-8B52-CBA037580DD1}"/>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BEF0-7513-644F-A701-30E9436C4DA1}"/>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
        <p:nvSpPr>
          <p:cNvPr id="17" name="TextBox 16">
            <a:extLst>
              <a:ext uri="{FF2B5EF4-FFF2-40B4-BE49-F238E27FC236}">
                <a16:creationId xmlns:a16="http://schemas.microsoft.com/office/drawing/2014/main" id="{0FF45778-1339-254F-A2D6-9CE82994ACE2}"/>
              </a:ext>
            </a:extLst>
          </p:cNvPr>
          <p:cNvSpPr txBox="1"/>
          <p:nvPr/>
        </p:nvSpPr>
        <p:spPr>
          <a:xfrm>
            <a:off x="2003367" y="2381820"/>
            <a:ext cx="9958648" cy="1569660"/>
          </a:xfrm>
          <a:prstGeom prst="rect">
            <a:avLst/>
          </a:prstGeom>
          <a:noFill/>
        </p:spPr>
        <p:txBody>
          <a:bodyPr wrap="square" rtlCol="0">
            <a:spAutoFit/>
          </a:bodyPr>
          <a:lstStyle/>
          <a:p>
            <a:r>
              <a:rPr lang="en-US" sz="1600" dirty="0"/>
              <a:t>Pioneered the Saharan Air Layer Experiment (SALEX)</a:t>
            </a:r>
          </a:p>
          <a:p>
            <a:endParaRPr lang="en-US" sz="500" dirty="0"/>
          </a:p>
          <a:p>
            <a:r>
              <a:rPr lang="en-US" sz="1200" dirty="0"/>
              <a:t>Conducted first-ever SALEX aircraft missions during the 2005 Atlantic hurricane season that used the NOAA G-IV high altitude jet to investigate interactions between the SAL and Tropical Storm Irene (07-08 Aug) and an African easterly Wave (27-28 Sep):</a:t>
            </a:r>
          </a:p>
          <a:p>
            <a:endParaRPr lang="en-US" sz="300" dirty="0"/>
          </a:p>
          <a:p>
            <a:pPr marL="287338" indent="-173038">
              <a:buFont typeface="+mj-lt"/>
              <a:buAutoNum type="arabicPeriod"/>
            </a:pPr>
            <a:r>
              <a:rPr lang="en-US" sz="1200" dirty="0"/>
              <a:t>07 Aug 2005 (G-IV jet): TS Irene</a:t>
            </a:r>
          </a:p>
          <a:p>
            <a:pPr marL="287338" indent="-173038">
              <a:buFont typeface="+mj-lt"/>
              <a:buAutoNum type="arabicPeriod"/>
            </a:pPr>
            <a:r>
              <a:rPr lang="en-US" sz="1200" dirty="0"/>
              <a:t>08 Aug 2005 (G-IV jet): TS Irene</a:t>
            </a:r>
          </a:p>
          <a:p>
            <a:pPr marL="287338" indent="-173038">
              <a:buFont typeface="+mj-lt"/>
              <a:buAutoNum type="arabicPeriod"/>
            </a:pPr>
            <a:r>
              <a:rPr lang="en-US" sz="1200" dirty="0"/>
              <a:t>27 Sep 2005 (G-IV jet): African easterly wave</a:t>
            </a:r>
          </a:p>
          <a:p>
            <a:pPr marL="287338" indent="-173038">
              <a:buFont typeface="+mj-lt"/>
              <a:buAutoNum type="arabicPeriod"/>
            </a:pPr>
            <a:r>
              <a:rPr lang="en-US" sz="1200" dirty="0"/>
              <a:t>28 Sep 2005 (G-IV jet): African easterly wave</a:t>
            </a:r>
          </a:p>
        </p:txBody>
      </p:sp>
      <p:sp>
        <p:nvSpPr>
          <p:cNvPr id="18" name="TextBox 17">
            <a:extLst>
              <a:ext uri="{FF2B5EF4-FFF2-40B4-BE49-F238E27FC236}">
                <a16:creationId xmlns:a16="http://schemas.microsoft.com/office/drawing/2014/main" id="{A3006772-D1CB-9542-AE71-C1D7473B40AA}"/>
              </a:ext>
            </a:extLst>
          </p:cNvPr>
          <p:cNvSpPr txBox="1"/>
          <p:nvPr/>
        </p:nvSpPr>
        <p:spPr>
          <a:xfrm>
            <a:off x="777631" y="4280622"/>
            <a:ext cx="498855" cy="276999"/>
          </a:xfrm>
          <a:prstGeom prst="rect">
            <a:avLst/>
          </a:prstGeom>
          <a:noFill/>
        </p:spPr>
        <p:txBody>
          <a:bodyPr wrap="none" rtlCol="0">
            <a:spAutoFit/>
          </a:bodyPr>
          <a:lstStyle/>
          <a:p>
            <a:r>
              <a:rPr lang="en-US" sz="1200" dirty="0"/>
              <a:t>2005</a:t>
            </a:r>
          </a:p>
        </p:txBody>
      </p:sp>
      <p:grpSp>
        <p:nvGrpSpPr>
          <p:cNvPr id="19" name="Group 18">
            <a:extLst>
              <a:ext uri="{FF2B5EF4-FFF2-40B4-BE49-F238E27FC236}">
                <a16:creationId xmlns:a16="http://schemas.microsoft.com/office/drawing/2014/main" id="{3B2A00E8-76C6-8940-9962-83F1CE6E9D3F}"/>
              </a:ext>
            </a:extLst>
          </p:cNvPr>
          <p:cNvGrpSpPr/>
          <p:nvPr/>
        </p:nvGrpSpPr>
        <p:grpSpPr>
          <a:xfrm>
            <a:off x="373660" y="4280622"/>
            <a:ext cx="300082" cy="276999"/>
            <a:chOff x="373660" y="869125"/>
            <a:chExt cx="300082" cy="276999"/>
          </a:xfrm>
        </p:grpSpPr>
        <p:sp>
          <p:nvSpPr>
            <p:cNvPr id="20" name="Oval 19">
              <a:extLst>
                <a:ext uri="{FF2B5EF4-FFF2-40B4-BE49-F238E27FC236}">
                  <a16:creationId xmlns:a16="http://schemas.microsoft.com/office/drawing/2014/main" id="{91A97C9E-F1AA-484B-BBC3-77FAB3AC7DC6}"/>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5654290-AB38-5A4D-8073-BE13475385A5}"/>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
        <p:nvSpPr>
          <p:cNvPr id="22" name="TextBox 21">
            <a:extLst>
              <a:ext uri="{FF2B5EF4-FFF2-40B4-BE49-F238E27FC236}">
                <a16:creationId xmlns:a16="http://schemas.microsoft.com/office/drawing/2014/main" id="{D55EEB6A-EF2C-1042-B919-555E6D969938}"/>
              </a:ext>
            </a:extLst>
          </p:cNvPr>
          <p:cNvSpPr txBox="1"/>
          <p:nvPr/>
        </p:nvSpPr>
        <p:spPr>
          <a:xfrm>
            <a:off x="2003367" y="4259236"/>
            <a:ext cx="9958648" cy="1338828"/>
          </a:xfrm>
          <a:prstGeom prst="rect">
            <a:avLst/>
          </a:prstGeom>
          <a:noFill/>
        </p:spPr>
        <p:txBody>
          <a:bodyPr wrap="square" rtlCol="0">
            <a:spAutoFit/>
          </a:bodyPr>
          <a:lstStyle/>
          <a:p>
            <a:r>
              <a:rPr lang="en-US" sz="1600" dirty="0"/>
              <a:t>GPS Moisture Data Assimilation</a:t>
            </a:r>
          </a:p>
          <a:p>
            <a:endParaRPr lang="en-US" sz="500" dirty="0"/>
          </a:p>
          <a:p>
            <a:r>
              <a:rPr lang="en-US" sz="1200" dirty="0"/>
              <a:t>Successfully submitted a proposal to the NOAA Joint Hurricane Testbed (JHT) program to examine the impacts of assimilating moisture information from GPS dropsondes launched from the NOAA G-IV jet in operational parallel runs of the NOAA Global Forecast System (GFS) model and  assess the the impact of of this data on GFS initial/forecast humidity fields and its forecasts of TC track and intensity.  Results from this 2005-2007 JHT project led to a decision by the NOAA National Centers for Environmental Prediction (NCEP) to begin routinely assimilating humidity data from GPS dropsondes into the operational version of the GFS model beginning on 22 Aug 2006.</a:t>
            </a:r>
          </a:p>
        </p:txBody>
      </p:sp>
    </p:spTree>
    <p:extLst>
      <p:ext uri="{BB962C8B-B14F-4D97-AF65-F5344CB8AC3E}">
        <p14:creationId xmlns:p14="http://schemas.microsoft.com/office/powerpoint/2010/main" val="3615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491F29-6447-CE44-9042-FCEF1E81175C}"/>
              </a:ext>
            </a:extLst>
          </p:cNvPr>
          <p:cNvSpPr txBox="1"/>
          <p:nvPr/>
        </p:nvSpPr>
        <p:spPr>
          <a:xfrm>
            <a:off x="0" y="0"/>
            <a:ext cx="12192000" cy="769441"/>
          </a:xfrm>
          <a:prstGeom prst="rect">
            <a:avLst/>
          </a:prstGeom>
          <a:solidFill>
            <a:schemeClr val="tx1">
              <a:lumMod val="85000"/>
              <a:lumOff val="15000"/>
            </a:schemeClr>
          </a:solidFill>
        </p:spPr>
        <p:txBody>
          <a:bodyPr wrap="square" rtlCol="0">
            <a:spAutoFit/>
          </a:bodyPr>
          <a:lstStyle/>
          <a:p>
            <a:endParaRPr lang="en-US" sz="1200" dirty="0"/>
          </a:p>
          <a:p>
            <a:r>
              <a:rPr lang="en-US" sz="2000" dirty="0">
                <a:solidFill>
                  <a:schemeClr val="bg1"/>
                </a:solidFill>
              </a:rPr>
              <a:t>Advancing Saharan Air Layer Science</a:t>
            </a:r>
          </a:p>
          <a:p>
            <a:endParaRPr lang="en-US" sz="1200" dirty="0"/>
          </a:p>
        </p:txBody>
      </p:sp>
      <p:sp>
        <p:nvSpPr>
          <p:cNvPr id="2" name="TextBox 1">
            <a:extLst>
              <a:ext uri="{FF2B5EF4-FFF2-40B4-BE49-F238E27FC236}">
                <a16:creationId xmlns:a16="http://schemas.microsoft.com/office/drawing/2014/main" id="{14F2930D-EC61-9740-8CAC-0602EFCC5D7E}"/>
              </a:ext>
            </a:extLst>
          </p:cNvPr>
          <p:cNvSpPr txBox="1"/>
          <p:nvPr/>
        </p:nvSpPr>
        <p:spPr>
          <a:xfrm>
            <a:off x="781351" y="855317"/>
            <a:ext cx="886781" cy="276999"/>
          </a:xfrm>
          <a:prstGeom prst="rect">
            <a:avLst/>
          </a:prstGeom>
          <a:noFill/>
        </p:spPr>
        <p:txBody>
          <a:bodyPr wrap="none" rtlCol="0">
            <a:spAutoFit/>
          </a:bodyPr>
          <a:lstStyle/>
          <a:p>
            <a:r>
              <a:rPr lang="en-US" sz="1200" dirty="0"/>
              <a:t>2006, 2015</a:t>
            </a:r>
          </a:p>
        </p:txBody>
      </p:sp>
      <p:cxnSp>
        <p:nvCxnSpPr>
          <p:cNvPr id="7" name="Straight Connector 6">
            <a:extLst>
              <a:ext uri="{FF2B5EF4-FFF2-40B4-BE49-F238E27FC236}">
                <a16:creationId xmlns:a16="http://schemas.microsoft.com/office/drawing/2014/main" id="{DA263A7E-E1B6-0C46-B1B6-6CD99DFE368F}"/>
              </a:ext>
            </a:extLst>
          </p:cNvPr>
          <p:cNvCxnSpPr/>
          <p:nvPr/>
        </p:nvCxnSpPr>
        <p:spPr>
          <a:xfrm>
            <a:off x="515389" y="769441"/>
            <a:ext cx="0" cy="6088559"/>
          </a:xfrm>
          <a:prstGeom prst="line">
            <a:avLst/>
          </a:prstGeom>
          <a:ln w="349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90361AA-1A66-A140-B450-C8B8F8177B08}"/>
              </a:ext>
            </a:extLst>
          </p:cNvPr>
          <p:cNvGrpSpPr/>
          <p:nvPr/>
        </p:nvGrpSpPr>
        <p:grpSpPr>
          <a:xfrm>
            <a:off x="373660" y="869125"/>
            <a:ext cx="300082" cy="276999"/>
            <a:chOff x="373660" y="869125"/>
            <a:chExt cx="300082" cy="276999"/>
          </a:xfrm>
        </p:grpSpPr>
        <p:sp>
          <p:nvSpPr>
            <p:cNvPr id="10" name="Oval 9">
              <a:extLst>
                <a:ext uri="{FF2B5EF4-FFF2-40B4-BE49-F238E27FC236}">
                  <a16:creationId xmlns:a16="http://schemas.microsoft.com/office/drawing/2014/main" id="{6166A7E8-B96D-094B-A02A-A51FDBC6E036}"/>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649499D-0AA2-2C4B-B9D2-65554BA8745F}"/>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
        <p:nvSpPr>
          <p:cNvPr id="27" name="TextBox 26">
            <a:extLst>
              <a:ext uri="{FF2B5EF4-FFF2-40B4-BE49-F238E27FC236}">
                <a16:creationId xmlns:a16="http://schemas.microsoft.com/office/drawing/2014/main" id="{9AB51445-79BA-7F49-994A-774844AB4B58}"/>
              </a:ext>
            </a:extLst>
          </p:cNvPr>
          <p:cNvSpPr txBox="1"/>
          <p:nvPr/>
        </p:nvSpPr>
        <p:spPr>
          <a:xfrm>
            <a:off x="2003367" y="822065"/>
            <a:ext cx="10188632" cy="2677656"/>
          </a:xfrm>
          <a:prstGeom prst="rect">
            <a:avLst/>
          </a:prstGeom>
          <a:noFill/>
        </p:spPr>
        <p:txBody>
          <a:bodyPr wrap="square" rtlCol="0">
            <a:spAutoFit/>
          </a:bodyPr>
          <a:lstStyle/>
          <a:p>
            <a:r>
              <a:rPr lang="en-US" sz="1600" dirty="0"/>
              <a:t>SALEX Aircraft Missions</a:t>
            </a:r>
          </a:p>
          <a:p>
            <a:endParaRPr lang="en-US" sz="500" dirty="0"/>
          </a:p>
          <a:p>
            <a:r>
              <a:rPr lang="en-US" sz="1200" dirty="0"/>
              <a:t>Conducted SALEX missions during the 2006 Atlantic hurricane season that used the NOAA P-3 </a:t>
            </a:r>
            <a:r>
              <a:rPr lang="en-US" sz="1200" dirty="0" err="1"/>
              <a:t>Orions</a:t>
            </a:r>
            <a:r>
              <a:rPr lang="en-US" sz="1200" dirty="0"/>
              <a:t> and G-IV high altitude jet to investigate interactions between the SAL and Tropical Storm Debby and Hurricane Helene.  These NOAA missions were coordinated with the NASA African Monsoon Multidisciplinary Analyses (NAMMA) field campaign based in the Cape Verde Islands.  P-3 and G-IV SALEX missions were also conducted in 2015 to investigate interactions between the SAL and Tropical Storm Erika.</a:t>
            </a:r>
          </a:p>
          <a:p>
            <a:endParaRPr lang="en-US" sz="300" dirty="0"/>
          </a:p>
          <a:p>
            <a:pPr marL="287338" indent="-173038">
              <a:buFont typeface="+mj-lt"/>
              <a:buAutoNum type="arabicPeriod"/>
            </a:pPr>
            <a:r>
              <a:rPr lang="en-US" sz="1200" dirty="0"/>
              <a:t>25 Aug 2006 (G-IV jet): TS Debby</a:t>
            </a:r>
          </a:p>
          <a:p>
            <a:pPr marL="287338" indent="-173038">
              <a:buFont typeface="+mj-lt"/>
              <a:buAutoNum type="arabicPeriod"/>
            </a:pPr>
            <a:r>
              <a:rPr lang="en-US" sz="1200" dirty="0"/>
              <a:t>26 Aug 2006 (G-IV jet): TS Debby</a:t>
            </a:r>
          </a:p>
          <a:p>
            <a:pPr marL="287338" indent="-173038">
              <a:buFont typeface="+mj-lt"/>
              <a:buAutoNum type="arabicPeriod"/>
            </a:pPr>
            <a:r>
              <a:rPr lang="en-US" sz="1200" dirty="0"/>
              <a:t>15 Sep 2006 (G-IV jet): TS Helene</a:t>
            </a:r>
          </a:p>
          <a:p>
            <a:pPr marL="287338" indent="-173038">
              <a:buFont typeface="+mj-lt"/>
              <a:buAutoNum type="arabicPeriod"/>
            </a:pPr>
            <a:r>
              <a:rPr lang="en-US" sz="1200" dirty="0"/>
              <a:t>16 Sep 2006 (G-IV jet): Hurricane Helene</a:t>
            </a:r>
          </a:p>
          <a:p>
            <a:pPr marL="287338" indent="-173038">
              <a:buFont typeface="+mj-lt"/>
              <a:buAutoNum type="arabicPeriod"/>
            </a:pPr>
            <a:r>
              <a:rPr lang="en-US" sz="1200" dirty="0"/>
              <a:t>18 Sep 2006 (P-3 Orion &amp; G-IV jet): Hurricane Helene</a:t>
            </a:r>
          </a:p>
          <a:p>
            <a:pPr marL="287338" indent="-173038">
              <a:buFont typeface="+mj-lt"/>
              <a:buAutoNum type="arabicPeriod"/>
            </a:pPr>
            <a:r>
              <a:rPr lang="en-US" sz="1200" dirty="0"/>
              <a:t>20 Sep 2006 (P-3 Orion &amp; G-IV jet): Hurricane Helene</a:t>
            </a:r>
          </a:p>
          <a:p>
            <a:pPr marL="287338" indent="-173038">
              <a:buFont typeface="+mj-lt"/>
              <a:buAutoNum type="arabicPeriod"/>
            </a:pPr>
            <a:r>
              <a:rPr lang="en-US" sz="1200" dirty="0"/>
              <a:t>25 Aug 2015 (P-3 Orion &amp; G-IV jet): TS Erika</a:t>
            </a:r>
          </a:p>
          <a:p>
            <a:pPr marL="287338" indent="-173038">
              <a:buFont typeface="+mj-lt"/>
              <a:buAutoNum type="arabicPeriod"/>
            </a:pPr>
            <a:r>
              <a:rPr lang="en-US" sz="1200" dirty="0"/>
              <a:t>26 Aug 2015 (P-3 Orion): TS Erika</a:t>
            </a:r>
          </a:p>
        </p:txBody>
      </p:sp>
      <p:sp>
        <p:nvSpPr>
          <p:cNvPr id="28" name="TextBox 27">
            <a:extLst>
              <a:ext uri="{FF2B5EF4-FFF2-40B4-BE49-F238E27FC236}">
                <a16:creationId xmlns:a16="http://schemas.microsoft.com/office/drawing/2014/main" id="{C18C6296-D82D-FF4E-9CB3-EF92910C253D}"/>
              </a:ext>
            </a:extLst>
          </p:cNvPr>
          <p:cNvSpPr txBox="1"/>
          <p:nvPr/>
        </p:nvSpPr>
        <p:spPr>
          <a:xfrm>
            <a:off x="781351" y="3711255"/>
            <a:ext cx="498855" cy="276999"/>
          </a:xfrm>
          <a:prstGeom prst="rect">
            <a:avLst/>
          </a:prstGeom>
          <a:noFill/>
        </p:spPr>
        <p:txBody>
          <a:bodyPr wrap="none" rtlCol="0">
            <a:spAutoFit/>
          </a:bodyPr>
          <a:lstStyle/>
          <a:p>
            <a:r>
              <a:rPr lang="en-US" sz="1200" dirty="0"/>
              <a:t>2011</a:t>
            </a:r>
          </a:p>
        </p:txBody>
      </p:sp>
      <p:grpSp>
        <p:nvGrpSpPr>
          <p:cNvPr id="29" name="Group 28">
            <a:extLst>
              <a:ext uri="{FF2B5EF4-FFF2-40B4-BE49-F238E27FC236}">
                <a16:creationId xmlns:a16="http://schemas.microsoft.com/office/drawing/2014/main" id="{61E7B913-D229-A04F-9D89-514151B613B9}"/>
              </a:ext>
            </a:extLst>
          </p:cNvPr>
          <p:cNvGrpSpPr/>
          <p:nvPr/>
        </p:nvGrpSpPr>
        <p:grpSpPr>
          <a:xfrm>
            <a:off x="373660" y="3725063"/>
            <a:ext cx="300082" cy="276999"/>
            <a:chOff x="373660" y="869125"/>
            <a:chExt cx="300082" cy="276999"/>
          </a:xfrm>
        </p:grpSpPr>
        <p:sp>
          <p:nvSpPr>
            <p:cNvPr id="30" name="Oval 29">
              <a:extLst>
                <a:ext uri="{FF2B5EF4-FFF2-40B4-BE49-F238E27FC236}">
                  <a16:creationId xmlns:a16="http://schemas.microsoft.com/office/drawing/2014/main" id="{C3D8072A-024F-4F4C-96BD-7681738F6958}"/>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F483CDF-A38D-174B-A9D1-1FC835B7D8DA}"/>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
        <p:nvSpPr>
          <p:cNvPr id="32" name="TextBox 31">
            <a:extLst>
              <a:ext uri="{FF2B5EF4-FFF2-40B4-BE49-F238E27FC236}">
                <a16:creationId xmlns:a16="http://schemas.microsoft.com/office/drawing/2014/main" id="{2876F75D-9DDB-5043-9884-B5C82C673894}"/>
              </a:ext>
            </a:extLst>
          </p:cNvPr>
          <p:cNvSpPr txBox="1"/>
          <p:nvPr/>
        </p:nvSpPr>
        <p:spPr>
          <a:xfrm>
            <a:off x="2003366" y="3678003"/>
            <a:ext cx="10188633" cy="1154162"/>
          </a:xfrm>
          <a:prstGeom prst="rect">
            <a:avLst/>
          </a:prstGeom>
          <a:noFill/>
        </p:spPr>
        <p:txBody>
          <a:bodyPr wrap="square" rtlCol="0">
            <a:spAutoFit/>
          </a:bodyPr>
          <a:lstStyle/>
          <a:p>
            <a:r>
              <a:rPr lang="en-US" sz="1600" dirty="0"/>
              <a:t>A Revision of the Climatology of the Tropical Atlantic Atmosphere</a:t>
            </a:r>
          </a:p>
          <a:p>
            <a:endParaRPr lang="en-US" sz="500" dirty="0"/>
          </a:p>
          <a:p>
            <a:r>
              <a:rPr lang="en-US" sz="1200" dirty="0"/>
              <a:t>Developed a 1995-2002 database of GOES satellite imagery, aerosol analyses, and Caribbean </a:t>
            </a:r>
            <a:r>
              <a:rPr lang="en-US" sz="1200" dirty="0" err="1"/>
              <a:t>rawinsonde</a:t>
            </a:r>
            <a:r>
              <a:rPr lang="en-US" sz="1200" dirty="0"/>
              <a:t> observations to create a revised set of atmospheric soundings for the tropical North Atlantic.  These new soundings, partly based on knowledge of the SAL, represent a new benchmark for describing the climatological state of the tropical atmosphere during the hurricane season:</a:t>
            </a:r>
          </a:p>
          <a:p>
            <a:r>
              <a:rPr lang="en-US" sz="1200" dirty="0">
                <a:hlinkClick r:id="rId3"/>
              </a:rPr>
              <a:t>https://journals.ametsoc.org/doi/10.1175/2010JCLI3496.1</a:t>
            </a:r>
            <a:r>
              <a:rPr lang="en-US" sz="1200" dirty="0"/>
              <a:t> </a:t>
            </a:r>
          </a:p>
        </p:txBody>
      </p:sp>
      <p:sp>
        <p:nvSpPr>
          <p:cNvPr id="33" name="TextBox 32">
            <a:extLst>
              <a:ext uri="{FF2B5EF4-FFF2-40B4-BE49-F238E27FC236}">
                <a16:creationId xmlns:a16="http://schemas.microsoft.com/office/drawing/2014/main" id="{C17538C2-940A-A142-8A18-3C0B0BF93525}"/>
              </a:ext>
            </a:extLst>
          </p:cNvPr>
          <p:cNvSpPr txBox="1"/>
          <p:nvPr/>
        </p:nvSpPr>
        <p:spPr>
          <a:xfrm>
            <a:off x="2003366" y="5206617"/>
            <a:ext cx="10188633" cy="1154162"/>
          </a:xfrm>
          <a:prstGeom prst="rect">
            <a:avLst/>
          </a:prstGeom>
          <a:noFill/>
        </p:spPr>
        <p:txBody>
          <a:bodyPr wrap="square" rtlCol="0">
            <a:spAutoFit/>
          </a:bodyPr>
          <a:lstStyle/>
          <a:p>
            <a:r>
              <a:rPr lang="en-US" sz="1600" dirty="0"/>
              <a:t>GOES-R Proving Ground: Developed New Satellite Products For SAL Monitoring With NOAA’s Next Generation Satellites</a:t>
            </a:r>
          </a:p>
          <a:p>
            <a:endParaRPr lang="en-US" sz="500" dirty="0"/>
          </a:p>
          <a:p>
            <a:r>
              <a:rPr lang="en-US" sz="1200" dirty="0"/>
              <a:t>Developed several new satellite products to track the SAL continuously using NOAA’s next generation GOES-16 satellite.  These products </a:t>
            </a:r>
            <a:r>
              <a:rPr lang="en-US" sz="1200" dirty="0" err="1"/>
              <a:t>inluce</a:t>
            </a:r>
            <a:r>
              <a:rPr lang="en-US" sz="1200" dirty="0"/>
              <a:t> split window infrared (IR), mid-level water vapor, and multi-spectral pseudo natural color satellite imagery and are available in real-time on the UW-CIMSS tropical cyclone website:</a:t>
            </a:r>
          </a:p>
          <a:p>
            <a:r>
              <a:rPr lang="en-US" sz="1200" dirty="0">
                <a:hlinkClick r:id="rId4"/>
              </a:rPr>
              <a:t>http://tropic.ssec.wisc.edu/real-time/sal/</a:t>
            </a:r>
            <a:r>
              <a:rPr lang="en-US" sz="1200" dirty="0"/>
              <a:t> </a:t>
            </a:r>
          </a:p>
        </p:txBody>
      </p:sp>
      <p:sp>
        <p:nvSpPr>
          <p:cNvPr id="34" name="TextBox 33">
            <a:extLst>
              <a:ext uri="{FF2B5EF4-FFF2-40B4-BE49-F238E27FC236}">
                <a16:creationId xmlns:a16="http://schemas.microsoft.com/office/drawing/2014/main" id="{046CE001-79BB-EC41-8BDE-A724A56687C3}"/>
              </a:ext>
            </a:extLst>
          </p:cNvPr>
          <p:cNvSpPr txBox="1"/>
          <p:nvPr/>
        </p:nvSpPr>
        <p:spPr>
          <a:xfrm>
            <a:off x="781351" y="5250928"/>
            <a:ext cx="498855" cy="276999"/>
          </a:xfrm>
          <a:prstGeom prst="rect">
            <a:avLst/>
          </a:prstGeom>
          <a:noFill/>
        </p:spPr>
        <p:txBody>
          <a:bodyPr wrap="none" rtlCol="0">
            <a:spAutoFit/>
          </a:bodyPr>
          <a:lstStyle/>
          <a:p>
            <a:r>
              <a:rPr lang="en-US" sz="1200" dirty="0"/>
              <a:t>2018</a:t>
            </a:r>
          </a:p>
        </p:txBody>
      </p:sp>
      <p:grpSp>
        <p:nvGrpSpPr>
          <p:cNvPr id="35" name="Group 34">
            <a:extLst>
              <a:ext uri="{FF2B5EF4-FFF2-40B4-BE49-F238E27FC236}">
                <a16:creationId xmlns:a16="http://schemas.microsoft.com/office/drawing/2014/main" id="{0B543567-7FB5-5D4D-AA1B-BA4FEEC0B050}"/>
              </a:ext>
            </a:extLst>
          </p:cNvPr>
          <p:cNvGrpSpPr/>
          <p:nvPr/>
        </p:nvGrpSpPr>
        <p:grpSpPr>
          <a:xfrm>
            <a:off x="373660" y="5264736"/>
            <a:ext cx="300082" cy="276999"/>
            <a:chOff x="373660" y="869125"/>
            <a:chExt cx="300082" cy="276999"/>
          </a:xfrm>
        </p:grpSpPr>
        <p:sp>
          <p:nvSpPr>
            <p:cNvPr id="36" name="Oval 35">
              <a:extLst>
                <a:ext uri="{FF2B5EF4-FFF2-40B4-BE49-F238E27FC236}">
                  <a16:creationId xmlns:a16="http://schemas.microsoft.com/office/drawing/2014/main" id="{3E630B2F-0BA0-5445-87BE-FE45E8C16C79}"/>
                </a:ext>
              </a:extLst>
            </p:cNvPr>
            <p:cNvSpPr/>
            <p:nvPr/>
          </p:nvSpPr>
          <p:spPr>
            <a:xfrm>
              <a:off x="390698" y="869125"/>
              <a:ext cx="249381" cy="2493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DD7A68C9-3139-6C48-80A5-91EDE93752CC}"/>
                </a:ext>
              </a:extLst>
            </p:cNvPr>
            <p:cNvSpPr txBox="1"/>
            <p:nvPr/>
          </p:nvSpPr>
          <p:spPr>
            <a:xfrm>
              <a:off x="373660" y="869125"/>
              <a:ext cx="300082" cy="276999"/>
            </a:xfrm>
            <a:prstGeom prst="rect">
              <a:avLst/>
            </a:prstGeom>
            <a:noFill/>
          </p:spPr>
          <p:txBody>
            <a:bodyPr wrap="none" rtlCol="0">
              <a:spAutoFit/>
            </a:bodyPr>
            <a:lstStyle/>
            <a:p>
              <a:r>
                <a:rPr lang="en-US" sz="1200" dirty="0">
                  <a:solidFill>
                    <a:schemeClr val="bg1"/>
                  </a:solidFill>
                </a:rPr>
                <a:t>✓</a:t>
              </a:r>
            </a:p>
          </p:txBody>
        </p:sp>
      </p:grpSp>
    </p:spTree>
    <p:extLst>
      <p:ext uri="{BB962C8B-B14F-4D97-AF65-F5344CB8AC3E}">
        <p14:creationId xmlns:p14="http://schemas.microsoft.com/office/powerpoint/2010/main" val="75266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1955</Words>
  <Application>Microsoft Macintosh PowerPoint</Application>
  <PresentationFormat>Widescreen</PresentationFormat>
  <Paragraphs>151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Dunion</cp:lastModifiedBy>
  <cp:revision>52</cp:revision>
  <dcterms:created xsi:type="dcterms:W3CDTF">2019-04-02T15:59:20Z</dcterms:created>
  <dcterms:modified xsi:type="dcterms:W3CDTF">2019-04-22T18:52:17Z</dcterms:modified>
</cp:coreProperties>
</file>