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58" r:id="rId4"/>
    <p:sldId id="264" r:id="rId5"/>
    <p:sldId id="261" r:id="rId6"/>
    <p:sldId id="259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1" autoAdjust="0"/>
    <p:restoredTop sz="91622"/>
  </p:normalViewPr>
  <p:slideViewPr>
    <p:cSldViewPr snapToGrid="0">
      <p:cViewPr>
        <p:scale>
          <a:sx n="150" d="100"/>
          <a:sy n="150" d="100"/>
        </p:scale>
        <p:origin x="108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8630-9855-4B60-9496-64E774F01136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AA3B1-6CF7-49F5-998E-F984DFBEB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5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-Winds may not have had time to </a:t>
            </a:r>
            <a:r>
              <a:rPr lang="en-US" dirty="0" err="1"/>
              <a:t>repsond</a:t>
            </a:r>
            <a:r>
              <a:rPr lang="en-US" dirty="0"/>
              <a:t> to pressure drop</a:t>
            </a:r>
          </a:p>
          <a:p>
            <a:r>
              <a:rPr lang="en-US" dirty="0"/>
              <a:t>-winds are from NHC’s working Best track</a:t>
            </a:r>
          </a:p>
          <a:p>
            <a:r>
              <a:rPr lang="en-US" dirty="0"/>
              <a:t>-Mention that shear and moisture were quite asymmetric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55-60 m/s at 0.5 km</a:t>
            </a:r>
          </a:p>
          <a:p>
            <a:endParaRPr lang="en-US" dirty="0"/>
          </a:p>
          <a:p>
            <a:r>
              <a:rPr lang="en-US" dirty="0"/>
              <a:t>Wind field is quite asymmetric (especially in the lower levels)</a:t>
            </a:r>
          </a:p>
          <a:p>
            <a:endParaRPr lang="en-US" dirty="0"/>
          </a:p>
          <a:p>
            <a:r>
              <a:rPr lang="en-US" dirty="0"/>
              <a:t>SW flow is undercutting the outflow layer (G-IV shows ~2 </a:t>
            </a:r>
            <a:r>
              <a:rPr lang="en-US" dirty="0" err="1"/>
              <a:t>deg</a:t>
            </a:r>
            <a:r>
              <a:rPr lang="en-US" dirty="0"/>
              <a:t> closer than WV winds suggest)</a:t>
            </a:r>
          </a:p>
          <a:p>
            <a:endParaRPr lang="en-US" dirty="0"/>
          </a:p>
          <a:p>
            <a:r>
              <a:rPr lang="en-US" dirty="0"/>
              <a:t>G-IV data up to 14 km on the inner ring after the aircraft had climbed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5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SHIPS moisture predictor &gt;&gt; moisture averaging: moister than average, but E VERY moist, W quite dry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AA3B1-6CF7-49F5-998E-F984DFBEB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0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C751-68A8-FD45-941D-4359339D6B6D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14-51EB-EA40-88DB-263F13666F76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EB90-33E6-6749-8811-920DA04ACB28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15B7-A872-7E4C-B021-D1F440EC7F15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5B0C-AD55-4F45-95A5-EE55237AAC6D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EC93-D68C-064E-8487-C6F1066D4B70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FE7B-F3BD-594B-8F7A-1D84DAE9B606}" type="datetime1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907D-9F16-F543-BCB8-3DF13293CC46}" type="datetime1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5E7D-FB73-A345-A918-2F1CDFA4F198}" type="datetime1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AA4-A46A-7743-AACD-44C8F747D20B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BB3A-13FD-CE46-B7ED-4BEB221332D5}" type="datetime1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C1DC0-EE90-5A42-A77F-0D506330A8C0}" type="datetime1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615D-7451-4FA6-B06C-79A1C3FF9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jp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98;p14">
            <a:extLst>
              <a:ext uri="{FF2B5EF4-FFF2-40B4-BE49-F238E27FC236}">
                <a16:creationId xmlns:a16="http://schemas.microsoft.com/office/drawing/2014/main" id="{521000C1-6D5C-F441-980C-146A2A229357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dirty="0"/>
          </a:p>
        </p:txBody>
      </p:sp>
      <p:pic>
        <p:nvPicPr>
          <p:cNvPr id="21" name="Google Shape;99;p14">
            <a:extLst>
              <a:ext uri="{FF2B5EF4-FFF2-40B4-BE49-F238E27FC236}">
                <a16:creationId xmlns:a16="http://schemas.microsoft.com/office/drawing/2014/main" id="{E53A205F-A2BA-7340-B95A-B819E9F6A7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0;p14">
            <a:extLst>
              <a:ext uri="{FF2B5EF4-FFF2-40B4-BE49-F238E27FC236}">
                <a16:creationId xmlns:a16="http://schemas.microsoft.com/office/drawing/2014/main" id="{672AC129-4ED7-A744-A1CE-CCA62E03E6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9250AA3-8A7D-4D46-8D40-BD5A39C7907E}"/>
              </a:ext>
            </a:extLst>
          </p:cNvPr>
          <p:cNvSpPr txBox="1"/>
          <p:nvPr/>
        </p:nvSpPr>
        <p:spPr>
          <a:xfrm flipH="1">
            <a:off x="215510" y="1961650"/>
            <a:ext cx="725116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T/O</a:t>
            </a:r>
            <a:r>
              <a:rPr lang="en-US" sz="2000" b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:</a:t>
            </a:r>
            <a:r>
              <a:rPr lang="en-US" sz="20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 1730 UTC (1330 L), Lakeland</a:t>
            </a:r>
          </a:p>
          <a:p>
            <a:pPr lvl="0"/>
            <a:endParaRPr lang="en-US" sz="1200" dirty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  <a:p>
            <a:pPr lvl="0"/>
            <a:r>
              <a:rPr lang="en-US" sz="2000" b="1" u="sng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Landing:</a:t>
            </a:r>
            <a:r>
              <a:rPr lang="en-US" sz="20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 2245 UTC (1845 L), </a:t>
            </a:r>
            <a:r>
              <a:rPr lang="en-US" sz="2000" dirty="0">
                <a:ea typeface="Cambria"/>
                <a:cs typeface="Cambria"/>
                <a:sym typeface="Cambria"/>
              </a:rPr>
              <a:t>Lakeland</a:t>
            </a:r>
          </a:p>
          <a:p>
            <a:pPr lvl="0"/>
            <a:endParaRPr lang="en-US" sz="1200" dirty="0"/>
          </a:p>
          <a:p>
            <a:pPr lvl="0"/>
            <a:r>
              <a:rPr lang="en-US" sz="2000" b="1" u="sng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Planned Flight Time</a:t>
            </a:r>
            <a:r>
              <a:rPr lang="en-US" sz="2000" b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:</a:t>
            </a:r>
            <a:r>
              <a:rPr lang="en-US" sz="20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 ~5</a:t>
            </a:r>
            <a:r>
              <a:rPr lang="en-US" sz="2000" dirty="0">
                <a:ea typeface="Cambria"/>
                <a:cs typeface="Cambria"/>
                <a:sym typeface="Cambria"/>
              </a:rPr>
              <a:t>.5</a:t>
            </a:r>
            <a:r>
              <a:rPr lang="en-US" sz="20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hr</a:t>
            </a:r>
            <a:endParaRPr lang="en-US" sz="2000" dirty="0"/>
          </a:p>
          <a:p>
            <a:pPr lvl="0"/>
            <a:endParaRPr lang="en-US" sz="1200" dirty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  <a:p>
            <a:pPr lvl="0"/>
            <a:r>
              <a:rPr lang="en-US" sz="2000" b="1" u="sng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AOC/HRD Crew</a:t>
            </a:r>
            <a:r>
              <a:rPr lang="en-US" sz="2000" b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:</a:t>
            </a:r>
            <a:endParaRPr lang="en-US" sz="2000" dirty="0"/>
          </a:p>
          <a:p>
            <a:pPr lvl="0"/>
            <a:r>
              <a:rPr lang="en-US" i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Flight Director:	</a:t>
            </a:r>
            <a:r>
              <a:rPr lang="en-US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R. Henning</a:t>
            </a:r>
          </a:p>
          <a:p>
            <a:pPr lvl="0"/>
            <a:r>
              <a:rPr lang="en-US" i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Dropsondes: 	</a:t>
            </a:r>
            <a:r>
              <a:rPr lang="en-US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J. Parrish</a:t>
            </a:r>
          </a:p>
          <a:p>
            <a:pPr lvl="0"/>
            <a:r>
              <a:rPr lang="en-US" i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LPS/Dropsondes:	</a:t>
            </a:r>
            <a:r>
              <a:rPr lang="en-US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J.</a:t>
            </a:r>
            <a:r>
              <a:rPr lang="en-US" i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 </a:t>
            </a:r>
            <a:r>
              <a:rPr lang="en-US" dirty="0">
                <a:ea typeface="Cambria"/>
                <a:cs typeface="Cambria"/>
                <a:sym typeface="Cambria"/>
              </a:rPr>
              <a:t>Kaplan</a:t>
            </a:r>
            <a:endParaRPr lang="en-US" dirty="0"/>
          </a:p>
          <a:p>
            <a:pPr lvl="0"/>
            <a:r>
              <a:rPr lang="en-US" i="1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Ground-based LPS:</a:t>
            </a:r>
            <a:r>
              <a:rPr lang="en-US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	J. </a:t>
            </a:r>
            <a:r>
              <a:rPr lang="en-US" dirty="0" err="1">
                <a:ea typeface="Cambria"/>
                <a:cs typeface="Cambria"/>
                <a:sym typeface="Cambria"/>
              </a:rPr>
              <a:t>Dunion</a:t>
            </a:r>
            <a:endParaRPr lang="en-US" dirty="0">
              <a:ea typeface="Cambria"/>
              <a:cs typeface="Cambria"/>
              <a:sym typeface="Cambria"/>
            </a:endParaRPr>
          </a:p>
          <a:p>
            <a:pPr lvl="0"/>
            <a:endParaRPr lang="en-US" sz="1200" dirty="0">
              <a:ea typeface="Cambria"/>
              <a:cs typeface="Cambria"/>
              <a:sym typeface="Cambria"/>
            </a:endParaRPr>
          </a:p>
          <a:p>
            <a:r>
              <a:rPr lang="en-US" sz="2000" b="1" u="sng" dirty="0"/>
              <a:t>Objectives:</a:t>
            </a:r>
          </a:p>
          <a:p>
            <a:pPr marL="406400" indent="-174625">
              <a:buFont typeface="Arial" panose="020B0604020202020204" pitchFamily="34" charset="0"/>
              <a:buChar char="•"/>
            </a:pPr>
            <a:r>
              <a:rPr lang="en-US" dirty="0"/>
              <a:t>AIPEX Experiment (Potential RI)</a:t>
            </a:r>
          </a:p>
          <a:p>
            <a:pPr marL="974725" lvl="1" indent="-285750">
              <a:buFont typeface="Wingdings" pitchFamily="2" charset="2"/>
              <a:buChar char="Ø"/>
            </a:pPr>
            <a:r>
              <a:rPr lang="en-US" sz="1600" dirty="0"/>
              <a:t>Objective #1: sample environment (R~120-240 nm)</a:t>
            </a:r>
          </a:p>
          <a:p>
            <a:pPr marL="974725" lvl="1" indent="-285750">
              <a:buFont typeface="Wingdings" pitchFamily="2" charset="2"/>
              <a:buChar char="Ø"/>
            </a:pPr>
            <a:r>
              <a:rPr lang="en-US" sz="1600" dirty="0"/>
              <a:t>Objective #2: circumnavigation of  near-core (R~75 nm)</a:t>
            </a:r>
          </a:p>
          <a:p>
            <a:pPr marL="406400" indent="-174625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406400" indent="-174625">
              <a:buFont typeface="Arial" panose="020B0604020202020204" pitchFamily="34" charset="0"/>
              <a:buChar char="•"/>
            </a:pPr>
            <a:r>
              <a:rPr lang="en-US" dirty="0">
                <a:ea typeface="Cambria"/>
                <a:cs typeface="Cambria"/>
                <a:sym typeface="Cambria"/>
              </a:rPr>
              <a:t>Focused sampling in western semicircle (vertical wind shear and dry air)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DFEF78-F8FA-8047-8F32-8BABA6109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5861" r="15411" b="4537"/>
          <a:stretch/>
        </p:blipFill>
        <p:spPr>
          <a:xfrm>
            <a:off x="7703746" y="1709709"/>
            <a:ext cx="4361934" cy="42674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133F4D-2160-7F4E-9334-9F4E4981B0E2}"/>
              </a:ext>
            </a:extLst>
          </p:cNvPr>
          <p:cNvSpPr txBox="1"/>
          <p:nvPr/>
        </p:nvSpPr>
        <p:spPr>
          <a:xfrm>
            <a:off x="7997548" y="1526380"/>
            <a:ext cx="3871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G-IV Flight Track (actual)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4D8719-0A0D-884C-AA80-C3836B03D20B}"/>
              </a:ext>
            </a:extLst>
          </p:cNvPr>
          <p:cNvSpPr txBox="1"/>
          <p:nvPr/>
        </p:nvSpPr>
        <p:spPr>
          <a:xfrm>
            <a:off x="8075957" y="1925126"/>
            <a:ext cx="306884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Star Pattern with 75 nm </a:t>
            </a:r>
            <a:r>
              <a:rPr lang="en-US" sz="1600" dirty="0" err="1"/>
              <a:t>circumnav</a:t>
            </a:r>
            <a:endParaRPr lang="en-US" sz="1600" dirty="0"/>
          </a:p>
          <a:p>
            <a:r>
              <a:rPr lang="en-US" sz="1600" dirty="0"/>
              <a:t>27 Dropsondes (green dots)</a:t>
            </a:r>
          </a:p>
        </p:txBody>
      </p:sp>
      <p:sp>
        <p:nvSpPr>
          <p:cNvPr id="30" name="Google Shape;226;p29">
            <a:extLst>
              <a:ext uri="{FF2B5EF4-FFF2-40B4-BE49-F238E27FC236}">
                <a16:creationId xmlns:a16="http://schemas.microsoft.com/office/drawing/2014/main" id="{88C731C6-219D-FD44-9714-2B407804DA4F}"/>
              </a:ext>
            </a:extLst>
          </p:cNvPr>
          <p:cNvSpPr txBox="1"/>
          <p:nvPr/>
        </p:nvSpPr>
        <p:spPr>
          <a:xfrm>
            <a:off x="1523998" y="642648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1" name="Google Shape;227;p29">
            <a:extLst>
              <a:ext uri="{FF2B5EF4-FFF2-40B4-BE49-F238E27FC236}">
                <a16:creationId xmlns:a16="http://schemas.microsoft.com/office/drawing/2014/main" id="{80984379-51A9-224B-83B0-5505B94BEF40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5F380F0-F15B-124E-BE8E-78ACFF1EF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7" y="2646797"/>
            <a:ext cx="2953945" cy="239128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AC29EAF-55B8-9F4C-A086-C9BA45AC3A1A}"/>
              </a:ext>
            </a:extLst>
          </p:cNvPr>
          <p:cNvSpPr txBox="1"/>
          <p:nvPr/>
        </p:nvSpPr>
        <p:spPr>
          <a:xfrm>
            <a:off x="4656667" y="2355999"/>
            <a:ext cx="2953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G-IV Flight Track (actual - MTS)</a:t>
            </a:r>
          </a:p>
        </p:txBody>
      </p:sp>
      <p:sp>
        <p:nvSpPr>
          <p:cNvPr id="34" name="Google Shape;486;p39">
            <a:extLst>
              <a:ext uri="{FF2B5EF4-FFF2-40B4-BE49-F238E27FC236}">
                <a16:creationId xmlns:a16="http://schemas.microsoft.com/office/drawing/2014/main" id="{89B2B0BC-9E65-734B-9C60-93E2ACD4F3AE}"/>
              </a:ext>
            </a:extLst>
          </p:cNvPr>
          <p:cNvSpPr txBox="1"/>
          <p:nvPr/>
        </p:nvSpPr>
        <p:spPr>
          <a:xfrm>
            <a:off x="0" y="1212599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20181009N2</a:t>
            </a:r>
            <a:endParaRPr sz="2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0C53A-2B06-F448-A0D8-8392169E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14">
            <a:extLst>
              <a:ext uri="{FF2B5EF4-FFF2-40B4-BE49-F238E27FC236}">
                <a16:creationId xmlns:a16="http://schemas.microsoft.com/office/drawing/2014/main" id="{AC0444D0-15DF-4F42-A33F-786DD6748E01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dirty="0"/>
          </a:p>
        </p:txBody>
      </p:sp>
      <p:pic>
        <p:nvPicPr>
          <p:cNvPr id="5" name="Google Shape;99;p14">
            <a:extLst>
              <a:ext uri="{FF2B5EF4-FFF2-40B4-BE49-F238E27FC236}">
                <a16:creationId xmlns:a16="http://schemas.microsoft.com/office/drawing/2014/main" id="{B738233D-86F4-C24B-8E61-6A452DCC47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14">
            <a:extLst>
              <a:ext uri="{FF2B5EF4-FFF2-40B4-BE49-F238E27FC236}">
                <a16:creationId xmlns:a16="http://schemas.microsoft.com/office/drawing/2014/main" id="{34580867-8115-D347-8E32-70657811F3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6;p29">
            <a:extLst>
              <a:ext uri="{FF2B5EF4-FFF2-40B4-BE49-F238E27FC236}">
                <a16:creationId xmlns:a16="http://schemas.microsoft.com/office/drawing/2014/main" id="{72C26D2D-3042-5E44-BA1B-E9925824BDF4}"/>
              </a:ext>
            </a:extLst>
          </p:cNvPr>
          <p:cNvSpPr txBox="1"/>
          <p:nvPr/>
        </p:nvSpPr>
        <p:spPr>
          <a:xfrm>
            <a:off x="1523998" y="642648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Google Shape;227;p29">
            <a:extLst>
              <a:ext uri="{FF2B5EF4-FFF2-40B4-BE49-F238E27FC236}">
                <a16:creationId xmlns:a16="http://schemas.microsoft.com/office/drawing/2014/main" id="{86D97CFB-961D-2E4B-A233-978C6A176FAF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28CA36-F3BA-F74F-8CB9-51DED2218907}"/>
              </a:ext>
            </a:extLst>
          </p:cNvPr>
          <p:cNvSpPr txBox="1"/>
          <p:nvPr/>
        </p:nvSpPr>
        <p:spPr>
          <a:xfrm flipH="1">
            <a:off x="131800" y="1216350"/>
            <a:ext cx="120601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G-IV Track Changes &gt;&gt; inner core circumnavigation changed from R100 to R75 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2000" dirty="0"/>
              <a:t>Objectives</a:t>
            </a:r>
          </a:p>
          <a:p>
            <a:pPr marL="917575" lvl="1" indent="-225425">
              <a:buFont typeface="Wingdings" pitchFamily="2" charset="2"/>
              <a:buChar char="Ø"/>
            </a:pPr>
            <a:r>
              <a:rPr lang="en-US" dirty="0"/>
              <a:t>Collect wind and thermodynamic observations in the periphery of the inner core </a:t>
            </a:r>
          </a:p>
          <a:p>
            <a:pPr marL="917575" lvl="1" indent="-225425">
              <a:buFont typeface="Wingdings" pitchFamily="2" charset="2"/>
              <a:buChar char="Ø"/>
            </a:pPr>
            <a:r>
              <a:rPr lang="en-US" dirty="0"/>
              <a:t>Collect near inner core GPS dropsonde data above the P-3 dropsonde level (~7,500 ft)</a:t>
            </a:r>
          </a:p>
          <a:p>
            <a:pPr marL="917575" lvl="1" indent="-225425">
              <a:buFont typeface="Wingdings" pitchFamily="2" charset="2"/>
              <a:buChar char="Ø"/>
            </a:pPr>
            <a:r>
              <a:rPr lang="en-US" dirty="0"/>
              <a:t>Optimize TDR data collection</a:t>
            </a:r>
          </a:p>
          <a:p>
            <a:pPr marL="692150" lvl="1"/>
            <a:endParaRPr lang="en-US" sz="500" dirty="0"/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Situational Awareness (MTS): CIMSS cloud top heights (CTHs), lightning, and tropical overshooting tops (TOTs)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A6DF3E-53CF-EC4D-A822-95C571CC7CD1}"/>
              </a:ext>
            </a:extLst>
          </p:cNvPr>
          <p:cNvGrpSpPr/>
          <p:nvPr/>
        </p:nvGrpSpPr>
        <p:grpSpPr>
          <a:xfrm>
            <a:off x="1014463" y="3218453"/>
            <a:ext cx="5087497" cy="3520013"/>
            <a:chOff x="902038" y="3218453"/>
            <a:chExt cx="5087497" cy="35200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934D94-8796-3B4C-B0AC-E0CCE55FC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038" y="3267311"/>
              <a:ext cx="5029200" cy="347115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0F205CE-DAE7-B04C-B8D5-DC88D31C6993}"/>
                </a:ext>
              </a:extLst>
            </p:cNvPr>
            <p:cNvGrpSpPr/>
            <p:nvPr/>
          </p:nvGrpSpPr>
          <p:grpSpPr>
            <a:xfrm>
              <a:off x="4669310" y="3218453"/>
              <a:ext cx="1320225" cy="646331"/>
              <a:chOff x="4553639" y="3329953"/>
              <a:chExt cx="1320225" cy="64633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C7F74-32D4-9D4A-9D0C-0D2B099CFD05}"/>
                  </a:ext>
                </a:extLst>
              </p:cNvPr>
              <p:cNvSpPr/>
              <p:nvPr/>
            </p:nvSpPr>
            <p:spPr>
              <a:xfrm>
                <a:off x="4553639" y="3385851"/>
                <a:ext cx="1248578" cy="5251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9EF025-9F24-AC44-B166-1F2DFA7AF523}"/>
                  </a:ext>
                </a:extLst>
              </p:cNvPr>
              <p:cNvSpPr txBox="1"/>
              <p:nvPr/>
            </p:nvSpPr>
            <p:spPr>
              <a:xfrm>
                <a:off x="4878079" y="3329953"/>
                <a:ext cx="9957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G-IV Planned</a:t>
                </a:r>
              </a:p>
              <a:p>
                <a:r>
                  <a:rPr lang="en-US" sz="1200" dirty="0"/>
                  <a:t>G-IV Actual</a:t>
                </a:r>
              </a:p>
              <a:p>
                <a:r>
                  <a:rPr lang="en-US" sz="1200" dirty="0"/>
                  <a:t>P3 Planned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8B92F07-E62E-1B41-ADF0-3E799B4C2E77}"/>
                  </a:ext>
                </a:extLst>
              </p:cNvPr>
              <p:cNvCxnSpPr/>
              <p:nvPr/>
            </p:nvCxnSpPr>
            <p:spPr>
              <a:xfrm>
                <a:off x="4598091" y="3473176"/>
                <a:ext cx="313038" cy="0"/>
              </a:xfrm>
              <a:prstGeom prst="line">
                <a:avLst/>
              </a:prstGeom>
              <a:ln w="28575">
                <a:solidFill>
                  <a:srgbClr val="00FD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C971171-A3C3-A449-B2C7-E3B036A40CC0}"/>
                  </a:ext>
                </a:extLst>
              </p:cNvPr>
              <p:cNvCxnSpPr/>
              <p:nvPr/>
            </p:nvCxnSpPr>
            <p:spPr>
              <a:xfrm>
                <a:off x="4598091" y="3831224"/>
                <a:ext cx="31303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8008C8F-6790-9647-BCF6-B5AB0ABFDA61}"/>
                  </a:ext>
                </a:extLst>
              </p:cNvPr>
              <p:cNvCxnSpPr/>
              <p:nvPr/>
            </p:nvCxnSpPr>
            <p:spPr>
              <a:xfrm>
                <a:off x="4598091" y="3652091"/>
                <a:ext cx="31303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07F62738-A9E7-B345-89D8-DFF67A17CB9E}"/>
              </a:ext>
            </a:extLst>
          </p:cNvPr>
          <p:cNvSpPr/>
          <p:nvPr/>
        </p:nvSpPr>
        <p:spPr>
          <a:xfrm>
            <a:off x="2784422" y="3515193"/>
            <a:ext cx="1705132" cy="1663909"/>
          </a:xfrm>
          <a:custGeom>
            <a:avLst/>
            <a:gdLst>
              <a:gd name="connsiteX0" fmla="*/ 1690141 w 1690141"/>
              <a:gd name="connsiteY0" fmla="*/ 0 h 1645171"/>
              <a:gd name="connsiteX1" fmla="*/ 989351 w 1690141"/>
              <a:gd name="connsiteY1" fmla="*/ 790731 h 1645171"/>
              <a:gd name="connsiteX2" fmla="*/ 891914 w 1690141"/>
              <a:gd name="connsiteY2" fmla="*/ 809469 h 1645171"/>
              <a:gd name="connsiteX3" fmla="*/ 400987 w 1690141"/>
              <a:gd name="connsiteY3" fmla="*/ 816964 h 1645171"/>
              <a:gd name="connsiteX4" fmla="*/ 296055 w 1690141"/>
              <a:gd name="connsiteY4" fmla="*/ 858187 h 1645171"/>
              <a:gd name="connsiteX5" fmla="*/ 221105 w 1690141"/>
              <a:gd name="connsiteY5" fmla="*/ 970613 h 1645171"/>
              <a:gd name="connsiteX6" fmla="*/ 0 w 1690141"/>
              <a:gd name="connsiteY6" fmla="*/ 1300397 h 1645171"/>
              <a:gd name="connsiteX7" fmla="*/ 11242 w 1690141"/>
              <a:gd name="connsiteY7" fmla="*/ 1394085 h 1645171"/>
              <a:gd name="connsiteX8" fmla="*/ 149901 w 1690141"/>
              <a:gd name="connsiteY8" fmla="*/ 1645171 h 1645171"/>
              <a:gd name="connsiteX0" fmla="*/ 1690141 w 1690141"/>
              <a:gd name="connsiteY0" fmla="*/ 0 h 1645171"/>
              <a:gd name="connsiteX1" fmla="*/ 989351 w 1690141"/>
              <a:gd name="connsiteY1" fmla="*/ 790731 h 1645171"/>
              <a:gd name="connsiteX2" fmla="*/ 891914 w 1690141"/>
              <a:gd name="connsiteY2" fmla="*/ 809469 h 1645171"/>
              <a:gd name="connsiteX3" fmla="*/ 400987 w 1690141"/>
              <a:gd name="connsiteY3" fmla="*/ 816964 h 1645171"/>
              <a:gd name="connsiteX4" fmla="*/ 296055 w 1690141"/>
              <a:gd name="connsiteY4" fmla="*/ 858187 h 1645171"/>
              <a:gd name="connsiteX5" fmla="*/ 221105 w 1690141"/>
              <a:gd name="connsiteY5" fmla="*/ 970613 h 1645171"/>
              <a:gd name="connsiteX6" fmla="*/ 0 w 1690141"/>
              <a:gd name="connsiteY6" fmla="*/ 1300397 h 1645171"/>
              <a:gd name="connsiteX7" fmla="*/ 7495 w 1690141"/>
              <a:gd name="connsiteY7" fmla="*/ 1439055 h 1645171"/>
              <a:gd name="connsiteX8" fmla="*/ 149901 w 1690141"/>
              <a:gd name="connsiteY8" fmla="*/ 1645171 h 1645171"/>
              <a:gd name="connsiteX0" fmla="*/ 1690141 w 1690141"/>
              <a:gd name="connsiteY0" fmla="*/ 0 h 1645171"/>
              <a:gd name="connsiteX1" fmla="*/ 989351 w 1690141"/>
              <a:gd name="connsiteY1" fmla="*/ 790731 h 1645171"/>
              <a:gd name="connsiteX2" fmla="*/ 891914 w 1690141"/>
              <a:gd name="connsiteY2" fmla="*/ 809469 h 1645171"/>
              <a:gd name="connsiteX3" fmla="*/ 400987 w 1690141"/>
              <a:gd name="connsiteY3" fmla="*/ 816964 h 1645171"/>
              <a:gd name="connsiteX4" fmla="*/ 296055 w 1690141"/>
              <a:gd name="connsiteY4" fmla="*/ 858187 h 1645171"/>
              <a:gd name="connsiteX5" fmla="*/ 221105 w 1690141"/>
              <a:gd name="connsiteY5" fmla="*/ 970613 h 1645171"/>
              <a:gd name="connsiteX6" fmla="*/ 0 w 1690141"/>
              <a:gd name="connsiteY6" fmla="*/ 1300397 h 1645171"/>
              <a:gd name="connsiteX7" fmla="*/ 7495 w 1690141"/>
              <a:gd name="connsiteY7" fmla="*/ 1442802 h 1645171"/>
              <a:gd name="connsiteX8" fmla="*/ 149901 w 1690141"/>
              <a:gd name="connsiteY8" fmla="*/ 1645171 h 1645171"/>
              <a:gd name="connsiteX0" fmla="*/ 1690141 w 1690141"/>
              <a:gd name="connsiteY0" fmla="*/ 0 h 1645171"/>
              <a:gd name="connsiteX1" fmla="*/ 989351 w 1690141"/>
              <a:gd name="connsiteY1" fmla="*/ 790731 h 1645171"/>
              <a:gd name="connsiteX2" fmla="*/ 891914 w 1690141"/>
              <a:gd name="connsiteY2" fmla="*/ 809469 h 1645171"/>
              <a:gd name="connsiteX3" fmla="*/ 400987 w 1690141"/>
              <a:gd name="connsiteY3" fmla="*/ 816964 h 1645171"/>
              <a:gd name="connsiteX4" fmla="*/ 296055 w 1690141"/>
              <a:gd name="connsiteY4" fmla="*/ 858187 h 1645171"/>
              <a:gd name="connsiteX5" fmla="*/ 221105 w 1690141"/>
              <a:gd name="connsiteY5" fmla="*/ 970613 h 1645171"/>
              <a:gd name="connsiteX6" fmla="*/ 0 w 1690141"/>
              <a:gd name="connsiteY6" fmla="*/ 1300397 h 1645171"/>
              <a:gd name="connsiteX7" fmla="*/ 3747 w 1690141"/>
              <a:gd name="connsiteY7" fmla="*/ 1401579 h 1645171"/>
              <a:gd name="connsiteX8" fmla="*/ 149901 w 1690141"/>
              <a:gd name="connsiteY8" fmla="*/ 1645171 h 1645171"/>
              <a:gd name="connsiteX0" fmla="*/ 1690141 w 1690141"/>
              <a:gd name="connsiteY0" fmla="*/ 0 h 1645171"/>
              <a:gd name="connsiteX1" fmla="*/ 989351 w 1690141"/>
              <a:gd name="connsiteY1" fmla="*/ 790731 h 1645171"/>
              <a:gd name="connsiteX2" fmla="*/ 891914 w 1690141"/>
              <a:gd name="connsiteY2" fmla="*/ 809469 h 1645171"/>
              <a:gd name="connsiteX3" fmla="*/ 400987 w 1690141"/>
              <a:gd name="connsiteY3" fmla="*/ 816964 h 1645171"/>
              <a:gd name="connsiteX4" fmla="*/ 296055 w 1690141"/>
              <a:gd name="connsiteY4" fmla="*/ 858187 h 1645171"/>
              <a:gd name="connsiteX5" fmla="*/ 221105 w 1690141"/>
              <a:gd name="connsiteY5" fmla="*/ 970613 h 1645171"/>
              <a:gd name="connsiteX6" fmla="*/ 0 w 1690141"/>
              <a:gd name="connsiteY6" fmla="*/ 1300397 h 1645171"/>
              <a:gd name="connsiteX7" fmla="*/ 3747 w 1690141"/>
              <a:gd name="connsiteY7" fmla="*/ 1401579 h 1645171"/>
              <a:gd name="connsiteX8" fmla="*/ 82446 w 1690141"/>
              <a:gd name="connsiteY8" fmla="*/ 1536492 h 1645171"/>
              <a:gd name="connsiteX9" fmla="*/ 149901 w 1690141"/>
              <a:gd name="connsiteY9" fmla="*/ 1645171 h 1645171"/>
              <a:gd name="connsiteX0" fmla="*/ 1690141 w 1690141"/>
              <a:gd name="connsiteY0" fmla="*/ 0 h 1645171"/>
              <a:gd name="connsiteX1" fmla="*/ 989351 w 1690141"/>
              <a:gd name="connsiteY1" fmla="*/ 790731 h 1645171"/>
              <a:gd name="connsiteX2" fmla="*/ 891914 w 1690141"/>
              <a:gd name="connsiteY2" fmla="*/ 809469 h 1645171"/>
              <a:gd name="connsiteX3" fmla="*/ 400987 w 1690141"/>
              <a:gd name="connsiteY3" fmla="*/ 816964 h 1645171"/>
              <a:gd name="connsiteX4" fmla="*/ 296055 w 1690141"/>
              <a:gd name="connsiteY4" fmla="*/ 858187 h 1645171"/>
              <a:gd name="connsiteX5" fmla="*/ 221105 w 1690141"/>
              <a:gd name="connsiteY5" fmla="*/ 970613 h 1645171"/>
              <a:gd name="connsiteX6" fmla="*/ 0 w 1690141"/>
              <a:gd name="connsiteY6" fmla="*/ 1300397 h 1645171"/>
              <a:gd name="connsiteX7" fmla="*/ 3747 w 1690141"/>
              <a:gd name="connsiteY7" fmla="*/ 1401579 h 1645171"/>
              <a:gd name="connsiteX8" fmla="*/ 63708 w 1690141"/>
              <a:gd name="connsiteY8" fmla="*/ 1521502 h 1645171"/>
              <a:gd name="connsiteX9" fmla="*/ 149901 w 1690141"/>
              <a:gd name="connsiteY9" fmla="*/ 1645171 h 1645171"/>
              <a:gd name="connsiteX0" fmla="*/ 1697637 w 1697637"/>
              <a:gd name="connsiteY0" fmla="*/ 0 h 1645171"/>
              <a:gd name="connsiteX1" fmla="*/ 996847 w 1697637"/>
              <a:gd name="connsiteY1" fmla="*/ 790731 h 1645171"/>
              <a:gd name="connsiteX2" fmla="*/ 899410 w 1697637"/>
              <a:gd name="connsiteY2" fmla="*/ 809469 h 1645171"/>
              <a:gd name="connsiteX3" fmla="*/ 408483 w 1697637"/>
              <a:gd name="connsiteY3" fmla="*/ 816964 h 1645171"/>
              <a:gd name="connsiteX4" fmla="*/ 303551 w 1697637"/>
              <a:gd name="connsiteY4" fmla="*/ 858187 h 1645171"/>
              <a:gd name="connsiteX5" fmla="*/ 228601 w 1697637"/>
              <a:gd name="connsiteY5" fmla="*/ 970613 h 1645171"/>
              <a:gd name="connsiteX6" fmla="*/ 7496 w 1697637"/>
              <a:gd name="connsiteY6" fmla="*/ 1300397 h 1645171"/>
              <a:gd name="connsiteX7" fmla="*/ 0 w 1697637"/>
              <a:gd name="connsiteY7" fmla="*/ 1397832 h 1645171"/>
              <a:gd name="connsiteX8" fmla="*/ 71204 w 1697637"/>
              <a:gd name="connsiteY8" fmla="*/ 1521502 h 1645171"/>
              <a:gd name="connsiteX9" fmla="*/ 157397 w 1697637"/>
              <a:gd name="connsiteY9" fmla="*/ 1645171 h 1645171"/>
              <a:gd name="connsiteX0" fmla="*/ 1705132 w 1705132"/>
              <a:gd name="connsiteY0" fmla="*/ 0 h 1663909"/>
              <a:gd name="connsiteX1" fmla="*/ 996847 w 1705132"/>
              <a:gd name="connsiteY1" fmla="*/ 809469 h 1663909"/>
              <a:gd name="connsiteX2" fmla="*/ 899410 w 1705132"/>
              <a:gd name="connsiteY2" fmla="*/ 828207 h 1663909"/>
              <a:gd name="connsiteX3" fmla="*/ 408483 w 1705132"/>
              <a:gd name="connsiteY3" fmla="*/ 835702 h 1663909"/>
              <a:gd name="connsiteX4" fmla="*/ 303551 w 1705132"/>
              <a:gd name="connsiteY4" fmla="*/ 876925 h 1663909"/>
              <a:gd name="connsiteX5" fmla="*/ 228601 w 1705132"/>
              <a:gd name="connsiteY5" fmla="*/ 989351 h 1663909"/>
              <a:gd name="connsiteX6" fmla="*/ 7496 w 1705132"/>
              <a:gd name="connsiteY6" fmla="*/ 1319135 h 1663909"/>
              <a:gd name="connsiteX7" fmla="*/ 0 w 1705132"/>
              <a:gd name="connsiteY7" fmla="*/ 1416570 h 1663909"/>
              <a:gd name="connsiteX8" fmla="*/ 71204 w 1705132"/>
              <a:gd name="connsiteY8" fmla="*/ 1540240 h 1663909"/>
              <a:gd name="connsiteX9" fmla="*/ 157397 w 1705132"/>
              <a:gd name="connsiteY9" fmla="*/ 1663909 h 166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5132" h="1663909">
                <a:moveTo>
                  <a:pt x="1705132" y="0"/>
                </a:moveTo>
                <a:lnTo>
                  <a:pt x="996847" y="809469"/>
                </a:lnTo>
                <a:lnTo>
                  <a:pt x="899410" y="828207"/>
                </a:lnTo>
                <a:lnTo>
                  <a:pt x="408483" y="835702"/>
                </a:lnTo>
                <a:lnTo>
                  <a:pt x="303551" y="876925"/>
                </a:lnTo>
                <a:lnTo>
                  <a:pt x="228601" y="989351"/>
                </a:lnTo>
                <a:lnTo>
                  <a:pt x="7496" y="1319135"/>
                </a:lnTo>
                <a:lnTo>
                  <a:pt x="0" y="1416570"/>
                </a:lnTo>
                <a:lnTo>
                  <a:pt x="71204" y="1540240"/>
                </a:lnTo>
                <a:lnTo>
                  <a:pt x="157397" y="1663909"/>
                </a:lnTo>
              </a:path>
            </a:pathLst>
          </a:custGeom>
          <a:noFill/>
          <a:ln w="76200">
            <a:solidFill>
              <a:srgbClr val="C0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9771EA9-DCE7-CF4B-AD1F-1A0255C0C491}"/>
              </a:ext>
            </a:extLst>
          </p:cNvPr>
          <p:cNvSpPr/>
          <p:nvPr/>
        </p:nvSpPr>
        <p:spPr>
          <a:xfrm>
            <a:off x="2525840" y="4133538"/>
            <a:ext cx="1805743" cy="1501306"/>
          </a:xfrm>
          <a:custGeom>
            <a:avLst/>
            <a:gdLst>
              <a:gd name="connsiteX0" fmla="*/ 1345368 w 1802568"/>
              <a:gd name="connsiteY0" fmla="*/ 18737 h 1514006"/>
              <a:gd name="connsiteX1" fmla="*/ 449705 w 1802568"/>
              <a:gd name="connsiteY1" fmla="*/ 0 h 1514006"/>
              <a:gd name="connsiteX2" fmla="*/ 0 w 1802568"/>
              <a:gd name="connsiteY2" fmla="*/ 760751 h 1514006"/>
              <a:gd name="connsiteX3" fmla="*/ 460948 w 1802568"/>
              <a:gd name="connsiteY3" fmla="*/ 1514006 h 1514006"/>
              <a:gd name="connsiteX4" fmla="*/ 1345368 w 1802568"/>
              <a:gd name="connsiteY4" fmla="*/ 1502764 h 1514006"/>
              <a:gd name="connsiteX5" fmla="*/ 1802568 w 1802568"/>
              <a:gd name="connsiteY5" fmla="*/ 689547 h 1514006"/>
              <a:gd name="connsiteX6" fmla="*/ 1675151 w 1802568"/>
              <a:gd name="connsiteY6" fmla="*/ 232347 h 1514006"/>
              <a:gd name="connsiteX0" fmla="*/ 1348543 w 1802568"/>
              <a:gd name="connsiteY0" fmla="*/ 9212 h 1514006"/>
              <a:gd name="connsiteX1" fmla="*/ 449705 w 1802568"/>
              <a:gd name="connsiteY1" fmla="*/ 0 h 1514006"/>
              <a:gd name="connsiteX2" fmla="*/ 0 w 1802568"/>
              <a:gd name="connsiteY2" fmla="*/ 760751 h 1514006"/>
              <a:gd name="connsiteX3" fmla="*/ 460948 w 1802568"/>
              <a:gd name="connsiteY3" fmla="*/ 1514006 h 1514006"/>
              <a:gd name="connsiteX4" fmla="*/ 1345368 w 1802568"/>
              <a:gd name="connsiteY4" fmla="*/ 1502764 h 1514006"/>
              <a:gd name="connsiteX5" fmla="*/ 1802568 w 1802568"/>
              <a:gd name="connsiteY5" fmla="*/ 689547 h 1514006"/>
              <a:gd name="connsiteX6" fmla="*/ 1675151 w 1802568"/>
              <a:gd name="connsiteY6" fmla="*/ 232347 h 1514006"/>
              <a:gd name="connsiteX0" fmla="*/ 1158043 w 1612068"/>
              <a:gd name="connsiteY0" fmla="*/ 9212 h 1514006"/>
              <a:gd name="connsiteX1" fmla="*/ 259205 w 1612068"/>
              <a:gd name="connsiteY1" fmla="*/ 0 h 1514006"/>
              <a:gd name="connsiteX2" fmla="*/ 0 w 1612068"/>
              <a:gd name="connsiteY2" fmla="*/ 792501 h 1514006"/>
              <a:gd name="connsiteX3" fmla="*/ 270448 w 1612068"/>
              <a:gd name="connsiteY3" fmla="*/ 1514006 h 1514006"/>
              <a:gd name="connsiteX4" fmla="*/ 1154868 w 1612068"/>
              <a:gd name="connsiteY4" fmla="*/ 1502764 h 1514006"/>
              <a:gd name="connsiteX5" fmla="*/ 1612068 w 1612068"/>
              <a:gd name="connsiteY5" fmla="*/ 689547 h 1514006"/>
              <a:gd name="connsiteX6" fmla="*/ 1484651 w 1612068"/>
              <a:gd name="connsiteY6" fmla="*/ 232347 h 1514006"/>
              <a:gd name="connsiteX0" fmla="*/ 1348543 w 1802568"/>
              <a:gd name="connsiteY0" fmla="*/ 9212 h 1514006"/>
              <a:gd name="connsiteX1" fmla="*/ 449705 w 1802568"/>
              <a:gd name="connsiteY1" fmla="*/ 0 h 1514006"/>
              <a:gd name="connsiteX2" fmla="*/ 0 w 1802568"/>
              <a:gd name="connsiteY2" fmla="*/ 767101 h 1514006"/>
              <a:gd name="connsiteX3" fmla="*/ 460948 w 1802568"/>
              <a:gd name="connsiteY3" fmla="*/ 1514006 h 1514006"/>
              <a:gd name="connsiteX4" fmla="*/ 1345368 w 1802568"/>
              <a:gd name="connsiteY4" fmla="*/ 1502764 h 1514006"/>
              <a:gd name="connsiteX5" fmla="*/ 1802568 w 1802568"/>
              <a:gd name="connsiteY5" fmla="*/ 689547 h 1514006"/>
              <a:gd name="connsiteX6" fmla="*/ 1675151 w 1802568"/>
              <a:gd name="connsiteY6" fmla="*/ 232347 h 1514006"/>
              <a:gd name="connsiteX0" fmla="*/ 1348543 w 1802568"/>
              <a:gd name="connsiteY0" fmla="*/ 9212 h 1502764"/>
              <a:gd name="connsiteX1" fmla="*/ 449705 w 1802568"/>
              <a:gd name="connsiteY1" fmla="*/ 0 h 1502764"/>
              <a:gd name="connsiteX2" fmla="*/ 0 w 1802568"/>
              <a:gd name="connsiteY2" fmla="*/ 767101 h 1502764"/>
              <a:gd name="connsiteX3" fmla="*/ 464123 w 1802568"/>
              <a:gd name="connsiteY3" fmla="*/ 1501306 h 1502764"/>
              <a:gd name="connsiteX4" fmla="*/ 1345368 w 1802568"/>
              <a:gd name="connsiteY4" fmla="*/ 1502764 h 1502764"/>
              <a:gd name="connsiteX5" fmla="*/ 1802568 w 1802568"/>
              <a:gd name="connsiteY5" fmla="*/ 689547 h 1502764"/>
              <a:gd name="connsiteX6" fmla="*/ 1675151 w 1802568"/>
              <a:gd name="connsiteY6" fmla="*/ 232347 h 1502764"/>
              <a:gd name="connsiteX0" fmla="*/ 1348543 w 1802568"/>
              <a:gd name="connsiteY0" fmla="*/ 9212 h 1501306"/>
              <a:gd name="connsiteX1" fmla="*/ 449705 w 1802568"/>
              <a:gd name="connsiteY1" fmla="*/ 0 h 1501306"/>
              <a:gd name="connsiteX2" fmla="*/ 0 w 1802568"/>
              <a:gd name="connsiteY2" fmla="*/ 767101 h 1501306"/>
              <a:gd name="connsiteX3" fmla="*/ 464123 w 1802568"/>
              <a:gd name="connsiteY3" fmla="*/ 1501306 h 1501306"/>
              <a:gd name="connsiteX4" fmla="*/ 1335843 w 1802568"/>
              <a:gd name="connsiteY4" fmla="*/ 1499589 h 1501306"/>
              <a:gd name="connsiteX5" fmla="*/ 1802568 w 1802568"/>
              <a:gd name="connsiteY5" fmla="*/ 689547 h 1501306"/>
              <a:gd name="connsiteX6" fmla="*/ 1675151 w 1802568"/>
              <a:gd name="connsiteY6" fmla="*/ 232347 h 1501306"/>
              <a:gd name="connsiteX0" fmla="*/ 1348543 w 1961318"/>
              <a:gd name="connsiteY0" fmla="*/ 9212 h 1501306"/>
              <a:gd name="connsiteX1" fmla="*/ 449705 w 1961318"/>
              <a:gd name="connsiteY1" fmla="*/ 0 h 1501306"/>
              <a:gd name="connsiteX2" fmla="*/ 0 w 1961318"/>
              <a:gd name="connsiteY2" fmla="*/ 767101 h 1501306"/>
              <a:gd name="connsiteX3" fmla="*/ 464123 w 1961318"/>
              <a:gd name="connsiteY3" fmla="*/ 1501306 h 1501306"/>
              <a:gd name="connsiteX4" fmla="*/ 1335843 w 1961318"/>
              <a:gd name="connsiteY4" fmla="*/ 1499589 h 1501306"/>
              <a:gd name="connsiteX5" fmla="*/ 1961318 w 1961318"/>
              <a:gd name="connsiteY5" fmla="*/ 705422 h 1501306"/>
              <a:gd name="connsiteX6" fmla="*/ 1675151 w 1961318"/>
              <a:gd name="connsiteY6" fmla="*/ 232347 h 1501306"/>
              <a:gd name="connsiteX0" fmla="*/ 1348543 w 1805743"/>
              <a:gd name="connsiteY0" fmla="*/ 9212 h 1501306"/>
              <a:gd name="connsiteX1" fmla="*/ 449705 w 1805743"/>
              <a:gd name="connsiteY1" fmla="*/ 0 h 1501306"/>
              <a:gd name="connsiteX2" fmla="*/ 0 w 1805743"/>
              <a:gd name="connsiteY2" fmla="*/ 767101 h 1501306"/>
              <a:gd name="connsiteX3" fmla="*/ 464123 w 1805743"/>
              <a:gd name="connsiteY3" fmla="*/ 1501306 h 1501306"/>
              <a:gd name="connsiteX4" fmla="*/ 1335843 w 1805743"/>
              <a:gd name="connsiteY4" fmla="*/ 1499589 h 1501306"/>
              <a:gd name="connsiteX5" fmla="*/ 1805743 w 1805743"/>
              <a:gd name="connsiteY5" fmla="*/ 695897 h 1501306"/>
              <a:gd name="connsiteX6" fmla="*/ 1675151 w 1805743"/>
              <a:gd name="connsiteY6" fmla="*/ 232347 h 150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5743" h="1501306">
                <a:moveTo>
                  <a:pt x="1348543" y="9212"/>
                </a:moveTo>
                <a:lnTo>
                  <a:pt x="449705" y="0"/>
                </a:lnTo>
                <a:lnTo>
                  <a:pt x="0" y="767101"/>
                </a:lnTo>
                <a:lnTo>
                  <a:pt x="464123" y="1501306"/>
                </a:lnTo>
                <a:lnTo>
                  <a:pt x="1335843" y="1499589"/>
                </a:lnTo>
                <a:lnTo>
                  <a:pt x="1805743" y="695897"/>
                </a:lnTo>
                <a:lnTo>
                  <a:pt x="1675151" y="232347"/>
                </a:lnTo>
              </a:path>
            </a:pathLst>
          </a:custGeom>
          <a:noFill/>
          <a:ln w="76200">
            <a:solidFill>
              <a:srgbClr val="00FDFF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C0B936-3CDE-4E44-8FE7-CCF41AF1ECCD}"/>
              </a:ext>
            </a:extLst>
          </p:cNvPr>
          <p:cNvGrpSpPr/>
          <p:nvPr/>
        </p:nvGrpSpPr>
        <p:grpSpPr>
          <a:xfrm>
            <a:off x="6148333" y="3266166"/>
            <a:ext cx="5029200" cy="3472300"/>
            <a:chOff x="6260758" y="3266166"/>
            <a:chExt cx="5029200" cy="34723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8E044A-E189-DF4A-B62E-6D31DDA5D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758" y="3268316"/>
              <a:ext cx="5029200" cy="347015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6F48812-8CFE-5A4C-B705-3AD1F8B98DAA}"/>
                </a:ext>
              </a:extLst>
            </p:cNvPr>
            <p:cNvCxnSpPr>
              <a:cxnSpLocks/>
            </p:cNvCxnSpPr>
            <p:nvPr/>
          </p:nvCxnSpPr>
          <p:spPr>
            <a:xfrm>
              <a:off x="7401585" y="3772773"/>
              <a:ext cx="679969" cy="3607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EC62175-E7B3-6D47-8D7A-A75C9EAAAF74}"/>
                </a:ext>
              </a:extLst>
            </p:cNvPr>
            <p:cNvCxnSpPr>
              <a:cxnSpLocks/>
            </p:cNvCxnSpPr>
            <p:nvPr/>
          </p:nvCxnSpPr>
          <p:spPr>
            <a:xfrm>
              <a:off x="7292975" y="3844925"/>
              <a:ext cx="788579" cy="5479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8E1A9F1-D549-2A4E-993C-E02F4C2A285C}"/>
                </a:ext>
              </a:extLst>
            </p:cNvPr>
            <p:cNvCxnSpPr>
              <a:cxnSpLocks/>
            </p:cNvCxnSpPr>
            <p:nvPr/>
          </p:nvCxnSpPr>
          <p:spPr>
            <a:xfrm>
              <a:off x="7131050" y="3879774"/>
              <a:ext cx="831850" cy="8509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D1A873-A2F5-2A40-8F9B-9E7A9F19FEDC}"/>
                </a:ext>
              </a:extLst>
            </p:cNvPr>
            <p:cNvSpPr txBox="1"/>
            <p:nvPr/>
          </p:nvSpPr>
          <p:spPr>
            <a:xfrm>
              <a:off x="6266339" y="3266166"/>
              <a:ext cx="114858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CTHs: 48-53 </a:t>
              </a:r>
              <a:r>
                <a:rPr lang="en-US" sz="1200" dirty="0" err="1"/>
                <a:t>Kft</a:t>
              </a:r>
              <a:endParaRPr lang="en-US" sz="1200" dirty="0"/>
            </a:p>
            <a:p>
              <a:r>
                <a:rPr lang="en-US" sz="1200" dirty="0"/>
                <a:t>Lightning: none</a:t>
              </a:r>
            </a:p>
            <a:p>
              <a:r>
                <a:rPr lang="en-US" sz="1200" dirty="0"/>
                <a:t>TOTs: none</a:t>
              </a:r>
            </a:p>
          </p:txBody>
        </p:sp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E8059E8D-16C0-B144-8BD9-047D2FF15223}"/>
              </a:ext>
            </a:extLst>
          </p:cNvPr>
          <p:cNvSpPr/>
          <p:nvPr/>
        </p:nvSpPr>
        <p:spPr>
          <a:xfrm>
            <a:off x="8104475" y="4264025"/>
            <a:ext cx="949325" cy="657225"/>
          </a:xfrm>
          <a:custGeom>
            <a:avLst/>
            <a:gdLst>
              <a:gd name="connsiteX0" fmla="*/ 949325 w 949325"/>
              <a:gd name="connsiteY0" fmla="*/ 0 h 669925"/>
              <a:gd name="connsiteX1" fmla="*/ 390525 w 949325"/>
              <a:gd name="connsiteY1" fmla="*/ 9525 h 669925"/>
              <a:gd name="connsiteX2" fmla="*/ 298450 w 949325"/>
              <a:gd name="connsiteY2" fmla="*/ 60325 h 669925"/>
              <a:gd name="connsiteX3" fmla="*/ 247650 w 949325"/>
              <a:gd name="connsiteY3" fmla="*/ 133350 h 669925"/>
              <a:gd name="connsiteX4" fmla="*/ 22225 w 949325"/>
              <a:gd name="connsiteY4" fmla="*/ 476250 h 669925"/>
              <a:gd name="connsiteX5" fmla="*/ 0 w 949325"/>
              <a:gd name="connsiteY5" fmla="*/ 571500 h 669925"/>
              <a:gd name="connsiteX6" fmla="*/ 25400 w 949325"/>
              <a:gd name="connsiteY6" fmla="*/ 635000 h 669925"/>
              <a:gd name="connsiteX7" fmla="*/ 44450 w 949325"/>
              <a:gd name="connsiteY7" fmla="*/ 669925 h 669925"/>
              <a:gd name="connsiteX0" fmla="*/ 949325 w 949325"/>
              <a:gd name="connsiteY0" fmla="*/ 0 h 669925"/>
              <a:gd name="connsiteX1" fmla="*/ 390525 w 949325"/>
              <a:gd name="connsiteY1" fmla="*/ 9525 h 669925"/>
              <a:gd name="connsiteX2" fmla="*/ 298450 w 949325"/>
              <a:gd name="connsiteY2" fmla="*/ 60325 h 669925"/>
              <a:gd name="connsiteX3" fmla="*/ 247650 w 949325"/>
              <a:gd name="connsiteY3" fmla="*/ 133350 h 669925"/>
              <a:gd name="connsiteX4" fmla="*/ 22225 w 949325"/>
              <a:gd name="connsiteY4" fmla="*/ 476250 h 669925"/>
              <a:gd name="connsiteX5" fmla="*/ 0 w 949325"/>
              <a:gd name="connsiteY5" fmla="*/ 571500 h 669925"/>
              <a:gd name="connsiteX6" fmla="*/ 19050 w 949325"/>
              <a:gd name="connsiteY6" fmla="*/ 622300 h 669925"/>
              <a:gd name="connsiteX7" fmla="*/ 44450 w 949325"/>
              <a:gd name="connsiteY7" fmla="*/ 669925 h 669925"/>
              <a:gd name="connsiteX0" fmla="*/ 949325 w 949325"/>
              <a:gd name="connsiteY0" fmla="*/ 0 h 657225"/>
              <a:gd name="connsiteX1" fmla="*/ 390525 w 949325"/>
              <a:gd name="connsiteY1" fmla="*/ 9525 h 657225"/>
              <a:gd name="connsiteX2" fmla="*/ 298450 w 949325"/>
              <a:gd name="connsiteY2" fmla="*/ 60325 h 657225"/>
              <a:gd name="connsiteX3" fmla="*/ 247650 w 949325"/>
              <a:gd name="connsiteY3" fmla="*/ 133350 h 657225"/>
              <a:gd name="connsiteX4" fmla="*/ 22225 w 949325"/>
              <a:gd name="connsiteY4" fmla="*/ 476250 h 657225"/>
              <a:gd name="connsiteX5" fmla="*/ 0 w 949325"/>
              <a:gd name="connsiteY5" fmla="*/ 571500 h 657225"/>
              <a:gd name="connsiteX6" fmla="*/ 19050 w 949325"/>
              <a:gd name="connsiteY6" fmla="*/ 622300 h 657225"/>
              <a:gd name="connsiteX7" fmla="*/ 38100 w 949325"/>
              <a:gd name="connsiteY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325" h="657225">
                <a:moveTo>
                  <a:pt x="949325" y="0"/>
                </a:moveTo>
                <a:lnTo>
                  <a:pt x="390525" y="9525"/>
                </a:lnTo>
                <a:lnTo>
                  <a:pt x="298450" y="60325"/>
                </a:lnTo>
                <a:lnTo>
                  <a:pt x="247650" y="133350"/>
                </a:lnTo>
                <a:lnTo>
                  <a:pt x="22225" y="476250"/>
                </a:lnTo>
                <a:lnTo>
                  <a:pt x="0" y="571500"/>
                </a:lnTo>
                <a:lnTo>
                  <a:pt x="19050" y="622300"/>
                </a:lnTo>
                <a:lnTo>
                  <a:pt x="38100" y="657225"/>
                </a:lnTo>
              </a:path>
            </a:pathLst>
          </a:custGeom>
          <a:noFill/>
          <a:ln w="7620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BCFB-DEE3-934A-9537-EA5BD1B4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4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CA94-59BC-5A49-9447-CF17C573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0656"/>
            <a:ext cx="12192000" cy="7727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Storm Statistics based upon NHC best track data</a:t>
            </a:r>
          </a:p>
        </p:txBody>
      </p:sp>
      <p:sp>
        <p:nvSpPr>
          <p:cNvPr id="4" name="Google Shape;223;p29">
            <a:extLst>
              <a:ext uri="{FF2B5EF4-FFF2-40B4-BE49-F238E27FC236}">
                <a16:creationId xmlns:a16="http://schemas.microsoft.com/office/drawing/2014/main" id="{DA87B633-104A-6B4D-8AB0-59398E93D2F5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24;p29">
            <a:extLst>
              <a:ext uri="{FF2B5EF4-FFF2-40B4-BE49-F238E27FC236}">
                <a16:creationId xmlns:a16="http://schemas.microsoft.com/office/drawing/2014/main" id="{1DAE84BB-F726-8145-9533-329D1C87C5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5;p29">
            <a:extLst>
              <a:ext uri="{FF2B5EF4-FFF2-40B4-BE49-F238E27FC236}">
                <a16:creationId xmlns:a16="http://schemas.microsoft.com/office/drawing/2014/main" id="{6790E8AF-9864-A740-AA1E-343654B8A6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6;p29">
            <a:extLst>
              <a:ext uri="{FF2B5EF4-FFF2-40B4-BE49-F238E27FC236}">
                <a16:creationId xmlns:a16="http://schemas.microsoft.com/office/drawing/2014/main" id="{9A7045C7-DC94-C34F-ABA6-8B8360DB1364}"/>
              </a:ext>
            </a:extLst>
          </p:cNvPr>
          <p:cNvSpPr txBox="1"/>
          <p:nvPr/>
        </p:nvSpPr>
        <p:spPr>
          <a:xfrm>
            <a:off x="1524002" y="66396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Google Shape;227;p29">
            <a:extLst>
              <a:ext uri="{FF2B5EF4-FFF2-40B4-BE49-F238E27FC236}">
                <a16:creationId xmlns:a16="http://schemas.microsoft.com/office/drawing/2014/main" id="{CB2F5F1A-24FF-D24C-B313-7042B70DF45C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7E7065-69B1-E34A-83D0-03277A49E9DA}"/>
              </a:ext>
            </a:extLst>
          </p:cNvPr>
          <p:cNvSpPr txBox="1"/>
          <p:nvPr/>
        </p:nvSpPr>
        <p:spPr>
          <a:xfrm>
            <a:off x="245378" y="1802381"/>
            <a:ext cx="119466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Intensity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dirty="0"/>
              <a:t>10/09 18 UTC P=960 </a:t>
            </a:r>
            <a:r>
              <a:rPr lang="en-US" sz="2000" dirty="0" err="1"/>
              <a:t>mb</a:t>
            </a:r>
            <a:r>
              <a:rPr lang="en-US" sz="2000" dirty="0"/>
              <a:t>, Vmax=105 </a:t>
            </a:r>
            <a:r>
              <a:rPr lang="en-US" sz="2000" dirty="0" err="1"/>
              <a:t>kt</a:t>
            </a:r>
            <a:endParaRPr lang="en-US" sz="2000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dirty="0"/>
              <a:t>10/10 18 UTC P=919 </a:t>
            </a:r>
            <a:r>
              <a:rPr lang="en-US" sz="2000" dirty="0" err="1"/>
              <a:t>mb</a:t>
            </a:r>
            <a:r>
              <a:rPr lang="en-US" sz="2000" dirty="0"/>
              <a:t> ,Vmax= 135 </a:t>
            </a:r>
            <a:r>
              <a:rPr lang="en-US" sz="2000" dirty="0" err="1"/>
              <a:t>kt</a:t>
            </a:r>
            <a:r>
              <a:rPr lang="en-US" sz="2000" dirty="0"/>
              <a:t>  (Approximate time of Landfall)</a:t>
            </a:r>
          </a:p>
          <a:p>
            <a:endParaRPr lang="en-US" sz="1200" dirty="0"/>
          </a:p>
          <a:p>
            <a:r>
              <a:rPr lang="en-US" sz="2400" b="1" dirty="0"/>
              <a:t>Based upon 1989-2017 Atlantic basin best track data: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dirty="0"/>
              <a:t>30 </a:t>
            </a:r>
            <a:r>
              <a:rPr lang="en-US" sz="2000" dirty="0" err="1"/>
              <a:t>kt</a:t>
            </a:r>
            <a:r>
              <a:rPr lang="en-US" sz="2000" dirty="0"/>
              <a:t>/24-h increase equates to ~93 percentile in terms of wind increase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dirty="0"/>
              <a:t>41 </a:t>
            </a:r>
            <a:r>
              <a:rPr lang="en-US" sz="2000" dirty="0" err="1"/>
              <a:t>mb</a:t>
            </a:r>
            <a:r>
              <a:rPr lang="en-US" sz="2000" dirty="0"/>
              <a:t> drop /24-h equates to ~99.4 percentile in terms of pressure decrease </a:t>
            </a:r>
          </a:p>
          <a:p>
            <a:endParaRPr lang="en-US" sz="1200" dirty="0"/>
          </a:p>
          <a:p>
            <a:r>
              <a:rPr lang="en-US" sz="2400" b="1" dirty="0"/>
              <a:t>SHIPS analyzed conditions for 24-h period from 10/9 18 UTC - 10/10 18 UTC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u="sng" dirty="0"/>
              <a:t>Shear (850-200 </a:t>
            </a:r>
            <a:r>
              <a:rPr lang="en-US" sz="2000" u="sng" dirty="0" err="1"/>
              <a:t>mb</a:t>
            </a:r>
            <a:r>
              <a:rPr lang="en-US" sz="2000" u="sng" dirty="0"/>
              <a:t>):</a:t>
            </a:r>
            <a:r>
              <a:rPr lang="en-US" sz="2000" dirty="0"/>
              <a:t>	T=0 h: 283 deg./12 </a:t>
            </a:r>
            <a:r>
              <a:rPr lang="en-US" sz="2000" dirty="0" err="1"/>
              <a:t>kt</a:t>
            </a:r>
            <a:r>
              <a:rPr lang="en-US" sz="2000" dirty="0"/>
              <a:t>	T=24-h: 194 deg. /9 </a:t>
            </a:r>
            <a:r>
              <a:rPr lang="en-US" sz="2000" dirty="0" err="1"/>
              <a:t>kt</a:t>
            </a:r>
            <a:r>
              <a:rPr lang="en-US" sz="2000" dirty="0"/>
              <a:t>	Sample </a:t>
            </a:r>
            <a:r>
              <a:rPr lang="en-US" sz="2000" dirty="0" err="1"/>
              <a:t>Avg</a:t>
            </a:r>
            <a:r>
              <a:rPr lang="en-US" sz="2000" dirty="0"/>
              <a:t>=15.7 </a:t>
            </a:r>
            <a:r>
              <a:rPr lang="en-US" sz="2000" dirty="0" err="1"/>
              <a:t>kt</a:t>
            </a:r>
            <a:endParaRPr lang="en-US" sz="2000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u="sng" dirty="0"/>
              <a:t>SST:</a:t>
            </a:r>
            <a:r>
              <a:rPr lang="en-US" sz="2000" dirty="0"/>
              <a:t>			T=0 h: 29.3 C		T=24 h: 28.5 C 		Sample </a:t>
            </a:r>
            <a:r>
              <a:rPr lang="en-US" sz="2000" dirty="0" err="1"/>
              <a:t>Avg</a:t>
            </a:r>
            <a:r>
              <a:rPr lang="en-US" sz="2000" dirty="0"/>
              <a:t>=27.6 C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u="sng" dirty="0"/>
              <a:t>RH (500-700 </a:t>
            </a:r>
            <a:r>
              <a:rPr lang="en-US" sz="2000" u="sng" dirty="0" err="1"/>
              <a:t>mb</a:t>
            </a:r>
            <a:r>
              <a:rPr lang="en-US" sz="2000" u="sng" dirty="0"/>
              <a:t>):</a:t>
            </a:r>
            <a:r>
              <a:rPr lang="en-US" sz="2000" dirty="0"/>
              <a:t>	T=0 h: 65%		T=24-h: 64%		Sample </a:t>
            </a:r>
            <a:r>
              <a:rPr lang="en-US" sz="2000" dirty="0" err="1"/>
              <a:t>Avg</a:t>
            </a:r>
            <a:r>
              <a:rPr lang="en-US" sz="2000" dirty="0"/>
              <a:t>=54%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u="sng" dirty="0"/>
              <a:t>Storm Speed:</a:t>
            </a:r>
            <a:r>
              <a:rPr lang="en-US" sz="2000" dirty="0"/>
              <a:t>		T=0 h: 10 </a:t>
            </a:r>
            <a:r>
              <a:rPr lang="en-US" sz="2000" dirty="0" err="1"/>
              <a:t>kt</a:t>
            </a:r>
            <a:r>
              <a:rPr lang="en-US" sz="2000" dirty="0"/>
              <a:t>		T=24 h: 15 </a:t>
            </a:r>
            <a:r>
              <a:rPr lang="en-US" sz="2000" dirty="0" err="1"/>
              <a:t>kt</a:t>
            </a:r>
            <a:r>
              <a:rPr lang="en-US" sz="2000" dirty="0"/>
              <a:t>  		Sample </a:t>
            </a:r>
            <a:r>
              <a:rPr lang="en-US" sz="2000" dirty="0" err="1"/>
              <a:t>Avg</a:t>
            </a:r>
            <a:r>
              <a:rPr lang="en-US" sz="2000" dirty="0"/>
              <a:t>=10.6 </a:t>
            </a:r>
            <a:r>
              <a:rPr lang="en-US" sz="2000" dirty="0" err="1"/>
              <a:t>kt</a:t>
            </a:r>
            <a:endParaRPr lang="en-US" sz="2000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2000" u="sng" dirty="0"/>
              <a:t>OHC:</a:t>
            </a:r>
            <a:r>
              <a:rPr lang="en-US" sz="2000" dirty="0"/>
              <a:t>		T=0 h: 41 KJ/cm</a:t>
            </a:r>
            <a:r>
              <a:rPr lang="en-US" sz="2000" baseline="30000" dirty="0"/>
              <a:t>2		</a:t>
            </a:r>
            <a:r>
              <a:rPr lang="en-US" sz="2000" dirty="0"/>
              <a:t>T=24-h: 28 KJ/cm</a:t>
            </a:r>
            <a:r>
              <a:rPr lang="en-US" sz="2000" baseline="30000" dirty="0"/>
              <a:t>2</a:t>
            </a:r>
            <a:r>
              <a:rPr lang="en-US" sz="2000" dirty="0"/>
              <a:t> 	Sample </a:t>
            </a:r>
            <a:r>
              <a:rPr lang="en-US" sz="2000" dirty="0" err="1"/>
              <a:t>Avg</a:t>
            </a:r>
            <a:r>
              <a:rPr lang="en-US" sz="2000" dirty="0"/>
              <a:t>=31 KJ/cm</a:t>
            </a:r>
            <a:r>
              <a:rPr lang="en-US" sz="2000" baseline="30000" dirty="0"/>
              <a:t>2</a:t>
            </a:r>
            <a:endParaRPr lang="en-US" dirty="0"/>
          </a:p>
          <a:p>
            <a:endParaRPr lang="en-US" sz="1200" dirty="0"/>
          </a:p>
          <a:p>
            <a:r>
              <a:rPr lang="en-US" sz="2400" b="1" dirty="0"/>
              <a:t>RI probability: 30-kt/24-h 22% (3x climatology)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2DA59-F840-E648-B7FB-3A8AF372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734890B-2332-2746-9456-74B963A5A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83" y="2578041"/>
            <a:ext cx="3840480" cy="38404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6FDC26-15CF-894C-AA67-0D4DDC863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2578041"/>
            <a:ext cx="3840480" cy="3840480"/>
          </a:xfrm>
          <a:prstGeom prst="rect">
            <a:avLst/>
          </a:prstGeom>
        </p:spPr>
      </p:pic>
      <p:sp>
        <p:nvSpPr>
          <p:cNvPr id="6" name="Google Shape;226;p29">
            <a:extLst>
              <a:ext uri="{FF2B5EF4-FFF2-40B4-BE49-F238E27FC236}">
                <a16:creationId xmlns:a16="http://schemas.microsoft.com/office/drawing/2014/main" id="{B5363E64-2E5C-A349-BC34-76B453512A3C}"/>
              </a:ext>
            </a:extLst>
          </p:cNvPr>
          <p:cNvSpPr txBox="1"/>
          <p:nvPr/>
        </p:nvSpPr>
        <p:spPr>
          <a:xfrm>
            <a:off x="1524002" y="66396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Google Shape;223;p29">
            <a:extLst>
              <a:ext uri="{FF2B5EF4-FFF2-40B4-BE49-F238E27FC236}">
                <a16:creationId xmlns:a16="http://schemas.microsoft.com/office/drawing/2014/main" id="{EA95D604-2924-8B4E-80AE-0B665792E9D3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24;p29">
            <a:extLst>
              <a:ext uri="{FF2B5EF4-FFF2-40B4-BE49-F238E27FC236}">
                <a16:creationId xmlns:a16="http://schemas.microsoft.com/office/drawing/2014/main" id="{1A23EC73-F35C-1C44-B188-C2C5A7211E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5;p29">
            <a:extLst>
              <a:ext uri="{FF2B5EF4-FFF2-40B4-BE49-F238E27FC236}">
                <a16:creationId xmlns:a16="http://schemas.microsoft.com/office/drawing/2014/main" id="{04A67D06-EBDD-7541-A353-7D122D73BA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27;p29">
            <a:extLst>
              <a:ext uri="{FF2B5EF4-FFF2-40B4-BE49-F238E27FC236}">
                <a16:creationId xmlns:a16="http://schemas.microsoft.com/office/drawing/2014/main" id="{9801A3B4-18AF-2F47-8F36-B3CC1F50DE7A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62E6C3-AA40-0346-8082-D5B515719B74}"/>
              </a:ext>
            </a:extLst>
          </p:cNvPr>
          <p:cNvSpPr txBox="1"/>
          <p:nvPr/>
        </p:nvSpPr>
        <p:spPr>
          <a:xfrm>
            <a:off x="0" y="132782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GOES-16 IR (10.3 um) Satellite Imagery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3C1014-BF0C-2045-AFEC-DCDE95E7B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4" y="2578041"/>
            <a:ext cx="3840480" cy="38404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1334D8-077F-9249-BEE5-FBB2B78F2144}"/>
              </a:ext>
            </a:extLst>
          </p:cNvPr>
          <p:cNvSpPr txBox="1"/>
          <p:nvPr/>
        </p:nvSpPr>
        <p:spPr>
          <a:xfrm>
            <a:off x="182364" y="2288039"/>
            <a:ext cx="384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G-IV take-off (1730 UTC)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DF578B-DBB1-6B41-B5D0-88A700BFA3E8}"/>
              </a:ext>
            </a:extLst>
          </p:cNvPr>
          <p:cNvSpPr txBox="1"/>
          <p:nvPr/>
        </p:nvSpPr>
        <p:spPr>
          <a:xfrm>
            <a:off x="4178808" y="2288039"/>
            <a:ext cx="384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G-IV mid-flight (2000 UTC)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FB04B-985C-3E46-BB07-1B5B499FE151}"/>
              </a:ext>
            </a:extLst>
          </p:cNvPr>
          <p:cNvSpPr txBox="1"/>
          <p:nvPr/>
        </p:nvSpPr>
        <p:spPr>
          <a:xfrm>
            <a:off x="8168640" y="2288039"/>
            <a:ext cx="384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G-IV landing (2245 UTC)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27D91-E376-F143-B80F-6817F14A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9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59688-46A5-824E-82F5-DBB066C98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9" y="2170957"/>
            <a:ext cx="5029200" cy="4626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869AA-4C97-074C-A2C7-07134EAB3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79" y="2185020"/>
            <a:ext cx="5029200" cy="4626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5373F-E7A7-A444-89C0-B0F32AF1B258}"/>
              </a:ext>
            </a:extLst>
          </p:cNvPr>
          <p:cNvSpPr txBox="1"/>
          <p:nvPr/>
        </p:nvSpPr>
        <p:spPr>
          <a:xfrm>
            <a:off x="0" y="13569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SST ANALYSIS Valid 10/13/2018</a:t>
            </a:r>
          </a:p>
        </p:txBody>
      </p:sp>
      <p:sp>
        <p:nvSpPr>
          <p:cNvPr id="6" name="Google Shape;223;p29">
            <a:extLst>
              <a:ext uri="{FF2B5EF4-FFF2-40B4-BE49-F238E27FC236}">
                <a16:creationId xmlns:a16="http://schemas.microsoft.com/office/drawing/2014/main" id="{9B61158D-BD48-884A-870F-FB91C9B38BE2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24;p29">
            <a:extLst>
              <a:ext uri="{FF2B5EF4-FFF2-40B4-BE49-F238E27FC236}">
                <a16:creationId xmlns:a16="http://schemas.microsoft.com/office/drawing/2014/main" id="{D42D8863-562E-5941-9E0E-30A3472BE7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5;p29">
            <a:extLst>
              <a:ext uri="{FF2B5EF4-FFF2-40B4-BE49-F238E27FC236}">
                <a16:creationId xmlns:a16="http://schemas.microsoft.com/office/drawing/2014/main" id="{595D1D93-3B7F-724C-ACBF-36562F3272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27;p29">
            <a:extLst>
              <a:ext uri="{FF2B5EF4-FFF2-40B4-BE49-F238E27FC236}">
                <a16:creationId xmlns:a16="http://schemas.microsoft.com/office/drawing/2014/main" id="{CA155E2D-8909-5C49-BBFD-F23B3836CD58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226;p29">
            <a:extLst>
              <a:ext uri="{FF2B5EF4-FFF2-40B4-BE49-F238E27FC236}">
                <a16:creationId xmlns:a16="http://schemas.microsoft.com/office/drawing/2014/main" id="{5F589DB3-B7E4-D54A-9356-85BD0A5BC381}"/>
              </a:ext>
            </a:extLst>
          </p:cNvPr>
          <p:cNvSpPr txBox="1"/>
          <p:nvPr/>
        </p:nvSpPr>
        <p:spPr>
          <a:xfrm>
            <a:off x="1524002" y="66396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388A5-7999-B547-A3FB-DDB4239527A1}"/>
              </a:ext>
            </a:extLst>
          </p:cNvPr>
          <p:cNvSpPr txBox="1"/>
          <p:nvPr/>
        </p:nvSpPr>
        <p:spPr>
          <a:xfrm>
            <a:off x="2771337" y="2004645"/>
            <a:ext cx="118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B483A-6313-0043-A3AB-C4B63CF1EE20}"/>
              </a:ext>
            </a:extLst>
          </p:cNvPr>
          <p:cNvSpPr txBox="1"/>
          <p:nvPr/>
        </p:nvSpPr>
        <p:spPr>
          <a:xfrm>
            <a:off x="8496888" y="2018713"/>
            <a:ext cx="11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89360-1895-884D-95F4-1E9307C0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9B5680A-D910-7F40-8F12-B9AE14C8C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56" y="4094416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6BC6B-0AE7-C540-8E73-9F6B325E8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522" y="1359666"/>
            <a:ext cx="365760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C3AA8-877A-A94E-99DA-011E8485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243" y="6508327"/>
            <a:ext cx="3194394" cy="470443"/>
          </a:xfrm>
        </p:spPr>
        <p:txBody>
          <a:bodyPr>
            <a:normAutofit/>
          </a:bodyPr>
          <a:lstStyle/>
          <a:p>
            <a:r>
              <a:rPr lang="en-US" sz="1200" i="1" dirty="0">
                <a:latin typeface="+mn-lt"/>
              </a:rPr>
              <a:t>*G-IV and P-3 data plots (courtesy of S. </a:t>
            </a:r>
            <a:r>
              <a:rPr lang="en-US" sz="1200" i="1" dirty="0" err="1">
                <a:latin typeface="+mn-lt"/>
              </a:rPr>
              <a:t>Aberson</a:t>
            </a:r>
            <a:r>
              <a:rPr lang="en-US" sz="1200" i="1" dirty="0">
                <a:latin typeface="+mn-lt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410E9-E952-C44C-A4AD-65F86D9F0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5" y="1359666"/>
            <a:ext cx="3657600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94A47E-3121-464A-B10A-C165CAD4A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1" y="4102866"/>
            <a:ext cx="3657600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9BAD7-FF49-C444-97DB-884A57EDE34E}"/>
              </a:ext>
            </a:extLst>
          </p:cNvPr>
          <p:cNvSpPr txBox="1"/>
          <p:nvPr/>
        </p:nvSpPr>
        <p:spPr>
          <a:xfrm>
            <a:off x="9631680" y="1971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FA7DF-94A6-0947-83ED-A1635A58A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22" y="2191280"/>
            <a:ext cx="4947462" cy="3738082"/>
          </a:xfrm>
          <a:prstGeom prst="rect">
            <a:avLst/>
          </a:prstGeom>
        </p:spPr>
      </p:pic>
      <p:pic>
        <p:nvPicPr>
          <p:cNvPr id="12" name="Google Shape;224;p29">
            <a:extLst>
              <a:ext uri="{FF2B5EF4-FFF2-40B4-BE49-F238E27FC236}">
                <a16:creationId xmlns:a16="http://schemas.microsoft.com/office/drawing/2014/main" id="{232107C9-C446-974E-B329-C8F9E5FB82D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5;p29">
            <a:extLst>
              <a:ext uri="{FF2B5EF4-FFF2-40B4-BE49-F238E27FC236}">
                <a16:creationId xmlns:a16="http://schemas.microsoft.com/office/drawing/2014/main" id="{C362C123-F78F-A54C-82DE-38FBA7EB0FC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26;p29">
            <a:extLst>
              <a:ext uri="{FF2B5EF4-FFF2-40B4-BE49-F238E27FC236}">
                <a16:creationId xmlns:a16="http://schemas.microsoft.com/office/drawing/2014/main" id="{ADDE66AB-3EE9-114D-9439-9DD893759432}"/>
              </a:ext>
            </a:extLst>
          </p:cNvPr>
          <p:cNvSpPr txBox="1"/>
          <p:nvPr/>
        </p:nvSpPr>
        <p:spPr>
          <a:xfrm>
            <a:off x="1524002" y="66396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Google Shape;227;p29">
            <a:extLst>
              <a:ext uri="{FF2B5EF4-FFF2-40B4-BE49-F238E27FC236}">
                <a16:creationId xmlns:a16="http://schemas.microsoft.com/office/drawing/2014/main" id="{CC091C86-59BA-894B-B187-4E46501715A5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DD26EC-0AF1-D84A-A052-09AA69E5B001}"/>
              </a:ext>
            </a:extLst>
          </p:cNvPr>
          <p:cNvSpPr txBox="1"/>
          <p:nvPr/>
        </p:nvSpPr>
        <p:spPr>
          <a:xfrm>
            <a:off x="7153122" y="1888295"/>
            <a:ext cx="494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GOES-16 Water Vapor Winds (100-500 </a:t>
            </a:r>
            <a:r>
              <a:rPr lang="en-US" sz="1600" i="1" dirty="0" err="1"/>
              <a:t>mb</a:t>
            </a:r>
            <a:r>
              <a:rPr lang="en-US" sz="1600" i="1" dirty="0"/>
              <a:t>)</a:t>
            </a:r>
          </a:p>
        </p:txBody>
      </p:sp>
      <p:sp>
        <p:nvSpPr>
          <p:cNvPr id="18" name="Google Shape;223;p29">
            <a:extLst>
              <a:ext uri="{FF2B5EF4-FFF2-40B4-BE49-F238E27FC236}">
                <a16:creationId xmlns:a16="http://schemas.microsoft.com/office/drawing/2014/main" id="{326690A8-C452-414F-90E0-6C0BD8023B5E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202A5-1D78-0940-9574-E10D01F0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7C5C4A0-3229-D24A-BF4B-CE50473CD765}"/>
              </a:ext>
            </a:extLst>
          </p:cNvPr>
          <p:cNvGrpSpPr/>
          <p:nvPr/>
        </p:nvGrpSpPr>
        <p:grpSpPr>
          <a:xfrm>
            <a:off x="8107103" y="1655064"/>
            <a:ext cx="3995928" cy="4742971"/>
            <a:chOff x="8107103" y="1655064"/>
            <a:chExt cx="3995928" cy="47429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BA5DDB-7025-D346-A8CB-129AFAA99CD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103" y="1947672"/>
              <a:ext cx="3995928" cy="445036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766996-6BCE-F54D-88F4-08A3F6FDB270}"/>
                </a:ext>
              </a:extLst>
            </p:cNvPr>
            <p:cNvSpPr txBox="1"/>
            <p:nvPr/>
          </p:nvSpPr>
          <p:spPr>
            <a:xfrm>
              <a:off x="8110023" y="1655064"/>
              <a:ext cx="39930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GOES-East Mid-Level Water Vapor (6.9 um)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201694-DE00-E54B-BF9C-D39DCB8F66B4}"/>
              </a:ext>
            </a:extLst>
          </p:cNvPr>
          <p:cNvGrpSpPr/>
          <p:nvPr/>
        </p:nvGrpSpPr>
        <p:grpSpPr>
          <a:xfrm>
            <a:off x="8110023" y="1654772"/>
            <a:ext cx="3993009" cy="4748641"/>
            <a:chOff x="8110023" y="1654772"/>
            <a:chExt cx="3993009" cy="474864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E57C06-95B9-E84D-925D-8C817E954302}"/>
                </a:ext>
              </a:extLst>
            </p:cNvPr>
            <p:cNvSpPr txBox="1"/>
            <p:nvPr/>
          </p:nvSpPr>
          <p:spPr>
            <a:xfrm>
              <a:off x="8110023" y="1654772"/>
              <a:ext cx="3993008" cy="3409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UW-CIMSS MIMIC TPW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8876E0-3A84-B048-8C7D-721325767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023" y="1947800"/>
              <a:ext cx="3993009" cy="4455613"/>
            </a:xfrm>
            <a:prstGeom prst="rect">
              <a:avLst/>
            </a:prstGeom>
          </p:spPr>
        </p:pic>
      </p:grpSp>
      <p:sp>
        <p:nvSpPr>
          <p:cNvPr id="13" name="Google Shape;223;p29">
            <a:extLst>
              <a:ext uri="{FF2B5EF4-FFF2-40B4-BE49-F238E27FC236}">
                <a16:creationId xmlns:a16="http://schemas.microsoft.com/office/drawing/2014/main" id="{E5C1EF9D-D56A-8746-BD51-BABE4EDA7476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913B0-009B-FE43-B4ED-B657424BF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7" y="1432407"/>
            <a:ext cx="3918857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FF59F-9677-3444-8342-C9A36C7A3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14" y="1432407"/>
            <a:ext cx="3918857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C2A45-7652-0345-B635-AB1495B8C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4" y="4114800"/>
            <a:ext cx="3918857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D07B7-6CB5-3B42-A5B4-01E6A144C248}"/>
              </a:ext>
            </a:extLst>
          </p:cNvPr>
          <p:cNvSpPr txBox="1"/>
          <p:nvPr/>
        </p:nvSpPr>
        <p:spPr>
          <a:xfrm>
            <a:off x="-1338" y="2741329"/>
            <a:ext cx="611065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South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5F4B0D-DB10-D744-A949-E632DBDADE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14" y="4110889"/>
            <a:ext cx="3918857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FB897-14A6-0B4A-8A8C-F414D5AD11B9}"/>
              </a:ext>
            </a:extLst>
          </p:cNvPr>
          <p:cNvSpPr txBox="1"/>
          <p:nvPr/>
        </p:nvSpPr>
        <p:spPr>
          <a:xfrm>
            <a:off x="2029701" y="1235380"/>
            <a:ext cx="609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F220D-F72F-9644-8FBC-B365FA6FE3C0}"/>
              </a:ext>
            </a:extLst>
          </p:cNvPr>
          <p:cNvSpPr txBox="1"/>
          <p:nvPr/>
        </p:nvSpPr>
        <p:spPr>
          <a:xfrm>
            <a:off x="5896057" y="1235665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3B8CB-6DFA-AE42-9971-41FEB2BBD2B7}"/>
              </a:ext>
            </a:extLst>
          </p:cNvPr>
          <p:cNvSpPr txBox="1"/>
          <p:nvPr/>
        </p:nvSpPr>
        <p:spPr>
          <a:xfrm>
            <a:off x="25399" y="5395189"/>
            <a:ext cx="557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West</a:t>
            </a:r>
          </a:p>
        </p:txBody>
      </p:sp>
      <p:pic>
        <p:nvPicPr>
          <p:cNvPr id="15" name="Google Shape;224;p29">
            <a:extLst>
              <a:ext uri="{FF2B5EF4-FFF2-40B4-BE49-F238E27FC236}">
                <a16:creationId xmlns:a16="http://schemas.microsoft.com/office/drawing/2014/main" id="{F54CC98A-6F70-6641-BC2D-3794D7AB47A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5;p29">
            <a:extLst>
              <a:ext uri="{FF2B5EF4-FFF2-40B4-BE49-F238E27FC236}">
                <a16:creationId xmlns:a16="http://schemas.microsoft.com/office/drawing/2014/main" id="{6C18FC5B-1A67-1049-8D2F-F685EC9D8FA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26;p29">
            <a:extLst>
              <a:ext uri="{FF2B5EF4-FFF2-40B4-BE49-F238E27FC236}">
                <a16:creationId xmlns:a16="http://schemas.microsoft.com/office/drawing/2014/main" id="{967463AA-0AA1-C647-AE91-AABA712CEEFA}"/>
              </a:ext>
            </a:extLst>
          </p:cNvPr>
          <p:cNvSpPr txBox="1"/>
          <p:nvPr/>
        </p:nvSpPr>
        <p:spPr>
          <a:xfrm>
            <a:off x="1524002" y="66396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1" name="Google Shape;227;p29">
            <a:extLst>
              <a:ext uri="{FF2B5EF4-FFF2-40B4-BE49-F238E27FC236}">
                <a16:creationId xmlns:a16="http://schemas.microsoft.com/office/drawing/2014/main" id="{0D40B205-F372-2F48-AFBF-0C686E794E09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1B396B-CF7A-7548-B1B2-0201F6E53F15}"/>
              </a:ext>
            </a:extLst>
          </p:cNvPr>
          <p:cNvSpPr txBox="1"/>
          <p:nvPr/>
        </p:nvSpPr>
        <p:spPr>
          <a:xfrm>
            <a:off x="10196233" y="5082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F8D637-DE93-484F-9E68-F42DDB40122A}"/>
              </a:ext>
            </a:extLst>
          </p:cNvPr>
          <p:cNvCxnSpPr>
            <a:cxnSpLocks/>
          </p:cNvCxnSpPr>
          <p:nvPr/>
        </p:nvCxnSpPr>
        <p:spPr>
          <a:xfrm flipV="1">
            <a:off x="10353488" y="4831121"/>
            <a:ext cx="46286" cy="322126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830DF98-88E4-4045-BBCE-B6EB90385594}"/>
              </a:ext>
            </a:extLst>
          </p:cNvPr>
          <p:cNvSpPr txBox="1"/>
          <p:nvPr/>
        </p:nvSpPr>
        <p:spPr>
          <a:xfrm>
            <a:off x="3110189" y="1657198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Drop #6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38C767-06CE-184C-A1C2-DF2DC2F8194C}"/>
              </a:ext>
            </a:extLst>
          </p:cNvPr>
          <p:cNvSpPr txBox="1"/>
          <p:nvPr/>
        </p:nvSpPr>
        <p:spPr>
          <a:xfrm>
            <a:off x="6797970" y="1652391"/>
            <a:ext cx="953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Drop #24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6C56B2-009F-A14E-A423-EDF32F75FB46}"/>
              </a:ext>
            </a:extLst>
          </p:cNvPr>
          <p:cNvCxnSpPr>
            <a:cxnSpLocks/>
          </p:cNvCxnSpPr>
          <p:nvPr/>
        </p:nvCxnSpPr>
        <p:spPr>
          <a:xfrm flipV="1">
            <a:off x="9845749" y="4395187"/>
            <a:ext cx="111002" cy="169725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72A2F3-3BAB-0843-BE5A-5838EDC82F27}"/>
              </a:ext>
            </a:extLst>
          </p:cNvPr>
          <p:cNvSpPr txBox="1"/>
          <p:nvPr/>
        </p:nvSpPr>
        <p:spPr>
          <a:xfrm>
            <a:off x="9577066" y="44843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9EB6A-AB73-6146-B6B4-10F8829149A4}"/>
              </a:ext>
            </a:extLst>
          </p:cNvPr>
          <p:cNvSpPr txBox="1"/>
          <p:nvPr/>
        </p:nvSpPr>
        <p:spPr>
          <a:xfrm>
            <a:off x="3004531" y="4334478"/>
            <a:ext cx="953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Drop #12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273ADB-196C-9146-9059-8F0029D29DE5}"/>
              </a:ext>
            </a:extLst>
          </p:cNvPr>
          <p:cNvCxnSpPr>
            <a:cxnSpLocks/>
          </p:cNvCxnSpPr>
          <p:nvPr/>
        </p:nvCxnSpPr>
        <p:spPr>
          <a:xfrm flipV="1">
            <a:off x="9112629" y="4319089"/>
            <a:ext cx="234521" cy="184666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77DFD8-6249-0E40-82F9-5EAE4E070B42}"/>
              </a:ext>
            </a:extLst>
          </p:cNvPr>
          <p:cNvSpPr txBox="1"/>
          <p:nvPr/>
        </p:nvSpPr>
        <p:spPr>
          <a:xfrm>
            <a:off x="8788234" y="43951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5281F9-591B-4C41-B5D6-D657CE0C06DA}"/>
              </a:ext>
            </a:extLst>
          </p:cNvPr>
          <p:cNvSpPr txBox="1"/>
          <p:nvPr/>
        </p:nvSpPr>
        <p:spPr>
          <a:xfrm>
            <a:off x="6797970" y="4312591"/>
            <a:ext cx="953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Drop #23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06773E-421F-8145-9C4C-D1F679C64E75}"/>
              </a:ext>
            </a:extLst>
          </p:cNvPr>
          <p:cNvCxnSpPr>
            <a:cxnSpLocks/>
          </p:cNvCxnSpPr>
          <p:nvPr/>
        </p:nvCxnSpPr>
        <p:spPr>
          <a:xfrm>
            <a:off x="9347150" y="3900881"/>
            <a:ext cx="447657" cy="257685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86B234-D9C9-4B40-A128-ACAE9EE5FC08}"/>
              </a:ext>
            </a:extLst>
          </p:cNvPr>
          <p:cNvSpPr txBox="1"/>
          <p:nvPr/>
        </p:nvSpPr>
        <p:spPr>
          <a:xfrm>
            <a:off x="9007843" y="36605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809A3A-D08B-2343-941D-D76F5A007AC8}"/>
              </a:ext>
            </a:extLst>
          </p:cNvPr>
          <p:cNvSpPr/>
          <p:nvPr/>
        </p:nvSpPr>
        <p:spPr>
          <a:xfrm>
            <a:off x="701073" y="3260725"/>
            <a:ext cx="3204446" cy="70876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chemeClr val="tx1"/>
                </a:solidFill>
              </a:rPr>
              <a:t>   90-95% of the TPW signal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290CC6-8A04-314D-969B-479C345E932C}"/>
              </a:ext>
            </a:extLst>
          </p:cNvPr>
          <p:cNvSpPr/>
          <p:nvPr/>
        </p:nvSpPr>
        <p:spPr>
          <a:xfrm>
            <a:off x="683607" y="5457504"/>
            <a:ext cx="3204446" cy="81713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   </a:t>
            </a:r>
          </a:p>
          <a:p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100" i="1" dirty="0">
                <a:solidFill>
                  <a:schemeClr val="tx1"/>
                </a:solidFill>
              </a:rPr>
              <a:t>G-16 mid-level WV </a:t>
            </a:r>
          </a:p>
          <a:p>
            <a:r>
              <a:rPr lang="en-US" sz="1100" i="1" dirty="0">
                <a:solidFill>
                  <a:schemeClr val="tx1"/>
                </a:solidFill>
              </a:rPr>
              <a:t>channel weighting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589704-FE05-394A-AD6E-4276FFB8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6184A9F-C5F6-EE4E-AAEA-DAAB3597A373}"/>
              </a:ext>
            </a:extLst>
          </p:cNvPr>
          <p:cNvGrpSpPr/>
          <p:nvPr/>
        </p:nvGrpSpPr>
        <p:grpSpPr>
          <a:xfrm>
            <a:off x="8107103" y="1655064"/>
            <a:ext cx="3995928" cy="4742971"/>
            <a:chOff x="8107103" y="1655064"/>
            <a:chExt cx="3995928" cy="47429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10CC5E-AE4F-7348-85C7-6B54225BB771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103" y="1947672"/>
              <a:ext cx="3995928" cy="445036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1FCD68-7A80-894C-A162-E3E3A4753E6F}"/>
                </a:ext>
              </a:extLst>
            </p:cNvPr>
            <p:cNvSpPr txBox="1"/>
            <p:nvPr/>
          </p:nvSpPr>
          <p:spPr>
            <a:xfrm>
              <a:off x="8110023" y="1655064"/>
              <a:ext cx="39930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GOES-East Mid-Level Water Vapor (6.9 um)</a:t>
              </a:r>
            </a:p>
          </p:txBody>
        </p:sp>
      </p:grpSp>
      <p:sp>
        <p:nvSpPr>
          <p:cNvPr id="14" name="Google Shape;226;p29">
            <a:extLst>
              <a:ext uri="{FF2B5EF4-FFF2-40B4-BE49-F238E27FC236}">
                <a16:creationId xmlns:a16="http://schemas.microsoft.com/office/drawing/2014/main" id="{61D57618-A5BF-4544-8223-6C66051A3E83}"/>
              </a:ext>
            </a:extLst>
          </p:cNvPr>
          <p:cNvSpPr txBox="1"/>
          <p:nvPr/>
        </p:nvSpPr>
        <p:spPr>
          <a:xfrm>
            <a:off x="1524002" y="66396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F8092-A07B-C34E-B9E6-BEAA91158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014"/>
            <a:ext cx="4023360" cy="2816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64C24-4B4C-604C-BFFF-BD3115133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53" y="2632014"/>
            <a:ext cx="4023360" cy="2816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19AC72-68E6-CB41-A280-A87B7E7BDD2F}"/>
              </a:ext>
            </a:extLst>
          </p:cNvPr>
          <p:cNvSpPr txBox="1"/>
          <p:nvPr/>
        </p:nvSpPr>
        <p:spPr>
          <a:xfrm>
            <a:off x="1647285" y="2362494"/>
            <a:ext cx="72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82459-E56B-704A-9556-77353DB0B98A}"/>
              </a:ext>
            </a:extLst>
          </p:cNvPr>
          <p:cNvSpPr txBox="1"/>
          <p:nvPr/>
        </p:nvSpPr>
        <p:spPr>
          <a:xfrm>
            <a:off x="5791295" y="236249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3F793-58B8-CF4C-90AC-946B616C0E1D}"/>
              </a:ext>
            </a:extLst>
          </p:cNvPr>
          <p:cNvSpPr txBox="1"/>
          <p:nvPr/>
        </p:nvSpPr>
        <p:spPr>
          <a:xfrm>
            <a:off x="0" y="130495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East Side of Michael</a:t>
            </a:r>
          </a:p>
        </p:txBody>
      </p:sp>
      <p:sp>
        <p:nvSpPr>
          <p:cNvPr id="8" name="Google Shape;223;p29">
            <a:extLst>
              <a:ext uri="{FF2B5EF4-FFF2-40B4-BE49-F238E27FC236}">
                <a16:creationId xmlns:a16="http://schemas.microsoft.com/office/drawing/2014/main" id="{224837C0-41BE-7D4B-81EA-EB4B8325F09D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24;p29">
            <a:extLst>
              <a:ext uri="{FF2B5EF4-FFF2-40B4-BE49-F238E27FC236}">
                <a16:creationId xmlns:a16="http://schemas.microsoft.com/office/drawing/2014/main" id="{FFE0CA1C-604E-6F48-BC13-2C0719B4DCC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5;p29">
            <a:extLst>
              <a:ext uri="{FF2B5EF4-FFF2-40B4-BE49-F238E27FC236}">
                <a16:creationId xmlns:a16="http://schemas.microsoft.com/office/drawing/2014/main" id="{B4880E69-8BAA-3A48-B714-25606082E00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227;p29">
            <a:extLst>
              <a:ext uri="{FF2B5EF4-FFF2-40B4-BE49-F238E27FC236}">
                <a16:creationId xmlns:a16="http://schemas.microsoft.com/office/drawing/2014/main" id="{462ECE9F-5FDD-3C47-B8CF-707BA91B140B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576238-5C6B-0644-B199-FDE05B58F290}"/>
              </a:ext>
            </a:extLst>
          </p:cNvPr>
          <p:cNvSpPr txBox="1"/>
          <p:nvPr/>
        </p:nvSpPr>
        <p:spPr>
          <a:xfrm>
            <a:off x="2762441" y="2865017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Drop #2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FD946-729C-BD46-A4AC-9D5C06B999A0}"/>
              </a:ext>
            </a:extLst>
          </p:cNvPr>
          <p:cNvSpPr txBox="1"/>
          <p:nvPr/>
        </p:nvSpPr>
        <p:spPr>
          <a:xfrm>
            <a:off x="6725518" y="2865675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Drop #26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7182-4ADA-9049-8D9D-3684670167C0}"/>
              </a:ext>
            </a:extLst>
          </p:cNvPr>
          <p:cNvGrpSpPr/>
          <p:nvPr/>
        </p:nvGrpSpPr>
        <p:grpSpPr>
          <a:xfrm>
            <a:off x="8110023" y="1654772"/>
            <a:ext cx="3996633" cy="4751770"/>
            <a:chOff x="8110023" y="1654772"/>
            <a:chExt cx="3996633" cy="47517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157E9B-79F6-F541-91C8-0FBC3BE2F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728" y="1947672"/>
              <a:ext cx="3995928" cy="44588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FCCCBC-094C-6740-BA9F-6BF48417DF67}"/>
                </a:ext>
              </a:extLst>
            </p:cNvPr>
            <p:cNvSpPr txBox="1"/>
            <p:nvPr/>
          </p:nvSpPr>
          <p:spPr>
            <a:xfrm>
              <a:off x="8110023" y="1654772"/>
              <a:ext cx="3993008" cy="3409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UW-CIMSS MIMIC TPW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B91D9E-02BB-AF4A-A2A6-D112FCCD63B5}"/>
              </a:ext>
            </a:extLst>
          </p:cNvPr>
          <p:cNvCxnSpPr>
            <a:cxnSpLocks/>
          </p:cNvCxnSpPr>
          <p:nvPr/>
        </p:nvCxnSpPr>
        <p:spPr>
          <a:xfrm flipH="1" flipV="1">
            <a:off x="10901158" y="4278983"/>
            <a:ext cx="125536" cy="293017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197354-6F60-7A4F-B31C-CE121F594A65}"/>
              </a:ext>
            </a:extLst>
          </p:cNvPr>
          <p:cNvSpPr txBox="1"/>
          <p:nvPr/>
        </p:nvSpPr>
        <p:spPr>
          <a:xfrm>
            <a:off x="10908326" y="44840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D5A11B-208C-2A44-84B5-24D93DB95A40}"/>
              </a:ext>
            </a:extLst>
          </p:cNvPr>
          <p:cNvCxnSpPr>
            <a:cxnSpLocks/>
          </p:cNvCxnSpPr>
          <p:nvPr/>
        </p:nvCxnSpPr>
        <p:spPr>
          <a:xfrm flipH="1">
            <a:off x="10365802" y="3789280"/>
            <a:ext cx="185792" cy="380733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EB51F5-3334-6D4B-8784-5B41AD49670C}"/>
              </a:ext>
            </a:extLst>
          </p:cNvPr>
          <p:cNvSpPr txBox="1"/>
          <p:nvPr/>
        </p:nvSpPr>
        <p:spPr>
          <a:xfrm>
            <a:off x="10406460" y="34916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82AE2-5DCA-FA40-8E56-30B70883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0180820H1">
            <a:extLst>
              <a:ext uri="{FF2B5EF4-FFF2-40B4-BE49-F238E27FC236}">
                <a16:creationId xmlns:a16="http://schemas.microsoft.com/office/drawing/2014/main" id="{AA88917D-484A-E94B-A8D4-7B2E1DC6A528}"/>
              </a:ext>
            </a:extLst>
          </p:cNvPr>
          <p:cNvSpPr txBox="1"/>
          <p:nvPr/>
        </p:nvSpPr>
        <p:spPr>
          <a:xfrm>
            <a:off x="187778" y="1483626"/>
            <a:ext cx="1200422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r>
              <a:rPr lang="en-US" sz="2400" b="0" u="sng" dirty="0"/>
              <a:t>Expendables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28 GPS dropsondes: 27 + 1 back-up (no winds)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27 GPS dropsondes transmitted to the GTS</a:t>
            </a:r>
          </a:p>
        </p:txBody>
      </p:sp>
      <p:sp>
        <p:nvSpPr>
          <p:cNvPr id="11" name="20180820H1">
            <a:extLst>
              <a:ext uri="{FF2B5EF4-FFF2-40B4-BE49-F238E27FC236}">
                <a16:creationId xmlns:a16="http://schemas.microsoft.com/office/drawing/2014/main" id="{045B59FC-58DF-DF4C-B6F7-00AC4C81AFB1}"/>
              </a:ext>
            </a:extLst>
          </p:cNvPr>
          <p:cNvSpPr txBox="1"/>
          <p:nvPr/>
        </p:nvSpPr>
        <p:spPr>
          <a:xfrm>
            <a:off x="187778" y="2535276"/>
            <a:ext cx="1200422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r>
              <a:rPr lang="en-US" sz="2400" b="0" u="sng" dirty="0"/>
              <a:t>Issues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Only forward scanning TDR antenna was functional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No TDR data were transmitted in real-time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G-IV flight level data still not considered reliable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Situational awareness on the G-IV is very limited (bandwidth)</a:t>
            </a:r>
          </a:p>
        </p:txBody>
      </p:sp>
      <p:sp>
        <p:nvSpPr>
          <p:cNvPr id="13" name="20180820H1">
            <a:extLst>
              <a:ext uri="{FF2B5EF4-FFF2-40B4-BE49-F238E27FC236}">
                <a16:creationId xmlns:a16="http://schemas.microsoft.com/office/drawing/2014/main" id="{C0F060CC-D60E-1C49-B562-F3FC15835A76}"/>
              </a:ext>
            </a:extLst>
          </p:cNvPr>
          <p:cNvSpPr txBox="1"/>
          <p:nvPr/>
        </p:nvSpPr>
        <p:spPr>
          <a:xfrm>
            <a:off x="187778" y="4190357"/>
            <a:ext cx="1212145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/>
            </a:lvl1pPr>
          </a:lstStyle>
          <a:p>
            <a:r>
              <a:rPr lang="en-US" sz="2400" b="0" u="sng" dirty="0"/>
              <a:t>Summary and Questions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Objective: AIPEX (potential RI) mission to collect dropsonde and Doppler data both just outside and within the inner-core of Hurricane Michael 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Upper-level environment appeared to be restricting convection somewhat on the W and S side of Michael early in the flight. 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However, by the end of the mission the convection seemed to have blossomed in that region. </a:t>
            </a: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Was the increase of convection on the west/south side of Michael simply the result of the upper-levels becoming more favorable during the flight or did the upper-level flow provide some dynamical forcing that aided in the spin-up/subsequent RI of Michael?</a:t>
            </a:r>
            <a:endParaRPr lang="en-US" sz="1800" dirty="0">
              <a:solidFill>
                <a:srgbClr val="FF0000"/>
              </a:solidFill>
            </a:endParaRPr>
          </a:p>
          <a:p>
            <a:pPr marL="40640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Many thanks to  the entire AOC crew (especially Rich and Jack) for making the mission run so smoothly</a:t>
            </a:r>
          </a:p>
        </p:txBody>
      </p:sp>
      <p:sp>
        <p:nvSpPr>
          <p:cNvPr id="14" name="Google Shape;98;p14">
            <a:extLst>
              <a:ext uri="{FF2B5EF4-FFF2-40B4-BE49-F238E27FC236}">
                <a16:creationId xmlns:a16="http://schemas.microsoft.com/office/drawing/2014/main" id="{09922B46-F161-004B-9A2C-ADD896439827}"/>
              </a:ext>
            </a:extLst>
          </p:cNvPr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NOAA/AOML/HRD Hurricane Field Program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Forecast Experiment (IFEX)</a:t>
            </a:r>
            <a:endParaRPr dirty="0"/>
          </a:p>
        </p:txBody>
      </p:sp>
      <p:pic>
        <p:nvPicPr>
          <p:cNvPr id="15" name="Google Shape;99;p14">
            <a:extLst>
              <a:ext uri="{FF2B5EF4-FFF2-40B4-BE49-F238E27FC236}">
                <a16:creationId xmlns:a16="http://schemas.microsoft.com/office/drawing/2014/main" id="{1CBB4AB4-5EA6-514D-A812-006BF2D292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006" y="14718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0;p14">
            <a:extLst>
              <a:ext uri="{FF2B5EF4-FFF2-40B4-BE49-F238E27FC236}">
                <a16:creationId xmlns:a16="http://schemas.microsoft.com/office/drawing/2014/main" id="{BBB21AB8-6D7A-5747-BD2D-1D2812EA74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6853" y="165637"/>
            <a:ext cx="924741" cy="9247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6;p29">
            <a:extLst>
              <a:ext uri="{FF2B5EF4-FFF2-40B4-BE49-F238E27FC236}">
                <a16:creationId xmlns:a16="http://schemas.microsoft.com/office/drawing/2014/main" id="{C36538A0-ED15-C449-86B6-5E45CA7F8171}"/>
              </a:ext>
            </a:extLst>
          </p:cNvPr>
          <p:cNvSpPr txBox="1"/>
          <p:nvPr/>
        </p:nvSpPr>
        <p:spPr>
          <a:xfrm>
            <a:off x="1523998" y="642648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AL14/</a:t>
            </a:r>
            <a:r>
              <a:rPr lang="en-US" sz="2700" b="1" dirty="0">
                <a:solidFill>
                  <a:srgbClr val="2E75B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Michael</a:t>
            </a:r>
            <a:r>
              <a:rPr lang="en-US" sz="2700" b="1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Debrief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8" name="Google Shape;227;p29">
            <a:extLst>
              <a:ext uri="{FF2B5EF4-FFF2-40B4-BE49-F238E27FC236}">
                <a16:creationId xmlns:a16="http://schemas.microsoft.com/office/drawing/2014/main" id="{91C032B2-082A-874A-868D-F3CD3774A152}"/>
              </a:ext>
            </a:extLst>
          </p:cNvPr>
          <p:cNvCxnSpPr/>
          <p:nvPr/>
        </p:nvCxnSpPr>
        <p:spPr>
          <a:xfrm rot="10800000" flipH="1">
            <a:off x="1523998" y="121260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486;p39">
            <a:extLst>
              <a:ext uri="{FF2B5EF4-FFF2-40B4-BE49-F238E27FC236}">
                <a16:creationId xmlns:a16="http://schemas.microsoft.com/office/drawing/2014/main" id="{17DEF02B-5801-274F-A4A7-DA0B4235B947}"/>
              </a:ext>
            </a:extLst>
          </p:cNvPr>
          <p:cNvSpPr txBox="1"/>
          <p:nvPr/>
        </p:nvSpPr>
        <p:spPr>
          <a:xfrm>
            <a:off x="0" y="1212599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20181009N2</a:t>
            </a:r>
            <a:endParaRPr sz="2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BE2352-4546-3943-A951-2AC37C243928}"/>
              </a:ext>
            </a:extLst>
          </p:cNvPr>
          <p:cNvGrpSpPr/>
          <p:nvPr/>
        </p:nvGrpSpPr>
        <p:grpSpPr>
          <a:xfrm>
            <a:off x="7348735" y="1356470"/>
            <a:ext cx="4657207" cy="3188601"/>
            <a:chOff x="7348735" y="1356470"/>
            <a:chExt cx="4657207" cy="31886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8CA4BB-F90F-8744-87ED-E9C148625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0" r="13433" b="13297"/>
            <a:stretch/>
          </p:blipFill>
          <p:spPr>
            <a:xfrm>
              <a:off x="7348735" y="1356470"/>
              <a:ext cx="4556236" cy="318860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74C4F6-F7AF-D545-A950-CAF311964ADE}"/>
                </a:ext>
              </a:extLst>
            </p:cNvPr>
            <p:cNvSpPr txBox="1"/>
            <p:nvPr/>
          </p:nvSpPr>
          <p:spPr>
            <a:xfrm>
              <a:off x="10750029" y="3808173"/>
              <a:ext cx="1255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Fully “Planned” P-3/G-IV Coordination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2F90C0-AED9-C347-A725-BCFE94FD4A8C}"/>
                </a:ext>
              </a:extLst>
            </p:cNvPr>
            <p:cNvSpPr/>
            <p:nvPr/>
          </p:nvSpPr>
          <p:spPr>
            <a:xfrm>
              <a:off x="9896559" y="3288793"/>
              <a:ext cx="558350" cy="55835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7FC459D-9CBC-0E4D-88C8-F9C2493135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28112" y="3734068"/>
              <a:ext cx="372991" cy="1775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254D8-269B-D848-A3B0-D52961AD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15D-7451-4FA6-B06C-79A1C3FF99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847</Words>
  <Application>Microsoft Macintosh PowerPoint</Application>
  <PresentationFormat>Widescreen</PresentationFormat>
  <Paragraphs>161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Storm Statistics based upon NHC best track data</vt:lpstr>
      <vt:lpstr>PowerPoint Presentation</vt:lpstr>
      <vt:lpstr>PowerPoint Presentation</vt:lpstr>
      <vt:lpstr>*G-IV and P-3 data plots (courtesy of S. Aberson)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Zawislak</dc:creator>
  <cp:lastModifiedBy>Jason Dunion</cp:lastModifiedBy>
  <cp:revision>113</cp:revision>
  <dcterms:created xsi:type="dcterms:W3CDTF">2018-10-18T14:36:00Z</dcterms:created>
  <dcterms:modified xsi:type="dcterms:W3CDTF">2018-10-25T20:08:29Z</dcterms:modified>
</cp:coreProperties>
</file>