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327" r:id="rId2"/>
    <p:sldId id="328" r:id="rId3"/>
    <p:sldId id="329" r:id="rId4"/>
    <p:sldId id="331" r:id="rId5"/>
    <p:sldId id="330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828"/>
    <a:srgbClr val="001434"/>
    <a:srgbClr val="D2DCF2"/>
    <a:srgbClr val="B2B2B2"/>
    <a:srgbClr val="A6A6A6"/>
    <a:srgbClr val="4D4D4D"/>
    <a:srgbClr val="00539B"/>
    <a:srgbClr val="5D87A1"/>
    <a:srgbClr val="B30838"/>
    <a:srgbClr val="61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4660"/>
  </p:normalViewPr>
  <p:slideViewPr>
    <p:cSldViewPr snapToGrid="0">
      <p:cViewPr>
        <p:scale>
          <a:sx n="149" d="100"/>
          <a:sy n="149" d="100"/>
        </p:scale>
        <p:origin x="1384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0"/>
    </p:cViewPr>
  </p:sorterViewPr>
  <p:notesViewPr>
    <p:cSldViewPr snapToGrid="0" showGuides="1">
      <p:cViewPr varScale="1">
        <p:scale>
          <a:sx n="97" d="100"/>
          <a:sy n="97" d="100"/>
        </p:scale>
        <p:origin x="-3540" y="-114"/>
      </p:cViewPr>
      <p:guideLst>
        <p:guide orient="horz" pos="2920"/>
        <p:guide pos="2208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060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060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96"/>
            <a:ext cx="3170583" cy="480060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496"/>
            <a:ext cx="3170583" cy="480060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25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26" name="Straight Connector 25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4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1273" y="3011559"/>
            <a:ext cx="748145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3" name="Title Placeholder 1"/>
          <p:cNvSpPr>
            <a:spLocks noGrp="1"/>
          </p:cNvSpPr>
          <p:nvPr>
            <p:ph type="ctrTitle"/>
          </p:nvPr>
        </p:nvSpPr>
        <p:spPr>
          <a:xfrm>
            <a:off x="831273" y="1560264"/>
            <a:ext cx="748145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44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45" name="Straight Connector 44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46" name="Picture 45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8465" y="4771446"/>
            <a:ext cx="3427070" cy="345245"/>
          </a:xfrm>
          <a:prstGeom prst="rect">
            <a:avLst/>
          </a:prstGeom>
        </p:spPr>
      </p:pic>
      <p:pic>
        <p:nvPicPr>
          <p:cNvPr id="47" name="Picture 2" descr="C:\Users\st16626\Desktop\NASA_logo.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46917"/>
            <a:ext cx="1239520" cy="10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st16626\Desktop\tropics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55" y="3400484"/>
            <a:ext cx="968819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st16626\Desktop\downloa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77" y="194838"/>
            <a:ext cx="1399488" cy="4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st16626\Desktop\NOAA_logo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9" y="13699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st16626\Desktop\MIT_logo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09" y="239180"/>
            <a:ext cx="752883" cy="3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st16626\Desktop\umass-logo400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36" y="136996"/>
            <a:ext cx="597347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:\Users\st16626\Desktop\GoddardLogoVector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27" y="214596"/>
            <a:ext cx="1040252" cy="4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t16626\Desktop\WFF_LOGO__2_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3" y="136996"/>
            <a:ext cx="578484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26618" r="16450" b="25950"/>
          <a:stretch/>
        </p:blipFill>
        <p:spPr>
          <a:xfrm>
            <a:off x="1079303" y="196051"/>
            <a:ext cx="1040130" cy="4762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50" y="126593"/>
            <a:ext cx="632460" cy="615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39994" y="1700213"/>
            <a:ext cx="645477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68" y="5706497"/>
            <a:ext cx="645566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44168" y="1249252"/>
            <a:ext cx="645566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6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0528" y="101601"/>
            <a:ext cx="6491513" cy="81698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6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665336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6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527" y="145149"/>
            <a:ext cx="726294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40528" y="593820"/>
            <a:ext cx="726287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6" y="1680754"/>
            <a:ext cx="8188774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4900" y="1768105"/>
            <a:ext cx="5970446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900" y="5603133"/>
            <a:ext cx="5970446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84900" y="1312860"/>
            <a:ext cx="5970446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6583" y="1828800"/>
            <a:ext cx="5687568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229437"/>
            <a:ext cx="5687568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37360" y="1368517"/>
            <a:ext cx="5687568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528" y="101601"/>
            <a:ext cx="6521993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322035" y="6451134"/>
            <a:ext cx="1127623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TROPCS SRR / MDR 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B. Blackwell  03/07/17</a:t>
            </a:r>
          </a:p>
        </p:txBody>
      </p:sp>
      <p:pic>
        <p:nvPicPr>
          <p:cNvPr id="15" name="Content Placeholder 3" descr="LL_Logo_alone_blu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" y="246887"/>
            <a:ext cx="548640" cy="531083"/>
          </a:xfrm>
          <a:prstGeom prst="rect">
            <a:avLst/>
          </a:prstGeom>
        </p:spPr>
      </p:pic>
      <p:pic>
        <p:nvPicPr>
          <p:cNvPr id="16" name="Picture 15" descr="LL_Logo_blue_nomar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5705" y="6473952"/>
            <a:ext cx="2007032" cy="228224"/>
          </a:xfrm>
          <a:prstGeom prst="rect">
            <a:avLst/>
          </a:prstGeom>
        </p:spPr>
      </p:pic>
      <p:pic>
        <p:nvPicPr>
          <p:cNvPr id="8" name="Picture 2" descr="C:\Users\st16626\Desktop\NASA_logo.sv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16" y="188548"/>
            <a:ext cx="782319" cy="6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ESSP Logo Version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0781" y="233680"/>
            <a:ext cx="746442" cy="5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464" b="27046"/>
          <a:stretch/>
        </p:blipFill>
        <p:spPr>
          <a:xfrm>
            <a:off x="850298" y="1021192"/>
            <a:ext cx="4067740" cy="24805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0208" y="3804076"/>
            <a:ext cx="3249217" cy="2238060"/>
          </a:xfrm>
          <a:prstGeom prst="rect">
            <a:avLst/>
          </a:prstGeom>
          <a:solidFill>
            <a:srgbClr val="FFFFB9">
              <a:alpha val="4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Space Vehicle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46" t="71120"/>
          <a:stretch/>
        </p:blipFill>
        <p:spPr>
          <a:xfrm rot="10800000">
            <a:off x="-52783" y="4654251"/>
            <a:ext cx="3390946" cy="1188305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2537545" y="2509546"/>
            <a:ext cx="2322730" cy="950677"/>
          </a:xfrm>
          <a:prstGeom prst="roundRect">
            <a:avLst>
              <a:gd name="adj" fmla="val 5645"/>
            </a:avLst>
          </a:prstGeom>
          <a:solidFill>
            <a:schemeClr val="accent3">
              <a:lumMod val="95000"/>
              <a:alpha val="88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4894" y="3797468"/>
            <a:ext cx="5407509" cy="2456949"/>
          </a:xfrm>
          <a:prstGeom prst="rect">
            <a:avLst/>
          </a:prstGeom>
          <a:solidFill>
            <a:srgbClr val="E7ED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45832" y="4193628"/>
            <a:ext cx="1466137" cy="1501665"/>
          </a:xfrm>
          <a:prstGeom prst="roundRect">
            <a:avLst>
              <a:gd name="adj" fmla="val 5645"/>
            </a:avLst>
          </a:prstGeom>
          <a:solidFill>
            <a:srgbClr val="F9D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Ground Network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900" b="1" dirty="0" smtClean="0">
                <a:solidFill>
                  <a:schemeClr val="tx1"/>
                </a:solidFill>
              </a:rPr>
              <a:t>(NEN Baseline)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TROPICS Mission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27983" y="2595207"/>
            <a:ext cx="206660" cy="206660"/>
          </a:xfrm>
          <a:prstGeom prst="ellipse">
            <a:avLst/>
          </a:prstGeom>
          <a:solidFill>
            <a:srgbClr val="D95319">
              <a:alpha val="37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24074" y="2691179"/>
            <a:ext cx="18288" cy="18288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266" y="2595207"/>
            <a:ext cx="1394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NEN Sites &amp;  Coverage</a:t>
            </a:r>
            <a:endParaRPr lang="en-US" sz="800" b="1" dirty="0"/>
          </a:p>
        </p:txBody>
      </p:sp>
      <p:sp>
        <p:nvSpPr>
          <p:cNvPr id="9" name="Oval 8"/>
          <p:cNvSpPr/>
          <p:nvPr/>
        </p:nvSpPr>
        <p:spPr>
          <a:xfrm>
            <a:off x="2808454" y="3074151"/>
            <a:ext cx="45719" cy="4571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6114" y="2982958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SOC @ MIT LL</a:t>
            </a:r>
            <a:endParaRPr lang="en-US" sz="800" b="1" dirty="0"/>
          </a:p>
        </p:txBody>
      </p:sp>
      <p:sp>
        <p:nvSpPr>
          <p:cNvPr id="11" name="Oval 10"/>
          <p:cNvSpPr/>
          <p:nvPr/>
        </p:nvSpPr>
        <p:spPr>
          <a:xfrm>
            <a:off x="2808454" y="3240914"/>
            <a:ext cx="45719" cy="45719"/>
          </a:xfrm>
          <a:prstGeom prst="ellipse">
            <a:avLst/>
          </a:prstGeom>
          <a:solidFill>
            <a:srgbClr val="B0AC00"/>
          </a:solidFill>
          <a:ln w="12700">
            <a:solidFill>
              <a:srgbClr val="B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9266" y="3156051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DPC @ University of Wisconsin</a:t>
            </a:r>
            <a:endParaRPr lang="en-US" sz="800" b="1" dirty="0"/>
          </a:p>
        </p:txBody>
      </p:sp>
      <p:sp>
        <p:nvSpPr>
          <p:cNvPr id="13" name="Oval 12"/>
          <p:cNvSpPr/>
          <p:nvPr/>
        </p:nvSpPr>
        <p:spPr>
          <a:xfrm>
            <a:off x="2808454" y="2900051"/>
            <a:ext cx="45719" cy="45719"/>
          </a:xfrm>
          <a:prstGeom prst="ellipse">
            <a:avLst/>
          </a:prstGeom>
          <a:solidFill>
            <a:srgbClr val="0072BD"/>
          </a:solidFill>
          <a:ln w="12700">
            <a:solidFill>
              <a:srgbClr val="007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266" y="2815188"/>
            <a:ext cx="1770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MOC @ Bus Vendor Site (TBD)</a:t>
            </a:r>
            <a:endParaRPr lang="en-US" sz="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72504" y="1486045"/>
            <a:ext cx="2916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09102" y="1378323"/>
            <a:ext cx="930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Terrestrial Link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19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78">
            <a:off x="1264929" y="2215943"/>
            <a:ext cx="67048" cy="1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9088">
            <a:off x="2662307" y="2056643"/>
            <a:ext cx="97923" cy="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78">
            <a:off x="1891781" y="1142232"/>
            <a:ext cx="160167" cy="2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20078" y="119072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RF Link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flipH="1">
            <a:off x="89775" y="3205353"/>
            <a:ext cx="3252118" cy="611488"/>
          </a:xfrm>
          <a:prstGeom prst="triangle">
            <a:avLst>
              <a:gd name="adj" fmla="val 69160"/>
            </a:avLst>
          </a:prstGeom>
          <a:solidFill>
            <a:srgbClr val="FFFFB9">
              <a:alpha val="4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41" name="Picture 7" descr="Image result for ground antenna dish na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34" y="4702659"/>
            <a:ext cx="1134704" cy="7773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5436941" y="4190399"/>
            <a:ext cx="1466137" cy="1501665"/>
          </a:xfrm>
          <a:prstGeom prst="roundRect">
            <a:avLst>
              <a:gd name="adj" fmla="val 5645"/>
            </a:avLst>
          </a:prstGeom>
          <a:solidFill>
            <a:srgbClr val="C5D4D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Operations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(Bus Vendor Baseline)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29" y="4847547"/>
            <a:ext cx="1221560" cy="6927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Left-Right Arrow 49"/>
          <p:cNvSpPr/>
          <p:nvPr/>
        </p:nvSpPr>
        <p:spPr>
          <a:xfrm>
            <a:off x="5111969" y="4797734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20004987">
            <a:off x="6925154" y="4482144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62645" y="4977109"/>
            <a:ext cx="1573228" cy="1216862"/>
          </a:xfrm>
          <a:prstGeom prst="roundRect">
            <a:avLst>
              <a:gd name="adj" fmla="val 5645"/>
            </a:avLst>
          </a:prstGeom>
          <a:solidFill>
            <a:srgbClr val="E7FFE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Science and Payload Operations Center (MIT LL)</a:t>
            </a:r>
          </a:p>
        </p:txBody>
      </p:sp>
      <p:pic>
        <p:nvPicPr>
          <p:cNvPr id="39" name="Picture 9" descr="Lincoln Laboratory phot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6"/>
          <a:stretch/>
        </p:blipFill>
        <p:spPr bwMode="auto">
          <a:xfrm>
            <a:off x="7619074" y="5557882"/>
            <a:ext cx="864042" cy="55447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7271037" y="3913962"/>
            <a:ext cx="1564837" cy="1005840"/>
          </a:xfrm>
          <a:prstGeom prst="roundRect">
            <a:avLst>
              <a:gd name="adj" fmla="val 5645"/>
            </a:avLst>
          </a:prstGeom>
          <a:solidFill>
            <a:srgbClr val="FFFFC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Data Processing Center </a:t>
            </a:r>
            <a:r>
              <a:rPr lang="en-US" sz="900" b="1" dirty="0" smtClean="0">
                <a:solidFill>
                  <a:schemeClr val="tx1"/>
                </a:solidFill>
              </a:rPr>
              <a:t>(U. Wisconsin)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08" y="4321554"/>
            <a:ext cx="394303" cy="48965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Left-Right Arrow 54"/>
          <p:cNvSpPr/>
          <p:nvPr/>
        </p:nvSpPr>
        <p:spPr>
          <a:xfrm rot="1977269">
            <a:off x="6936982" y="5087316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2744" y="635973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NEN = NASA Near-Earth Network</a:t>
            </a:r>
          </a:p>
          <a:p>
            <a:r>
              <a:rPr lang="en-US" sz="600" b="1" dirty="0" smtClean="0"/>
              <a:t>MOC = Mission Operations Center</a:t>
            </a:r>
          </a:p>
          <a:p>
            <a:r>
              <a:rPr lang="en-US" sz="600" b="1" dirty="0" smtClean="0"/>
              <a:t>SOC = Science Operations Center</a:t>
            </a:r>
          </a:p>
          <a:p>
            <a:r>
              <a:rPr lang="en-US" sz="600" b="1" dirty="0" smtClean="0"/>
              <a:t>DPC = Data Processing Center</a:t>
            </a:r>
            <a:endParaRPr lang="en-US" sz="600" b="1" dirty="0"/>
          </a:p>
        </p:txBody>
      </p:sp>
      <p:sp>
        <p:nvSpPr>
          <p:cNvPr id="57" name="Right Brace 56"/>
          <p:cNvSpPr/>
          <p:nvPr/>
        </p:nvSpPr>
        <p:spPr>
          <a:xfrm rot="957524">
            <a:off x="3473972" y="2077756"/>
            <a:ext cx="101086" cy="353587"/>
          </a:xfrm>
          <a:prstGeom prst="rightBrace">
            <a:avLst>
              <a:gd name="adj1" fmla="val 24509"/>
              <a:gd name="adj2" fmla="val 52962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24094" y="2180686"/>
            <a:ext cx="105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Coverage Swath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9" name="Right Brace 58"/>
          <p:cNvSpPr/>
          <p:nvPr/>
        </p:nvSpPr>
        <p:spPr>
          <a:xfrm rot="16200000">
            <a:off x="901839" y="3863654"/>
            <a:ext cx="197416" cy="1648625"/>
          </a:xfrm>
          <a:prstGeom prst="rightBrace">
            <a:avLst>
              <a:gd name="adj1" fmla="val 2608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-79687" y="4216011"/>
            <a:ext cx="223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BUS</a:t>
            </a:r>
            <a:endParaRPr lang="en-US" sz="1400" b="1" dirty="0" smtClean="0"/>
          </a:p>
          <a:p>
            <a:pPr algn="ctr"/>
            <a:r>
              <a:rPr lang="en-US" sz="700" b="1" dirty="0" smtClean="0"/>
              <a:t>(Commercially Procured)</a:t>
            </a:r>
            <a:endParaRPr lang="en-US" sz="700" b="1" dirty="0"/>
          </a:p>
        </p:txBody>
      </p:sp>
      <p:sp>
        <p:nvSpPr>
          <p:cNvPr id="62" name="Right Brace 61"/>
          <p:cNvSpPr/>
          <p:nvPr/>
        </p:nvSpPr>
        <p:spPr>
          <a:xfrm rot="16200000">
            <a:off x="2406043" y="4036945"/>
            <a:ext cx="197416" cy="1296712"/>
          </a:xfrm>
          <a:prstGeom prst="rightBrace">
            <a:avLst>
              <a:gd name="adj1" fmla="val 2608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38746" y="4216011"/>
            <a:ext cx="9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Payload</a:t>
            </a:r>
            <a:endParaRPr lang="en-US" sz="1400" b="1" dirty="0" smtClean="0"/>
          </a:p>
          <a:p>
            <a:pPr algn="ctr"/>
            <a:r>
              <a:rPr lang="en-US" sz="700" b="1" dirty="0" smtClean="0"/>
              <a:t>(MIT LL)</a:t>
            </a:r>
            <a:endParaRPr lang="en-US" sz="700" b="1" dirty="0"/>
          </a:p>
        </p:txBody>
      </p:sp>
      <p:sp>
        <p:nvSpPr>
          <p:cNvPr id="2" name="Oval 1"/>
          <p:cNvSpPr/>
          <p:nvPr/>
        </p:nvSpPr>
        <p:spPr>
          <a:xfrm>
            <a:off x="7324980" y="1797064"/>
            <a:ext cx="1580665" cy="916055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TROPICS Science Team</a:t>
            </a:r>
          </a:p>
        </p:txBody>
      </p:sp>
      <p:sp>
        <p:nvSpPr>
          <p:cNvPr id="15" name="Oval 14"/>
          <p:cNvSpPr/>
          <p:nvPr/>
        </p:nvSpPr>
        <p:spPr>
          <a:xfrm>
            <a:off x="5389351" y="1205602"/>
            <a:ext cx="1663675" cy="1022623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Science Community</a:t>
            </a:r>
          </a:p>
        </p:txBody>
      </p:sp>
      <p:sp>
        <p:nvSpPr>
          <p:cNvPr id="17" name="Oval 16"/>
          <p:cNvSpPr/>
          <p:nvPr/>
        </p:nvSpPr>
        <p:spPr>
          <a:xfrm>
            <a:off x="5172038" y="2598332"/>
            <a:ext cx="2057661" cy="944072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NASA Distributed Active Archive  Center</a:t>
            </a:r>
          </a:p>
        </p:txBody>
      </p:sp>
      <p:sp>
        <p:nvSpPr>
          <p:cNvPr id="65" name="Left-Right Arrow 64"/>
          <p:cNvSpPr/>
          <p:nvPr/>
        </p:nvSpPr>
        <p:spPr>
          <a:xfrm rot="5400000">
            <a:off x="7593692" y="3181250"/>
            <a:ext cx="1073824" cy="231613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793637">
            <a:off x="6765835" y="3596114"/>
            <a:ext cx="580995" cy="208541"/>
          </a:xfrm>
          <a:prstGeom prst="right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16200000">
            <a:off x="6062122" y="2303343"/>
            <a:ext cx="318134" cy="208540"/>
          </a:xfrm>
          <a:prstGeom prst="right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464" b="27046"/>
          <a:stretch/>
        </p:blipFill>
        <p:spPr>
          <a:xfrm>
            <a:off x="850298" y="1021192"/>
            <a:ext cx="4067740" cy="2480572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2537545" y="2509546"/>
            <a:ext cx="2322730" cy="950677"/>
          </a:xfrm>
          <a:prstGeom prst="roundRect">
            <a:avLst>
              <a:gd name="adj" fmla="val 5645"/>
            </a:avLst>
          </a:prstGeom>
          <a:solidFill>
            <a:schemeClr val="accent3">
              <a:lumMod val="95000"/>
              <a:alpha val="88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4894" y="3797468"/>
            <a:ext cx="5407509" cy="2456949"/>
          </a:xfrm>
          <a:prstGeom prst="rect">
            <a:avLst/>
          </a:prstGeom>
          <a:solidFill>
            <a:srgbClr val="E7ED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45832" y="4193628"/>
            <a:ext cx="1466137" cy="1501665"/>
          </a:xfrm>
          <a:prstGeom prst="roundRect">
            <a:avLst>
              <a:gd name="adj" fmla="val 5645"/>
            </a:avLst>
          </a:prstGeom>
          <a:solidFill>
            <a:srgbClr val="F9D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Ground Network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900" b="1" dirty="0" smtClean="0">
                <a:solidFill>
                  <a:schemeClr val="tx1"/>
                </a:solidFill>
              </a:rPr>
              <a:t>(NEN Baseline)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TROPICS </a:t>
            </a:r>
            <a:r>
              <a:rPr lang="en-US" dirty="0" smtClean="0"/>
              <a:t>Latency is Dominated by the Ground Station Network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27983" y="2595207"/>
            <a:ext cx="206660" cy="206660"/>
          </a:xfrm>
          <a:prstGeom prst="ellipse">
            <a:avLst/>
          </a:prstGeom>
          <a:solidFill>
            <a:srgbClr val="D95319">
              <a:alpha val="37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24074" y="2691179"/>
            <a:ext cx="18288" cy="18288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266" y="2595207"/>
            <a:ext cx="1394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NEN Sites &amp;  Coverage</a:t>
            </a:r>
            <a:endParaRPr lang="en-US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6114" y="2982958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SOC @ MIT LL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79266" y="3156051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DPC @ University of Wisconsin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79266" y="2815188"/>
            <a:ext cx="1770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= MOC @ Bus Vendor Site (TBD)</a:t>
            </a:r>
            <a:endParaRPr lang="en-US" sz="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72504" y="1486045"/>
            <a:ext cx="29166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09102" y="1378323"/>
            <a:ext cx="930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Terrestrial Link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19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78">
            <a:off x="1264929" y="2215943"/>
            <a:ext cx="67048" cy="1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9088">
            <a:off x="2662307" y="2056643"/>
            <a:ext cx="97923" cy="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st16626\Desktop\lightning-bol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78">
            <a:off x="1891781" y="1142232"/>
            <a:ext cx="160167" cy="2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20078" y="119072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RF Link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41" name="Picture 7" descr="Image result for ground antenna dish na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34" y="4702659"/>
            <a:ext cx="1134704" cy="7773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652744" y="635973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NEN = NASA Near-Earth Network</a:t>
            </a:r>
          </a:p>
          <a:p>
            <a:r>
              <a:rPr lang="en-US" sz="600" b="1" dirty="0" smtClean="0"/>
              <a:t>MOC = Mission Operations Center</a:t>
            </a:r>
          </a:p>
          <a:p>
            <a:r>
              <a:rPr lang="en-US" sz="600" b="1" dirty="0" smtClean="0"/>
              <a:t>SOC = Science Operations Center</a:t>
            </a:r>
          </a:p>
          <a:p>
            <a:r>
              <a:rPr lang="en-US" sz="600" b="1" dirty="0" smtClean="0"/>
              <a:t>DPC = Data Processing Center</a:t>
            </a:r>
            <a:endParaRPr lang="en-US" sz="600" b="1" dirty="0"/>
          </a:p>
        </p:txBody>
      </p:sp>
      <p:sp>
        <p:nvSpPr>
          <p:cNvPr id="57" name="Right Brace 56"/>
          <p:cNvSpPr/>
          <p:nvPr/>
        </p:nvSpPr>
        <p:spPr>
          <a:xfrm rot="957524">
            <a:off x="3473972" y="2077756"/>
            <a:ext cx="101086" cy="353587"/>
          </a:xfrm>
          <a:prstGeom prst="rightBrace">
            <a:avLst>
              <a:gd name="adj1" fmla="val 24509"/>
              <a:gd name="adj2" fmla="val 52962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24094" y="2180686"/>
            <a:ext cx="105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Coverage Swath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8297" y="1192136"/>
            <a:ext cx="3640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TROPICS is a </a:t>
            </a:r>
            <a:r>
              <a:rPr lang="en-US" sz="1400" b="1" dirty="0" smtClean="0"/>
              <a:t>research mission, and optimization of data latency is therefore done on as “best effort”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TROPICS will rely on two ground stations (occasionally three or four) to downlink scienc</a:t>
            </a:r>
            <a:r>
              <a:rPr lang="en-US" sz="1400" b="1" dirty="0" smtClean="0"/>
              <a:t>e mission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This results in about 6-hr average latency to the user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818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574894" y="3797468"/>
            <a:ext cx="5407509" cy="2456949"/>
          </a:xfrm>
          <a:prstGeom prst="rect">
            <a:avLst/>
          </a:prstGeom>
          <a:solidFill>
            <a:srgbClr val="E7ED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Ground Elements Add Some Latency, But Are Not Drivers 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5436941" y="4190399"/>
            <a:ext cx="1466137" cy="1501665"/>
          </a:xfrm>
          <a:prstGeom prst="roundRect">
            <a:avLst>
              <a:gd name="adj" fmla="val 5645"/>
            </a:avLst>
          </a:prstGeom>
          <a:solidFill>
            <a:srgbClr val="C5D4D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Operations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(Bus Vendor Baseline)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29" y="4847547"/>
            <a:ext cx="1221560" cy="6927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Left-Right Arrow 49"/>
          <p:cNvSpPr/>
          <p:nvPr/>
        </p:nvSpPr>
        <p:spPr>
          <a:xfrm>
            <a:off x="5111969" y="4797734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20004987">
            <a:off x="6925154" y="4482144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62645" y="4977109"/>
            <a:ext cx="1573228" cy="1216862"/>
          </a:xfrm>
          <a:prstGeom prst="roundRect">
            <a:avLst>
              <a:gd name="adj" fmla="val 5645"/>
            </a:avLst>
          </a:prstGeom>
          <a:solidFill>
            <a:srgbClr val="E7FFE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Science and Payload Operations Center (MIT LL)</a:t>
            </a:r>
          </a:p>
        </p:txBody>
      </p:sp>
      <p:pic>
        <p:nvPicPr>
          <p:cNvPr id="39" name="Picture 9" descr="Lincoln Laboratory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6"/>
          <a:stretch/>
        </p:blipFill>
        <p:spPr bwMode="auto">
          <a:xfrm>
            <a:off x="7619074" y="5557882"/>
            <a:ext cx="864042" cy="55447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7271037" y="3913962"/>
            <a:ext cx="1564837" cy="1005840"/>
          </a:xfrm>
          <a:prstGeom prst="roundRect">
            <a:avLst>
              <a:gd name="adj" fmla="val 5645"/>
            </a:avLst>
          </a:prstGeom>
          <a:solidFill>
            <a:srgbClr val="FFFFC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Data Processing Center </a:t>
            </a:r>
            <a:r>
              <a:rPr lang="en-US" sz="900" b="1" dirty="0" smtClean="0">
                <a:solidFill>
                  <a:schemeClr val="tx1"/>
                </a:solidFill>
              </a:rPr>
              <a:t>(U. Wisconsin)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08" y="4321554"/>
            <a:ext cx="394303" cy="48965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Left-Right Arrow 54"/>
          <p:cNvSpPr/>
          <p:nvPr/>
        </p:nvSpPr>
        <p:spPr>
          <a:xfrm rot="1977269">
            <a:off x="6936982" y="5087316"/>
            <a:ext cx="312276" cy="172436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2744" y="635973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NEN = NASA Near-Earth Network</a:t>
            </a:r>
          </a:p>
          <a:p>
            <a:r>
              <a:rPr lang="en-US" sz="600" b="1" dirty="0" smtClean="0"/>
              <a:t>MOC = Mission Operations Center</a:t>
            </a:r>
          </a:p>
          <a:p>
            <a:r>
              <a:rPr lang="en-US" sz="600" b="1" dirty="0" smtClean="0"/>
              <a:t>SOC = Science Operations Center</a:t>
            </a:r>
          </a:p>
          <a:p>
            <a:r>
              <a:rPr lang="en-US" sz="600" b="1" dirty="0" smtClean="0"/>
              <a:t>DPC = Data Processing Center</a:t>
            </a:r>
            <a:endParaRPr lang="en-US" sz="600" b="1" dirty="0"/>
          </a:p>
        </p:txBody>
      </p:sp>
      <p:sp>
        <p:nvSpPr>
          <p:cNvPr id="2" name="Oval 1"/>
          <p:cNvSpPr/>
          <p:nvPr/>
        </p:nvSpPr>
        <p:spPr>
          <a:xfrm>
            <a:off x="7324980" y="1797064"/>
            <a:ext cx="1580665" cy="916055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TROPICS Science Team</a:t>
            </a:r>
          </a:p>
        </p:txBody>
      </p:sp>
      <p:sp>
        <p:nvSpPr>
          <p:cNvPr id="15" name="Oval 14"/>
          <p:cNvSpPr/>
          <p:nvPr/>
        </p:nvSpPr>
        <p:spPr>
          <a:xfrm>
            <a:off x="5389351" y="1205602"/>
            <a:ext cx="1663675" cy="1022623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Science Community</a:t>
            </a:r>
          </a:p>
        </p:txBody>
      </p:sp>
      <p:sp>
        <p:nvSpPr>
          <p:cNvPr id="17" name="Oval 16"/>
          <p:cNvSpPr/>
          <p:nvPr/>
        </p:nvSpPr>
        <p:spPr>
          <a:xfrm>
            <a:off x="5172038" y="2598332"/>
            <a:ext cx="2057661" cy="944072"/>
          </a:xfrm>
          <a:prstGeom prst="ellipse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NASA Distributed Active Archive  Center</a:t>
            </a:r>
          </a:p>
        </p:txBody>
      </p:sp>
      <p:sp>
        <p:nvSpPr>
          <p:cNvPr id="65" name="Left-Right Arrow 64"/>
          <p:cNvSpPr/>
          <p:nvPr/>
        </p:nvSpPr>
        <p:spPr>
          <a:xfrm rot="5400000">
            <a:off x="7593692" y="3181250"/>
            <a:ext cx="1073824" cy="231613"/>
          </a:xfrm>
          <a:prstGeom prst="left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793637">
            <a:off x="6765835" y="3596114"/>
            <a:ext cx="580995" cy="208541"/>
          </a:xfrm>
          <a:prstGeom prst="right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16200000">
            <a:off x="6062122" y="2303343"/>
            <a:ext cx="318134" cy="208540"/>
          </a:xfrm>
          <a:prstGeom prst="right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795" y="1431738"/>
            <a:ext cx="3640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TROPICS will use a proven model for data networking and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It is highly desirable to maintain a single distribution point for simplicity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068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Heterogeneous addition of ground stations is usually not a good solution, because of the overhead involved in folding these into the network and </a:t>
            </a:r>
            <a:r>
              <a:rPr lang="en-US" smtClean="0"/>
              <a:t>mission operations</a:t>
            </a:r>
          </a:p>
          <a:p>
            <a:endParaRPr lang="en-US" dirty="0" smtClean="0"/>
          </a:p>
          <a:p>
            <a:r>
              <a:rPr lang="en-US" dirty="0" smtClean="0"/>
              <a:t>“Second-order” effects are not negligible</a:t>
            </a:r>
          </a:p>
          <a:p>
            <a:pPr lvl="1"/>
            <a:r>
              <a:rPr lang="en-US" dirty="0" smtClean="0"/>
              <a:t>On the spacecraft side, there are usually implications on power, thermal, radio reliability, ground  and mission ops interactions, etc.</a:t>
            </a:r>
          </a:p>
          <a:p>
            <a:pPr lvl="1"/>
            <a:r>
              <a:rPr lang="en-US" dirty="0" smtClean="0"/>
              <a:t>Conservative designs help here, and we are trying to do this where feasible/practical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Complicating Factors</a:t>
            </a:r>
            <a:br>
              <a:rPr lang="en-US" dirty="0" smtClean="0"/>
            </a:br>
            <a:r>
              <a:rPr lang="en-US" dirty="0" smtClean="0"/>
              <a:t>(For TROPICS)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3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is the right mix of NASA/government ground assets and those from a rapidly emerging commercial base (KSAT, Spaceflight Networks, Atlas, </a:t>
            </a:r>
            <a:r>
              <a:rPr lang="en-US" dirty="0" err="1" smtClean="0"/>
              <a:t>Globalstar</a:t>
            </a:r>
            <a:r>
              <a:rPr lang="en-US" dirty="0" smtClean="0"/>
              <a:t>, Iridium NEXT, etc.)?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How might we facilitate the sharing and homogenization of key government ground assets (NEN, NOAA ground stations, DoD ground stations, etc.)?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How can we leverage “university class” capabilities (MC3, Morehead State, etc.)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How do we think about scalability of the various assets given a potential move toward constellations?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Are there enabling technologies to consider (“Big LEO </a:t>
            </a:r>
            <a:r>
              <a:rPr lang="en-US" dirty="0" err="1" smtClean="0"/>
              <a:t>comm</a:t>
            </a:r>
            <a:r>
              <a:rPr lang="en-US" dirty="0" smtClean="0"/>
              <a:t>”, laser </a:t>
            </a:r>
            <a:r>
              <a:rPr lang="en-US" dirty="0" err="1" smtClean="0"/>
              <a:t>comm</a:t>
            </a:r>
            <a:r>
              <a:rPr lang="en-US" dirty="0" smtClean="0"/>
              <a:t>, etc.)?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and Possible</a:t>
            </a:r>
            <a:br>
              <a:rPr lang="en-US" dirty="0" smtClean="0"/>
            </a:br>
            <a:r>
              <a:rPr lang="en-US" dirty="0" smtClean="0"/>
              <a:t>Discussion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13406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</Template>
  <TotalTime>758</TotalTime>
  <Words>489</Words>
  <Application>Microsoft Office PowerPoint</Application>
  <PresentationFormat>On-screen Show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Lincoln_2012_v2</vt:lpstr>
      <vt:lpstr>TROPICS Mission Implementation</vt:lpstr>
      <vt:lpstr>TROPICS Latency is Dominated by the Ground Station Network</vt:lpstr>
      <vt:lpstr>Other Ground Elements Add Some Latency, But Are Not Drivers </vt:lpstr>
      <vt:lpstr>Complicating Factors (For TROPICS)</vt:lpstr>
      <vt:lpstr>Thoughts and Possible Discussion Points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wjb</dc:creator>
  <cp:lastModifiedBy>Blackwell, William - 0997 - MITLL</cp:lastModifiedBy>
  <cp:revision>91</cp:revision>
  <cp:lastPrinted>2017-02-02T15:43:58Z</cp:lastPrinted>
  <dcterms:created xsi:type="dcterms:W3CDTF">2017-01-04T17:46:27Z</dcterms:created>
  <dcterms:modified xsi:type="dcterms:W3CDTF">2017-05-07T23:14:46Z</dcterms:modified>
</cp:coreProperties>
</file>