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8" r:id="rId2"/>
    <p:sldId id="259" r:id="rId3"/>
    <p:sldId id="260" r:id="rId4"/>
    <p:sldId id="261" r:id="rId5"/>
    <p:sldId id="263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831" autoAdjust="0"/>
  </p:normalViewPr>
  <p:slideViewPr>
    <p:cSldViewPr>
      <p:cViewPr varScale="1">
        <p:scale>
          <a:sx n="143" d="100"/>
          <a:sy n="143" d="100"/>
        </p:scale>
        <p:origin x="-116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7CF08-244C-442C-9028-480CDB7D1D69}" type="datetimeFigureOut">
              <a:rPr lang="en-US" smtClean="0"/>
              <a:t>7/24/12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3FAFF-4745-4570-9919-A7381D73E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10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BB269-ED5D-4B58-B7DD-555DCA4DEE8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E8EA0-5EBB-6F48-86FD-7821EC341AC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1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B585A-7DEB-40D5-959E-E6EF1431D1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69483-42F2-4EBB-A8C5-536BFA599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5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8DB9C-3BD0-4A21-AD31-368B93DE7F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67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5F692-20EE-4319-8F52-90B3588E58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752CC-0213-48D7-A4BD-0AB36F8C93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35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761C-07E1-4A37-AFA5-EA61D8BFB6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7F9AE-E533-49D7-9D79-535F416E71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02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  <a:prstGeom prst="rect">
            <a:avLst/>
          </a:prstGeom>
        </p:spPr>
        <p:txBody>
          <a:bodyPr vert="horz" lIns="91393" tIns="45697" rIns="91393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3" tIns="45697" rIns="91393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38"/>
            <a:fld id="{9F488EC6-1300-44A6-AB46-52ED6718A6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38"/>
              <a:t>7/24/12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393" tIns="45697" rIns="9139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38"/>
            <a:fld id="{27A69483-42F2-4EBB-A8C5-536BFA5997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6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91393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7" indent="-342727" algn="l" defTabSz="91393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06" algn="l" defTabSz="91393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24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2" indent="-228486" algn="l" defTabSz="91393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2" indent="-228486" algn="l" defTabSz="91393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00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69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38" indent="-228486" algn="l" defTabSz="91393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8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46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15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84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2" algn="l" defTabSz="913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8.jpg"/><Relationship Id="rId20" Type="http://schemas.openxmlformats.org/officeDocument/2006/relationships/image" Target="../media/image22.jpg"/><Relationship Id="rId21" Type="http://schemas.openxmlformats.org/officeDocument/2006/relationships/image" Target="../media/image23.jpg"/><Relationship Id="rId22" Type="http://schemas.openxmlformats.org/officeDocument/2006/relationships/image" Target="../media/image24.jpg"/><Relationship Id="rId23" Type="http://schemas.openxmlformats.org/officeDocument/2006/relationships/image" Target="../media/image25.jpg"/><Relationship Id="rId24" Type="http://schemas.openxmlformats.org/officeDocument/2006/relationships/image" Target="../media/image26.jpg"/><Relationship Id="rId25" Type="http://schemas.openxmlformats.org/officeDocument/2006/relationships/image" Target="../media/image27.jpg"/><Relationship Id="rId26" Type="http://schemas.openxmlformats.org/officeDocument/2006/relationships/image" Target="../media/image28.jpg"/><Relationship Id="rId27" Type="http://schemas.openxmlformats.org/officeDocument/2006/relationships/image" Target="../media/image29.jpg"/><Relationship Id="rId28" Type="http://schemas.openxmlformats.org/officeDocument/2006/relationships/image" Target="../media/image30.jpg"/><Relationship Id="rId29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30" Type="http://schemas.openxmlformats.org/officeDocument/2006/relationships/image" Target="../media/image32.jpg"/><Relationship Id="rId31" Type="http://schemas.openxmlformats.org/officeDocument/2006/relationships/image" Target="../media/image33.jpg"/><Relationship Id="rId32" Type="http://schemas.openxmlformats.org/officeDocument/2006/relationships/image" Target="../media/image34.jpg"/><Relationship Id="rId9" Type="http://schemas.openxmlformats.org/officeDocument/2006/relationships/image" Target="../media/image11.jpg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33" Type="http://schemas.openxmlformats.org/officeDocument/2006/relationships/image" Target="../media/image35.jpg"/><Relationship Id="rId34" Type="http://schemas.openxmlformats.org/officeDocument/2006/relationships/image" Target="../media/image36.jpg"/><Relationship Id="rId35" Type="http://schemas.openxmlformats.org/officeDocument/2006/relationships/image" Target="../media/image37.jpg"/><Relationship Id="rId36" Type="http://schemas.openxmlformats.org/officeDocument/2006/relationships/image" Target="../media/image38.jpg"/><Relationship Id="rId10" Type="http://schemas.openxmlformats.org/officeDocument/2006/relationships/image" Target="../media/image12.jpg"/><Relationship Id="rId11" Type="http://schemas.openxmlformats.org/officeDocument/2006/relationships/image" Target="../media/image13.jpg"/><Relationship Id="rId12" Type="http://schemas.openxmlformats.org/officeDocument/2006/relationships/image" Target="../media/image14.jpg"/><Relationship Id="rId13" Type="http://schemas.openxmlformats.org/officeDocument/2006/relationships/image" Target="../media/image15.jpg"/><Relationship Id="rId14" Type="http://schemas.openxmlformats.org/officeDocument/2006/relationships/image" Target="../media/image16.jpg"/><Relationship Id="rId15" Type="http://schemas.openxmlformats.org/officeDocument/2006/relationships/image" Target="../media/image17.jpg"/><Relationship Id="rId16" Type="http://schemas.openxmlformats.org/officeDocument/2006/relationships/image" Target="../media/image18.jpg"/><Relationship Id="rId17" Type="http://schemas.openxmlformats.org/officeDocument/2006/relationships/image" Target="../media/image19.jpg"/><Relationship Id="rId18" Type="http://schemas.openxmlformats.org/officeDocument/2006/relationships/image" Target="../media/image20.jpg"/><Relationship Id="rId19" Type="http://schemas.openxmlformats.org/officeDocument/2006/relationships/image" Target="../media/image21.jpg"/><Relationship Id="rId37" Type="http://schemas.openxmlformats.org/officeDocument/2006/relationships/image" Target="../media/image39.jpg"/><Relationship Id="rId38" Type="http://schemas.openxmlformats.org/officeDocument/2006/relationships/image" Target="../media/image40.jpg"/><Relationship Id="rId39" Type="http://schemas.openxmlformats.org/officeDocument/2006/relationships/image" Target="../media/image41.jpg"/><Relationship Id="rId40" Type="http://schemas.openxmlformats.org/officeDocument/2006/relationships/image" Target="../media/image42.jpg"/><Relationship Id="rId41" Type="http://schemas.openxmlformats.org/officeDocument/2006/relationships/image" Target="../media/image43.jpg"/><Relationship Id="rId42" Type="http://schemas.openxmlformats.org/officeDocument/2006/relationships/image" Target="../media/image44.jpg"/><Relationship Id="rId43" Type="http://schemas.openxmlformats.org/officeDocument/2006/relationships/image" Target="../media/image45.jpg"/><Relationship Id="rId44" Type="http://schemas.openxmlformats.org/officeDocument/2006/relationships/image" Target="../media/image46.jpg"/><Relationship Id="rId45" Type="http://schemas.openxmlformats.org/officeDocument/2006/relationships/image" Target="../media/image4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7.jpg"/><Relationship Id="rId21" Type="http://schemas.openxmlformats.org/officeDocument/2006/relationships/image" Target="../media/image68.jpg"/><Relationship Id="rId22" Type="http://schemas.openxmlformats.org/officeDocument/2006/relationships/image" Target="../media/image69.jpg"/><Relationship Id="rId23" Type="http://schemas.openxmlformats.org/officeDocument/2006/relationships/image" Target="../media/image70.jpg"/><Relationship Id="rId24" Type="http://schemas.openxmlformats.org/officeDocument/2006/relationships/image" Target="../media/image71.jpg"/><Relationship Id="rId25" Type="http://schemas.openxmlformats.org/officeDocument/2006/relationships/image" Target="../media/image72.jpg"/><Relationship Id="rId26" Type="http://schemas.openxmlformats.org/officeDocument/2006/relationships/image" Target="../media/image73.jpg"/><Relationship Id="rId27" Type="http://schemas.openxmlformats.org/officeDocument/2006/relationships/image" Target="../media/image74.jpg"/><Relationship Id="rId28" Type="http://schemas.openxmlformats.org/officeDocument/2006/relationships/image" Target="../media/image75.jpg"/><Relationship Id="rId29" Type="http://schemas.openxmlformats.org/officeDocument/2006/relationships/image" Target="../media/image7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30" Type="http://schemas.openxmlformats.org/officeDocument/2006/relationships/image" Target="../media/image77.jpg"/><Relationship Id="rId31" Type="http://schemas.openxmlformats.org/officeDocument/2006/relationships/image" Target="../media/image78.jpg"/><Relationship Id="rId32" Type="http://schemas.openxmlformats.org/officeDocument/2006/relationships/image" Target="../media/image79.jpg"/><Relationship Id="rId9" Type="http://schemas.openxmlformats.org/officeDocument/2006/relationships/image" Target="../media/image56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8" Type="http://schemas.openxmlformats.org/officeDocument/2006/relationships/image" Target="../media/image55.jpg"/><Relationship Id="rId33" Type="http://schemas.openxmlformats.org/officeDocument/2006/relationships/image" Target="../media/image80.jpg"/><Relationship Id="rId34" Type="http://schemas.openxmlformats.org/officeDocument/2006/relationships/image" Target="../media/image81.jpg"/><Relationship Id="rId35" Type="http://schemas.openxmlformats.org/officeDocument/2006/relationships/image" Target="../media/image82.jpg"/><Relationship Id="rId36" Type="http://schemas.openxmlformats.org/officeDocument/2006/relationships/image" Target="../media/image83.jpg"/><Relationship Id="rId10" Type="http://schemas.openxmlformats.org/officeDocument/2006/relationships/image" Target="../media/image57.jpg"/><Relationship Id="rId11" Type="http://schemas.openxmlformats.org/officeDocument/2006/relationships/image" Target="../media/image58.jpg"/><Relationship Id="rId12" Type="http://schemas.openxmlformats.org/officeDocument/2006/relationships/image" Target="../media/image59.jpg"/><Relationship Id="rId13" Type="http://schemas.openxmlformats.org/officeDocument/2006/relationships/image" Target="../media/image60.jpg"/><Relationship Id="rId14" Type="http://schemas.openxmlformats.org/officeDocument/2006/relationships/image" Target="../media/image61.jpg"/><Relationship Id="rId15" Type="http://schemas.openxmlformats.org/officeDocument/2006/relationships/image" Target="../media/image62.jpg"/><Relationship Id="rId16" Type="http://schemas.openxmlformats.org/officeDocument/2006/relationships/image" Target="../media/image63.jpg"/><Relationship Id="rId17" Type="http://schemas.openxmlformats.org/officeDocument/2006/relationships/image" Target="../media/image64.jpg"/><Relationship Id="rId18" Type="http://schemas.openxmlformats.org/officeDocument/2006/relationships/image" Target="../media/image65.jpg"/><Relationship Id="rId19" Type="http://schemas.openxmlformats.org/officeDocument/2006/relationships/image" Target="../media/image66.jpg"/><Relationship Id="rId37" Type="http://schemas.openxmlformats.org/officeDocument/2006/relationships/image" Target="../media/image84.jpg"/><Relationship Id="rId38" Type="http://schemas.openxmlformats.org/officeDocument/2006/relationships/image" Target="../media/image85.jpg"/><Relationship Id="rId39" Type="http://schemas.openxmlformats.org/officeDocument/2006/relationships/image" Target="../media/image86.jpg"/><Relationship Id="rId40" Type="http://schemas.openxmlformats.org/officeDocument/2006/relationships/image" Target="../media/image87.jpg"/><Relationship Id="rId41" Type="http://schemas.openxmlformats.org/officeDocument/2006/relationships/image" Target="../media/image88.jpg"/><Relationship Id="rId42" Type="http://schemas.openxmlformats.org/officeDocument/2006/relationships/image" Target="../media/image8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534400" cy="3733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2011 NHC Proving Ground Products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/>
              <a:t>Saharan Air Layer (SAL) Product </a:t>
            </a:r>
            <a:br>
              <a:rPr lang="en-US" sz="3600" b="1" dirty="0" smtClean="0"/>
            </a:br>
            <a:r>
              <a:rPr lang="en-US" sz="3600" dirty="0" smtClean="0"/>
              <a:t>and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 Pseudo Natural Color Imagery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>
                <a:solidFill>
                  <a:srgbClr val="00B050"/>
                </a:solidFill>
              </a:rPr>
              <a:t>Jason Dunion </a:t>
            </a:r>
            <a:br>
              <a:rPr lang="en-US" sz="3600" i="1" dirty="0" smtClean="0">
                <a:solidFill>
                  <a:srgbClr val="00B050"/>
                </a:solidFill>
              </a:rPr>
            </a:br>
            <a:r>
              <a:rPr lang="en-US" sz="2700" i="1" dirty="0" smtClean="0">
                <a:solidFill>
                  <a:srgbClr val="00B050"/>
                </a:solidFill>
              </a:rPr>
              <a:t>University of Miami/CIMAS - NOAA/HRD</a:t>
            </a:r>
            <a:r>
              <a:rPr lang="en-US" sz="2700" i="1" dirty="0" smtClean="0"/>
              <a:t/>
            </a:r>
            <a:br>
              <a:rPr lang="en-US" sz="2700" i="1" dirty="0" smtClean="0"/>
            </a:br>
            <a:endParaRPr lang="en-US" sz="27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0" y="0"/>
            <a:ext cx="685800" cy="685800"/>
            <a:chOff x="3211" y="144"/>
            <a:chExt cx="768" cy="768"/>
          </a:xfrm>
        </p:grpSpPr>
        <p:sp>
          <p:nvSpPr>
            <p:cNvPr id="5" name="Oval 6"/>
            <p:cNvSpPr>
              <a:spLocks noChangeArrowheads="1"/>
            </p:cNvSpPr>
            <p:nvPr/>
          </p:nvSpPr>
          <p:spPr bwMode="auto">
            <a:xfrm>
              <a:off x="3221" y="154"/>
              <a:ext cx="748" cy="74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913938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6" name="Picture 7" descr="noaalog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11" y="144"/>
              <a:ext cx="76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 descr="http://www.goes-r.gov/images/GOES-R_Color_h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0"/>
            <a:ext cx="1219200" cy="81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231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4902" y="30730"/>
            <a:ext cx="670909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938"/>
            <a:r>
              <a:rPr lang="en-US" sz="4000" b="1" dirty="0">
                <a:solidFill>
                  <a:srgbClr val="3333CC"/>
                </a:solidFill>
              </a:rPr>
              <a:t>Split Window SAL Tracking </a:t>
            </a:r>
          </a:p>
          <a:p>
            <a:pPr defTabSz="913938"/>
            <a:r>
              <a:rPr lang="en-US" sz="4000" b="1" dirty="0">
                <a:solidFill>
                  <a:srgbClr val="3333CC"/>
                </a:solidFill>
              </a:rPr>
              <a:t>Satellite Imagery</a:t>
            </a:r>
          </a:p>
        </p:txBody>
      </p:sp>
      <p:pic>
        <p:nvPicPr>
          <p:cNvPr id="6" name="Picture 5" descr="saharan_air_layer_tracking_product_2010AUG1400000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951"/>
          <a:stretch/>
        </p:blipFill>
        <p:spPr>
          <a:xfrm>
            <a:off x="0" y="-1"/>
            <a:ext cx="2044682" cy="1511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600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Algorithm</a:t>
            </a:r>
          </a:p>
          <a:p>
            <a:pPr marL="452438" indent="-452438">
              <a:tabLst>
                <a:tab pos="452438" algn="l"/>
              </a:tabLst>
            </a:pPr>
            <a:r>
              <a:rPr lang="en-US" sz="2400" dirty="0" smtClean="0">
                <a:latin typeface="Times New Roman"/>
                <a:cs typeface="Times New Roman"/>
              </a:rPr>
              <a:t>	-</a:t>
            </a:r>
            <a:r>
              <a:rPr lang="en-US" sz="2400" dirty="0" smtClean="0">
                <a:latin typeface="Times New Roman"/>
                <a:cs typeface="Times New Roman"/>
              </a:rPr>
              <a:t>Split </a:t>
            </a:r>
            <a:r>
              <a:rPr lang="en-US" sz="2400" dirty="0">
                <a:latin typeface="Times New Roman"/>
                <a:cs typeface="Times New Roman"/>
              </a:rPr>
              <a:t>window (12-11 um) imagery used for detecting dry and/or </a:t>
            </a:r>
            <a:r>
              <a:rPr lang="en-US" sz="2400" dirty="0" smtClean="0">
                <a:latin typeface="Times New Roman"/>
                <a:cs typeface="Times New Roman"/>
              </a:rPr>
              <a:t>dusty </a:t>
            </a:r>
            <a:r>
              <a:rPr lang="en-US" sz="2400" dirty="0">
                <a:latin typeface="Times New Roman"/>
                <a:cs typeface="Times New Roman"/>
              </a:rPr>
              <a:t>air in the lower to middle levels (~600-850 </a:t>
            </a:r>
            <a:r>
              <a:rPr lang="en-US" sz="2400" dirty="0" err="1">
                <a:latin typeface="Times New Roman"/>
                <a:cs typeface="Times New Roman"/>
              </a:rPr>
              <a:t>hPa</a:t>
            </a:r>
            <a:r>
              <a:rPr lang="en-US" sz="2400" dirty="0">
                <a:latin typeface="Times New Roman"/>
                <a:cs typeface="Times New Roman"/>
              </a:rPr>
              <a:t>/4,000-1500 </a:t>
            </a:r>
            <a:r>
              <a:rPr lang="en-US" sz="2400" dirty="0" smtClean="0"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) of the atmosphere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4" y="3276600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Product </a:t>
            </a:r>
            <a:r>
              <a:rPr lang="en-US" sz="2400" b="1" dirty="0" smtClean="0">
                <a:latin typeface="Times New Roman"/>
                <a:cs typeface="Times New Roman"/>
              </a:rPr>
              <a:t>Utility</a:t>
            </a:r>
          </a:p>
          <a:p>
            <a:pPr marL="452438" indent="-452438">
              <a:tabLst>
                <a:tab pos="452438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latin typeface="Times New Roman"/>
                <a:cs typeface="Times New Roman"/>
              </a:rPr>
              <a:t>-</a:t>
            </a:r>
            <a:r>
              <a:rPr lang="en-US" sz="2400" dirty="0">
                <a:latin typeface="Times New Roman"/>
                <a:cs typeface="Times New Roman"/>
              </a:rPr>
              <a:t>Monitoring synoptic scale interactions between dry layers (e.g. the Saharan Air Layer) and tropical cyclones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</a:p>
          <a:p>
            <a:pPr marL="452438" indent="-452438">
              <a:tabLst>
                <a:tab pos="452438" algn="l"/>
              </a:tabLst>
            </a:pPr>
            <a:r>
              <a:rPr lang="en-US" sz="800" dirty="0">
                <a:latin typeface="Times New Roman"/>
                <a:cs typeface="Times New Roman"/>
              </a:rPr>
              <a:t>	</a:t>
            </a:r>
            <a:endParaRPr lang="en-US" sz="800" dirty="0" smtClean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latin typeface="Times New Roman"/>
                <a:cs typeface="Times New Roman"/>
              </a:rPr>
              <a:t>-</a:t>
            </a:r>
            <a:r>
              <a:rPr lang="en-US" sz="2400" dirty="0">
                <a:latin typeface="Times New Roman"/>
                <a:cs typeface="Times New Roman"/>
              </a:rPr>
              <a:t>Monitoring large scale movements of mid-latitude dry air intrusions and Saharan Air Layer outbreaks that routinely impact local weather in  the tropical North Atlantic</a:t>
            </a:r>
            <a:r>
              <a:rPr lang="en-US" sz="2400" dirty="0" smtClean="0">
                <a:latin typeface="Times New Roman"/>
                <a:cs typeface="Times New Roman"/>
              </a:rPr>
              <a:t>;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67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Availability</a:t>
            </a:r>
            <a:endParaRPr lang="en-US" sz="2400" b="1" dirty="0">
              <a:latin typeface="Times New Roman"/>
              <a:cs typeface="Times New Roman"/>
            </a:endParaRPr>
          </a:p>
          <a:p>
            <a:pPr>
              <a:tabLst>
                <a:tab pos="452438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	</a:t>
            </a:r>
            <a:r>
              <a:rPr lang="en-US" sz="2400" dirty="0" smtClean="0">
                <a:latin typeface="Times New Roman"/>
                <a:cs typeface="Times New Roman"/>
              </a:rPr>
              <a:t>-</a:t>
            </a:r>
            <a:r>
              <a:rPr lang="en-US" sz="2400" dirty="0">
                <a:latin typeface="Times New Roman"/>
                <a:cs typeface="Times New Roman"/>
              </a:rPr>
              <a:t>UW/CIMSS webserver &amp; NHC NAWIPS (15-min; July 2012</a:t>
            </a:r>
            <a:r>
              <a:rPr lang="en-US" sz="2400" dirty="0" smtClean="0">
                <a:latin typeface="Times New Roman"/>
                <a:cs typeface="Times New Roman"/>
              </a:rPr>
              <a:t>);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01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M8SPLIT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2590800" y="1447800"/>
            <a:ext cx="3270115" cy="4725330"/>
            <a:chOff x="2590800" y="1447800"/>
            <a:chExt cx="3270115" cy="4725330"/>
          </a:xfrm>
        </p:grpSpPr>
        <p:grpSp>
          <p:nvGrpSpPr>
            <p:cNvPr id="39" name="Group 89"/>
            <p:cNvGrpSpPr/>
            <p:nvPr/>
          </p:nvGrpSpPr>
          <p:grpSpPr>
            <a:xfrm>
              <a:off x="2590800" y="1447800"/>
              <a:ext cx="2090827" cy="685800"/>
              <a:chOff x="1914654" y="1412753"/>
              <a:chExt cx="2090827" cy="685800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3514854" y="1565153"/>
                <a:ext cx="490627" cy="288275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/>
              <p:cNvCxnSpPr/>
              <p:nvPr/>
            </p:nvCxnSpPr>
            <p:spPr>
              <a:xfrm flipH="1">
                <a:off x="1914654" y="1741562"/>
                <a:ext cx="663900" cy="204591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H="1">
                <a:off x="2371854" y="1741562"/>
                <a:ext cx="331778" cy="356991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185531" y="1412753"/>
                <a:ext cx="1481723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3938"/>
                <a:r>
                  <a: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Mid-Latitude</a:t>
                </a:r>
              </a:p>
              <a:p>
                <a:pPr algn="ctr" defTabSz="913938"/>
                <a:r>
                  <a: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Dry Air Intrusion</a:t>
                </a:r>
              </a:p>
            </p:txBody>
          </p:sp>
        </p:grpSp>
        <p:grpSp>
          <p:nvGrpSpPr>
            <p:cNvPr id="40" name="Group 90"/>
            <p:cNvGrpSpPr/>
            <p:nvPr/>
          </p:nvGrpSpPr>
          <p:grpSpPr>
            <a:xfrm>
              <a:off x="3429000" y="4800600"/>
              <a:ext cx="1647158" cy="1372530"/>
              <a:chOff x="3011519" y="5061113"/>
              <a:chExt cx="1647158" cy="1372530"/>
            </a:xfrm>
          </p:grpSpPr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3163919" y="5518313"/>
                <a:ext cx="482616" cy="591585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3646535" y="5061113"/>
                <a:ext cx="471452" cy="112576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V="1">
                <a:off x="3646535" y="5628804"/>
                <a:ext cx="1012142" cy="481094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3011519" y="5971978"/>
                <a:ext cx="1481723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3938"/>
                <a:r>
                  <a: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Mid-Latitude</a:t>
                </a:r>
              </a:p>
              <a:p>
                <a:pPr algn="ctr" defTabSz="913938"/>
                <a:r>
                  <a: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Dry Air Intrusion</a:t>
                </a:r>
              </a:p>
            </p:txBody>
          </p:sp>
        </p:grpSp>
        <p:grpSp>
          <p:nvGrpSpPr>
            <p:cNvPr id="41" name="Group 88"/>
            <p:cNvGrpSpPr/>
            <p:nvPr/>
          </p:nvGrpSpPr>
          <p:grpSpPr>
            <a:xfrm>
              <a:off x="2819400" y="2667000"/>
              <a:ext cx="3041515" cy="766465"/>
              <a:chOff x="3106601" y="2655643"/>
              <a:chExt cx="3041515" cy="766465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4554401" y="2808043"/>
                <a:ext cx="381000" cy="2286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3106601" y="3265243"/>
                <a:ext cx="1828800" cy="1524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5773601" y="2655643"/>
                <a:ext cx="374515" cy="3810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4812571" y="2960443"/>
                <a:ext cx="1037230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3938"/>
                <a:r>
                  <a: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Saharan</a:t>
                </a:r>
              </a:p>
              <a:p>
                <a:pPr algn="ctr" defTabSz="913938"/>
                <a:r>
                  <a: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Dust Storm</a:t>
                </a:r>
              </a:p>
            </p:txBody>
          </p:sp>
        </p:grpSp>
      </p:grpSp>
      <p:pic>
        <p:nvPicPr>
          <p:cNvPr id="59" name="Picture 58" descr="M8SPLI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60" name="Picture 59" descr="M8SPLIT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61" name="Picture 60" descr="M8SPLIT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62" name="Picture 61" descr="M8SPLIT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63" name="Picture 62" descr="M8SPLIT1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3938"/>
            <a:r>
              <a:rPr lang="en-US" sz="4000" b="1" dirty="0">
                <a:solidFill>
                  <a:srgbClr val="3333CC"/>
                </a:solidFill>
              </a:rPr>
              <a:t>Split Window SAL Tracking </a:t>
            </a:r>
          </a:p>
          <a:p>
            <a:pPr algn="ctr" defTabSz="913938"/>
            <a:r>
              <a:rPr lang="en-US" sz="4000" b="1" dirty="0">
                <a:solidFill>
                  <a:srgbClr val="3333CC"/>
                </a:solidFill>
              </a:rPr>
              <a:t>Satellite Imagery (</a:t>
            </a:r>
            <a:r>
              <a:rPr lang="en-US" sz="4000" b="1" dirty="0" err="1">
                <a:solidFill>
                  <a:srgbClr val="3333CC"/>
                </a:solidFill>
              </a:rPr>
              <a:t>Meteosat</a:t>
            </a:r>
            <a:r>
              <a:rPr lang="en-US" sz="4000" b="1" dirty="0">
                <a:solidFill>
                  <a:srgbClr val="3333CC"/>
                </a:solidFill>
              </a:rPr>
              <a:t>)</a:t>
            </a:r>
          </a:p>
        </p:txBody>
      </p:sp>
      <p:pic>
        <p:nvPicPr>
          <p:cNvPr id="87" name="Picture 86" descr="M8SPLIT1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88" name="Picture 87" descr="M8SPLIT1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89" name="Picture 88" descr="M8SPLIT16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0" name="Picture 89" descr="M8SPLIT18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1" name="Picture 90" descr="M8SPLIT2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2" name="Picture 91" descr="M8SPLIT2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3" name="Picture 92" descr="M8SPLIT24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4" name="Picture 93" descr="M8SPLIT26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5" name="Picture 94" descr="M8SPLIT28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6" name="Picture 95" descr="M8SPLIT30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7" name="Picture 96" descr="M8SPLIT32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8" name="Picture 97" descr="M8SPLIT34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99" name="Picture 98" descr="M8SPLIT36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0" name="Picture 99" descr="M8SPLIT38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1" name="Picture 100" descr="M8SPLIT40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2" name="Picture 101" descr="M8SPLIT42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3" name="Picture 102" descr="M8SPLIT44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4" name="Picture 103" descr="M8SPLIT46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5" name="Picture 104" descr="M8SPLIT48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6" name="Picture 105" descr="M8SPLIT50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7" name="Picture 106" descr="M8SPLIT52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8" name="Picture 107" descr="M8SPLIT54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09" name="Picture 108" descr="M8SPLIT56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0" name="Picture 109" descr="M8SPLIT58.jp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1" name="Picture 110" descr="M8SPLIT60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2" name="Picture 111" descr="M8SPLIT62.jp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3" name="Picture 112" descr="M8SPLIT64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4" name="Picture 113" descr="M8SPLIT66.jp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5" name="Picture 114" descr="M8SPLIT68.jp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6" name="Picture 115" descr="M8SPLIT70.jp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7" name="Picture 116" descr="M8SPLIT72.jp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8" name="Picture 117" descr="M8SPLIT74.jp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19" name="Picture 118" descr="M8SPLIT76.jp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20" name="Picture 119" descr="M8SPLIT78.jp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21" name="Picture 120" descr="M8SPLIT80.jp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22" name="Picture 121" descr="M8SPLIT82.jp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23" name="Picture 122" descr="M8SPLIT84.jp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24" name="Picture 123" descr="M8SPLIT86.jpg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  <p:pic>
        <p:nvPicPr>
          <p:cNvPr id="125" name="Picture 124" descr="M8SPLIT88.jp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808" y="1399032"/>
            <a:ext cx="5340096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4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8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4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6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8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4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6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8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2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4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6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8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4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6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8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2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4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6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8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7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uecolor_2010AUG1413000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8256" cy="1517904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4902" y="30730"/>
            <a:ext cx="670909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938"/>
            <a:r>
              <a:rPr lang="en-US" sz="4000" b="1" dirty="0">
                <a:solidFill>
                  <a:srgbClr val="3333CC"/>
                </a:solidFill>
              </a:rPr>
              <a:t>Pseudo Natural Color</a:t>
            </a:r>
          </a:p>
          <a:p>
            <a:pPr defTabSz="913938"/>
            <a:r>
              <a:rPr lang="en-US" sz="4000" b="1" dirty="0">
                <a:solidFill>
                  <a:srgbClr val="3333CC"/>
                </a:solidFill>
              </a:rPr>
              <a:t>Satellite Imagery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Algorithm</a:t>
            </a:r>
          </a:p>
          <a:p>
            <a:pPr>
              <a:tabLst>
                <a:tab pos="452438" algn="l"/>
              </a:tabLst>
            </a:pPr>
            <a:r>
              <a:rPr lang="en-US" sz="2400" b="1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Times New Roman"/>
                <a:cs typeface="Times New Roman"/>
              </a:rPr>
              <a:t>0.6, 0.8, 1.6 and 3.9 </a:t>
            </a:r>
            <a:r>
              <a:rPr lang="en-US" sz="2000" dirty="0" err="1">
                <a:latin typeface="Times New Roman"/>
                <a:cs typeface="Times New Roman"/>
              </a:rPr>
              <a:t>μm</a:t>
            </a:r>
            <a:r>
              <a:rPr lang="en-US" sz="2000" dirty="0">
                <a:latin typeface="Times New Roman"/>
                <a:cs typeface="Times New Roman"/>
              </a:rPr>
              <a:t> channels (Meteosat-9 SEVIRI</a:t>
            </a:r>
            <a:r>
              <a:rPr lang="en-US" sz="2000" dirty="0" smtClean="0">
                <a:latin typeface="Times New Roman"/>
                <a:cs typeface="Times New Roman"/>
              </a:rPr>
              <a:t>);</a:t>
            </a:r>
          </a:p>
          <a:p>
            <a:pPr>
              <a:tabLst>
                <a:tab pos="452438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-0.6, 0.8, and 1.6 µm channels: blue, green, and red;</a:t>
            </a:r>
          </a:p>
          <a:p>
            <a:pPr>
              <a:tabLst>
                <a:tab pos="452438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Times New Roman"/>
                <a:cs typeface="Times New Roman"/>
              </a:rPr>
              <a:t>3.9 µm channel: continuous nighttime coverage</a:t>
            </a:r>
            <a:r>
              <a:rPr lang="en-US" sz="2000" dirty="0" smtClean="0">
                <a:latin typeface="Times New Roman"/>
                <a:cs typeface="Times New Roman"/>
              </a:rPr>
              <a:t>;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019723"/>
            <a:ext cx="914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>
                <a:latin typeface="Times New Roman"/>
                <a:cs typeface="Times New Roman"/>
              </a:rPr>
              <a:t>Product </a:t>
            </a:r>
            <a:r>
              <a:rPr lang="en-US" sz="2400" b="1" dirty="0" smtClean="0">
                <a:latin typeface="Times New Roman"/>
                <a:cs typeface="Times New Roman"/>
              </a:rPr>
              <a:t>Utility</a:t>
            </a:r>
            <a:endParaRPr lang="en-US" sz="2000" dirty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Times New Roman"/>
                <a:cs typeface="Times New Roman"/>
              </a:rPr>
              <a:t>Useful for highlighting ocean, land, aerosol (e.g. Saharan dust, pollution and biomass burning emissions), and cloud features in colors that are qualitatively similar to those of a true color image</a:t>
            </a:r>
            <a:r>
              <a:rPr lang="en-US" sz="2000" dirty="0" smtClean="0">
                <a:latin typeface="Times New Roman"/>
                <a:cs typeface="Times New Roman"/>
              </a:rPr>
              <a:t>;</a:t>
            </a:r>
          </a:p>
          <a:p>
            <a:pPr marL="452438" indent="-452438">
              <a:tabLst>
                <a:tab pos="452438" algn="l"/>
              </a:tabLst>
            </a:pPr>
            <a:endParaRPr lang="en-US" sz="500" dirty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2000" dirty="0" smtClean="0">
                <a:latin typeface="Times New Roman"/>
                <a:cs typeface="Times New Roman"/>
              </a:rPr>
              <a:t>	-</a:t>
            </a:r>
            <a:r>
              <a:rPr lang="en-US" sz="2000" dirty="0">
                <a:latin typeface="Times New Roman"/>
                <a:cs typeface="Times New Roman"/>
              </a:rPr>
              <a:t>Saharan mineral dust: appears as a brown haze</a:t>
            </a:r>
            <a:r>
              <a:rPr lang="en-US" sz="2000" dirty="0" smtClean="0">
                <a:latin typeface="Times New Roman"/>
                <a:cs typeface="Times New Roman"/>
              </a:rPr>
              <a:t>;</a:t>
            </a:r>
          </a:p>
          <a:p>
            <a:pPr marL="452438" indent="-452438">
              <a:tabLst>
                <a:tab pos="452438" algn="l"/>
              </a:tabLst>
            </a:pPr>
            <a:endParaRPr lang="en-US" sz="500" dirty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2000" dirty="0" smtClean="0">
                <a:latin typeface="Times New Roman"/>
                <a:cs typeface="Times New Roman"/>
              </a:rPr>
              <a:t>	-</a:t>
            </a:r>
            <a:r>
              <a:rPr lang="en-US" sz="2000" dirty="0">
                <a:latin typeface="Times New Roman"/>
                <a:cs typeface="Times New Roman"/>
              </a:rPr>
              <a:t>Biomass burning emissions: appear as a deep aqua blue</a:t>
            </a:r>
            <a:r>
              <a:rPr lang="en-US" sz="2000" dirty="0" smtClean="0">
                <a:latin typeface="Times New Roman"/>
                <a:cs typeface="Times New Roman"/>
              </a:rPr>
              <a:t>;</a:t>
            </a:r>
            <a:endParaRPr lang="en-US" sz="2000" dirty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500" dirty="0">
                <a:latin typeface="Times New Roman"/>
                <a:cs typeface="Times New Roman"/>
              </a:rPr>
              <a:t>	</a:t>
            </a:r>
            <a:endParaRPr lang="en-US" sz="500" dirty="0" smtClean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Times New Roman"/>
                <a:cs typeface="Times New Roman"/>
              </a:rPr>
              <a:t>Shallow stratocumulus and cumulus clouds: appear white</a:t>
            </a:r>
            <a:r>
              <a:rPr lang="en-US" sz="2000" dirty="0" smtClean="0">
                <a:latin typeface="Times New Roman"/>
                <a:cs typeface="Times New Roman"/>
              </a:rPr>
              <a:t>;</a:t>
            </a:r>
            <a:endParaRPr lang="en-US" sz="2000" dirty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500" dirty="0">
                <a:latin typeface="Times New Roman"/>
                <a:cs typeface="Times New Roman"/>
              </a:rPr>
              <a:t>	</a:t>
            </a:r>
            <a:endParaRPr lang="en-US" sz="500" dirty="0" smtClean="0">
              <a:latin typeface="Times New Roman"/>
              <a:cs typeface="Times New Roman"/>
            </a:endParaRPr>
          </a:p>
          <a:p>
            <a:pPr marL="452438" indent="-452438">
              <a:tabLst>
                <a:tab pos="452438" algn="l"/>
              </a:tabLst>
            </a:pPr>
            <a:r>
              <a:rPr lang="en-US" sz="2000" dirty="0">
                <a:latin typeface="Times New Roman"/>
                <a:cs typeface="Times New Roman"/>
              </a:rPr>
              <a:t>	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000" dirty="0">
                <a:latin typeface="Times New Roman"/>
                <a:cs typeface="Times New Roman"/>
              </a:rPr>
              <a:t>Higher (colder) clouds: appear as a light blue</a:t>
            </a:r>
            <a:r>
              <a:rPr lang="en-US" sz="2000" dirty="0" smtClean="0">
                <a:latin typeface="Times New Roman"/>
                <a:cs typeface="Times New Roman"/>
              </a:rPr>
              <a:t>;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027003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Availability</a:t>
            </a:r>
            <a:endParaRPr lang="en-US" sz="1200" dirty="0">
              <a:latin typeface="Times New Roman"/>
              <a:cs typeface="Times New Roman"/>
            </a:endParaRPr>
          </a:p>
          <a:p>
            <a:pPr>
              <a:tabLst>
                <a:tab pos="452438" algn="l"/>
              </a:tabLst>
            </a:pPr>
            <a:r>
              <a:rPr lang="en-US" sz="2000" dirty="0" smtClean="0">
                <a:latin typeface="Times New Roman"/>
                <a:cs typeface="Times New Roman"/>
              </a:rPr>
              <a:t>	-</a:t>
            </a:r>
            <a:r>
              <a:rPr lang="en-US" sz="2000" dirty="0">
                <a:latin typeface="Times New Roman"/>
                <a:cs typeface="Times New Roman"/>
              </a:rPr>
              <a:t>UW/CIMSS webserver &amp; NHC NAWIPS (15-min; July 2012</a:t>
            </a:r>
            <a:r>
              <a:rPr lang="en-US" sz="2000" dirty="0" smtClean="0">
                <a:latin typeface="Times New Roman"/>
                <a:cs typeface="Times New Roman"/>
              </a:rPr>
              <a:t>);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220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54864" y="1600200"/>
            <a:ext cx="4480560" cy="4480560"/>
            <a:chOff x="54864" y="1600200"/>
            <a:chExt cx="4480560" cy="4480560"/>
          </a:xfrm>
        </p:grpSpPr>
        <p:pic>
          <p:nvPicPr>
            <p:cNvPr id="76" name="Picture 75" descr="M8NATCOL1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" y="1600200"/>
              <a:ext cx="4480560" cy="4480560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2782766" y="1752600"/>
              <a:ext cx="1332034" cy="1752600"/>
              <a:chOff x="2782766" y="1752600"/>
              <a:chExt cx="1332034" cy="1752600"/>
            </a:xfrm>
          </p:grpSpPr>
          <p:grpSp>
            <p:nvGrpSpPr>
              <p:cNvPr id="87" name="Group 75"/>
              <p:cNvGrpSpPr/>
              <p:nvPr/>
            </p:nvGrpSpPr>
            <p:grpSpPr>
              <a:xfrm>
                <a:off x="2782766" y="1752600"/>
                <a:ext cx="874834" cy="762000"/>
                <a:chOff x="1376480" y="3826440"/>
                <a:chExt cx="874834" cy="762000"/>
              </a:xfrm>
            </p:grpSpPr>
            <p:cxnSp>
              <p:nvCxnSpPr>
                <p:cNvPr id="94" name="Straight Arrow Connector 93"/>
                <p:cNvCxnSpPr/>
                <p:nvPr/>
              </p:nvCxnSpPr>
              <p:spPr>
                <a:xfrm>
                  <a:off x="1794114" y="4055040"/>
                  <a:ext cx="304800" cy="53340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/>
                <p:nvPr/>
              </p:nvSpPr>
              <p:spPr>
                <a:xfrm>
                  <a:off x="1376480" y="3826440"/>
                  <a:ext cx="874834" cy="4616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913938"/>
                  <a:r>
                    <a:rPr lang="en-US" sz="1200" dirty="0" smtClean="0">
                      <a:solidFill>
                        <a:prstClr val="black"/>
                      </a:solidFill>
                      <a:latin typeface="Comic Sans MS"/>
                      <a:cs typeface="Comic Sans MS"/>
                    </a:rPr>
                    <a:t>Greece</a:t>
                  </a:r>
                  <a:endPara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endParaRPr>
                </a:p>
                <a:p>
                  <a:pPr algn="ctr" defTabSz="913938"/>
                  <a:r>
                    <a:rPr lang="en-US" sz="1200" dirty="0">
                      <a:solidFill>
                        <a:prstClr val="black"/>
                      </a:solidFill>
                      <a:latin typeface="Comic Sans MS"/>
                      <a:cs typeface="Comic Sans MS"/>
                    </a:rPr>
                    <a:t>Wildfires </a:t>
                  </a:r>
                </a:p>
              </p:txBody>
            </p:sp>
          </p:grpSp>
          <p:grpSp>
            <p:nvGrpSpPr>
              <p:cNvPr id="88" name="Group 53"/>
              <p:cNvGrpSpPr/>
              <p:nvPr/>
            </p:nvGrpSpPr>
            <p:grpSpPr>
              <a:xfrm>
                <a:off x="2959315" y="2743200"/>
                <a:ext cx="1155485" cy="762000"/>
                <a:chOff x="1021426" y="1487627"/>
                <a:chExt cx="1155485" cy="762000"/>
              </a:xfrm>
            </p:grpSpPr>
            <p:cxnSp>
              <p:nvCxnSpPr>
                <p:cNvPr id="90" name="Straight Arrow Connector 89"/>
                <p:cNvCxnSpPr/>
                <p:nvPr/>
              </p:nvCxnSpPr>
              <p:spPr>
                <a:xfrm flipV="1">
                  <a:off x="1414911" y="1487627"/>
                  <a:ext cx="457200" cy="53340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/>
                <p:cNvCxnSpPr/>
                <p:nvPr/>
              </p:nvCxnSpPr>
              <p:spPr>
                <a:xfrm flipV="1">
                  <a:off x="1719711" y="1792427"/>
                  <a:ext cx="457200" cy="22860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TextBox 91"/>
                <p:cNvSpPr txBox="1"/>
                <p:nvPr/>
              </p:nvSpPr>
              <p:spPr>
                <a:xfrm>
                  <a:off x="1021426" y="1972628"/>
                  <a:ext cx="1155485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913938"/>
                  <a:r>
                    <a:rPr lang="en-US" sz="1200" dirty="0" smtClean="0">
                      <a:solidFill>
                        <a:prstClr val="black"/>
                      </a:solidFill>
                      <a:latin typeface="Comic Sans MS"/>
                      <a:cs typeface="Comic Sans MS"/>
                    </a:rPr>
                    <a:t>Saharan Dust</a:t>
                  </a:r>
                  <a:endPara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</p:grp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0" y="-6585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3938"/>
            <a:r>
              <a:rPr lang="en-US" sz="4000" b="1" dirty="0">
                <a:solidFill>
                  <a:srgbClr val="3333CC"/>
                </a:solidFill>
              </a:rPr>
              <a:t>Pseudo Natural Color </a:t>
            </a:r>
          </a:p>
          <a:p>
            <a:pPr algn="ctr" defTabSz="913938"/>
            <a:r>
              <a:rPr lang="en-US" sz="4000" b="1" dirty="0">
                <a:solidFill>
                  <a:srgbClr val="3333CC"/>
                </a:solidFill>
              </a:rPr>
              <a:t>Satellite Imagery (</a:t>
            </a:r>
            <a:r>
              <a:rPr lang="en-US" sz="4000" b="1" dirty="0" err="1">
                <a:solidFill>
                  <a:srgbClr val="3333CC"/>
                </a:solidFill>
              </a:rPr>
              <a:t>Meteosat</a:t>
            </a:r>
            <a:r>
              <a:rPr lang="en-US" sz="4000" b="1" dirty="0">
                <a:solidFill>
                  <a:srgbClr val="3333CC"/>
                </a:solidFill>
              </a:rPr>
              <a:t>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76478" y="5819001"/>
            <a:ext cx="109552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defTabSz="913938"/>
            <a:r>
              <a:rPr lang="en-US" sz="1200" dirty="0" smtClean="0">
                <a:solidFill>
                  <a:prstClr val="black"/>
                </a:solidFill>
                <a:latin typeface="Comic Sans MS"/>
                <a:cs typeface="Comic Sans MS"/>
              </a:rPr>
              <a:t>19 July 2012 </a:t>
            </a:r>
            <a:endParaRPr lang="en-US" sz="12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pic>
        <p:nvPicPr>
          <p:cNvPr id="124" name="Picture 123" descr="M8NATCOL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08" y="1600200"/>
            <a:ext cx="4480560" cy="4480560"/>
          </a:xfrm>
          <a:prstGeom prst="rect">
            <a:avLst/>
          </a:prstGeom>
        </p:spPr>
      </p:pic>
      <p:pic>
        <p:nvPicPr>
          <p:cNvPr id="125" name="Picture 124" descr="M8NATCOL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27" name="Picture 126" descr="M8NATCOL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28" name="Picture 127" descr="M8NATCOL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29" name="Picture 128" descr="M8NATCOL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0" name="Picture 129" descr="M8NATCOL1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1" name="Picture 130" descr="M8NATCOL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2" name="Picture 131" descr="M8NATCOL1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3" name="Picture 132" descr="M8NATCOL1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4" name="Picture 133" descr="M8NATCOL18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5" name="Picture 134" descr="M8NATCOL20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6" name="Picture 135" descr="M8NATCOL2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7" name="Picture 136" descr="M8NATCOL24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8" name="Picture 137" descr="M8NATCOL26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39" name="Picture 138" descr="M8NATCOL28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0" name="Picture 139" descr="M8NATCOL30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1" name="Picture 140" descr="M8NATCOL32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2" name="Picture 141" descr="M8NATCOL34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3" name="Picture 142" descr="M8NATCOL36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4" name="Picture 143" descr="M8NATCOL38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5" name="Picture 144" descr="M8NATCOL40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6" name="Picture 145" descr="M8NATCOL42.jp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7" name="Picture 146" descr="M8NATCOL44.jp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8" name="Picture 147" descr="M8NATCOL46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49" name="Picture 148" descr="M8NATCOL48.jp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0" name="Picture 149" descr="M8NATCOL50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1" name="Picture 150" descr="M8NATCOL52.jp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2" name="Picture 151" descr="M8NATCOL54.jp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3" name="Picture 152" descr="M8NATCOL56.jp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4" name="Picture 153" descr="M8NATCOL58.jp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5" name="Picture 154" descr="M8NATCOL60.jp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6" name="Picture 155" descr="M8NATCOL62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7" name="Picture 156" descr="M8NATCOL64.jp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8" name="Picture 157" descr="M8NATCOL66.jp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59" name="Picture 158" descr="M8NATCOL68.jp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60" name="Picture 159" descr="M8NATCOL70.jp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61" name="Picture 160" descr="M8NATCOL72.jp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62" name="Picture 161" descr="M8NATCOL74.jp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63" name="Picture 162" descr="M8NATCOL76.jp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pic>
        <p:nvPicPr>
          <p:cNvPr id="164" name="Picture 163" descr="M8NATCOL78.jp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600200"/>
            <a:ext cx="4480560" cy="4480560"/>
          </a:xfrm>
          <a:prstGeom prst="rect">
            <a:avLst/>
          </a:prstGeom>
        </p:spPr>
      </p:pic>
      <p:grpSp>
        <p:nvGrpSpPr>
          <p:cNvPr id="200" name="Group 199"/>
          <p:cNvGrpSpPr/>
          <p:nvPr/>
        </p:nvGrpSpPr>
        <p:grpSpPr>
          <a:xfrm>
            <a:off x="54864" y="1600200"/>
            <a:ext cx="4480560" cy="4480560"/>
            <a:chOff x="54864" y="1600200"/>
            <a:chExt cx="4480560" cy="4480560"/>
          </a:xfrm>
        </p:grpSpPr>
        <p:grpSp>
          <p:nvGrpSpPr>
            <p:cNvPr id="123" name="Group 122"/>
            <p:cNvGrpSpPr/>
            <p:nvPr/>
          </p:nvGrpSpPr>
          <p:grpSpPr>
            <a:xfrm>
              <a:off x="54864" y="1600200"/>
              <a:ext cx="4480560" cy="4480560"/>
              <a:chOff x="54864" y="1600200"/>
              <a:chExt cx="4480560" cy="4480560"/>
            </a:xfrm>
          </p:grpSpPr>
          <p:pic>
            <p:nvPicPr>
              <p:cNvPr id="77" name="Picture 76" descr="M8NATCOL66.jpg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64" y="1600200"/>
                <a:ext cx="4480560" cy="4480560"/>
              </a:xfrm>
              <a:prstGeom prst="rect">
                <a:avLst/>
              </a:prstGeom>
            </p:spPr>
          </p:pic>
          <p:grpSp>
            <p:nvGrpSpPr>
              <p:cNvPr id="122" name="Group 121"/>
              <p:cNvGrpSpPr/>
              <p:nvPr/>
            </p:nvGrpSpPr>
            <p:grpSpPr>
              <a:xfrm>
                <a:off x="457200" y="2133600"/>
                <a:ext cx="1295400" cy="1066800"/>
                <a:chOff x="457200" y="2133600"/>
                <a:chExt cx="1295400" cy="1066800"/>
              </a:xfrm>
            </p:grpSpPr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1600200" y="2286000"/>
                  <a:ext cx="152400" cy="45720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 flipH="1">
                  <a:off x="457200" y="2286000"/>
                  <a:ext cx="304800" cy="76200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116"/>
                <p:cNvCxnSpPr/>
                <p:nvPr/>
              </p:nvCxnSpPr>
              <p:spPr>
                <a:xfrm flipH="1">
                  <a:off x="990600" y="2286000"/>
                  <a:ext cx="152400" cy="914400"/>
                </a:xfrm>
                <a:prstGeom prst="straightConnector1">
                  <a:avLst/>
                </a:prstGeom>
                <a:ln w="381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TextBox 110"/>
                <p:cNvSpPr txBox="1"/>
                <p:nvPr/>
              </p:nvSpPr>
              <p:spPr>
                <a:xfrm>
                  <a:off x="533400" y="2133600"/>
                  <a:ext cx="1219200" cy="2769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913938"/>
                  <a:r>
                    <a:rPr lang="en-US" sz="1200" dirty="0" smtClean="0">
                      <a:solidFill>
                        <a:prstClr val="black"/>
                      </a:solidFill>
                      <a:latin typeface="Comic Sans MS"/>
                      <a:cs typeface="Comic Sans MS"/>
                    </a:rPr>
                    <a:t>Saharan Dust</a:t>
                  </a:r>
                  <a:endParaRPr lang="en-US" sz="1200" dirty="0">
                    <a:solidFill>
                      <a:prstClr val="black"/>
                    </a:solidFill>
                    <a:latin typeface="Comic Sans MS"/>
                    <a:cs typeface="Comic Sans MS"/>
                  </a:endParaRPr>
                </a:p>
              </p:txBody>
            </p:sp>
          </p:grpSp>
        </p:grpSp>
        <p:grpSp>
          <p:nvGrpSpPr>
            <p:cNvPr id="188" name="Group 187"/>
            <p:cNvGrpSpPr/>
            <p:nvPr/>
          </p:nvGrpSpPr>
          <p:grpSpPr>
            <a:xfrm>
              <a:off x="304800" y="3429000"/>
              <a:ext cx="1285403" cy="657999"/>
              <a:chOff x="304800" y="3429000"/>
              <a:chExt cx="1285403" cy="657999"/>
            </a:xfrm>
          </p:grpSpPr>
          <p:cxnSp>
            <p:nvCxnSpPr>
              <p:cNvPr id="178" name="Straight Arrow Connector 177"/>
              <p:cNvCxnSpPr/>
              <p:nvPr/>
            </p:nvCxnSpPr>
            <p:spPr>
              <a:xfrm flipH="1" flipV="1">
                <a:off x="381000" y="3429000"/>
                <a:ext cx="228600" cy="4572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/>
              <p:nvPr/>
            </p:nvCxnSpPr>
            <p:spPr>
              <a:xfrm flipH="1" flipV="1">
                <a:off x="762000" y="3429000"/>
                <a:ext cx="304800" cy="3810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/>
              <p:cNvSpPr txBox="1"/>
              <p:nvPr/>
            </p:nvSpPr>
            <p:spPr>
              <a:xfrm>
                <a:off x="304800" y="3810000"/>
                <a:ext cx="1285403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 defTabSz="913938"/>
                <a:r>
                  <a:rPr lang="en-US" sz="1200" dirty="0" err="1" smtClean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Strato</a:t>
                </a:r>
                <a:r>
                  <a:rPr lang="en-US" sz="1200" dirty="0" smtClean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 Cumulus</a:t>
                </a:r>
                <a:endParaRPr lang="en-US" sz="1200" dirty="0">
                  <a:solidFill>
                    <a:prstClr val="black"/>
                  </a:solidFill>
                  <a:latin typeface="Comic Sans MS"/>
                  <a:cs typeface="Comic Sans MS"/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1447800" y="3733800"/>
              <a:ext cx="864314" cy="1600200"/>
              <a:chOff x="1219200" y="3733800"/>
              <a:chExt cx="864314" cy="1600200"/>
            </a:xfrm>
          </p:grpSpPr>
          <p:cxnSp>
            <p:nvCxnSpPr>
              <p:cNvPr id="173" name="Straight Arrow Connector 172"/>
              <p:cNvCxnSpPr>
                <a:stCxn id="166" idx="2"/>
              </p:cNvCxnSpPr>
              <p:nvPr/>
            </p:nvCxnSpPr>
            <p:spPr>
              <a:xfrm flipH="1">
                <a:off x="1524000" y="4620399"/>
                <a:ext cx="127357" cy="713601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Arrow Connector 191"/>
              <p:cNvCxnSpPr/>
              <p:nvPr/>
            </p:nvCxnSpPr>
            <p:spPr>
              <a:xfrm flipV="1">
                <a:off x="1676400" y="3733800"/>
                <a:ext cx="381000" cy="762000"/>
              </a:xfrm>
              <a:prstGeom prst="straightConnector1">
                <a:avLst/>
              </a:prstGeom>
              <a:ln w="381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/>
              <p:cNvSpPr txBox="1"/>
              <p:nvPr/>
            </p:nvSpPr>
            <p:spPr>
              <a:xfrm>
                <a:off x="1219200" y="4343400"/>
                <a:ext cx="86431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 defTabSz="913938"/>
                <a:r>
                  <a:rPr lang="en-US" sz="1200" dirty="0" smtClean="0">
                    <a:solidFill>
                      <a:prstClr val="black"/>
                    </a:solidFill>
                    <a:latin typeface="Comic Sans MS"/>
                    <a:cs typeface="Comic Sans MS"/>
                  </a:rPr>
                  <a:t>Ice Cloud</a:t>
                </a:r>
                <a:endParaRPr lang="en-US" sz="1200" dirty="0">
                  <a:solidFill>
                    <a:prstClr val="black"/>
                  </a:solidFill>
                  <a:latin typeface="Comic Sans MS"/>
                  <a:cs typeface="Comic Sans M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961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8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4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4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4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6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8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2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4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8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2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4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74</Words>
  <Application>Microsoft Macintosh PowerPoint</Application>
  <PresentationFormat>On-screen Show (4:3)</PresentationFormat>
  <Paragraphs>51</Paragraphs>
  <Slides>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3_Office Theme</vt:lpstr>
      <vt:lpstr>2011 NHC Proving Ground Products   Saharan Air Layer (SAL) Product  and  Pseudo Natural Color Imagery  Jason Dunion  University of Miami/CIMAS - NOAA/HRD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NHC Proving Ground Training</dc:title>
  <dc:creator>Laurel Kessler</dc:creator>
  <cp:lastModifiedBy>Jason P. Dunion</cp:lastModifiedBy>
  <cp:revision>31</cp:revision>
  <dcterms:created xsi:type="dcterms:W3CDTF">2012-07-02T20:44:47Z</dcterms:created>
  <dcterms:modified xsi:type="dcterms:W3CDTF">2012-07-24T16:49:39Z</dcterms:modified>
</cp:coreProperties>
</file>