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"/>
  </p:notesMasterIdLst>
  <p:sldIdLst>
    <p:sldId id="268" r:id="rId2"/>
    <p:sldId id="276" r:id="rId3"/>
    <p:sldId id="277" r:id="rId4"/>
    <p:sldId id="280" r:id="rId5"/>
    <p:sldId id="278" r:id="rId6"/>
    <p:sldId id="279" r:id="rId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14" autoAdjust="0"/>
    <p:restoredTop sz="98901" autoAdjust="0"/>
  </p:normalViewPr>
  <p:slideViewPr>
    <p:cSldViewPr>
      <p:cViewPr varScale="1">
        <p:scale>
          <a:sx n="159" d="100"/>
          <a:sy n="159" d="100"/>
        </p:scale>
        <p:origin x="-302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30F5B2B-7B9D-F742-A180-C7033F3FCF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3376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B83ADD-6537-9847-A24F-238D407F1D82}" type="slidenum">
              <a:rPr lang="en-US"/>
              <a:pPr/>
              <a:t>1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B6A85A-2F77-9349-8C00-F6EAEA075369}" type="slidenum">
              <a:rPr lang="en-US"/>
              <a:pPr/>
              <a:t>2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035BF4-D2F5-6342-90B5-2AE4E9F38995}" type="slidenum">
              <a:rPr lang="en-US"/>
              <a:pPr/>
              <a:t>3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035BF4-D2F5-6342-90B5-2AE4E9F38995}" type="slidenum">
              <a:rPr lang="en-US"/>
              <a:pPr/>
              <a:t>4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1C41BB-F5D0-3148-8DDE-5E0433F67F57}" type="slidenum">
              <a:rPr lang="en-US"/>
              <a:pPr/>
              <a:t>5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5F38BD-03B2-3E42-94E8-E3C0873ECE25}" type="slidenum">
              <a:rPr lang="en-US"/>
              <a:pPr/>
              <a:t>6</a:t>
            </a:fld>
            <a:endParaRPr lang="en-US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B489DA-DC19-8F40-A5D8-2878889320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38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9102C9-9EEB-1643-8574-A5B188A089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91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DA56BB-81D2-8445-AAFE-19D6D3C854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124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DE0C6C-35FB-C34A-928E-E8B9D1BD76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08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1A57A1-E267-8241-A031-066AF671F7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04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6FE2A6-AD1A-364D-979B-889DFCF716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400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FB0739-2BD7-C449-AF2B-8403AC8BCD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444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41601D-8CBC-274B-BB95-9ABE29FA06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186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86A89F-13C9-F548-884E-EFE33DB73F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04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1CBD1D-429F-CB42-B681-EA8DEA83E8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66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96715E-DF92-7B4C-99D7-05ACC446FE5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572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6F4E203-BDBC-5343-914B-0525EA4A510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8.jp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12.jpg"/><Relationship Id="rId6" Type="http://schemas.openxmlformats.org/officeDocument/2006/relationships/image" Target="../media/image13.png"/><Relationship Id="rId7" Type="http://schemas.openxmlformats.org/officeDocument/2006/relationships/image" Target="../media/image14.jp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143000"/>
            <a:ext cx="4572000" cy="4572000"/>
          </a:xfrm>
          <a:prstGeom prst="rect">
            <a:avLst/>
          </a:prstGeom>
        </p:spPr>
      </p:pic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0" y="47625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 smtClean="0">
                <a:latin typeface="Comic Sans MS" charset="0"/>
              </a:rPr>
              <a:t>20140815H1</a:t>
            </a:r>
            <a:endParaRPr lang="en-US" b="1" dirty="0">
              <a:latin typeface="Comic Sans MS" charset="0"/>
            </a:endParaRPr>
          </a:p>
          <a:p>
            <a:pPr algn="ctr"/>
            <a:r>
              <a:rPr lang="en-US" sz="2000" dirty="0" smtClean="0">
                <a:latin typeface="Comic Sans MS" charset="0"/>
              </a:rPr>
              <a:t>Hurricane </a:t>
            </a:r>
            <a:r>
              <a:rPr lang="en-US" sz="2000" dirty="0" err="1" smtClean="0">
                <a:latin typeface="Comic Sans MS" charset="0"/>
              </a:rPr>
              <a:t>Edouard</a:t>
            </a:r>
            <a:endParaRPr lang="en-US" sz="2000" dirty="0">
              <a:latin typeface="Comic Sans MS" charset="0"/>
            </a:endParaRPr>
          </a:p>
          <a:p>
            <a:pPr algn="ctr"/>
            <a:r>
              <a:rPr lang="en-US" sz="2000" dirty="0" smtClean="0">
                <a:latin typeface="Comic Sans MS" charset="0"/>
              </a:rPr>
              <a:t>Model Evaluation Experiment</a:t>
            </a:r>
            <a:endParaRPr lang="en-US" sz="2000" dirty="0">
              <a:latin typeface="Comic Sans MS" charset="0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0" y="5711825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Tx/>
              <a:buChar char="•"/>
            </a:pPr>
            <a:r>
              <a:rPr lang="en-US" sz="1800" dirty="0">
                <a:latin typeface="Comic Sans MS" charset="0"/>
              </a:rPr>
              <a:t> Take-off </a:t>
            </a:r>
            <a:r>
              <a:rPr lang="en-US" sz="1800" dirty="0" smtClean="0">
                <a:latin typeface="Comic Sans MS" charset="0"/>
              </a:rPr>
              <a:t>1408 UTC (Bermuda);  Landing 2054 UTC (Bermuda) </a:t>
            </a:r>
            <a:endParaRPr lang="en-US" sz="1800" dirty="0">
              <a:latin typeface="Comic Sans MS" charset="0"/>
            </a:endParaRPr>
          </a:p>
          <a:p>
            <a:pPr algn="ctr">
              <a:buFontTx/>
              <a:buChar char="•"/>
            </a:pPr>
            <a:r>
              <a:rPr lang="en-US" sz="1800" dirty="0" smtClean="0">
                <a:latin typeface="Comic Sans MS" charset="0"/>
              </a:rPr>
              <a:t>14 </a:t>
            </a:r>
            <a:r>
              <a:rPr lang="en-US" sz="1800" dirty="0">
                <a:latin typeface="Comic Sans MS" charset="0"/>
              </a:rPr>
              <a:t>GPS </a:t>
            </a:r>
            <a:r>
              <a:rPr lang="en-US" sz="1800" dirty="0" err="1" smtClean="0">
                <a:latin typeface="Comic Sans MS" charset="0"/>
              </a:rPr>
              <a:t>dropsondes</a:t>
            </a:r>
            <a:r>
              <a:rPr lang="en-US" sz="1800" dirty="0" smtClean="0">
                <a:latin typeface="Comic Sans MS" charset="0"/>
              </a:rPr>
              <a:t>; 8 AXBTs</a:t>
            </a:r>
            <a:endParaRPr lang="en-US" sz="1800" dirty="0">
              <a:latin typeface="Comic Sans MS" charset="0"/>
            </a:endParaRPr>
          </a:p>
          <a:p>
            <a:pPr algn="ctr">
              <a:buFontTx/>
              <a:buChar char="•"/>
            </a:pPr>
            <a:r>
              <a:rPr lang="en-US" sz="1800" dirty="0" smtClean="0">
                <a:latin typeface="Comic Sans MS" charset="0"/>
              </a:rPr>
              <a:t>Coyote (#1) launched during final E-W pass through eye</a:t>
            </a:r>
          </a:p>
          <a:p>
            <a:pPr algn="ctr">
              <a:buFontTx/>
              <a:buChar char="•"/>
            </a:pPr>
            <a:r>
              <a:rPr lang="en-US" sz="1800" dirty="0" smtClean="0">
                <a:latin typeface="Comic Sans MS" charset="0"/>
              </a:rPr>
              <a:t>1 Radar Analysis (E-W final pass)</a:t>
            </a:r>
            <a:endParaRPr lang="en-US" sz="1800" dirty="0">
              <a:latin typeface="Comic Sans MS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05393" y="1143000"/>
            <a:ext cx="7500407" cy="4572000"/>
            <a:chOff x="805393" y="1143000"/>
            <a:chExt cx="7500407" cy="4572000"/>
          </a:xfrm>
        </p:grpSpPr>
        <p:pic>
          <p:nvPicPr>
            <p:cNvPr id="6" name="Picture 5" descr="140915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393" y="1143000"/>
              <a:ext cx="7500407" cy="4572000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7010400" y="1143000"/>
              <a:ext cx="1295400" cy="738664"/>
              <a:chOff x="7010400" y="1143000"/>
              <a:chExt cx="1295400" cy="738664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7010400" y="1143000"/>
                <a:ext cx="1295400" cy="7386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     NOAA-42</a:t>
                </a:r>
              </a:p>
              <a:p>
                <a:r>
                  <a:rPr lang="en-US" sz="1400" dirty="0"/>
                  <a:t> </a:t>
                </a:r>
                <a:r>
                  <a:rPr lang="en-US" sz="1400" dirty="0" smtClean="0"/>
                  <a:t>    NOAA-43</a:t>
                </a:r>
              </a:p>
              <a:p>
                <a:r>
                  <a:rPr lang="en-US" sz="1400" dirty="0" smtClean="0"/>
                  <a:t>     NOAA-49</a:t>
                </a:r>
              </a:p>
            </p:txBody>
          </p:sp>
          <p:cxnSp>
            <p:nvCxnSpPr>
              <p:cNvPr id="9" name="Straight Connector 8"/>
              <p:cNvCxnSpPr/>
              <p:nvPr/>
            </p:nvCxnSpPr>
            <p:spPr bwMode="auto">
              <a:xfrm>
                <a:off x="7044540" y="1723736"/>
                <a:ext cx="268224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CD374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" name="Straight Connector 9"/>
              <p:cNvCxnSpPr/>
              <p:nvPr/>
            </p:nvCxnSpPr>
            <p:spPr bwMode="auto">
              <a:xfrm>
                <a:off x="7044540" y="1517172"/>
                <a:ext cx="268224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517B2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" name="Straight Connector 10"/>
              <p:cNvCxnSpPr/>
              <p:nvPr/>
            </p:nvCxnSpPr>
            <p:spPr bwMode="auto">
              <a:xfrm>
                <a:off x="7045632" y="1302616"/>
                <a:ext cx="268224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16525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40915.18.NWAtlantic.700to850mbDeepLayerMean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64921"/>
            <a:ext cx="7680959" cy="5440679"/>
          </a:xfrm>
          <a:prstGeom prst="rect">
            <a:avLst/>
          </a:prstGeom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latin typeface="Comic Sans MS" charset="0"/>
              </a:rPr>
              <a:t>Hurricane </a:t>
            </a:r>
            <a:r>
              <a:rPr lang="en-US" sz="2800" dirty="0" err="1" smtClean="0">
                <a:latin typeface="Comic Sans MS" charset="0"/>
              </a:rPr>
              <a:t>Edouard</a:t>
            </a:r>
            <a:r>
              <a:rPr lang="en-US" sz="2800" dirty="0" smtClean="0">
                <a:latin typeface="Comic Sans MS" charset="0"/>
              </a:rPr>
              <a:t>: 15 Sept 2014: </a:t>
            </a:r>
            <a:endParaRPr lang="en-US" sz="2800" dirty="0">
              <a:latin typeface="Comic Sans MS" charset="0"/>
            </a:endParaRPr>
          </a:p>
          <a:p>
            <a:pPr algn="ctr">
              <a:spcBef>
                <a:spcPct val="50000"/>
              </a:spcBef>
            </a:pPr>
            <a:r>
              <a:rPr lang="en-US" dirty="0" smtClean="0">
                <a:latin typeface="Comic Sans MS" charset="0"/>
              </a:rPr>
              <a:t>CIMSS Deep </a:t>
            </a:r>
            <a:r>
              <a:rPr lang="en-US" dirty="0">
                <a:latin typeface="Comic Sans MS" charset="0"/>
              </a:rPr>
              <a:t>Layer Mean </a:t>
            </a:r>
            <a:r>
              <a:rPr lang="en-US" dirty="0" smtClean="0">
                <a:latin typeface="Comic Sans MS" charset="0"/>
              </a:rPr>
              <a:t>Steering</a:t>
            </a:r>
            <a:endParaRPr lang="en-US" dirty="0">
              <a:latin typeface="Comic Sans MS" charset="0"/>
            </a:endParaRPr>
          </a:p>
        </p:txBody>
      </p:sp>
      <p:pic>
        <p:nvPicPr>
          <p:cNvPr id="2" name="Picture 1" descr="20140915.18.NWAtlantic.250to850mbDeepLayerMeanLar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64921"/>
            <a:ext cx="7680959" cy="5440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40915.18.NWAtlantic.MidLowerWindsStor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61872"/>
            <a:ext cx="7200900" cy="5440680"/>
          </a:xfrm>
          <a:prstGeom prst="rect">
            <a:avLst/>
          </a:prstGeom>
        </p:spPr>
      </p:pic>
      <p:pic>
        <p:nvPicPr>
          <p:cNvPr id="2" name="Picture 1" descr="20140915.18.NWAtlantic.MidUpperWindsStor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52" y="1261872"/>
            <a:ext cx="7200900" cy="5440680"/>
          </a:xfrm>
          <a:prstGeom prst="rect">
            <a:avLst/>
          </a:prstGeom>
        </p:spPr>
      </p:pic>
      <p:pic>
        <p:nvPicPr>
          <p:cNvPr id="3" name="Picture 2" descr="20140915.18.NWAtlantic.DeepShearStor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61872"/>
            <a:ext cx="7200900" cy="5440680"/>
          </a:xfrm>
          <a:prstGeom prst="rect">
            <a:avLst/>
          </a:prstGeom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latin typeface="Comic Sans MS" charset="0"/>
              </a:rPr>
              <a:t>Hurricane </a:t>
            </a:r>
            <a:r>
              <a:rPr lang="en-US" sz="3200" dirty="0" err="1">
                <a:latin typeface="Comic Sans MS" charset="0"/>
              </a:rPr>
              <a:t>Edouard</a:t>
            </a:r>
            <a:r>
              <a:rPr lang="en-US" sz="3200" dirty="0">
                <a:latin typeface="Comic Sans MS" charset="0"/>
              </a:rPr>
              <a:t>: 15 Sept 2014: </a:t>
            </a:r>
          </a:p>
          <a:p>
            <a:pPr algn="ctr">
              <a:spcBef>
                <a:spcPct val="50000"/>
              </a:spcBef>
            </a:pPr>
            <a:r>
              <a:rPr lang="en-US" dirty="0" smtClean="0">
                <a:latin typeface="Comic Sans MS" charset="0"/>
              </a:rPr>
              <a:t>CIMSS AMVs and Vertical Shear</a:t>
            </a:r>
            <a:endParaRPr lang="en-US" dirty="0">
              <a:latin typeface="Comic Sans M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latin typeface="Comic Sans MS" charset="0"/>
              </a:rPr>
              <a:t>Hurricane </a:t>
            </a:r>
            <a:r>
              <a:rPr lang="en-US" sz="3200" dirty="0" err="1">
                <a:latin typeface="Comic Sans MS" charset="0"/>
              </a:rPr>
              <a:t>Edouard</a:t>
            </a:r>
            <a:r>
              <a:rPr lang="en-US" sz="3200" dirty="0">
                <a:latin typeface="Comic Sans MS" charset="0"/>
              </a:rPr>
              <a:t>: 15 Sept 2014: </a:t>
            </a:r>
          </a:p>
          <a:p>
            <a:pPr algn="ctr">
              <a:spcBef>
                <a:spcPct val="50000"/>
              </a:spcBef>
            </a:pPr>
            <a:r>
              <a:rPr lang="en-US" dirty="0" smtClean="0">
                <a:latin typeface="Comic Sans MS" charset="0"/>
              </a:rPr>
              <a:t>Radar Cross-Section</a:t>
            </a:r>
            <a:endParaRPr lang="en-US" dirty="0">
              <a:latin typeface="Comic Sans MS" charset="0"/>
            </a:endParaRPr>
          </a:p>
        </p:txBody>
      </p:sp>
      <p:pic>
        <p:nvPicPr>
          <p:cNvPr id="7" name="Picture 6" descr="ir_140915_1745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219200"/>
            <a:ext cx="5486400" cy="54864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 bwMode="auto">
          <a:xfrm>
            <a:off x="3606800" y="3970867"/>
            <a:ext cx="153246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6" name="Picture 5" descr="VerticalCrossSectionE20140915H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" t="27010" r="32214" b="19678"/>
          <a:stretch/>
        </p:blipFill>
        <p:spPr>
          <a:xfrm>
            <a:off x="854193" y="1219200"/>
            <a:ext cx="745160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463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pw_140915_1800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76400"/>
            <a:ext cx="4572000" cy="4572000"/>
          </a:xfrm>
          <a:prstGeom prst="rect">
            <a:avLst/>
          </a:prstGeom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latin typeface="Comic Sans MS" charset="0"/>
              </a:rPr>
              <a:t>Hurricane </a:t>
            </a:r>
            <a:r>
              <a:rPr lang="en-US" sz="3200" dirty="0" err="1">
                <a:latin typeface="Comic Sans MS" charset="0"/>
              </a:rPr>
              <a:t>Edouard</a:t>
            </a:r>
            <a:r>
              <a:rPr lang="en-US" sz="3200" dirty="0">
                <a:latin typeface="Comic Sans MS" charset="0"/>
              </a:rPr>
              <a:t>: 15 Sept </a:t>
            </a:r>
            <a:r>
              <a:rPr lang="en-US" sz="3200" dirty="0" smtClean="0">
                <a:latin typeface="Comic Sans MS" charset="0"/>
              </a:rPr>
              <a:t>2014 </a:t>
            </a:r>
            <a:endParaRPr lang="en-US" sz="3200" dirty="0">
              <a:latin typeface="Comic Sans M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5156" y="1143000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GOES Infrared</a:t>
            </a:r>
            <a:endParaRPr lang="en-US" sz="2800" dirty="0">
              <a:latin typeface="Calibri"/>
              <a:cs typeface="Calibri"/>
            </a:endParaRPr>
          </a:p>
        </p:txBody>
      </p:sp>
      <p:pic>
        <p:nvPicPr>
          <p:cNvPr id="5" name="Picture 4" descr="ir_140915_1745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4572000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0" y="1143000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CIMSS MIMIC TPW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8859" y="2847640"/>
            <a:ext cx="2771300" cy="1916179"/>
          </a:xfrm>
          <a:custGeom>
            <a:avLst/>
            <a:gdLst>
              <a:gd name="connsiteX0" fmla="*/ 1416475 w 2767826"/>
              <a:gd name="connsiteY0" fmla="*/ 0 h 2604819"/>
              <a:gd name="connsiteX1" fmla="*/ 1367631 w 2767826"/>
              <a:gd name="connsiteY1" fmla="*/ 2604819 h 2604819"/>
              <a:gd name="connsiteX2" fmla="*/ 2767826 w 2767826"/>
              <a:gd name="connsiteY2" fmla="*/ 1058208 h 2604819"/>
              <a:gd name="connsiteX3" fmla="*/ 0 w 2767826"/>
              <a:gd name="connsiteY3" fmla="*/ 1041928 h 2604819"/>
              <a:gd name="connsiteX0" fmla="*/ 1179409 w 2767826"/>
              <a:gd name="connsiteY0" fmla="*/ 0 h 3316019"/>
              <a:gd name="connsiteX1" fmla="*/ 1367631 w 2767826"/>
              <a:gd name="connsiteY1" fmla="*/ 3316019 h 3316019"/>
              <a:gd name="connsiteX2" fmla="*/ 2767826 w 2767826"/>
              <a:gd name="connsiteY2" fmla="*/ 1769408 h 3316019"/>
              <a:gd name="connsiteX3" fmla="*/ 0 w 2767826"/>
              <a:gd name="connsiteY3" fmla="*/ 1753128 h 3316019"/>
              <a:gd name="connsiteX0" fmla="*/ 1179409 w 2767826"/>
              <a:gd name="connsiteY0" fmla="*/ 0 h 3316019"/>
              <a:gd name="connsiteX1" fmla="*/ 1193800 w 2767826"/>
              <a:gd name="connsiteY1" fmla="*/ 457200 h 3316019"/>
              <a:gd name="connsiteX2" fmla="*/ 1367631 w 2767826"/>
              <a:gd name="connsiteY2" fmla="*/ 3316019 h 3316019"/>
              <a:gd name="connsiteX3" fmla="*/ 2767826 w 2767826"/>
              <a:gd name="connsiteY3" fmla="*/ 1769408 h 3316019"/>
              <a:gd name="connsiteX4" fmla="*/ 0 w 2767826"/>
              <a:gd name="connsiteY4" fmla="*/ 1753128 h 3316019"/>
              <a:gd name="connsiteX0" fmla="*/ 1179409 w 2767826"/>
              <a:gd name="connsiteY0" fmla="*/ 0 h 3316019"/>
              <a:gd name="connsiteX1" fmla="*/ 1413933 w 2767826"/>
              <a:gd name="connsiteY1" fmla="*/ 1143000 h 3316019"/>
              <a:gd name="connsiteX2" fmla="*/ 1367631 w 2767826"/>
              <a:gd name="connsiteY2" fmla="*/ 3316019 h 3316019"/>
              <a:gd name="connsiteX3" fmla="*/ 2767826 w 2767826"/>
              <a:gd name="connsiteY3" fmla="*/ 1769408 h 3316019"/>
              <a:gd name="connsiteX4" fmla="*/ 0 w 2767826"/>
              <a:gd name="connsiteY4" fmla="*/ 1753128 h 3316019"/>
              <a:gd name="connsiteX0" fmla="*/ 1179409 w 2767826"/>
              <a:gd name="connsiteY0" fmla="*/ 0 h 2545552"/>
              <a:gd name="connsiteX1" fmla="*/ 1413933 w 2767826"/>
              <a:gd name="connsiteY1" fmla="*/ 1143000 h 2545552"/>
              <a:gd name="connsiteX2" fmla="*/ 1443831 w 2767826"/>
              <a:gd name="connsiteY2" fmla="*/ 2545552 h 2545552"/>
              <a:gd name="connsiteX3" fmla="*/ 2767826 w 2767826"/>
              <a:gd name="connsiteY3" fmla="*/ 1769408 h 2545552"/>
              <a:gd name="connsiteX4" fmla="*/ 0 w 2767826"/>
              <a:gd name="connsiteY4" fmla="*/ 1753128 h 2545552"/>
              <a:gd name="connsiteX0" fmla="*/ 1179409 w 2767826"/>
              <a:gd name="connsiteY0" fmla="*/ 0 h 2579419"/>
              <a:gd name="connsiteX1" fmla="*/ 1413933 w 2767826"/>
              <a:gd name="connsiteY1" fmla="*/ 1143000 h 2579419"/>
              <a:gd name="connsiteX2" fmla="*/ 1426898 w 2767826"/>
              <a:gd name="connsiteY2" fmla="*/ 2579419 h 2579419"/>
              <a:gd name="connsiteX3" fmla="*/ 2767826 w 2767826"/>
              <a:gd name="connsiteY3" fmla="*/ 1769408 h 2579419"/>
              <a:gd name="connsiteX4" fmla="*/ 0 w 2767826"/>
              <a:gd name="connsiteY4" fmla="*/ 1753128 h 2579419"/>
              <a:gd name="connsiteX0" fmla="*/ 1179409 w 1878826"/>
              <a:gd name="connsiteY0" fmla="*/ 0 h 2579419"/>
              <a:gd name="connsiteX1" fmla="*/ 1413933 w 1878826"/>
              <a:gd name="connsiteY1" fmla="*/ 1143000 h 2579419"/>
              <a:gd name="connsiteX2" fmla="*/ 1426898 w 1878826"/>
              <a:gd name="connsiteY2" fmla="*/ 2579419 h 2579419"/>
              <a:gd name="connsiteX3" fmla="*/ 1878826 w 1878826"/>
              <a:gd name="connsiteY3" fmla="*/ 1837142 h 2579419"/>
              <a:gd name="connsiteX4" fmla="*/ 0 w 1878826"/>
              <a:gd name="connsiteY4" fmla="*/ 1753128 h 2579419"/>
              <a:gd name="connsiteX0" fmla="*/ 1179409 w 1895760"/>
              <a:gd name="connsiteY0" fmla="*/ 0 h 2579419"/>
              <a:gd name="connsiteX1" fmla="*/ 1413933 w 1895760"/>
              <a:gd name="connsiteY1" fmla="*/ 1143000 h 2579419"/>
              <a:gd name="connsiteX2" fmla="*/ 1426898 w 1895760"/>
              <a:gd name="connsiteY2" fmla="*/ 2579419 h 2579419"/>
              <a:gd name="connsiteX3" fmla="*/ 1895760 w 1895760"/>
              <a:gd name="connsiteY3" fmla="*/ 1794809 h 2579419"/>
              <a:gd name="connsiteX4" fmla="*/ 0 w 1895760"/>
              <a:gd name="connsiteY4" fmla="*/ 1753128 h 2579419"/>
              <a:gd name="connsiteX0" fmla="*/ 1763609 w 2479960"/>
              <a:gd name="connsiteY0" fmla="*/ 0 h 2579419"/>
              <a:gd name="connsiteX1" fmla="*/ 1998133 w 2479960"/>
              <a:gd name="connsiteY1" fmla="*/ 1143000 h 2579419"/>
              <a:gd name="connsiteX2" fmla="*/ 2011098 w 2479960"/>
              <a:gd name="connsiteY2" fmla="*/ 2579419 h 2579419"/>
              <a:gd name="connsiteX3" fmla="*/ 2479960 w 2479960"/>
              <a:gd name="connsiteY3" fmla="*/ 1794809 h 2579419"/>
              <a:gd name="connsiteX4" fmla="*/ 0 w 2479960"/>
              <a:gd name="connsiteY4" fmla="*/ 1549928 h 2579419"/>
              <a:gd name="connsiteX0" fmla="*/ 1763609 w 2479960"/>
              <a:gd name="connsiteY0" fmla="*/ 0 h 2579419"/>
              <a:gd name="connsiteX1" fmla="*/ 1998133 w 2479960"/>
              <a:gd name="connsiteY1" fmla="*/ 1143000 h 2579419"/>
              <a:gd name="connsiteX2" fmla="*/ 2011098 w 2479960"/>
              <a:gd name="connsiteY2" fmla="*/ 2579419 h 2579419"/>
              <a:gd name="connsiteX3" fmla="*/ 2479960 w 2479960"/>
              <a:gd name="connsiteY3" fmla="*/ 1794809 h 2579419"/>
              <a:gd name="connsiteX4" fmla="*/ 1193800 w 2479960"/>
              <a:gd name="connsiteY4" fmla="*/ 1659467 h 2579419"/>
              <a:gd name="connsiteX5" fmla="*/ 0 w 2479960"/>
              <a:gd name="connsiteY5" fmla="*/ 1549928 h 2579419"/>
              <a:gd name="connsiteX0" fmla="*/ 1763609 w 2479960"/>
              <a:gd name="connsiteY0" fmla="*/ 0 h 2579419"/>
              <a:gd name="connsiteX1" fmla="*/ 1998133 w 2479960"/>
              <a:gd name="connsiteY1" fmla="*/ 1143000 h 2579419"/>
              <a:gd name="connsiteX2" fmla="*/ 2011098 w 2479960"/>
              <a:gd name="connsiteY2" fmla="*/ 2579419 h 2579419"/>
              <a:gd name="connsiteX3" fmla="*/ 2479960 w 2479960"/>
              <a:gd name="connsiteY3" fmla="*/ 1794809 h 2579419"/>
              <a:gd name="connsiteX4" fmla="*/ 1159933 w 2479960"/>
              <a:gd name="connsiteY4" fmla="*/ 1828800 h 2579419"/>
              <a:gd name="connsiteX5" fmla="*/ 0 w 2479960"/>
              <a:gd name="connsiteY5" fmla="*/ 1549928 h 2579419"/>
              <a:gd name="connsiteX0" fmla="*/ 1763609 w 2479960"/>
              <a:gd name="connsiteY0" fmla="*/ 0 h 2579419"/>
              <a:gd name="connsiteX1" fmla="*/ 1998133 w 2479960"/>
              <a:gd name="connsiteY1" fmla="*/ 1143000 h 2579419"/>
              <a:gd name="connsiteX2" fmla="*/ 2011098 w 2479960"/>
              <a:gd name="connsiteY2" fmla="*/ 2579419 h 2579419"/>
              <a:gd name="connsiteX3" fmla="*/ 2479960 w 2479960"/>
              <a:gd name="connsiteY3" fmla="*/ 1794809 h 2579419"/>
              <a:gd name="connsiteX4" fmla="*/ 1159933 w 2479960"/>
              <a:gd name="connsiteY4" fmla="*/ 1778000 h 2579419"/>
              <a:gd name="connsiteX5" fmla="*/ 0 w 2479960"/>
              <a:gd name="connsiteY5" fmla="*/ 1549928 h 2579419"/>
              <a:gd name="connsiteX0" fmla="*/ 0 w 2485885"/>
              <a:gd name="connsiteY0" fmla="*/ 0 h 2173019"/>
              <a:gd name="connsiteX1" fmla="*/ 2004058 w 2485885"/>
              <a:gd name="connsiteY1" fmla="*/ 736600 h 2173019"/>
              <a:gd name="connsiteX2" fmla="*/ 2017023 w 2485885"/>
              <a:gd name="connsiteY2" fmla="*/ 2173019 h 2173019"/>
              <a:gd name="connsiteX3" fmla="*/ 2485885 w 2485885"/>
              <a:gd name="connsiteY3" fmla="*/ 1388409 h 2173019"/>
              <a:gd name="connsiteX4" fmla="*/ 1165858 w 2485885"/>
              <a:gd name="connsiteY4" fmla="*/ 1371600 h 2173019"/>
              <a:gd name="connsiteX5" fmla="*/ 5925 w 2485885"/>
              <a:gd name="connsiteY5" fmla="*/ 1143528 h 2173019"/>
              <a:gd name="connsiteX0" fmla="*/ 0 w 2771300"/>
              <a:gd name="connsiteY0" fmla="*/ 0 h 1916179"/>
              <a:gd name="connsiteX1" fmla="*/ 2289473 w 2771300"/>
              <a:gd name="connsiteY1" fmla="*/ 479760 h 1916179"/>
              <a:gd name="connsiteX2" fmla="*/ 2302438 w 2771300"/>
              <a:gd name="connsiteY2" fmla="*/ 1916179 h 1916179"/>
              <a:gd name="connsiteX3" fmla="*/ 2771300 w 2771300"/>
              <a:gd name="connsiteY3" fmla="*/ 1131569 h 1916179"/>
              <a:gd name="connsiteX4" fmla="*/ 1451273 w 2771300"/>
              <a:gd name="connsiteY4" fmla="*/ 1114760 h 1916179"/>
              <a:gd name="connsiteX5" fmla="*/ 291340 w 2771300"/>
              <a:gd name="connsiteY5" fmla="*/ 886688 h 1916179"/>
              <a:gd name="connsiteX0" fmla="*/ 0 w 2771300"/>
              <a:gd name="connsiteY0" fmla="*/ 0 h 1916179"/>
              <a:gd name="connsiteX1" fmla="*/ 2289473 w 2771300"/>
              <a:gd name="connsiteY1" fmla="*/ 479760 h 1916179"/>
              <a:gd name="connsiteX2" fmla="*/ 2302438 w 2771300"/>
              <a:gd name="connsiteY2" fmla="*/ 1916179 h 1916179"/>
              <a:gd name="connsiteX3" fmla="*/ 2771300 w 2771300"/>
              <a:gd name="connsiteY3" fmla="*/ 1131569 h 1916179"/>
              <a:gd name="connsiteX4" fmla="*/ 1451273 w 2771300"/>
              <a:gd name="connsiteY4" fmla="*/ 1114760 h 1916179"/>
              <a:gd name="connsiteX5" fmla="*/ 34466 w 2771300"/>
              <a:gd name="connsiteY5" fmla="*/ 444352 h 1916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71300" h="1916179">
                <a:moveTo>
                  <a:pt x="0" y="0"/>
                </a:moveTo>
                <a:lnTo>
                  <a:pt x="2289473" y="479760"/>
                </a:lnTo>
                <a:lnTo>
                  <a:pt x="2302438" y="1916179"/>
                </a:lnTo>
                <a:lnTo>
                  <a:pt x="2771300" y="1131569"/>
                </a:lnTo>
                <a:lnTo>
                  <a:pt x="1451273" y="1114760"/>
                </a:lnTo>
                <a:lnTo>
                  <a:pt x="34466" y="444352"/>
                </a:ln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>
            <a:spLocks noChangeAspect="1"/>
          </p:cNvSpPr>
          <p:nvPr/>
        </p:nvSpPr>
        <p:spPr bwMode="auto">
          <a:xfrm>
            <a:off x="2274574" y="3263900"/>
            <a:ext cx="106676" cy="10667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Oval 15"/>
          <p:cNvSpPr>
            <a:spLocks noChangeAspect="1"/>
          </p:cNvSpPr>
          <p:nvPr/>
        </p:nvSpPr>
        <p:spPr bwMode="auto">
          <a:xfrm>
            <a:off x="2743200" y="3930650"/>
            <a:ext cx="106676" cy="10667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Oval 16"/>
          <p:cNvSpPr>
            <a:spLocks noChangeAspect="1"/>
          </p:cNvSpPr>
          <p:nvPr/>
        </p:nvSpPr>
        <p:spPr bwMode="auto">
          <a:xfrm>
            <a:off x="2292350" y="4673600"/>
            <a:ext cx="106676" cy="10667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Oval 17"/>
          <p:cNvSpPr>
            <a:spLocks noChangeAspect="1"/>
          </p:cNvSpPr>
          <p:nvPr/>
        </p:nvSpPr>
        <p:spPr bwMode="auto">
          <a:xfrm>
            <a:off x="1493524" y="3917950"/>
            <a:ext cx="106676" cy="10667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4613770" y="2862207"/>
            <a:ext cx="2771300" cy="1916179"/>
          </a:xfrm>
          <a:custGeom>
            <a:avLst/>
            <a:gdLst>
              <a:gd name="connsiteX0" fmla="*/ 1416475 w 2767826"/>
              <a:gd name="connsiteY0" fmla="*/ 0 h 2604819"/>
              <a:gd name="connsiteX1" fmla="*/ 1367631 w 2767826"/>
              <a:gd name="connsiteY1" fmla="*/ 2604819 h 2604819"/>
              <a:gd name="connsiteX2" fmla="*/ 2767826 w 2767826"/>
              <a:gd name="connsiteY2" fmla="*/ 1058208 h 2604819"/>
              <a:gd name="connsiteX3" fmla="*/ 0 w 2767826"/>
              <a:gd name="connsiteY3" fmla="*/ 1041928 h 2604819"/>
              <a:gd name="connsiteX0" fmla="*/ 1179409 w 2767826"/>
              <a:gd name="connsiteY0" fmla="*/ 0 h 3316019"/>
              <a:gd name="connsiteX1" fmla="*/ 1367631 w 2767826"/>
              <a:gd name="connsiteY1" fmla="*/ 3316019 h 3316019"/>
              <a:gd name="connsiteX2" fmla="*/ 2767826 w 2767826"/>
              <a:gd name="connsiteY2" fmla="*/ 1769408 h 3316019"/>
              <a:gd name="connsiteX3" fmla="*/ 0 w 2767826"/>
              <a:gd name="connsiteY3" fmla="*/ 1753128 h 3316019"/>
              <a:gd name="connsiteX0" fmla="*/ 1179409 w 2767826"/>
              <a:gd name="connsiteY0" fmla="*/ 0 h 3316019"/>
              <a:gd name="connsiteX1" fmla="*/ 1193800 w 2767826"/>
              <a:gd name="connsiteY1" fmla="*/ 457200 h 3316019"/>
              <a:gd name="connsiteX2" fmla="*/ 1367631 w 2767826"/>
              <a:gd name="connsiteY2" fmla="*/ 3316019 h 3316019"/>
              <a:gd name="connsiteX3" fmla="*/ 2767826 w 2767826"/>
              <a:gd name="connsiteY3" fmla="*/ 1769408 h 3316019"/>
              <a:gd name="connsiteX4" fmla="*/ 0 w 2767826"/>
              <a:gd name="connsiteY4" fmla="*/ 1753128 h 3316019"/>
              <a:gd name="connsiteX0" fmla="*/ 1179409 w 2767826"/>
              <a:gd name="connsiteY0" fmla="*/ 0 h 3316019"/>
              <a:gd name="connsiteX1" fmla="*/ 1413933 w 2767826"/>
              <a:gd name="connsiteY1" fmla="*/ 1143000 h 3316019"/>
              <a:gd name="connsiteX2" fmla="*/ 1367631 w 2767826"/>
              <a:gd name="connsiteY2" fmla="*/ 3316019 h 3316019"/>
              <a:gd name="connsiteX3" fmla="*/ 2767826 w 2767826"/>
              <a:gd name="connsiteY3" fmla="*/ 1769408 h 3316019"/>
              <a:gd name="connsiteX4" fmla="*/ 0 w 2767826"/>
              <a:gd name="connsiteY4" fmla="*/ 1753128 h 3316019"/>
              <a:gd name="connsiteX0" fmla="*/ 1179409 w 2767826"/>
              <a:gd name="connsiteY0" fmla="*/ 0 h 2545552"/>
              <a:gd name="connsiteX1" fmla="*/ 1413933 w 2767826"/>
              <a:gd name="connsiteY1" fmla="*/ 1143000 h 2545552"/>
              <a:gd name="connsiteX2" fmla="*/ 1443831 w 2767826"/>
              <a:gd name="connsiteY2" fmla="*/ 2545552 h 2545552"/>
              <a:gd name="connsiteX3" fmla="*/ 2767826 w 2767826"/>
              <a:gd name="connsiteY3" fmla="*/ 1769408 h 2545552"/>
              <a:gd name="connsiteX4" fmla="*/ 0 w 2767826"/>
              <a:gd name="connsiteY4" fmla="*/ 1753128 h 2545552"/>
              <a:gd name="connsiteX0" fmla="*/ 1179409 w 2767826"/>
              <a:gd name="connsiteY0" fmla="*/ 0 h 2579419"/>
              <a:gd name="connsiteX1" fmla="*/ 1413933 w 2767826"/>
              <a:gd name="connsiteY1" fmla="*/ 1143000 h 2579419"/>
              <a:gd name="connsiteX2" fmla="*/ 1426898 w 2767826"/>
              <a:gd name="connsiteY2" fmla="*/ 2579419 h 2579419"/>
              <a:gd name="connsiteX3" fmla="*/ 2767826 w 2767826"/>
              <a:gd name="connsiteY3" fmla="*/ 1769408 h 2579419"/>
              <a:gd name="connsiteX4" fmla="*/ 0 w 2767826"/>
              <a:gd name="connsiteY4" fmla="*/ 1753128 h 2579419"/>
              <a:gd name="connsiteX0" fmla="*/ 1179409 w 1878826"/>
              <a:gd name="connsiteY0" fmla="*/ 0 h 2579419"/>
              <a:gd name="connsiteX1" fmla="*/ 1413933 w 1878826"/>
              <a:gd name="connsiteY1" fmla="*/ 1143000 h 2579419"/>
              <a:gd name="connsiteX2" fmla="*/ 1426898 w 1878826"/>
              <a:gd name="connsiteY2" fmla="*/ 2579419 h 2579419"/>
              <a:gd name="connsiteX3" fmla="*/ 1878826 w 1878826"/>
              <a:gd name="connsiteY3" fmla="*/ 1837142 h 2579419"/>
              <a:gd name="connsiteX4" fmla="*/ 0 w 1878826"/>
              <a:gd name="connsiteY4" fmla="*/ 1753128 h 2579419"/>
              <a:gd name="connsiteX0" fmla="*/ 1179409 w 1895760"/>
              <a:gd name="connsiteY0" fmla="*/ 0 h 2579419"/>
              <a:gd name="connsiteX1" fmla="*/ 1413933 w 1895760"/>
              <a:gd name="connsiteY1" fmla="*/ 1143000 h 2579419"/>
              <a:gd name="connsiteX2" fmla="*/ 1426898 w 1895760"/>
              <a:gd name="connsiteY2" fmla="*/ 2579419 h 2579419"/>
              <a:gd name="connsiteX3" fmla="*/ 1895760 w 1895760"/>
              <a:gd name="connsiteY3" fmla="*/ 1794809 h 2579419"/>
              <a:gd name="connsiteX4" fmla="*/ 0 w 1895760"/>
              <a:gd name="connsiteY4" fmla="*/ 1753128 h 2579419"/>
              <a:gd name="connsiteX0" fmla="*/ 1763609 w 2479960"/>
              <a:gd name="connsiteY0" fmla="*/ 0 h 2579419"/>
              <a:gd name="connsiteX1" fmla="*/ 1998133 w 2479960"/>
              <a:gd name="connsiteY1" fmla="*/ 1143000 h 2579419"/>
              <a:gd name="connsiteX2" fmla="*/ 2011098 w 2479960"/>
              <a:gd name="connsiteY2" fmla="*/ 2579419 h 2579419"/>
              <a:gd name="connsiteX3" fmla="*/ 2479960 w 2479960"/>
              <a:gd name="connsiteY3" fmla="*/ 1794809 h 2579419"/>
              <a:gd name="connsiteX4" fmla="*/ 0 w 2479960"/>
              <a:gd name="connsiteY4" fmla="*/ 1549928 h 2579419"/>
              <a:gd name="connsiteX0" fmla="*/ 1763609 w 2479960"/>
              <a:gd name="connsiteY0" fmla="*/ 0 h 2579419"/>
              <a:gd name="connsiteX1" fmla="*/ 1998133 w 2479960"/>
              <a:gd name="connsiteY1" fmla="*/ 1143000 h 2579419"/>
              <a:gd name="connsiteX2" fmla="*/ 2011098 w 2479960"/>
              <a:gd name="connsiteY2" fmla="*/ 2579419 h 2579419"/>
              <a:gd name="connsiteX3" fmla="*/ 2479960 w 2479960"/>
              <a:gd name="connsiteY3" fmla="*/ 1794809 h 2579419"/>
              <a:gd name="connsiteX4" fmla="*/ 1193800 w 2479960"/>
              <a:gd name="connsiteY4" fmla="*/ 1659467 h 2579419"/>
              <a:gd name="connsiteX5" fmla="*/ 0 w 2479960"/>
              <a:gd name="connsiteY5" fmla="*/ 1549928 h 2579419"/>
              <a:gd name="connsiteX0" fmla="*/ 1763609 w 2479960"/>
              <a:gd name="connsiteY0" fmla="*/ 0 h 2579419"/>
              <a:gd name="connsiteX1" fmla="*/ 1998133 w 2479960"/>
              <a:gd name="connsiteY1" fmla="*/ 1143000 h 2579419"/>
              <a:gd name="connsiteX2" fmla="*/ 2011098 w 2479960"/>
              <a:gd name="connsiteY2" fmla="*/ 2579419 h 2579419"/>
              <a:gd name="connsiteX3" fmla="*/ 2479960 w 2479960"/>
              <a:gd name="connsiteY3" fmla="*/ 1794809 h 2579419"/>
              <a:gd name="connsiteX4" fmla="*/ 1159933 w 2479960"/>
              <a:gd name="connsiteY4" fmla="*/ 1828800 h 2579419"/>
              <a:gd name="connsiteX5" fmla="*/ 0 w 2479960"/>
              <a:gd name="connsiteY5" fmla="*/ 1549928 h 2579419"/>
              <a:gd name="connsiteX0" fmla="*/ 1763609 w 2479960"/>
              <a:gd name="connsiteY0" fmla="*/ 0 h 2579419"/>
              <a:gd name="connsiteX1" fmla="*/ 1998133 w 2479960"/>
              <a:gd name="connsiteY1" fmla="*/ 1143000 h 2579419"/>
              <a:gd name="connsiteX2" fmla="*/ 2011098 w 2479960"/>
              <a:gd name="connsiteY2" fmla="*/ 2579419 h 2579419"/>
              <a:gd name="connsiteX3" fmla="*/ 2479960 w 2479960"/>
              <a:gd name="connsiteY3" fmla="*/ 1794809 h 2579419"/>
              <a:gd name="connsiteX4" fmla="*/ 1159933 w 2479960"/>
              <a:gd name="connsiteY4" fmla="*/ 1778000 h 2579419"/>
              <a:gd name="connsiteX5" fmla="*/ 0 w 2479960"/>
              <a:gd name="connsiteY5" fmla="*/ 1549928 h 2579419"/>
              <a:gd name="connsiteX0" fmla="*/ 0 w 2485885"/>
              <a:gd name="connsiteY0" fmla="*/ 0 h 2173019"/>
              <a:gd name="connsiteX1" fmla="*/ 2004058 w 2485885"/>
              <a:gd name="connsiteY1" fmla="*/ 736600 h 2173019"/>
              <a:gd name="connsiteX2" fmla="*/ 2017023 w 2485885"/>
              <a:gd name="connsiteY2" fmla="*/ 2173019 h 2173019"/>
              <a:gd name="connsiteX3" fmla="*/ 2485885 w 2485885"/>
              <a:gd name="connsiteY3" fmla="*/ 1388409 h 2173019"/>
              <a:gd name="connsiteX4" fmla="*/ 1165858 w 2485885"/>
              <a:gd name="connsiteY4" fmla="*/ 1371600 h 2173019"/>
              <a:gd name="connsiteX5" fmla="*/ 5925 w 2485885"/>
              <a:gd name="connsiteY5" fmla="*/ 1143528 h 2173019"/>
              <a:gd name="connsiteX0" fmla="*/ 0 w 2771300"/>
              <a:gd name="connsiteY0" fmla="*/ 0 h 1916179"/>
              <a:gd name="connsiteX1" fmla="*/ 2289473 w 2771300"/>
              <a:gd name="connsiteY1" fmla="*/ 479760 h 1916179"/>
              <a:gd name="connsiteX2" fmla="*/ 2302438 w 2771300"/>
              <a:gd name="connsiteY2" fmla="*/ 1916179 h 1916179"/>
              <a:gd name="connsiteX3" fmla="*/ 2771300 w 2771300"/>
              <a:gd name="connsiteY3" fmla="*/ 1131569 h 1916179"/>
              <a:gd name="connsiteX4" fmla="*/ 1451273 w 2771300"/>
              <a:gd name="connsiteY4" fmla="*/ 1114760 h 1916179"/>
              <a:gd name="connsiteX5" fmla="*/ 291340 w 2771300"/>
              <a:gd name="connsiteY5" fmla="*/ 886688 h 1916179"/>
              <a:gd name="connsiteX0" fmla="*/ 0 w 2771300"/>
              <a:gd name="connsiteY0" fmla="*/ 0 h 1916179"/>
              <a:gd name="connsiteX1" fmla="*/ 2289473 w 2771300"/>
              <a:gd name="connsiteY1" fmla="*/ 479760 h 1916179"/>
              <a:gd name="connsiteX2" fmla="*/ 2302438 w 2771300"/>
              <a:gd name="connsiteY2" fmla="*/ 1916179 h 1916179"/>
              <a:gd name="connsiteX3" fmla="*/ 2771300 w 2771300"/>
              <a:gd name="connsiteY3" fmla="*/ 1131569 h 1916179"/>
              <a:gd name="connsiteX4" fmla="*/ 1451273 w 2771300"/>
              <a:gd name="connsiteY4" fmla="*/ 1114760 h 1916179"/>
              <a:gd name="connsiteX5" fmla="*/ 34466 w 2771300"/>
              <a:gd name="connsiteY5" fmla="*/ 444352 h 1916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71300" h="1916179">
                <a:moveTo>
                  <a:pt x="0" y="0"/>
                </a:moveTo>
                <a:lnTo>
                  <a:pt x="2289473" y="479760"/>
                </a:lnTo>
                <a:lnTo>
                  <a:pt x="2302438" y="1916179"/>
                </a:lnTo>
                <a:lnTo>
                  <a:pt x="2771300" y="1131569"/>
                </a:lnTo>
                <a:lnTo>
                  <a:pt x="1451273" y="1114760"/>
                </a:lnTo>
                <a:lnTo>
                  <a:pt x="34466" y="444352"/>
                </a:lnTo>
              </a:path>
            </a:pathLst>
          </a:cu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>
            <a:spLocks noChangeAspect="1"/>
          </p:cNvSpPr>
          <p:nvPr/>
        </p:nvSpPr>
        <p:spPr bwMode="auto">
          <a:xfrm>
            <a:off x="6849485" y="3278467"/>
            <a:ext cx="106676" cy="10667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Oval 20"/>
          <p:cNvSpPr>
            <a:spLocks noChangeAspect="1"/>
          </p:cNvSpPr>
          <p:nvPr/>
        </p:nvSpPr>
        <p:spPr bwMode="auto">
          <a:xfrm>
            <a:off x="7318111" y="3945217"/>
            <a:ext cx="106676" cy="10667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Oval 21"/>
          <p:cNvSpPr>
            <a:spLocks noChangeAspect="1"/>
          </p:cNvSpPr>
          <p:nvPr/>
        </p:nvSpPr>
        <p:spPr bwMode="auto">
          <a:xfrm>
            <a:off x="6867261" y="4688167"/>
            <a:ext cx="106676" cy="10667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Oval 22"/>
          <p:cNvSpPr>
            <a:spLocks noChangeAspect="1"/>
          </p:cNvSpPr>
          <p:nvPr/>
        </p:nvSpPr>
        <p:spPr bwMode="auto">
          <a:xfrm>
            <a:off x="6068435" y="3932517"/>
            <a:ext cx="106676" cy="10667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-9454" y="2209800"/>
            <a:ext cx="4572000" cy="3429000"/>
            <a:chOff x="-9454" y="2209800"/>
            <a:chExt cx="4572000" cy="3429000"/>
          </a:xfrm>
        </p:grpSpPr>
        <p:pic>
          <p:nvPicPr>
            <p:cNvPr id="25" name="Picture 24" descr="fp.6dustaot.sfc.015.hs3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454" y="2209800"/>
              <a:ext cx="4572000" cy="342900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995005" y="3334529"/>
              <a:ext cx="3899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X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smtClean="0">
                <a:latin typeface="Comic Sans MS" charset="0"/>
              </a:rPr>
              <a:t>Summary</a:t>
            </a:r>
            <a:endParaRPr lang="en-US" sz="4000" dirty="0">
              <a:latin typeface="Comic Sans MS" charset="0"/>
            </a:endParaRPr>
          </a:p>
        </p:txBody>
      </p:sp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35560" y="762000"/>
            <a:ext cx="89916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buFontTx/>
              <a:buChar char="•"/>
            </a:pPr>
            <a:r>
              <a:rPr lang="en-US" dirty="0">
                <a:latin typeface="Comic Sans MS" charset="0"/>
              </a:rPr>
              <a:t> </a:t>
            </a:r>
            <a:r>
              <a:rPr lang="en-US" dirty="0" smtClean="0">
                <a:latin typeface="Comic Sans MS" charset="0"/>
              </a:rPr>
              <a:t>Coordination with NOAA-43 was poor</a:t>
            </a:r>
          </a:p>
          <a:p>
            <a:pPr algn="just"/>
            <a:r>
              <a:rPr lang="en-US" sz="2000" dirty="0">
                <a:latin typeface="Comic Sans MS" charset="0"/>
              </a:rPr>
              <a:t>	</a:t>
            </a:r>
            <a:r>
              <a:rPr lang="en-US" sz="2000" dirty="0" smtClean="0">
                <a:latin typeface="Comic Sans MS" charset="0"/>
              </a:rPr>
              <a:t>-NOAA-43 was delayed inbound E-W for Coyote eye launch</a:t>
            </a:r>
          </a:p>
          <a:p>
            <a:pPr algn="just"/>
            <a:endParaRPr lang="en-US" sz="1000" dirty="0">
              <a:latin typeface="Comic Sans MS" charset="0"/>
            </a:endParaRPr>
          </a:p>
          <a:p>
            <a:pPr marL="233363" indent="-233363" algn="just">
              <a:buFontTx/>
              <a:buChar char="•"/>
            </a:pPr>
            <a:r>
              <a:rPr lang="en-US" dirty="0" smtClean="0">
                <a:latin typeface="Comic Sans MS" charset="0"/>
              </a:rPr>
              <a:t>Radar software hung up during the 1</a:t>
            </a:r>
            <a:r>
              <a:rPr lang="en-US" baseline="30000" dirty="0" smtClean="0">
                <a:latin typeface="Comic Sans MS" charset="0"/>
              </a:rPr>
              <a:t>st</a:t>
            </a:r>
            <a:r>
              <a:rPr lang="en-US" dirty="0" smtClean="0">
                <a:latin typeface="Comic Sans MS" charset="0"/>
              </a:rPr>
              <a:t> pass and was not transmitted in real-time</a:t>
            </a:r>
          </a:p>
          <a:p>
            <a:pPr algn="just"/>
            <a:r>
              <a:rPr lang="en-US" sz="2000" dirty="0">
                <a:latin typeface="Comic Sans MS" charset="0"/>
              </a:rPr>
              <a:t>	</a:t>
            </a:r>
            <a:r>
              <a:rPr lang="en-US" sz="2000" dirty="0" smtClean="0">
                <a:latin typeface="Comic Sans MS" charset="0"/>
              </a:rPr>
              <a:t>-John G. is troubleshooting</a:t>
            </a:r>
          </a:p>
          <a:p>
            <a:pPr algn="just"/>
            <a:endParaRPr lang="en-US" sz="1000" dirty="0">
              <a:latin typeface="Comic Sans MS" charset="0"/>
            </a:endParaRPr>
          </a:p>
          <a:p>
            <a:pPr marL="342900" indent="-342900" algn="just">
              <a:buFont typeface="Arial"/>
              <a:buChar char="•"/>
            </a:pPr>
            <a:r>
              <a:rPr lang="en-US" dirty="0" smtClean="0">
                <a:latin typeface="Comic Sans MS" charset="0"/>
              </a:rPr>
              <a:t>Coyote (#1) lost </a:t>
            </a:r>
            <a:r>
              <a:rPr lang="en-US" dirty="0" err="1" smtClean="0">
                <a:latin typeface="Comic Sans MS" charset="0"/>
              </a:rPr>
              <a:t>comms</a:t>
            </a:r>
            <a:r>
              <a:rPr lang="en-US" dirty="0" smtClean="0">
                <a:latin typeface="Comic Sans MS" charset="0"/>
              </a:rPr>
              <a:t> and never recovered</a:t>
            </a:r>
            <a:endParaRPr lang="en-US" dirty="0">
              <a:latin typeface="Comic Sans MS" charset="0"/>
            </a:endParaRPr>
          </a:p>
        </p:txBody>
      </p:sp>
      <p:pic>
        <p:nvPicPr>
          <p:cNvPr id="2" name="Picture 1" descr="20140915 Coyote preflight 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810000"/>
            <a:ext cx="3352800" cy="2133600"/>
          </a:xfrm>
          <a:prstGeom prst="rect">
            <a:avLst/>
          </a:prstGeom>
        </p:spPr>
      </p:pic>
      <p:pic>
        <p:nvPicPr>
          <p:cNvPr id="3" name="edouard_eye_140915h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35400" y="3400699"/>
            <a:ext cx="1905000" cy="3381101"/>
          </a:xfrm>
          <a:prstGeom prst="rect">
            <a:avLst/>
          </a:prstGeom>
        </p:spPr>
      </p:pic>
      <p:pic>
        <p:nvPicPr>
          <p:cNvPr id="4" name="Picture 3" descr="20140915_101303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3800"/>
            <a:ext cx="3793066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4657</TotalTime>
  <Words>126</Words>
  <Application>Microsoft Macintosh PowerPoint</Application>
  <PresentationFormat>On-screen Show (4:3)</PresentationFormat>
  <Paragraphs>34</Paragraphs>
  <Slides>6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Miami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P. Dunion</dc:creator>
  <cp:lastModifiedBy>Jason P. Dunion</cp:lastModifiedBy>
  <cp:revision>80</cp:revision>
  <dcterms:created xsi:type="dcterms:W3CDTF">2008-08-21T15:11:50Z</dcterms:created>
  <dcterms:modified xsi:type="dcterms:W3CDTF">2014-10-01T04:13:39Z</dcterms:modified>
</cp:coreProperties>
</file>