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5" r:id="rId2"/>
    <p:sldId id="311" r:id="rId3"/>
    <p:sldId id="306" r:id="rId4"/>
    <p:sldId id="307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25F"/>
    <a:srgbClr val="F05B25"/>
    <a:srgbClr val="E3BF33"/>
    <a:srgbClr val="E02520"/>
    <a:srgbClr val="E80F1F"/>
    <a:srgbClr val="B2E243"/>
    <a:srgbClr val="C60D19"/>
    <a:srgbClr val="680915"/>
    <a:srgbClr val="FA942D"/>
    <a:srgbClr val="F3F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7" autoAdjust="0"/>
    <p:restoredTop sz="90382" autoAdjust="0"/>
  </p:normalViewPr>
  <p:slideViewPr>
    <p:cSldViewPr snapToGrid="0" snapToObjects="1">
      <p:cViewPr varScale="1">
        <p:scale>
          <a:sx n="81" d="100"/>
          <a:sy n="81" d="100"/>
        </p:scale>
        <p:origin x="-2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FA280-77B0-D843-B80A-67DBC200F519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897B-8824-A54E-8EF7-C1BCBCFF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4E00-C884-7D46-AEEA-BFD525218B3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8452-E69A-2146-81D8-19BF7B3CB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t" anchorCtr="0">
            <a:noAutofit/>
          </a:bodyPr>
          <a:lstStyle/>
          <a:p>
            <a:pPr>
              <a:buClr>
                <a:schemeClr val="dk1"/>
              </a:buClr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1633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4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HAMSR: 2010 NASA GRIP (Hurricane Karl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overliflight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HAMSR: 2010 NASA GRIP (Hurricane Karl </a:t>
            </a:r>
            <a:r>
              <a:rPr lang="en-US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overlflight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5372-55C6-6D41-B20A-3DEC557E66E1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73B3-973E-F144-AE7D-6A8E2E945CDD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C305-CF7D-7343-9791-B8C7456B7F1B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3AE-5BAC-6F4A-B545-3D44FF0C4E45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C33-B9B8-7048-AE82-F404868DD4BE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C9B-83F9-3D4C-BD5B-DF09844FF18E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D8B9-4A79-E54C-9EF5-F162F3E61803}" type="datetime1">
              <a:rPr lang="en-US" smtClean="0"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79B9-64A2-E94F-9D8C-F956B2527CB4}" type="datetime1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3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E0A5-61C3-6340-8362-C6B5ED18A7AD}" type="datetime1">
              <a:rPr lang="en-US" smtClean="0"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4552-D4F9-3844-9D2C-ADD1251DA1A3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2250-B613-3D4B-86D0-6CDB99FE204E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61F4-49BC-1142-ACC5-D6FEB9C1C755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0916 Edouard eye 2.jpg"/>
          <p:cNvPicPr>
            <a:picLocks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1784469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NOAA SHOUT</a:t>
            </a:r>
          </a:p>
          <a:p>
            <a:pPr algn="ctr"/>
            <a:r>
              <a:rPr lang="en-US" sz="3200" i="1" dirty="0" smtClean="0"/>
              <a:t>Plans for the Global Hawk UAS During </a:t>
            </a:r>
          </a:p>
          <a:p>
            <a:pPr algn="ctr"/>
            <a:r>
              <a:rPr lang="en-US" sz="3200" i="1" dirty="0" smtClean="0"/>
              <a:t>the </a:t>
            </a:r>
            <a:r>
              <a:rPr lang="en-US" sz="3200" i="1" dirty="0" smtClean="0"/>
              <a:t>2016 </a:t>
            </a:r>
            <a:r>
              <a:rPr lang="en-US" sz="3200" i="1" dirty="0" smtClean="0"/>
              <a:t>Atlantic </a:t>
            </a:r>
            <a:r>
              <a:rPr lang="en-US" sz="3200" i="1" dirty="0"/>
              <a:t>H</a:t>
            </a:r>
            <a:r>
              <a:rPr lang="en-US" sz="3200" i="1" dirty="0" smtClean="0"/>
              <a:t>urricane </a:t>
            </a:r>
            <a:r>
              <a:rPr lang="en-US" sz="3200" i="1" dirty="0" smtClean="0"/>
              <a:t>Season</a:t>
            </a:r>
            <a:endParaRPr lang="en-US" sz="3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12B9-58E5-D647-9765-DF531A50D812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C:\Users\Philip.Kenul\AppData\Local\Temp\SHOUT_logo_caution_tri_ver4a-1.gif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0"/>
            <a:ext cx="1828800" cy="1588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64876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i="1" dirty="0" smtClean="0">
                <a:solidFill>
                  <a:prstClr val="black"/>
                </a:solidFill>
              </a:rPr>
              <a:t>NOAA HRD Observations Group Meeting: Feb 18, 2016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S3003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1383" y="3386405"/>
            <a:ext cx="3787478" cy="324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-1" y="672068"/>
            <a:ext cx="8549631" cy="58166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Atlantic </a:t>
            </a:r>
            <a:r>
              <a:rPr lang="en-US" sz="280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hurricane focus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500" i="0" u="none" strike="noStrike" cap="none" baseline="0" dirty="0" smtClean="0">
              <a:solidFill>
                <a:schemeClr val="dk1"/>
              </a:solidFill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aseline="0" dirty="0" smtClean="0">
                <a:solidFill>
                  <a:schemeClr val="dk1"/>
                </a:solidFill>
              </a:rPr>
              <a:t>Single Global Hawk (AV-6) deployed at NASA Wallops Fligh</a:t>
            </a:r>
            <a:r>
              <a:rPr lang="en-US" sz="2800" dirty="0" smtClean="0">
                <a:solidFill>
                  <a:schemeClr val="dk1"/>
                </a:solidFill>
              </a:rPr>
              <a:t>t </a:t>
            </a:r>
            <a:r>
              <a:rPr lang="en-US" sz="2800" dirty="0" smtClean="0">
                <a:solidFill>
                  <a:schemeClr val="dk1"/>
                </a:solidFill>
              </a:rPr>
              <a:t>Facility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5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Possible </a:t>
            </a:r>
            <a:r>
              <a:rPr lang="en-US" sz="2800" dirty="0" smtClean="0">
                <a:solidFill>
                  <a:schemeClr val="dk1"/>
                </a:solidFill>
              </a:rPr>
              <a:t>rapid </a:t>
            </a:r>
            <a:r>
              <a:rPr lang="en-US" sz="2800" dirty="0">
                <a:solidFill>
                  <a:schemeClr val="dk1"/>
                </a:solidFill>
              </a:rPr>
              <a:t>r</a:t>
            </a:r>
            <a:r>
              <a:rPr lang="en-US" sz="2800" dirty="0" smtClean="0">
                <a:solidFill>
                  <a:schemeClr val="dk1"/>
                </a:solidFill>
              </a:rPr>
              <a:t>esponse mission(s) before campaign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912813" marR="0" lvl="0" indent="-3444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2000" dirty="0" smtClean="0">
                <a:solidFill>
                  <a:schemeClr val="dk1"/>
                </a:solidFill>
              </a:rPr>
              <a:t>NASA Armstrong (~90 mi </a:t>
            </a:r>
            <a:r>
              <a:rPr lang="en-US" sz="2000" dirty="0" smtClean="0">
                <a:solidFill>
                  <a:schemeClr val="dk1"/>
                </a:solidFill>
              </a:rPr>
              <a:t>NNE of </a:t>
            </a:r>
            <a:r>
              <a:rPr lang="en-US" sz="2000" dirty="0" smtClean="0">
                <a:solidFill>
                  <a:schemeClr val="dk1"/>
                </a:solidFill>
              </a:rPr>
              <a:t>Los Angeles</a:t>
            </a:r>
            <a:r>
              <a:rPr lang="en-US" sz="2000" dirty="0" smtClean="0">
                <a:solidFill>
                  <a:schemeClr val="dk1"/>
                </a:solidFill>
              </a:rPr>
              <a:t>)</a:t>
            </a:r>
          </a:p>
          <a:p>
            <a:pPr marL="912813" marR="0" lvl="0" indent="-3444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2000" dirty="0" smtClean="0">
                <a:solidFill>
                  <a:schemeClr val="dk1"/>
                </a:solidFill>
              </a:rPr>
              <a:t>July/August timeframe</a:t>
            </a:r>
          </a:p>
          <a:p>
            <a:pPr marL="5683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5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Dry Run: </a:t>
            </a:r>
            <a:r>
              <a:rPr lang="en-US" sz="2800" dirty="0" smtClean="0">
                <a:solidFill>
                  <a:schemeClr val="dk1"/>
                </a:solidFill>
              </a:rPr>
              <a:t>early/</a:t>
            </a:r>
            <a:r>
              <a:rPr lang="en-US" sz="2800" dirty="0" smtClean="0">
                <a:solidFill>
                  <a:schemeClr val="dk1"/>
                </a:solidFill>
              </a:rPr>
              <a:t>mid August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5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4-5 </a:t>
            </a:r>
            <a:r>
              <a:rPr lang="en-US" sz="280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week deployment period</a:t>
            </a:r>
          </a:p>
          <a:p>
            <a:pPr marL="915987"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2000" i="1" dirty="0" smtClean="0">
                <a:solidFill>
                  <a:schemeClr val="dk1"/>
                </a:solidFill>
              </a:rPr>
              <a:t>~end of August through September</a:t>
            </a:r>
            <a:endParaRPr lang="en-US" sz="300" i="1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10 science flights</a:t>
            </a:r>
            <a:endParaRPr lang="en-US" sz="2800" dirty="0">
              <a:solidFill>
                <a:schemeClr val="dk1"/>
              </a:solidFill>
            </a:endParaRPr>
          </a:p>
          <a:p>
            <a:pPr marL="914400" marR="0" lvl="0" indent="-341313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2000" i="1" dirty="0" smtClean="0">
                <a:solidFill>
                  <a:schemeClr val="dk1"/>
                </a:solidFill>
              </a:rPr>
              <a:t>Tempo to support 2-3 flights/</a:t>
            </a:r>
            <a:r>
              <a:rPr lang="en-US" sz="2000" i="1" dirty="0" err="1" smtClean="0">
                <a:solidFill>
                  <a:schemeClr val="dk1"/>
                </a:solidFill>
              </a:rPr>
              <a:t>wk</a:t>
            </a:r>
            <a:endParaRPr lang="en-US" sz="2000" i="1" dirty="0">
              <a:solidFill>
                <a:schemeClr val="dk1"/>
              </a:solidFill>
            </a:endParaRPr>
          </a:p>
          <a:p>
            <a:pPr marL="914400" marR="0" lvl="0" indent="-341313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2000" i="1" dirty="0" smtClean="0">
                <a:solidFill>
                  <a:schemeClr val="dk1"/>
                </a:solidFill>
              </a:rPr>
              <a:t>~24-hr duration </a:t>
            </a:r>
            <a:r>
              <a:rPr lang="en-US" sz="2000" i="1" dirty="0" smtClean="0">
                <a:solidFill>
                  <a:schemeClr val="dk1"/>
                </a:solidFill>
              </a:rPr>
              <a:t>flights</a:t>
            </a:r>
            <a:endParaRPr lang="en-US" sz="2000" i="1" dirty="0" smtClean="0">
              <a:solidFill>
                <a:schemeClr val="dk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SHOUT </a:t>
            </a:r>
            <a:r>
              <a:rPr lang="en-US" sz="400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2016 </a:t>
            </a:r>
            <a:r>
              <a:rPr lang="en-US" sz="4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Deployment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12B9-58E5-D647-9765-DF531A50D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53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928575"/>
            <a:ext cx="914399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Flight Level: ~55-60,000 </a:t>
            </a:r>
            <a:r>
              <a:rPr lang="en-US" sz="3200" dirty="0" err="1" smtClean="0">
                <a:latin typeface="Calibri"/>
                <a:cs typeface="Calibri"/>
              </a:rPr>
              <a:t>ft</a:t>
            </a:r>
            <a:endParaRPr lang="en-US" sz="32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Duration: ~24 </a:t>
            </a:r>
            <a:r>
              <a:rPr lang="en-US" sz="3200" dirty="0" err="1" smtClean="0">
                <a:latin typeface="Calibri"/>
                <a:cs typeface="Calibri"/>
              </a:rPr>
              <a:t>hr</a:t>
            </a:r>
            <a:endParaRPr lang="en-US" sz="32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Flight Frequency</a:t>
            </a:r>
          </a:p>
          <a:p>
            <a:r>
              <a:rPr lang="en-US" sz="3200" dirty="0">
                <a:latin typeface="Calibri"/>
                <a:cs typeface="Calibri"/>
              </a:rPr>
              <a:t>	</a:t>
            </a:r>
            <a:r>
              <a:rPr lang="en-US" sz="3200" dirty="0" smtClean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-1x per 48 </a:t>
            </a:r>
            <a:r>
              <a:rPr lang="en-US" sz="2400" dirty="0" err="1" smtClean="0">
                <a:latin typeface="Calibri"/>
                <a:cs typeface="Calibri"/>
              </a:rPr>
              <a:t>hr</a:t>
            </a:r>
            <a:r>
              <a:rPr lang="en-US" sz="2400" dirty="0" smtClean="0">
                <a:latin typeface="Calibri"/>
                <a:cs typeface="Calibri"/>
              </a:rPr>
              <a:t> (every other day)</a:t>
            </a:r>
          </a:p>
          <a:p>
            <a:r>
              <a:rPr lang="en-US" sz="2400" dirty="0">
                <a:latin typeface="Calibri"/>
                <a:cs typeface="Calibri"/>
              </a:rPr>
              <a:t>		</a:t>
            </a:r>
            <a:r>
              <a:rPr lang="en-US" sz="2400" dirty="0" smtClean="0">
                <a:latin typeface="Calibri"/>
                <a:cs typeface="Calibri"/>
              </a:rPr>
              <a:t>-3 consecutive flights</a:t>
            </a:r>
          </a:p>
          <a:p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-7 day max &gt;&gt; hard dow</a:t>
            </a:r>
            <a:r>
              <a:rPr lang="en-US" sz="2400" dirty="0">
                <a:latin typeface="Calibri"/>
                <a:cs typeface="Calibri"/>
              </a:rPr>
              <a:t>n</a:t>
            </a:r>
            <a:endParaRPr lang="en-US" sz="24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Range: </a:t>
            </a:r>
            <a:r>
              <a:rPr lang="en-US" sz="3200" dirty="0">
                <a:latin typeface="Calibri"/>
                <a:cs typeface="Calibri"/>
              </a:rPr>
              <a:t>~</a:t>
            </a:r>
            <a:r>
              <a:rPr lang="en-US" sz="3200" dirty="0" smtClean="0">
                <a:latin typeface="Calibri"/>
                <a:cs typeface="Calibri"/>
              </a:rPr>
              <a:t>8-10,000 </a:t>
            </a:r>
            <a:r>
              <a:rPr lang="en-US" sz="3200" dirty="0" smtClean="0">
                <a:latin typeface="Calibri"/>
                <a:cs typeface="Calibri"/>
              </a:rPr>
              <a:t>nm</a:t>
            </a:r>
          </a:p>
          <a:p>
            <a:pPr marL="457200" indent="-45720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Payload: 1,500+ </a:t>
            </a:r>
            <a:r>
              <a:rPr lang="en-US" sz="3200" dirty="0" err="1" smtClean="0">
                <a:latin typeface="Calibri"/>
                <a:cs typeface="Calibri"/>
              </a:rPr>
              <a:t>lbs</a:t>
            </a:r>
            <a:endParaRPr lang="en-US" sz="32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14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Mission Science Support</a:t>
            </a:r>
          </a:p>
          <a:p>
            <a:r>
              <a:rPr lang="en-US" sz="2400" dirty="0">
                <a:cs typeface="Calibri"/>
              </a:rPr>
              <a:t>	</a:t>
            </a:r>
            <a:r>
              <a:rPr lang="en-US" sz="2400" dirty="0" smtClean="0">
                <a:cs typeface="Calibri"/>
              </a:rPr>
              <a:t>	-3 shifts per mission (2-3 </a:t>
            </a:r>
            <a:r>
              <a:rPr lang="en-US" sz="2400" dirty="0" smtClean="0">
                <a:cs typeface="Calibri"/>
              </a:rPr>
              <a:t>mission scientist</a:t>
            </a:r>
            <a:r>
              <a:rPr lang="en-US" sz="2400" dirty="0" smtClean="0">
                <a:cs typeface="Calibri"/>
              </a:rPr>
              <a:t>s </a:t>
            </a:r>
            <a:r>
              <a:rPr lang="en-US" sz="2400" dirty="0" smtClean="0">
                <a:cs typeface="Calibri"/>
              </a:rPr>
              <a:t>per shift)</a:t>
            </a:r>
          </a:p>
          <a:p>
            <a:endParaRPr lang="en-US" sz="1000" dirty="0">
              <a:latin typeface="Calibri"/>
              <a:cs typeface="Calibri"/>
            </a:endParaRPr>
          </a:p>
        </p:txBody>
      </p:sp>
      <p:pic>
        <p:nvPicPr>
          <p:cNvPr id="6" name="Picture 5" descr="Global_Hawk,_NASA's_New_Remote-Controlled_Plane_-_October_200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9714" r="3942" b="23387"/>
          <a:stretch/>
        </p:blipFill>
        <p:spPr>
          <a:xfrm>
            <a:off x="5388633" y="927960"/>
            <a:ext cx="3307034" cy="1707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-154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Global Hawk  (AV-6)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12B9-58E5-D647-9765-DF531A50D812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41979" y="2941866"/>
            <a:ext cx="3940326" cy="2561720"/>
            <a:chOff x="4905479" y="3195866"/>
            <a:chExt cx="3940326" cy="25617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5771" y="3195866"/>
              <a:ext cx="3733800" cy="224001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905479" y="5388254"/>
              <a:ext cx="3940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Global Hawk Operations Center (GHOC)</a:t>
              </a:r>
              <a:endParaRPr lang="en-US" i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603375" y="5381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132" y="1268645"/>
            <a:ext cx="4017598" cy="640030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+mj-lt"/>
              </a:rPr>
              <a:t>Airborne Vertical Atmospheric Profiling System (AVAPS)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31" y="3776078"/>
            <a:ext cx="4327329" cy="2486689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+mj-lt"/>
                <a:cs typeface="Arial"/>
              </a:rPr>
              <a:t>PI</a:t>
            </a: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: 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Terry Hock, NCAR / Gary Wick, NOAA</a:t>
            </a:r>
          </a:p>
          <a:p>
            <a:endParaRPr lang="en-US" sz="800" i="1" dirty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b="1" i="1" dirty="0">
                <a:solidFill>
                  <a:prstClr val="black"/>
                </a:solidFill>
                <a:latin typeface="+mj-lt"/>
                <a:cs typeface="Arial"/>
              </a:rPr>
              <a:t>Measurements</a:t>
            </a: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: </a:t>
            </a:r>
            <a:endParaRPr lang="en-US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T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emperature</a:t>
            </a: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, 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pressure</a:t>
            </a: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, wind, 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&amp; humidity vertical profiles;</a:t>
            </a: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88 </a:t>
            </a:r>
            <a:r>
              <a:rPr lang="en-US" i="1" dirty="0" err="1" smtClean="0">
                <a:solidFill>
                  <a:prstClr val="black"/>
                </a:solidFill>
                <a:latin typeface="+mj-lt"/>
                <a:cs typeface="Arial"/>
              </a:rPr>
              <a:t>dropsondes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 per flight;</a:t>
            </a:r>
          </a:p>
          <a:p>
            <a:endParaRPr lang="en-US" sz="800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b="1" i="1" dirty="0" smtClean="0">
                <a:solidFill>
                  <a:prstClr val="black"/>
                </a:solidFill>
                <a:latin typeface="+mj-lt"/>
                <a:cs typeface="Arial"/>
              </a:rPr>
              <a:t>Resolution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: </a:t>
            </a: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4 Hz (winds); 2 Hz (PTH);</a:t>
            </a: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~2.5 m (winds), ~5 m (PTH);</a:t>
            </a:r>
            <a:endParaRPr lang="en-US" i="1"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pic>
        <p:nvPicPr>
          <p:cNvPr id="9" name="Picture 6" descr="P101000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680" y="1975028"/>
            <a:ext cx="1127623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63735" y="1272817"/>
            <a:ext cx="3900890" cy="947806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+mj-lt"/>
              </a:rPr>
              <a:t>H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igh Altitude Monolithic Microwave Integrated Circuit (MMIC) Sounding Radiometer (HAMSR)</a:t>
            </a:r>
            <a:endParaRPr lang="en-US"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4769" y="3776078"/>
            <a:ext cx="4179232" cy="3040687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+mj-lt"/>
                <a:cs typeface="Arial"/>
              </a:rPr>
              <a:t>PI</a:t>
            </a: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: Dr. 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Bjorn </a:t>
            </a:r>
            <a:r>
              <a:rPr lang="en-US" i="1" dirty="0" err="1" smtClean="0">
                <a:solidFill>
                  <a:prstClr val="black"/>
                </a:solidFill>
                <a:latin typeface="+mj-lt"/>
                <a:cs typeface="Arial"/>
              </a:rPr>
              <a:t>Lambrigtsen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, JPL</a:t>
            </a:r>
            <a:endParaRPr lang="en-US" i="1" dirty="0">
              <a:solidFill>
                <a:prstClr val="black"/>
              </a:solidFill>
              <a:latin typeface="+mj-lt"/>
              <a:cs typeface="Arial"/>
            </a:endParaRPr>
          </a:p>
          <a:p>
            <a:endParaRPr lang="en-US" sz="800" b="1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b="1" i="1" dirty="0" smtClean="0">
                <a:solidFill>
                  <a:prstClr val="black"/>
                </a:solidFill>
                <a:latin typeface="+mj-lt"/>
                <a:cs typeface="Arial"/>
              </a:rPr>
              <a:t>Measurements</a:t>
            </a: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: </a:t>
            </a:r>
            <a:endParaRPr lang="en-US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Microwave AMSU-like sounder;</a:t>
            </a: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25 spectral channels in 3 bands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; (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50-60 GHz, 118 GHz, and 183 GHz);</a:t>
            </a: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3-D distribution of temperature, water vapor, &amp; cloud liquid water; </a:t>
            </a:r>
          </a:p>
          <a:p>
            <a:endParaRPr lang="en-US" sz="800" b="1" i="1" dirty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b="1" i="1" dirty="0" smtClean="0">
                <a:solidFill>
                  <a:prstClr val="black"/>
                </a:solidFill>
                <a:latin typeface="+mj-lt"/>
                <a:cs typeface="Arial"/>
              </a:rPr>
              <a:t>Resolution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: </a:t>
            </a: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2 km vertical; 2 km horizontal (nadir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);</a:t>
            </a:r>
            <a:endParaRPr lang="en-US" i="1" dirty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40 km wide 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swath;</a:t>
            </a:r>
            <a:endParaRPr lang="en-US" i="1"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pic>
        <p:nvPicPr>
          <p:cNvPr id="16" name="Picture 15" descr="AVAPS_Transpare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009" y="1975027"/>
            <a:ext cx="1306156" cy="17373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95775" y="5174808"/>
            <a:ext cx="1810281" cy="1628327"/>
            <a:chOff x="2820516" y="5174808"/>
            <a:chExt cx="1810281" cy="1628327"/>
          </a:xfrm>
        </p:grpSpPr>
        <p:pic>
          <p:nvPicPr>
            <p:cNvPr id="17" name="Picture 16" descr="D20140915_030930_Pskewt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000" t="21032"/>
            <a:stretch/>
          </p:blipFill>
          <p:spPr>
            <a:xfrm>
              <a:off x="2820516" y="5263622"/>
              <a:ext cx="1810281" cy="153951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74516" y="5174808"/>
              <a:ext cx="8480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~16-20km</a:t>
              </a:r>
              <a:endParaRPr lang="en-US" sz="1200" i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73016" y="2332172"/>
            <a:ext cx="4090574" cy="1289498"/>
            <a:chOff x="4973016" y="2266196"/>
            <a:chExt cx="4090574" cy="1289498"/>
          </a:xfrm>
        </p:grpSpPr>
        <p:pic>
          <p:nvPicPr>
            <p:cNvPr id="19" name="Picture 18" descr="Brown_ESTF2011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016" y="2322656"/>
              <a:ext cx="1828800" cy="1215402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876107" y="2266196"/>
              <a:ext cx="2187483" cy="1289498"/>
              <a:chOff x="6876107" y="2266196"/>
              <a:chExt cx="2187483" cy="1289498"/>
            </a:xfrm>
          </p:grpSpPr>
          <p:pic>
            <p:nvPicPr>
              <p:cNvPr id="20" name="Picture 19" descr="Earl_core-full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6107" y="2322656"/>
                <a:ext cx="2187483" cy="123303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443653" y="2266196"/>
                <a:ext cx="8238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 smtClean="0"/>
                  <a:t>2010 Karl</a:t>
                </a:r>
                <a:endParaRPr lang="en-US" sz="1100" i="1" dirty="0"/>
              </a:p>
            </p:txBody>
          </p:sp>
        </p:grpSp>
      </p:grpSp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2016 </a:t>
            </a:r>
            <a:r>
              <a:rPr lang="en-US" sz="3600" dirty="0" smtClean="0"/>
              <a:t>NOAA SHOUT</a:t>
            </a:r>
            <a:br>
              <a:rPr lang="en-US" sz="3600" dirty="0" smtClean="0"/>
            </a:br>
            <a:r>
              <a:rPr lang="en-US" sz="3100" dirty="0" smtClean="0"/>
              <a:t>Global Hawk (AV-6) Instrumentation</a:t>
            </a:r>
            <a:endParaRPr lang="en-US" sz="31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756310" y="1294497"/>
            <a:ext cx="0" cy="5475650"/>
          </a:xfrm>
          <a:prstGeom prst="line">
            <a:avLst/>
          </a:prstGeom>
          <a:ln w="127000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7882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2016 </a:t>
            </a:r>
            <a:r>
              <a:rPr lang="en-US" sz="3600" dirty="0" smtClean="0"/>
              <a:t>NOAA SHOUT</a:t>
            </a:r>
            <a:br>
              <a:rPr lang="en-US" sz="3600" dirty="0" smtClean="0"/>
            </a:br>
            <a:r>
              <a:rPr lang="en-US" sz="3100" dirty="0" smtClean="0"/>
              <a:t>Global Hawk (AV-6) Instrumentation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12B9-58E5-D647-9765-DF531A50D812}" type="slidenum">
              <a:rPr lang="en-US" smtClean="0"/>
              <a:t>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1147" y="1274952"/>
            <a:ext cx="4095706" cy="578475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+mj-lt"/>
              </a:rPr>
              <a:t>High-Altitude Imaging Wind and Rain Airborne Profiler (HIWRAP)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319" y="3885367"/>
            <a:ext cx="4206035" cy="2271246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+mj-lt"/>
                <a:cs typeface="Arial"/>
              </a:rPr>
              <a:t>PI</a:t>
            </a: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: Dr. 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Gerald </a:t>
            </a:r>
            <a:r>
              <a:rPr lang="en-US" i="1" dirty="0" err="1" smtClean="0">
                <a:solidFill>
                  <a:prstClr val="black"/>
                </a:solidFill>
                <a:latin typeface="+mj-lt"/>
                <a:cs typeface="Arial"/>
              </a:rPr>
              <a:t>Heymsfield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, NASA GSFC</a:t>
            </a:r>
          </a:p>
          <a:p>
            <a:endParaRPr lang="en-US" sz="1000" i="1" dirty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b="1" i="1" dirty="0">
                <a:solidFill>
                  <a:prstClr val="black"/>
                </a:solidFill>
                <a:latin typeface="+mj-lt"/>
                <a:cs typeface="Arial"/>
              </a:rPr>
              <a:t>Measurements</a:t>
            </a: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: </a:t>
            </a:r>
            <a:endParaRPr lang="en-US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Dual-frequency (</a:t>
            </a:r>
            <a:r>
              <a:rPr lang="en-US" i="1" dirty="0" err="1" smtClean="0">
                <a:solidFill>
                  <a:prstClr val="black"/>
                </a:solidFill>
                <a:latin typeface="+mj-lt"/>
                <a:cs typeface="Arial"/>
              </a:rPr>
              <a:t>Ka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- </a:t>
            </a:r>
            <a:r>
              <a:rPr lang="en-US" i="1" dirty="0">
                <a:solidFill>
                  <a:prstClr val="black"/>
                </a:solidFill>
                <a:latin typeface="+mj-lt"/>
                <a:cs typeface="Arial"/>
              </a:rPr>
              <a:t>&amp;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 Ku-band), dual beam, conical scanning Doppler radar;</a:t>
            </a:r>
            <a:endParaRPr lang="en-US" i="1" dirty="0">
              <a:solidFill>
                <a:prstClr val="black"/>
              </a:solidFill>
              <a:latin typeface="+mj-lt"/>
              <a:cs typeface="Arial"/>
            </a:endParaRP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3-D winds, ocean vector winds, and </a:t>
            </a:r>
            <a:r>
              <a:rPr lang="en-US" i="1" dirty="0" err="1" smtClean="0">
                <a:solidFill>
                  <a:prstClr val="black"/>
                </a:solidFill>
                <a:latin typeface="+mj-lt"/>
                <a:cs typeface="Arial"/>
              </a:rPr>
              <a:t>precip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;</a:t>
            </a:r>
          </a:p>
          <a:p>
            <a:endParaRPr lang="en-US" sz="1000" i="1" dirty="0" smtClean="0">
              <a:solidFill>
                <a:prstClr val="black"/>
              </a:solidFill>
              <a:latin typeface="+mj-lt"/>
              <a:cs typeface="Arial"/>
            </a:endParaRPr>
          </a:p>
          <a:p>
            <a:r>
              <a:rPr lang="en-US" b="1" i="1" dirty="0" smtClean="0">
                <a:solidFill>
                  <a:prstClr val="black"/>
                </a:solidFill>
                <a:latin typeface="+mj-lt"/>
                <a:cs typeface="Arial"/>
              </a:rPr>
              <a:t>Resolution</a:t>
            </a: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: </a:t>
            </a:r>
          </a:p>
          <a:p>
            <a:pPr marL="114300" indent="-114300">
              <a:buFont typeface="Arial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+mj-lt"/>
                <a:cs typeface="Arial"/>
              </a:rPr>
              <a:t>60 m vertical, 1 km horizontal;</a:t>
            </a:r>
            <a:endParaRPr lang="en-US" i="1"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pic>
        <p:nvPicPr>
          <p:cNvPr id="20" name="Picture 19" descr="HIWRAP-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46" y="2019015"/>
            <a:ext cx="2011680" cy="1609344"/>
          </a:xfrm>
          <a:prstGeom prst="rect">
            <a:avLst/>
          </a:prstGeom>
        </p:spPr>
      </p:pic>
      <p:pic>
        <p:nvPicPr>
          <p:cNvPr id="21" name="Picture 20" descr="473493main_grip-globalhawk2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0" y="2019015"/>
            <a:ext cx="2011680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17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14846</TotalTime>
  <Words>386</Words>
  <Application>Microsoft Macintosh PowerPoint</Application>
  <PresentationFormat>On-screen Show (4:3)</PresentationFormat>
  <Paragraphs>78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HS3 Flights Over Edouard</dc:title>
  <dc:creator>Scott Braun</dc:creator>
  <cp:lastModifiedBy>Jason Dunion</cp:lastModifiedBy>
  <cp:revision>256</cp:revision>
  <dcterms:created xsi:type="dcterms:W3CDTF">2014-11-08T22:36:57Z</dcterms:created>
  <dcterms:modified xsi:type="dcterms:W3CDTF">2016-02-18T03:49:28Z</dcterms:modified>
</cp:coreProperties>
</file>