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51206400"/>
  <p:notesSz cx="6858000" cy="9144000"/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1" autoAdjust="0"/>
    <p:restoredTop sz="94688"/>
  </p:normalViewPr>
  <p:slideViewPr>
    <p:cSldViewPr>
      <p:cViewPr>
        <p:scale>
          <a:sx n="39" d="100"/>
          <a:sy n="39" d="100"/>
        </p:scale>
        <p:origin x="1176" y="72"/>
      </p:cViewPr>
      <p:guideLst>
        <p:guide orient="horz" pos="1612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03EB0-1868-493D-8A5D-268ECD922D02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685800"/>
            <a:ext cx="2203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31D8-FA6E-41CA-B45B-6F86C7D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685800"/>
            <a:ext cx="2203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31D8-FA6E-41CA-B45B-6F86C7D260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7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5907176"/>
            <a:ext cx="27980640" cy="10976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9016960"/>
            <a:ext cx="2304288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0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2050634"/>
            <a:ext cx="7406640" cy="43691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2050634"/>
            <a:ext cx="21671280" cy="43691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4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32904856"/>
            <a:ext cx="27980640" cy="1017016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21703461"/>
            <a:ext cx="27980640" cy="11201397"/>
          </a:xfr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1948165"/>
            <a:ext cx="14538960" cy="33793856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1948165"/>
            <a:ext cx="14538960" cy="33793856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2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1462177"/>
            <a:ext cx="14544677" cy="4776890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6239067"/>
            <a:ext cx="14544677" cy="29502950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11462177"/>
            <a:ext cx="14550390" cy="4776890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6239067"/>
            <a:ext cx="14550390" cy="29502950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9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6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6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2038773"/>
            <a:ext cx="10829927" cy="8676640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2038778"/>
            <a:ext cx="18402300" cy="43703243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10715418"/>
            <a:ext cx="10829927" cy="35026603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5844480"/>
            <a:ext cx="19751040" cy="4231643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4575387"/>
            <a:ext cx="19751040" cy="30723840"/>
          </a:xfr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40076123"/>
            <a:ext cx="19751040" cy="6009637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2050630"/>
            <a:ext cx="29626560" cy="85344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1948165"/>
            <a:ext cx="29626560" cy="33793856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7460750"/>
            <a:ext cx="7680960" cy="272626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4F57B-AF8D-4763-BDCC-1EBD8CC18A1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7460750"/>
            <a:ext cx="10424160" cy="272626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7460750"/>
            <a:ext cx="7680960" cy="272626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066A7-F41D-470B-8D29-8BFC908E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09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7092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660" indent="-1802660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762" indent="-1502216" algn="l" defTabSz="48070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865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11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958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»"/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504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5400" y="0"/>
            <a:ext cx="32893000" cy="17754600"/>
          </a:xfrm>
          <a:prstGeom prst="rect">
            <a:avLst/>
          </a:prstGeo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5400" y="22402800"/>
            <a:ext cx="32918400" cy="70866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8" y="33223498"/>
            <a:ext cx="32918400" cy="18059400"/>
          </a:xfrm>
          <a:prstGeom prst="rect">
            <a:avLst/>
          </a:prstGeom>
          <a:blipFill dpi="0" rotWithShape="1">
            <a:blip r:embed="rId5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>
                  <a:lumMod val="75000"/>
                </a:schemeClr>
              </a:solidFill>
              <a:latin typeface="Eras Demi ITC" panose="020B0805030504020804" pitchFamily="34" charset="0"/>
            </a:endParaRPr>
          </a:p>
        </p:txBody>
      </p:sp>
      <p:pic>
        <p:nvPicPr>
          <p:cNvPr id="1026" name="Picture 2" descr="Image result for cygn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308" y="457200"/>
            <a:ext cx="571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8458200" y="1021140"/>
            <a:ext cx="2346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u="sng" dirty="0" err="1">
                <a:solidFill>
                  <a:schemeClr val="accent6"/>
                </a:solidFill>
                <a:latin typeface="Eras Medium ITC" panose="020B0602030504020804" pitchFamily="34" charset="0"/>
              </a:rPr>
              <a:t>CY</a:t>
            </a:r>
            <a:r>
              <a:rPr lang="en-US" sz="9600" dirty="0" err="1">
                <a:solidFill>
                  <a:schemeClr val="accent6"/>
                </a:solidFill>
                <a:latin typeface="Eras Medium ITC" panose="020B0602030504020804" pitchFamily="34" charset="0"/>
              </a:rPr>
              <a:t>clone</a:t>
            </a:r>
            <a:r>
              <a:rPr lang="en-US" sz="9600" dirty="0">
                <a:solidFill>
                  <a:schemeClr val="accent6"/>
                </a:solidFill>
                <a:latin typeface="Eras Medium ITC" panose="020B0602030504020804" pitchFamily="34" charset="0"/>
              </a:rPr>
              <a:t> </a:t>
            </a:r>
            <a:r>
              <a:rPr lang="en-US" sz="9600" b="1" u="sng" dirty="0">
                <a:solidFill>
                  <a:schemeClr val="accent6"/>
                </a:solidFill>
                <a:latin typeface="Eras Medium ITC" panose="020B0602030504020804" pitchFamily="34" charset="0"/>
              </a:rPr>
              <a:t>G</a:t>
            </a:r>
            <a:r>
              <a:rPr lang="en-US" sz="9600" dirty="0">
                <a:solidFill>
                  <a:schemeClr val="accent6"/>
                </a:solidFill>
                <a:latin typeface="Eras Medium ITC" panose="020B0602030504020804" pitchFamily="34" charset="0"/>
              </a:rPr>
              <a:t>lobal </a:t>
            </a:r>
            <a:r>
              <a:rPr lang="en-US" sz="9600" b="1" u="sng" dirty="0">
                <a:solidFill>
                  <a:schemeClr val="accent6"/>
                </a:solidFill>
                <a:latin typeface="Eras Medium ITC" panose="020B0602030504020804" pitchFamily="34" charset="0"/>
              </a:rPr>
              <a:t>N</a:t>
            </a:r>
            <a:r>
              <a:rPr lang="en-US" sz="9600" dirty="0">
                <a:solidFill>
                  <a:schemeClr val="accent6"/>
                </a:solidFill>
                <a:latin typeface="Eras Medium ITC" panose="020B0602030504020804" pitchFamily="34" charset="0"/>
              </a:rPr>
              <a:t>avigation </a:t>
            </a:r>
            <a:r>
              <a:rPr lang="en-US" sz="9600" b="1" u="sng" dirty="0">
                <a:solidFill>
                  <a:schemeClr val="accent6"/>
                </a:solidFill>
                <a:latin typeface="Eras Medium ITC" panose="020B0602030504020804" pitchFamily="34" charset="0"/>
              </a:rPr>
              <a:t>S</a:t>
            </a:r>
            <a:r>
              <a:rPr lang="en-US" sz="9600" dirty="0">
                <a:solidFill>
                  <a:schemeClr val="accent6"/>
                </a:solidFill>
                <a:latin typeface="Eras Medium ITC" panose="020B0602030504020804" pitchFamily="34" charset="0"/>
              </a:rPr>
              <a:t>atellite </a:t>
            </a:r>
            <a:r>
              <a:rPr lang="en-US" sz="9600" b="1" u="sng" dirty="0">
                <a:solidFill>
                  <a:schemeClr val="accent6"/>
                </a:solidFill>
                <a:latin typeface="Eras Medium ITC" panose="020B0602030504020804" pitchFamily="34" charset="0"/>
              </a:rPr>
              <a:t>S</a:t>
            </a:r>
            <a:r>
              <a:rPr lang="en-US" sz="9600" dirty="0">
                <a:solidFill>
                  <a:schemeClr val="accent6"/>
                </a:solidFill>
                <a:latin typeface="Eras Medium ITC" panose="020B0602030504020804" pitchFamily="34" charset="0"/>
              </a:rPr>
              <a:t>ystem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7754600"/>
            <a:ext cx="32918400" cy="4648200"/>
            <a:chOff x="0" y="13868400"/>
            <a:chExt cx="32918400" cy="4648200"/>
          </a:xfrm>
        </p:grpSpPr>
        <p:sp>
          <p:nvSpPr>
            <p:cNvPr id="10" name="TextBox 9"/>
            <p:cNvSpPr txBox="1"/>
            <p:nvPr/>
          </p:nvSpPr>
          <p:spPr>
            <a:xfrm>
              <a:off x="7874724" y="13958779"/>
              <a:ext cx="24636549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>
                  <a:ln>
                    <a:solidFill>
                      <a:schemeClr val="bg1"/>
                    </a:solidFill>
                  </a:ln>
                  <a:latin typeface="Eras Bold ITC" panose="020B0907030504020204" pitchFamily="34" charset="0"/>
                </a:rPr>
                <a:t>New Tropical Cyclone </a:t>
              </a:r>
            </a:p>
            <a:p>
              <a:pPr algn="ctr"/>
              <a:r>
                <a:rPr lang="en-US" sz="13800" b="1" dirty="0">
                  <a:ln>
                    <a:solidFill>
                      <a:schemeClr val="bg1"/>
                    </a:solidFill>
                  </a:ln>
                  <a:latin typeface="Eras Bold ITC" panose="020B0907030504020204" pitchFamily="34" charset="0"/>
                </a:rPr>
                <a:t>Observing Technologies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0" y="13868400"/>
              <a:ext cx="32918400" cy="0"/>
            </a:xfrm>
            <a:prstGeom prst="line">
              <a:avLst/>
            </a:prstGeom>
            <a:ln w="254000"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8516600"/>
              <a:ext cx="32918400" cy="0"/>
            </a:xfrm>
            <a:prstGeom prst="line">
              <a:avLst/>
            </a:prstGeom>
            <a:ln w="254000"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84772" y="22479000"/>
            <a:ext cx="14683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u="sng" dirty="0">
                <a:solidFill>
                  <a:schemeClr val="bg2"/>
                </a:solidFill>
                <a:latin typeface="Eras Medium ITC" panose="020B0602030504020804" pitchFamily="34" charset="0"/>
              </a:rPr>
              <a:t>D</a:t>
            </a:r>
            <a:r>
              <a:rPr lang="en-US" sz="9600" dirty="0">
                <a:solidFill>
                  <a:schemeClr val="bg2"/>
                </a:solidFill>
                <a:latin typeface="Eras Medium ITC" panose="020B0602030504020804" pitchFamily="34" charset="0"/>
              </a:rPr>
              <a:t>oppler </a:t>
            </a:r>
            <a:r>
              <a:rPr lang="en-US" sz="9600" b="1" u="sng" dirty="0">
                <a:solidFill>
                  <a:schemeClr val="bg2"/>
                </a:solidFill>
                <a:latin typeface="Eras Medium ITC" panose="020B0602030504020804" pitchFamily="34" charset="0"/>
              </a:rPr>
              <a:t>W</a:t>
            </a:r>
            <a:r>
              <a:rPr lang="en-US" sz="9600" dirty="0">
                <a:solidFill>
                  <a:schemeClr val="bg2"/>
                </a:solidFill>
                <a:latin typeface="Eras Medium ITC" panose="020B0602030504020804" pitchFamily="34" charset="0"/>
              </a:rPr>
              <a:t>ind </a:t>
            </a:r>
            <a:r>
              <a:rPr lang="en-US" sz="9600" b="1" u="sng" dirty="0">
                <a:solidFill>
                  <a:schemeClr val="bg2"/>
                </a:solidFill>
                <a:latin typeface="Eras Medium ITC" panose="020B0602030504020804" pitchFamily="34" charset="0"/>
              </a:rPr>
              <a:t>L</a:t>
            </a:r>
            <a:r>
              <a:rPr lang="en-US" sz="9600" dirty="0">
                <a:solidFill>
                  <a:schemeClr val="bg2"/>
                </a:solidFill>
                <a:latin typeface="Eras Medium ITC" panose="020B0602030504020804" pitchFamily="34" charset="0"/>
              </a:rPr>
              <a:t>idar (DWL)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3299400"/>
            <a:ext cx="267384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u="sng" dirty="0">
                <a:solidFill>
                  <a:schemeClr val="bg2">
                    <a:lumMod val="75000"/>
                  </a:schemeClr>
                </a:solidFill>
                <a:latin typeface="Eras Medium ITC" panose="020B0602030504020804" pitchFamily="34" charset="0"/>
              </a:rPr>
              <a:t>S</a:t>
            </a:r>
            <a:r>
              <a:rPr lang="en-US" sz="11500" dirty="0">
                <a:solidFill>
                  <a:schemeClr val="bg2">
                    <a:lumMod val="75000"/>
                  </a:schemeClr>
                </a:solidFill>
                <a:latin typeface="Eras Medium ITC" panose="020B0602030504020804" pitchFamily="34" charset="0"/>
              </a:rPr>
              <a:t>mall </a:t>
            </a:r>
            <a:r>
              <a:rPr lang="en-US" sz="11500" b="1" u="sng" dirty="0">
                <a:solidFill>
                  <a:schemeClr val="bg2">
                    <a:lumMod val="75000"/>
                  </a:schemeClr>
                </a:solidFill>
                <a:latin typeface="Eras Medium ITC" panose="020B0602030504020804" pitchFamily="34" charset="0"/>
              </a:rPr>
              <a:t>U</a:t>
            </a:r>
            <a:r>
              <a:rPr lang="en-US" sz="11500" dirty="0">
                <a:solidFill>
                  <a:schemeClr val="bg2">
                    <a:lumMod val="75000"/>
                  </a:schemeClr>
                </a:solidFill>
                <a:latin typeface="Eras Medium ITC" panose="020B0602030504020804" pitchFamily="34" charset="0"/>
              </a:rPr>
              <a:t>nmanned </a:t>
            </a:r>
            <a:r>
              <a:rPr lang="en-US" sz="11500" b="1" u="sng" dirty="0">
                <a:solidFill>
                  <a:schemeClr val="bg2">
                    <a:lumMod val="75000"/>
                  </a:schemeClr>
                </a:solidFill>
                <a:latin typeface="Eras Medium ITC" panose="020B0602030504020804" pitchFamily="34" charset="0"/>
              </a:rPr>
              <a:t>A</a:t>
            </a:r>
            <a:r>
              <a:rPr lang="en-US" sz="11500" dirty="0">
                <a:solidFill>
                  <a:schemeClr val="bg2">
                    <a:lumMod val="75000"/>
                  </a:schemeClr>
                </a:solidFill>
                <a:latin typeface="Eras Medium ITC" panose="020B0602030504020804" pitchFamily="34" charset="0"/>
              </a:rPr>
              <a:t>ircraft </a:t>
            </a:r>
            <a:r>
              <a:rPr lang="en-US" sz="11500" b="1" u="sng" dirty="0">
                <a:solidFill>
                  <a:schemeClr val="bg2">
                    <a:lumMod val="75000"/>
                  </a:schemeClr>
                </a:solidFill>
                <a:latin typeface="Eras Medium ITC" panose="020B0602030504020804" pitchFamily="34" charset="0"/>
              </a:rPr>
              <a:t>S</a:t>
            </a:r>
            <a:r>
              <a:rPr lang="en-US" sz="11500" dirty="0">
                <a:solidFill>
                  <a:schemeClr val="bg2">
                    <a:lumMod val="75000"/>
                  </a:schemeClr>
                </a:solidFill>
                <a:latin typeface="Eras Medium ITC" panose="020B0602030504020804" pitchFamily="34" charset="0"/>
              </a:rPr>
              <a:t>ystems (</a:t>
            </a:r>
            <a:r>
              <a:rPr lang="en-US" sz="11500" dirty="0" err="1">
                <a:solidFill>
                  <a:schemeClr val="bg2">
                    <a:lumMod val="75000"/>
                  </a:schemeClr>
                </a:solidFill>
                <a:latin typeface="Eras Medium ITC" panose="020B0602030504020804" pitchFamily="34" charset="0"/>
              </a:rPr>
              <a:t>sUAS</a:t>
            </a:r>
            <a:r>
              <a:rPr lang="en-US" sz="11500" dirty="0">
                <a:solidFill>
                  <a:schemeClr val="bg2">
                    <a:lumMod val="75000"/>
                  </a:schemeClr>
                </a:solidFill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2016740"/>
            <a:ext cx="114249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I</a:t>
            </a: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nf</a:t>
            </a:r>
            <a:r>
              <a:rPr lang="en-US" sz="9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r</a:t>
            </a: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ared Dropsondes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25400" y="29489400"/>
            <a:ext cx="32918400" cy="3657600"/>
            <a:chOff x="0" y="13487400"/>
            <a:chExt cx="32918400" cy="3657600"/>
          </a:xfrm>
        </p:grpSpPr>
        <p:sp>
          <p:nvSpPr>
            <p:cNvPr id="12" name="TextBox 11"/>
            <p:cNvSpPr txBox="1"/>
            <p:nvPr/>
          </p:nvSpPr>
          <p:spPr>
            <a:xfrm>
              <a:off x="177799" y="13639800"/>
              <a:ext cx="3154680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0" b="1" dirty="0">
                  <a:ln>
                    <a:solidFill>
                      <a:sysClr val="windowText" lastClr="000000"/>
                    </a:solidFill>
                  </a:ln>
                  <a:latin typeface="Eras Bold ITC" panose="020B0907030504020204" pitchFamily="34" charset="0"/>
                </a:rPr>
                <a:t>Collect new observations in data sparse regions of tropical cyclones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13487400"/>
              <a:ext cx="32918400" cy="0"/>
            </a:xfrm>
            <a:prstGeom prst="line">
              <a:avLst/>
            </a:prstGeom>
            <a:ln w="1905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7145000"/>
              <a:ext cx="32918400" cy="0"/>
            </a:xfrm>
            <a:prstGeom prst="line">
              <a:avLst/>
            </a:prstGeom>
            <a:ln w="1905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3563600" y="44150340"/>
            <a:ext cx="78967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accent6"/>
                </a:solidFill>
                <a:latin typeface="Eras Medium ITC" panose="020B0602030504020804" pitchFamily="34" charset="0"/>
              </a:rPr>
              <a:t>Ocean Gliders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408" y="8458200"/>
            <a:ext cx="27027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T</a:t>
            </a:r>
            <a:r>
              <a:rPr lang="en-US" sz="8000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ime-</a:t>
            </a:r>
            <a:r>
              <a:rPr lang="en-US" sz="80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R</a:t>
            </a:r>
            <a:r>
              <a:rPr lang="en-US" sz="8000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esolved </a:t>
            </a:r>
            <a:r>
              <a:rPr lang="en-US" sz="80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O</a:t>
            </a:r>
            <a:r>
              <a:rPr lang="en-US" sz="8000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bservations of </a:t>
            </a:r>
            <a:r>
              <a:rPr lang="en-US" sz="80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P</a:t>
            </a:r>
            <a:r>
              <a:rPr lang="en-US" sz="8000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recipitation structure and storm </a:t>
            </a:r>
            <a:r>
              <a:rPr lang="en-US" sz="80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I</a:t>
            </a:r>
            <a:r>
              <a:rPr lang="en-US" sz="8000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ntensity with a </a:t>
            </a:r>
            <a:r>
              <a:rPr lang="en-US" sz="80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C</a:t>
            </a:r>
            <a:r>
              <a:rPr lang="en-US" sz="8000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onstellation of </a:t>
            </a:r>
            <a:r>
              <a:rPr lang="en-US" sz="8000" b="1" u="sng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S</a:t>
            </a:r>
            <a:r>
              <a:rPr lang="en-US" sz="8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mallsats</a:t>
            </a:r>
            <a:r>
              <a:rPr lang="en-US" sz="8000" dirty="0">
                <a:solidFill>
                  <a:schemeClr val="accent6">
                    <a:lumMod val="60000"/>
                    <a:lumOff val="40000"/>
                  </a:schemeClr>
                </a:solidFill>
                <a:latin typeface="Eras Medium ITC" panose="020B0602030504020804" pitchFamily="34" charset="0"/>
              </a:rPr>
              <a:t> (TROPICS)</a:t>
            </a:r>
            <a:endParaRPr lang="en-US" sz="8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Users\Lisa.R.Bucci\Downloads\TROPICS_missionOverview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66" y="9323539"/>
            <a:ext cx="6003933" cy="52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39130" y="11915924"/>
            <a:ext cx="73140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Eras Demi ITC" panose="020B0805030504020804" pitchFamily="34" charset="0"/>
              </a:rPr>
              <a:t>TROPICS is a future (scheduled launch in 2022) constellation of </a:t>
            </a:r>
            <a:r>
              <a:rPr lang="en-US" sz="2600" dirty="0">
                <a:highlight>
                  <a:srgbClr val="FF00FF"/>
                </a:highlight>
                <a:latin typeface="Eras Demi ITC" panose="020B0805030504020804" pitchFamily="34" charset="0"/>
              </a:rPr>
              <a:t>6 CubeSats with frequent, dense coverage of microwave observations over the global tropical latitudes.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8130" y="11230124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What is it?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18320" y="13649331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What does it measure?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39130" y="14383053"/>
            <a:ext cx="769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highlight>
                  <a:srgbClr val="FF00FF"/>
                </a:highlight>
                <a:latin typeface="Eras Demi ITC" panose="020B0805030504020804" pitchFamily="34" charset="0"/>
              </a:rPr>
              <a:t>TROPICS will measure temperature, moisture, and precipitation using a 12-channel microwave sensor: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79646"/>
                </a:solidFill>
                <a:highlight>
                  <a:srgbClr val="FF00FF"/>
                </a:highlight>
                <a:latin typeface="Eras Demi ITC" panose="020B0805030504020804" pitchFamily="34" charset="0"/>
              </a:rPr>
              <a:t>Temperature:</a:t>
            </a:r>
            <a:r>
              <a:rPr lang="en-US" sz="2600" dirty="0">
                <a:highlight>
                  <a:srgbClr val="FF00FF"/>
                </a:highlight>
                <a:latin typeface="Eras Demi ITC" panose="020B0805030504020804" pitchFamily="34" charset="0"/>
              </a:rPr>
              <a:t> 8 channels from 91-118 GHz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highlight>
                  <a:srgbClr val="FF00FF"/>
                </a:highlight>
                <a:latin typeface="Eras Demi ITC" panose="020B0805030504020804" pitchFamily="34" charset="0"/>
              </a:rPr>
              <a:t> Water Vapor : 5</a:t>
            </a:r>
            <a:r>
              <a:rPr lang="en-US" sz="2600" dirty="0">
                <a:highlight>
                  <a:srgbClr val="FF00FF"/>
                </a:highlight>
                <a:latin typeface="Eras Demi ITC" panose="020B0805030504020804" pitchFamily="34" charset="0"/>
              </a:rPr>
              <a:t> channels from 91-205 GHz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24120" y="11125199"/>
            <a:ext cx="795528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How will this technology improve TC understanding and forecast?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044758" y="13319759"/>
            <a:ext cx="73140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By providing rapid-refresh moisture, temperature, and precipitation measurements over the tropics.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An unprecedented combination of horizontal and temporal resolution of tropical cyclone life cycles.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Key data to resolve the structural evolution of TC rapid intensification.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t="6968" r="10319" b="3436"/>
          <a:stretch/>
        </p:blipFill>
        <p:spPr>
          <a:xfrm>
            <a:off x="304800" y="43586400"/>
            <a:ext cx="3200400" cy="2528047"/>
          </a:xfrm>
          <a:prstGeom prst="rect">
            <a:avLst/>
          </a:prstGeom>
        </p:spPr>
      </p:pic>
      <p:pic>
        <p:nvPicPr>
          <p:cNvPr id="31" name="Picture 30" descr="SST_IRsonde_vs_BT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1" t="10850" r="6599" b="7291"/>
          <a:stretch/>
        </p:blipFill>
        <p:spPr bwMode="auto">
          <a:xfrm>
            <a:off x="8610600" y="43419489"/>
            <a:ext cx="4572000" cy="504371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3581400" y="4365515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What is it?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86200" y="44370010"/>
            <a:ext cx="4800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Eras Demi ITC" panose="020B0805030504020804" pitchFamily="34" charset="0"/>
              </a:rPr>
              <a:t>An infrared sensor attached to GPS dropsondes that provides </a:t>
            </a: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sea surface temperature </a:t>
            </a:r>
            <a:r>
              <a:rPr lang="en-US" sz="2600" dirty="0">
                <a:latin typeface="Eras Demi ITC" panose="020B0805030504020804" pitchFamily="34" charset="0"/>
              </a:rPr>
              <a:t>in addition to temperature, moisture, winds, and pressure. 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608" y="46905208"/>
            <a:ext cx="8282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How does this technology improve TC understanding and forecast?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" y="48768000"/>
            <a:ext cx="815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Provides insight to ocean cooling under the storm caused by upwelling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Information needed to calculate bulk fluxes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Can be used in the future for coupled model assimilation, verification, and validation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46177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Eras Demi ITC" panose="020B0805030504020804" pitchFamily="34" charset="0"/>
              </a:rPr>
              <a:t>Schematic of modified GPS dropsonde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77200" y="48499455"/>
            <a:ext cx="54372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Eras Demi ITC" panose="020B0805030504020804" pitchFamily="34" charset="0"/>
              </a:rPr>
              <a:t>AXBT vs IR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Eras Demi ITC" panose="020B0805030504020804" pitchFamily="34" charset="0"/>
              </a:rPr>
              <a:t>sonde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Eras Demi ITC" panose="020B0805030504020804" pitchFamily="34" charset="0"/>
              </a:rPr>
              <a:t> SST for 16 pairs of Hurricane Edouard (2014) collocated measurements in lower rain conditions.  The dashed black line shows the ‘perfect’ 1:1 ratio, and the solid black line shows best-fit linear regression (equation shown). The correlation coefficient squared (R</a:t>
            </a:r>
            <a:r>
              <a:rPr lang="en-US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Eras Demi ITC" panose="020B0805030504020804" pitchFamily="34" charset="0"/>
              </a:rPr>
              <a:t>2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Eras Demi ITC" panose="020B0805030504020804" pitchFamily="34" charset="0"/>
              </a:rPr>
              <a:t>) is also given.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3537004" y="44025082"/>
            <a:ext cx="19382592" cy="102159"/>
          </a:xfrm>
          <a:prstGeom prst="line">
            <a:avLst/>
          </a:prstGeom>
          <a:ln w="127000">
            <a:solidFill>
              <a:schemeClr val="bg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-152400" y="42095916"/>
            <a:ext cx="13689404" cy="9262884"/>
          </a:xfrm>
          <a:prstGeom prst="rect">
            <a:avLst/>
          </a:prstGeom>
          <a:noFill/>
          <a:ln w="127000">
            <a:solidFill>
              <a:schemeClr val="bg2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422350" y="14593431"/>
            <a:ext cx="644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Eras Demi ITC" panose="020B0805030504020804" pitchFamily="34" charset="0"/>
              </a:rPr>
              <a:t>Artist rendition of MicroMAS-2 constellation. Orbital configuration has a with 30-minute median revisit rate. 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908000" y="15925800"/>
            <a:ext cx="6819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>
                <a:solidFill>
                  <a:schemeClr val="accent6"/>
                </a:solidFill>
                <a:latin typeface="Eras Demi ITC" panose="020B0805030504020804" pitchFamily="34" charset="0"/>
              </a:rPr>
              <a:t>Science Team is led by  </a:t>
            </a:r>
            <a:r>
              <a:rPr lang="en-US" sz="2400" i="1" dirty="0">
                <a:solidFill>
                  <a:schemeClr val="accent6"/>
                </a:solidFill>
                <a:highlight>
                  <a:srgbClr val="FF00FF"/>
                </a:highlight>
                <a:latin typeface="Eras Demi ITC" panose="020B0805030504020804" pitchFamily="34" charset="0"/>
              </a:rPr>
              <a:t>Dr. </a:t>
            </a:r>
            <a:r>
              <a:rPr lang="en-US" sz="2400" i="1" dirty="0">
                <a:solidFill>
                  <a:schemeClr val="accent6"/>
                </a:solidFill>
                <a:latin typeface="Eras Demi ITC" panose="020B0805030504020804" pitchFamily="34" charset="0"/>
              </a:rPr>
              <a:t>William Blackwell (MIT </a:t>
            </a:r>
            <a:r>
              <a:rPr lang="en-US" sz="2400" i="1" dirty="0">
                <a:solidFill>
                  <a:schemeClr val="accent6"/>
                </a:solidFill>
                <a:highlight>
                  <a:srgbClr val="FF00FF"/>
                </a:highlight>
                <a:latin typeface="Eras Demi ITC" panose="020B0805030504020804" pitchFamily="34" charset="0"/>
              </a:rPr>
              <a:t>Lincoln Laboratory</a:t>
            </a:r>
            <a:r>
              <a:rPr lang="en-US" sz="2400" i="1" dirty="0">
                <a:solidFill>
                  <a:schemeClr val="accent6"/>
                </a:solidFill>
                <a:latin typeface="Eras Demi ITC" panose="020B0805030504020804" pitchFamily="34" charset="0"/>
              </a:rPr>
              <a:t>) and is a collaboration between NASA, NOAA, U. of Miami, and U. Wisconsin scientists.  </a:t>
            </a:r>
          </a:p>
        </p:txBody>
      </p:sp>
      <p:pic>
        <p:nvPicPr>
          <p:cNvPr id="51" name="image3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6685867" y="33832800"/>
            <a:ext cx="6080133" cy="4766608"/>
          </a:xfrm>
          <a:prstGeom prst="rect">
            <a:avLst/>
          </a:prstGeom>
          <a:ln/>
        </p:spPr>
      </p:pic>
      <p:sp>
        <p:nvSpPr>
          <p:cNvPr id="49" name="Rectangle 48"/>
          <p:cNvSpPr/>
          <p:nvPr/>
        </p:nvSpPr>
        <p:spPr>
          <a:xfrm>
            <a:off x="26517600" y="38599408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</a:rPr>
              <a:t>Summary of all wind speed data collected during Coyote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</a:rPr>
              <a:t>sUAS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</a:rPr>
              <a:t> flights in 2017–2018 (colored dots, m s-1) as a function of time and height above sea level (ASL).  Flights 1–4 and 7 were typical “stepped descent” flight patterns, while flights 5–6 were “glider” flights.</a:t>
            </a:r>
          </a:p>
        </p:txBody>
      </p:sp>
      <p:pic>
        <p:nvPicPr>
          <p:cNvPr id="54" name="image4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6200" y="35405437"/>
            <a:ext cx="8061697" cy="4038600"/>
          </a:xfrm>
          <a:prstGeom prst="rect">
            <a:avLst/>
          </a:prstGeom>
          <a:ln/>
        </p:spPr>
      </p:pic>
      <p:sp>
        <p:nvSpPr>
          <p:cNvPr id="55" name="Rectangle 54"/>
          <p:cNvSpPr/>
          <p:nvPr/>
        </p:nvSpPr>
        <p:spPr>
          <a:xfrm>
            <a:off x="76200" y="39590008"/>
            <a:ext cx="8175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</a:rPr>
              <a:t>Coyote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</a:rPr>
              <a:t>sUAS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</a:rPr>
              <a:t> launch sequence.  a) Coyote released in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</a:rPr>
              <a:t>sonobuoy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</a:rPr>
              <a:t> canister from P-3.  b) Parachute slows descent.  c) Canister falls away and wings/stabilizers deploy.  d) Parachute detaches.  e) Motor starts and Coyote levels out.  f) Coyote attains level flight and begins operations.  </a:t>
            </a:r>
            <a:r>
              <a:rPr lang="en-US" sz="2000" i="1" dirty="0">
                <a:solidFill>
                  <a:schemeClr val="bg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</a:rPr>
              <a:t>Images were captured from a video provided courtesy of Raytheon Corporation.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29600" y="35273159"/>
            <a:ext cx="6225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What is it?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05800" y="37787759"/>
            <a:ext cx="53836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What does it measure?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868400" y="35141734"/>
            <a:ext cx="129462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How has this technology improved our understanding of TCs?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60996" y="35990153"/>
            <a:ext cx="54598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Eras Demi ITC" panose="020B0805030504020804" pitchFamily="34" charset="0"/>
              </a:rPr>
              <a:t>sUAS</a:t>
            </a:r>
            <a:r>
              <a:rPr lang="en-US" sz="2600" dirty="0">
                <a:latin typeface="Eras Demi ITC" panose="020B0805030504020804" pitchFamily="34" charset="0"/>
              </a:rPr>
              <a:t> is an expendable platform released from the NOAA WP-3D and flies near the ocean surface (below 1.5 km).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34400" y="39166800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Temperature</a:t>
            </a:r>
            <a:r>
              <a:rPr lang="en-US" sz="2600" dirty="0">
                <a:latin typeface="Eras Demi ITC" panose="020B0805030504020804" pitchFamily="34" charset="0"/>
              </a:rPr>
              <a:t>, </a:t>
            </a: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humidity</a:t>
            </a:r>
            <a:r>
              <a:rPr lang="en-US" sz="2600" dirty="0">
                <a:latin typeface="Eras Demi ITC" panose="020B0805030504020804" pitchFamily="34" charset="0"/>
              </a:rPr>
              <a:t>, </a:t>
            </a: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pressure</a:t>
            </a:r>
            <a:r>
              <a:rPr lang="en-US" sz="2600" dirty="0">
                <a:latin typeface="Eras Demi ITC" panose="020B0805030504020804" pitchFamily="34" charset="0"/>
              </a:rPr>
              <a:t> and </a:t>
            </a: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sea surface temperature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High spatial and temporal (5Hz) resolution horizontal and vertical </a:t>
            </a: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winds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3868400" y="39692759"/>
            <a:ext cx="129652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How will we use this technology in the future?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249399" y="36552208"/>
            <a:ext cx="122682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Increased observational coverage of the TC boundary layer especially in the eyewall and the inflow layer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Measurements used to estimate turbulence characteristics within the hurricane eyewall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Comparison to numerical model output reveals potential areas for improvement within the boundary layer parameterization scheme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4268449" y="40614600"/>
            <a:ext cx="182428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Direct calculation of surface heat, moisture, and momentum fluxes to eliminate use of exchange coefficients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Provide observations to operational models for assimilation in real time 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Modify numerical model physical parameterization schemes and estimations based on </a:t>
            </a:r>
            <a:r>
              <a:rPr lang="en-US" sz="2600" dirty="0" err="1">
                <a:latin typeface="Eras Demi ITC" panose="020B0805030504020804" pitchFamily="34" charset="0"/>
              </a:rPr>
              <a:t>sUAS</a:t>
            </a:r>
            <a:r>
              <a:rPr lang="en-US" sz="2600" dirty="0">
                <a:latin typeface="Eras Demi ITC" panose="020B0805030504020804" pitchFamily="34" charset="0"/>
              </a:rPr>
              <a:t> observations and future composite analyses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Test improved </a:t>
            </a:r>
            <a:r>
              <a:rPr lang="en-US" sz="2600" dirty="0" err="1">
                <a:latin typeface="Eras Demi ITC" panose="020B0805030504020804" pitchFamily="34" charset="0"/>
              </a:rPr>
              <a:t>sUAS</a:t>
            </a:r>
            <a:r>
              <a:rPr lang="en-US" sz="2600" dirty="0">
                <a:latin typeface="Eras Demi ITC" panose="020B0805030504020804" pitchFamily="34" charset="0"/>
              </a:rPr>
              <a:t> platforms that increase flight longevity, utilize upgraded autopilot capabilities, and extend data transmission radii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574750" y="28013561"/>
            <a:ext cx="619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Eras Demi ITC" panose="020B0805030504020804" pitchFamily="34" charset="0"/>
              </a:rPr>
              <a:t>(a) Visible (b) IR satellite imagery of Hurricane Earl with flight track overlaid (white) and downwind leg (cyan). (c) DWL wind speed profiles collected during the downwind leg.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315200" y="24729519"/>
            <a:ext cx="78243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Eras Demi ITC" panose="020B0805030504020804" pitchFamily="34" charset="0"/>
              </a:rPr>
              <a:t>The DWL is an instrument flown on the NOAA WP-3D that uses a low powered </a:t>
            </a:r>
            <a:r>
              <a:rPr lang="el-GR" sz="2600" dirty="0">
                <a:latin typeface="Eras Demi ITC" panose="020B0805030504020804" pitchFamily="34" charset="0"/>
              </a:rPr>
              <a:t>1.6-μ</a:t>
            </a:r>
            <a:r>
              <a:rPr lang="en-US" sz="2600" dirty="0">
                <a:latin typeface="Eras Demi ITC" panose="020B0805030504020804" pitchFamily="34" charset="0"/>
              </a:rPr>
              <a:t>m laser.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34200" y="24043719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65000"/>
                    <a:lumOff val="35000"/>
                  </a:schemeClr>
                </a:solidFill>
                <a:latin typeface="Eras Demi ITC" panose="020B0805030504020804" pitchFamily="34" charset="0"/>
              </a:rPr>
              <a:t>What is it?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8000" y="25984200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65000"/>
                    <a:lumOff val="35000"/>
                  </a:schemeClr>
                </a:solidFill>
                <a:latin typeface="Eras Demi ITC" panose="020B0805030504020804" pitchFamily="34" charset="0"/>
              </a:rPr>
              <a:t>What does it measure?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544800" y="22684145"/>
            <a:ext cx="10877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65000"/>
                    <a:lumOff val="35000"/>
                  </a:schemeClr>
                </a:solidFill>
                <a:latin typeface="Eras Demi ITC" panose="020B0805030504020804" pitchFamily="34" charset="0"/>
              </a:rPr>
              <a:t>How has this technology improved our understanding of TCs?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636838" y="24154924"/>
            <a:ext cx="10785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DWL is complementary to other wind-observing instruments (</a:t>
            </a:r>
            <a:r>
              <a:rPr lang="en-US" sz="2600" dirty="0" err="1">
                <a:latin typeface="Eras Demi ITC" panose="020B0805030504020804" pitchFamily="34" charset="0"/>
              </a:rPr>
              <a:t>ie</a:t>
            </a:r>
            <a:r>
              <a:rPr lang="en-US" sz="2600" dirty="0">
                <a:latin typeface="Eras Demi ITC" panose="020B0805030504020804" pitchFamily="34" charset="0"/>
              </a:rPr>
              <a:t>. Radars, SFMR), particularly in sheared storms with an asymmetric distribution of precipitation 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Continuous high vertical resolution (50 m) offers more detailed look at the storm boundary layer.</a:t>
            </a:r>
          </a:p>
        </p:txBody>
      </p:sp>
      <p:pic>
        <p:nvPicPr>
          <p:cNvPr id="1030" name="Picture 6" descr="https://www.mdpi.com/sensors/sensors-18-04288/article_deploy/html/images/sensors-18-04288-g00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308" y="22631401"/>
            <a:ext cx="5294292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7315200" y="26753641"/>
            <a:ext cx="78243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Eras Demi ITC" panose="020B0805030504020804" pitchFamily="34" charset="0"/>
              </a:rPr>
              <a:t>The light along the beam measures  the movement of aerosols.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Eras Demi ITC" panose="020B0805030504020804" pitchFamily="34" charset="0"/>
              </a:rPr>
              <a:t>Wind profiles </a:t>
            </a:r>
            <a:r>
              <a:rPr lang="en-US" sz="2600" dirty="0">
                <a:latin typeface="Eras Demi ITC" panose="020B0805030504020804" pitchFamily="34" charset="0"/>
              </a:rPr>
              <a:t>are created from the combinations of multiple beams.  The DWL measures wind along the flight path in precipitation-free regions of tropical systems.</a:t>
            </a:r>
          </a:p>
        </p:txBody>
      </p:sp>
      <p:pic>
        <p:nvPicPr>
          <p:cNvPr id="1032" name="Picture 8" descr="Remotesensing 10 00825 g001 5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1" y="24154924"/>
            <a:ext cx="5068957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28600" y="2886069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Eras Demi ITC" panose="020B0805030504020804" pitchFamily="34" charset="0"/>
              </a:rPr>
              <a:t>DWL bi-axial scanner points above or below aircraft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468600" y="26289000"/>
            <a:ext cx="10877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65000"/>
                    <a:lumOff val="35000"/>
                  </a:schemeClr>
                </a:solidFill>
                <a:latin typeface="Eras Demi ITC" panose="020B0805030504020804" pitchFamily="34" charset="0"/>
              </a:rPr>
              <a:t>What is next?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5621000" y="26982241"/>
            <a:ext cx="107855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Transmission of retrieved wind profile data to ground servers in real-time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Data impact studies using regional operational and experimental numerical models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4800" y="6214408"/>
            <a:ext cx="8068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Eras Demi ITC" panose="020B0805030504020804" pitchFamily="34" charset="0"/>
              </a:rPr>
              <a:t>An example of the spatial coverage of CYGNSS wind speed retrievals over a 6-hour window. The thin gray line traces the center of the TC, while the black segment highlights the TC’s position during this period. </a:t>
            </a:r>
            <a:r>
              <a:rPr lang="en-US" sz="2400" i="1" dirty="0">
                <a:solidFill>
                  <a:schemeClr val="accent6"/>
                </a:solidFill>
                <a:latin typeface="Eras Demi ITC" panose="020B0805030504020804" pitchFamily="34" charset="0"/>
              </a:rPr>
              <a:t>Credit: B. </a:t>
            </a:r>
            <a:r>
              <a:rPr lang="en-US" sz="2400" i="1" dirty="0" err="1">
                <a:solidFill>
                  <a:schemeClr val="accent6"/>
                </a:solidFill>
                <a:latin typeface="Eras Demi ITC" panose="020B0805030504020804" pitchFamily="34" charset="0"/>
              </a:rPr>
              <a:t>McNoldy</a:t>
            </a:r>
            <a:endParaRPr lang="en-US" sz="2400" i="1" dirty="0">
              <a:solidFill>
                <a:schemeClr val="accent6"/>
              </a:solidFill>
              <a:latin typeface="Eras Demi ITC" panose="020B08050305040208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0408"/>
            <a:ext cx="8080912" cy="514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839200" y="3276600"/>
            <a:ext cx="73140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Eras Demi ITC" panose="020B0805030504020804" pitchFamily="34" charset="0"/>
              </a:rPr>
              <a:t>CYGNSS is a constellation of 8 micro-satellites with extensive spatial coverage of the global tropical latitudes.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58200" y="2590800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What is it?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458200" y="4793397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What does it measure?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839200" y="5527119"/>
            <a:ext cx="769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Eras Demi ITC" panose="020B0805030504020804" pitchFamily="34" charset="0"/>
              </a:rPr>
              <a:t>The CYGNSS satellites measure signals from existing GPS satellites  and signals reflected off the Earth’s surface. These two pieces of information are used in an algorithm to estimate </a:t>
            </a: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surface wind speed</a:t>
            </a:r>
            <a:r>
              <a:rPr lang="en-US" sz="2600" dirty="0">
                <a:latin typeface="Eras Demi ITC" panose="020B0805030504020804" pitchFamily="34" charset="0"/>
              </a:rPr>
              <a:t>.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6428720" y="2514600"/>
            <a:ext cx="795528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How has this technology improved TC understanding and forecasts?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749358" y="4648200"/>
            <a:ext cx="731400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Initial studies show an improvement in short term (0-48h) intensity forecasts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Data provides enhanced estimates of storm size and surface integrated kinetic energy (IKE).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Adding directional information to the CYGNSS wind speeds using the </a:t>
            </a:r>
            <a:r>
              <a:rPr lang="en-US" sz="2600" dirty="0" err="1">
                <a:latin typeface="Eras Demi ITC" panose="020B0805030504020804" pitchFamily="34" charset="0"/>
              </a:rPr>
              <a:t>variational</a:t>
            </a:r>
            <a:r>
              <a:rPr lang="en-US" sz="2600" dirty="0">
                <a:latin typeface="Eras Demi ITC" panose="020B0805030504020804" pitchFamily="34" charset="0"/>
              </a:rPr>
              <a:t> dimension analysis method improves storm structure and forecast further. 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4750358" y="2590800"/>
            <a:ext cx="77870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How will we use this technology in the future?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5070996" y="4267200"/>
            <a:ext cx="73140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  <a:latin typeface="Eras Demi ITC" panose="020B0805030504020804" pitchFamily="34" charset="0"/>
              </a:rPr>
              <a:t>Words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  <a:latin typeface="Eras Demi ITC" panose="020B0805030504020804" pitchFamily="34" charset="0"/>
              </a:rPr>
              <a:t>More words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  <a:latin typeface="Eras Demi ITC" panose="020B0805030504020804" pitchFamily="34" charset="0"/>
              </a:rPr>
              <a:t>Seriously help me</a:t>
            </a:r>
          </a:p>
        </p:txBody>
      </p:sp>
      <p:pic>
        <p:nvPicPr>
          <p:cNvPr id="1031" name="Picture 7" descr="Image result for aoml ocean glider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23051" r="11193" b="9863"/>
          <a:stretch/>
        </p:blipFill>
        <p:spPr bwMode="auto">
          <a:xfrm>
            <a:off x="13716000" y="45567600"/>
            <a:ext cx="7244354" cy="384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13792200" y="49453800"/>
            <a:ext cx="7267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Eras Demi ITC" panose="020B0805030504020804" pitchFamily="34" charset="0"/>
              </a:rPr>
              <a:t>Image of underwater vehicle with wings deployed.</a:t>
            </a: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Eras Demi ITC" panose="020B0805030504020804" pitchFamily="34" charset="0"/>
            </a:endParaRPr>
          </a:p>
          <a:p>
            <a:r>
              <a:rPr lang="en-US" sz="2000" i="1" dirty="0">
                <a:solidFill>
                  <a:schemeClr val="accent6"/>
                </a:solidFill>
                <a:latin typeface="Eras Demi ITC" panose="020B0805030504020804" pitchFamily="34" charset="0"/>
              </a:rPr>
              <a:t>Find out more about gliders at the AOML website: https://www.aoml.noaa.gov/phod/goos/gliders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1411" y="44238053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What is it?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1701759" y="44979610"/>
            <a:ext cx="51128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Eras Demi ITC" panose="020B0805030504020804" pitchFamily="34" charset="0"/>
              </a:rPr>
              <a:t>It is an autonomous underwater vehicle that uses small changes in buoyancy with wings to propel itself by converting vertical motion into horizontal motion.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6346150" y="44237464"/>
            <a:ext cx="6419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What does it measure?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6938308" y="44958000"/>
            <a:ext cx="59292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Salinity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Dissolved Oxygen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Chlorophyll Concentration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accent6"/>
                </a:solidFill>
                <a:latin typeface="Eras Demi ITC" panose="020B0805030504020804" pitchFamily="34" charset="0"/>
              </a:rPr>
              <a:t>Chromophoric</a:t>
            </a:r>
            <a:r>
              <a:rPr lang="en-US" sz="2600" dirty="0">
                <a:solidFill>
                  <a:schemeClr val="accent6"/>
                </a:solidFill>
                <a:latin typeface="Eras Demi ITC" panose="020B0805030504020804" pitchFamily="34" charset="0"/>
              </a:rPr>
              <a:t> Dissolved Organic Matter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1412200" y="47574938"/>
            <a:ext cx="11514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Eras Demi ITC" panose="020B0805030504020804" pitchFamily="34" charset="0"/>
              </a:rPr>
              <a:t>How has this technology improved our understanding of TCs?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412200" y="49054941"/>
            <a:ext cx="11353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Glider data helps reduce errors of simulated ocean conditions used to initialize the ocean-atmosphere forecast models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Eras Demi ITC" panose="020B0805030504020804" pitchFamily="34" charset="0"/>
              </a:rPr>
              <a:t>Ocean observations helped to significantly reduce the error of Hurricane Gonzalo (2014) intensity forecast</a:t>
            </a:r>
          </a:p>
        </p:txBody>
      </p:sp>
      <p:pic>
        <p:nvPicPr>
          <p:cNvPr id="85" name="Picture 84" descr="hov_rt_rain_114_183_206GHz.png">
            <a:extLst>
              <a:ext uri="{FF2B5EF4-FFF2-40B4-BE49-F238E27FC236}">
                <a16:creationId xmlns:a16="http://schemas.microsoft.com/office/drawing/2014/main" id="{CEE9BE8E-79A6-EB4B-8DC1-7B4633CEFA2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70882"/>
            <a:ext cx="8083296" cy="39388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Picture 1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0B0CD26-0BA2-0E46-9916-A11665B6E1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16214"/>
            <a:ext cx="8803448" cy="51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52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2419</TotalTime>
  <Words>1139</Words>
  <Application>Microsoft Macintosh PowerPoint</Application>
  <PresentationFormat>Custom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Eras Bold ITC</vt:lpstr>
      <vt:lpstr>Eras Demi ITC</vt:lpstr>
      <vt:lpstr>Eras Medium ITC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R. Bucci</dc:creator>
  <cp:lastModifiedBy>Jason Dunion</cp:lastModifiedBy>
  <cp:revision>103</cp:revision>
  <dcterms:created xsi:type="dcterms:W3CDTF">2019-10-25T17:12:06Z</dcterms:created>
  <dcterms:modified xsi:type="dcterms:W3CDTF">2019-11-07T16:46:39Z</dcterms:modified>
</cp:coreProperties>
</file>