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8" r:id="rId2"/>
    <p:sldId id="339" r:id="rId3"/>
    <p:sldId id="267" r:id="rId4"/>
    <p:sldId id="364" r:id="rId5"/>
    <p:sldId id="269" r:id="rId6"/>
    <p:sldId id="274" r:id="rId7"/>
    <p:sldId id="344" r:id="rId8"/>
    <p:sldId id="345" r:id="rId9"/>
    <p:sldId id="361" r:id="rId10"/>
    <p:sldId id="355" r:id="rId11"/>
    <p:sldId id="324" r:id="rId12"/>
    <p:sldId id="342" r:id="rId13"/>
    <p:sldId id="280" r:id="rId14"/>
    <p:sldId id="359" r:id="rId15"/>
    <p:sldId id="366" r:id="rId16"/>
    <p:sldId id="343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6FF"/>
    <a:srgbClr val="8A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1067" autoAdjust="0"/>
  </p:normalViewPr>
  <p:slideViewPr>
    <p:cSldViewPr snapToGrid="0" snapToObjects="1">
      <p:cViewPr varScale="1">
        <p:scale>
          <a:sx n="83" d="100"/>
          <a:sy n="83" d="100"/>
        </p:scale>
        <p:origin x="-1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AFB162-6AFB-4E74-9501-636F742852EE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7D6CD3-CB44-4B27-A8FC-26269D73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90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</a:t>
            </a:r>
            <a:r>
              <a:rPr lang="en-US" baseline="0" dirty="0" smtClean="0"/>
              <a:t> 3 to Cat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D6CD3-CB44-4B27-A8FC-26269D73B3B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D6CD3-CB44-4B27-A8FC-26269D73B3B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Cat</a:t>
            </a:r>
            <a:r>
              <a:rPr lang="en-US" baseline="0" smtClean="0"/>
              <a:t> 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D6CD3-CB44-4B27-A8FC-26269D73B3B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4am LST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4F76-09D0-914D-AB3E-9B66352E55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1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4am LST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4F76-09D0-914D-AB3E-9B66352E55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1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Krueger &amp; </a:t>
            </a:r>
            <a:r>
              <a:rPr lang="en-US" dirty="0" err="1" smtClean="0"/>
              <a:t>Zulauf</a:t>
            </a:r>
            <a:r>
              <a:rPr lang="en-US" dirty="0" smtClean="0"/>
              <a:t> 2005</a:t>
            </a:r>
          </a:p>
          <a:p>
            <a:r>
              <a:rPr lang="en-US" dirty="0" err="1" smtClean="0"/>
              <a:t>Fovell</a:t>
            </a:r>
            <a:r>
              <a:rPr lang="en-US" baseline="0" dirty="0" smtClean="0"/>
              <a:t>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D6CD3-CB44-4B27-A8FC-26269D73B3B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0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7BAB-B7D2-4D59-A694-C170F3F6AC49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B814-CD71-4181-A810-5579ECF79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EA8D2-5328-4FF0-8CC2-072C4B7B2A83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CECA-EE49-4997-BF31-A3C8E3D0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31DE-99B1-4BFE-B3E3-01A2470B2FCA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AC8D-5938-4AB4-99CA-7BE1A90FE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4128-C4DE-41A8-851C-8371138A728B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535A-3128-44D0-98BA-CEF58906D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E187-9FBD-4C52-96B7-76E83494A943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C4E8-A57D-46CF-82D3-1594EF10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19975-FEE1-4B41-9B0B-2B2AA1A98AA9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7CA9-E891-4EFC-8EDA-97D778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6D02-687D-4FCD-B2E1-3187DEB87457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3BA4B-C35E-4D7B-97E5-E3657C9A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E003-D223-45DF-AC32-A09EF95FBFDE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4339-D1FC-4B00-8D1A-2CB339817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E3F6-BFB5-45B3-8E75-00ACDBDE9D62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99DB-C96D-4C39-8474-563A885E7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C78A2-F07D-48AF-A840-8590F2E87EDA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B61B7-EB72-4C13-AC40-B1006B4EA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07870-F97B-4762-A064-6EC5DF508908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71122-429D-45A3-A3E4-E96351F6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DA6FF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DD09EC-6CF3-4FAA-9261-86834A7118DE}" type="datetimeFigureOut">
              <a:rPr lang="en-US"/>
              <a:pPr>
                <a:defRPr/>
              </a:pPr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E18A05-4F9D-4B13-94A9-2797C2F05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jpg"/><Relationship Id="rId3" Type="http://schemas.openxmlformats.org/officeDocument/2006/relationships/image" Target="../media/image16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37.jpeg"/><Relationship Id="rId5" Type="http://schemas.openxmlformats.org/officeDocument/2006/relationships/image" Target="../media/image164.jpeg"/><Relationship Id="rId6" Type="http://schemas.openxmlformats.org/officeDocument/2006/relationships/image" Target="../media/image165.jpeg"/><Relationship Id="rId7" Type="http://schemas.openxmlformats.org/officeDocument/2006/relationships/image" Target="../media/image43.jpeg"/><Relationship Id="rId8" Type="http://schemas.openxmlformats.org/officeDocument/2006/relationships/image" Target="../media/image166.jpeg"/><Relationship Id="rId9" Type="http://schemas.openxmlformats.org/officeDocument/2006/relationships/image" Target="../media/image167.jpeg"/><Relationship Id="rId10" Type="http://schemas.openxmlformats.org/officeDocument/2006/relationships/image" Target="../media/image168.jpeg"/><Relationship Id="rId11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4" Type="http://schemas.openxmlformats.org/officeDocument/2006/relationships/image" Target="../media/image170.jpeg"/><Relationship Id="rId5" Type="http://schemas.openxmlformats.org/officeDocument/2006/relationships/image" Target="../media/image171.jpeg"/><Relationship Id="rId6" Type="http://schemas.openxmlformats.org/officeDocument/2006/relationships/image" Target="../media/image172.jpeg"/><Relationship Id="rId7" Type="http://schemas.openxmlformats.org/officeDocument/2006/relationships/image" Target="../media/image173.jpeg"/><Relationship Id="rId8" Type="http://schemas.openxmlformats.org/officeDocument/2006/relationships/image" Target="../media/image174.jpeg"/><Relationship Id="rId9" Type="http://schemas.openxmlformats.org/officeDocument/2006/relationships/image" Target="../media/image175.jpeg"/><Relationship Id="rId10" Type="http://schemas.openxmlformats.org/officeDocument/2006/relationships/image" Target="../media/image176.jpeg"/><Relationship Id="rId11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1.jpg"/><Relationship Id="rId12" Type="http://schemas.openxmlformats.org/officeDocument/2006/relationships/image" Target="../media/image192.jpg"/><Relationship Id="rId13" Type="http://schemas.openxmlformats.org/officeDocument/2006/relationships/image" Target="../media/image193.jpg"/><Relationship Id="rId14" Type="http://schemas.openxmlformats.org/officeDocument/2006/relationships/image" Target="../media/image194.jpg"/><Relationship Id="rId15" Type="http://schemas.openxmlformats.org/officeDocument/2006/relationships/image" Target="../media/image195.jpg"/><Relationship Id="rId16" Type="http://schemas.openxmlformats.org/officeDocument/2006/relationships/image" Target="../media/image196.jpg"/><Relationship Id="rId17" Type="http://schemas.openxmlformats.org/officeDocument/2006/relationships/image" Target="../media/image197.jpg"/><Relationship Id="rId18" Type="http://schemas.openxmlformats.org/officeDocument/2006/relationships/image" Target="../media/image198.jpg"/><Relationship Id="rId19" Type="http://schemas.openxmlformats.org/officeDocument/2006/relationships/image" Target="../media/image19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2.jpg"/><Relationship Id="rId3" Type="http://schemas.openxmlformats.org/officeDocument/2006/relationships/image" Target="../media/image183.jpg"/><Relationship Id="rId4" Type="http://schemas.openxmlformats.org/officeDocument/2006/relationships/image" Target="../media/image184.jpg"/><Relationship Id="rId5" Type="http://schemas.openxmlformats.org/officeDocument/2006/relationships/image" Target="../media/image185.jpg"/><Relationship Id="rId6" Type="http://schemas.openxmlformats.org/officeDocument/2006/relationships/image" Target="../media/image186.jpg"/><Relationship Id="rId7" Type="http://schemas.openxmlformats.org/officeDocument/2006/relationships/image" Target="../media/image187.jpg"/><Relationship Id="rId8" Type="http://schemas.openxmlformats.org/officeDocument/2006/relationships/image" Target="../media/image188.jpg"/><Relationship Id="rId9" Type="http://schemas.openxmlformats.org/officeDocument/2006/relationships/image" Target="../media/image189.jpg"/><Relationship Id="rId10" Type="http://schemas.openxmlformats.org/officeDocument/2006/relationships/image" Target="../media/image19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5.jpeg"/><Relationship Id="rId47" Type="http://schemas.openxmlformats.org/officeDocument/2006/relationships/image" Target="../media/image46.jpeg"/><Relationship Id="rId48" Type="http://schemas.openxmlformats.org/officeDocument/2006/relationships/image" Target="../media/image47.jpeg"/><Relationship Id="rId49" Type="http://schemas.openxmlformats.org/officeDocument/2006/relationships/image" Target="../media/image48.jpeg"/><Relationship Id="rId20" Type="http://schemas.openxmlformats.org/officeDocument/2006/relationships/image" Target="../media/image19.jpeg"/><Relationship Id="rId21" Type="http://schemas.openxmlformats.org/officeDocument/2006/relationships/image" Target="../media/image20.jpeg"/><Relationship Id="rId22" Type="http://schemas.openxmlformats.org/officeDocument/2006/relationships/image" Target="../media/image21.jpeg"/><Relationship Id="rId23" Type="http://schemas.openxmlformats.org/officeDocument/2006/relationships/image" Target="../media/image22.jpeg"/><Relationship Id="rId24" Type="http://schemas.openxmlformats.org/officeDocument/2006/relationships/image" Target="../media/image23.jpeg"/><Relationship Id="rId25" Type="http://schemas.openxmlformats.org/officeDocument/2006/relationships/image" Target="../media/image24.jpeg"/><Relationship Id="rId26" Type="http://schemas.openxmlformats.org/officeDocument/2006/relationships/image" Target="../media/image25.jpeg"/><Relationship Id="rId27" Type="http://schemas.openxmlformats.org/officeDocument/2006/relationships/image" Target="../media/image26.jpeg"/><Relationship Id="rId28" Type="http://schemas.openxmlformats.org/officeDocument/2006/relationships/image" Target="../media/image27.jpeg"/><Relationship Id="rId29" Type="http://schemas.openxmlformats.org/officeDocument/2006/relationships/image" Target="../media/image28.jpeg"/><Relationship Id="rId50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30" Type="http://schemas.openxmlformats.org/officeDocument/2006/relationships/image" Target="../media/image29.jpeg"/><Relationship Id="rId31" Type="http://schemas.openxmlformats.org/officeDocument/2006/relationships/image" Target="../media/image30.jpeg"/><Relationship Id="rId32" Type="http://schemas.openxmlformats.org/officeDocument/2006/relationships/image" Target="../media/image31.jpeg"/><Relationship Id="rId9" Type="http://schemas.openxmlformats.org/officeDocument/2006/relationships/image" Target="../media/image8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33" Type="http://schemas.openxmlformats.org/officeDocument/2006/relationships/image" Target="../media/image32.jpeg"/><Relationship Id="rId34" Type="http://schemas.openxmlformats.org/officeDocument/2006/relationships/image" Target="../media/image33.jpeg"/><Relationship Id="rId35" Type="http://schemas.openxmlformats.org/officeDocument/2006/relationships/image" Target="../media/image34.jpeg"/><Relationship Id="rId36" Type="http://schemas.openxmlformats.org/officeDocument/2006/relationships/image" Target="../media/image35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Relationship Id="rId37" Type="http://schemas.openxmlformats.org/officeDocument/2006/relationships/image" Target="../media/image36.jpeg"/><Relationship Id="rId38" Type="http://schemas.openxmlformats.org/officeDocument/2006/relationships/image" Target="../media/image37.jpeg"/><Relationship Id="rId39" Type="http://schemas.openxmlformats.org/officeDocument/2006/relationships/image" Target="../media/image38.jpeg"/><Relationship Id="rId40" Type="http://schemas.openxmlformats.org/officeDocument/2006/relationships/image" Target="../media/image39.jpeg"/><Relationship Id="rId41" Type="http://schemas.openxmlformats.org/officeDocument/2006/relationships/image" Target="../media/image40.jpeg"/><Relationship Id="rId42" Type="http://schemas.openxmlformats.org/officeDocument/2006/relationships/image" Target="../media/image41.jpeg"/><Relationship Id="rId43" Type="http://schemas.openxmlformats.org/officeDocument/2006/relationships/image" Target="../media/image42.jpeg"/><Relationship Id="rId44" Type="http://schemas.openxmlformats.org/officeDocument/2006/relationships/image" Target="../media/image43.jpeg"/><Relationship Id="rId45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20" Type="http://schemas.openxmlformats.org/officeDocument/2006/relationships/image" Target="../media/image45.jpeg"/><Relationship Id="rId21" Type="http://schemas.openxmlformats.org/officeDocument/2006/relationships/image" Target="../media/image23.jpeg"/><Relationship Id="rId10" Type="http://schemas.openxmlformats.org/officeDocument/2006/relationships/image" Target="../media/image56.jpg"/><Relationship Id="rId11" Type="http://schemas.openxmlformats.org/officeDocument/2006/relationships/image" Target="../media/image57.jpg"/><Relationship Id="rId12" Type="http://schemas.openxmlformats.org/officeDocument/2006/relationships/image" Target="../media/image40.jpeg"/><Relationship Id="rId13" Type="http://schemas.openxmlformats.org/officeDocument/2006/relationships/image" Target="../media/image18.jpeg"/><Relationship Id="rId14" Type="http://schemas.openxmlformats.org/officeDocument/2006/relationships/image" Target="../media/image58.jpg"/><Relationship Id="rId15" Type="http://schemas.openxmlformats.org/officeDocument/2006/relationships/image" Target="../media/image59.jpg"/><Relationship Id="rId16" Type="http://schemas.openxmlformats.org/officeDocument/2006/relationships/image" Target="../media/image42.jpeg"/><Relationship Id="rId17" Type="http://schemas.openxmlformats.org/officeDocument/2006/relationships/image" Target="../media/image20.jpeg"/><Relationship Id="rId18" Type="http://schemas.openxmlformats.org/officeDocument/2006/relationships/image" Target="../media/image60.jpg"/><Relationship Id="rId19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8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05.jpeg"/><Relationship Id="rId20" Type="http://schemas.openxmlformats.org/officeDocument/2006/relationships/image" Target="../media/image79.jpeg"/><Relationship Id="rId21" Type="http://schemas.openxmlformats.org/officeDocument/2006/relationships/image" Target="../media/image80.jpeg"/><Relationship Id="rId22" Type="http://schemas.openxmlformats.org/officeDocument/2006/relationships/image" Target="../media/image81.jpeg"/><Relationship Id="rId23" Type="http://schemas.openxmlformats.org/officeDocument/2006/relationships/image" Target="../media/image82.jpeg"/><Relationship Id="rId24" Type="http://schemas.openxmlformats.org/officeDocument/2006/relationships/image" Target="../media/image83.jpeg"/><Relationship Id="rId25" Type="http://schemas.openxmlformats.org/officeDocument/2006/relationships/image" Target="../media/image84.jpeg"/><Relationship Id="rId26" Type="http://schemas.openxmlformats.org/officeDocument/2006/relationships/image" Target="../media/image85.jpeg"/><Relationship Id="rId27" Type="http://schemas.openxmlformats.org/officeDocument/2006/relationships/image" Target="../media/image86.jpeg"/><Relationship Id="rId28" Type="http://schemas.openxmlformats.org/officeDocument/2006/relationships/image" Target="../media/image87.jpeg"/><Relationship Id="rId29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30" Type="http://schemas.openxmlformats.org/officeDocument/2006/relationships/image" Target="../media/image89.jpeg"/><Relationship Id="rId31" Type="http://schemas.openxmlformats.org/officeDocument/2006/relationships/image" Target="../media/image90.jpeg"/><Relationship Id="rId32" Type="http://schemas.openxmlformats.org/officeDocument/2006/relationships/image" Target="../media/image91.jpeg"/><Relationship Id="rId9" Type="http://schemas.openxmlformats.org/officeDocument/2006/relationships/image" Target="../media/image68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33" Type="http://schemas.openxmlformats.org/officeDocument/2006/relationships/image" Target="../media/image92.jpeg"/><Relationship Id="rId34" Type="http://schemas.openxmlformats.org/officeDocument/2006/relationships/image" Target="../media/image93.jpeg"/><Relationship Id="rId35" Type="http://schemas.openxmlformats.org/officeDocument/2006/relationships/image" Target="../media/image94.jpeg"/><Relationship Id="rId36" Type="http://schemas.openxmlformats.org/officeDocument/2006/relationships/image" Target="../media/image95.jpeg"/><Relationship Id="rId10" Type="http://schemas.openxmlformats.org/officeDocument/2006/relationships/image" Target="../media/image69.jpeg"/><Relationship Id="rId11" Type="http://schemas.openxmlformats.org/officeDocument/2006/relationships/image" Target="../media/image70.jpeg"/><Relationship Id="rId12" Type="http://schemas.openxmlformats.org/officeDocument/2006/relationships/image" Target="../media/image71.jpeg"/><Relationship Id="rId13" Type="http://schemas.openxmlformats.org/officeDocument/2006/relationships/image" Target="../media/image72.jpeg"/><Relationship Id="rId14" Type="http://schemas.openxmlformats.org/officeDocument/2006/relationships/image" Target="../media/image73.jpeg"/><Relationship Id="rId15" Type="http://schemas.openxmlformats.org/officeDocument/2006/relationships/image" Target="../media/image74.jpeg"/><Relationship Id="rId16" Type="http://schemas.openxmlformats.org/officeDocument/2006/relationships/image" Target="../media/image75.jpeg"/><Relationship Id="rId17" Type="http://schemas.openxmlformats.org/officeDocument/2006/relationships/image" Target="../media/image76.jpeg"/><Relationship Id="rId18" Type="http://schemas.openxmlformats.org/officeDocument/2006/relationships/image" Target="../media/image77.jpeg"/><Relationship Id="rId19" Type="http://schemas.openxmlformats.org/officeDocument/2006/relationships/image" Target="../media/image78.jpeg"/><Relationship Id="rId37" Type="http://schemas.openxmlformats.org/officeDocument/2006/relationships/image" Target="../media/image96.jpeg"/><Relationship Id="rId38" Type="http://schemas.openxmlformats.org/officeDocument/2006/relationships/image" Target="../media/image97.jpeg"/><Relationship Id="rId39" Type="http://schemas.openxmlformats.org/officeDocument/2006/relationships/image" Target="../media/image98.jpeg"/><Relationship Id="rId40" Type="http://schemas.openxmlformats.org/officeDocument/2006/relationships/image" Target="../media/image99.jpeg"/><Relationship Id="rId41" Type="http://schemas.openxmlformats.org/officeDocument/2006/relationships/image" Target="../media/image100.jpeg"/><Relationship Id="rId42" Type="http://schemas.openxmlformats.org/officeDocument/2006/relationships/image" Target="../media/image101.jpeg"/><Relationship Id="rId43" Type="http://schemas.openxmlformats.org/officeDocument/2006/relationships/image" Target="../media/image102.jpeg"/><Relationship Id="rId44" Type="http://schemas.openxmlformats.org/officeDocument/2006/relationships/image" Target="../media/image103.jpeg"/><Relationship Id="rId45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20" Type="http://schemas.openxmlformats.org/officeDocument/2006/relationships/image" Target="../media/image25.jpeg"/><Relationship Id="rId21" Type="http://schemas.openxmlformats.org/officeDocument/2006/relationships/image" Target="../media/image47.jpeg"/><Relationship Id="rId22" Type="http://schemas.openxmlformats.org/officeDocument/2006/relationships/image" Target="../media/image116.jpg"/><Relationship Id="rId23" Type="http://schemas.openxmlformats.org/officeDocument/2006/relationships/image" Target="../media/image48.jpeg"/><Relationship Id="rId24" Type="http://schemas.openxmlformats.org/officeDocument/2006/relationships/image" Target="../media/image26.jpeg"/><Relationship Id="rId25" Type="http://schemas.openxmlformats.org/officeDocument/2006/relationships/image" Target="../media/image117.jpg"/><Relationship Id="rId10" Type="http://schemas.openxmlformats.org/officeDocument/2006/relationships/image" Target="../media/image112.jpg"/><Relationship Id="rId11" Type="http://schemas.openxmlformats.org/officeDocument/2006/relationships/image" Target="../media/image16.jpeg"/><Relationship Id="rId12" Type="http://schemas.openxmlformats.org/officeDocument/2006/relationships/image" Target="../media/image38.jpeg"/><Relationship Id="rId13" Type="http://schemas.openxmlformats.org/officeDocument/2006/relationships/image" Target="../media/image113.jpg"/><Relationship Id="rId14" Type="http://schemas.openxmlformats.org/officeDocument/2006/relationships/image" Target="../media/image19.jpeg"/><Relationship Id="rId15" Type="http://schemas.openxmlformats.org/officeDocument/2006/relationships/image" Target="../media/image41.jpeg"/><Relationship Id="rId16" Type="http://schemas.openxmlformats.org/officeDocument/2006/relationships/image" Target="../media/image114.jpg"/><Relationship Id="rId17" Type="http://schemas.openxmlformats.org/officeDocument/2006/relationships/image" Target="../media/image22.jpeg"/><Relationship Id="rId18" Type="http://schemas.openxmlformats.org/officeDocument/2006/relationships/image" Target="../media/image44.jpeg"/><Relationship Id="rId19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6.jpeg"/><Relationship Id="rId4" Type="http://schemas.openxmlformats.org/officeDocument/2006/relationships/image" Target="../media/image110.jpg"/><Relationship Id="rId5" Type="http://schemas.openxmlformats.org/officeDocument/2006/relationships/image" Target="../media/image10.jpeg"/><Relationship Id="rId6" Type="http://schemas.openxmlformats.org/officeDocument/2006/relationships/image" Target="../media/image32.jpeg"/><Relationship Id="rId7" Type="http://schemas.openxmlformats.org/officeDocument/2006/relationships/image" Target="../media/image111.jpg"/><Relationship Id="rId8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jpeg"/><Relationship Id="rId20" Type="http://schemas.openxmlformats.org/officeDocument/2006/relationships/image" Target="../media/image134.jpg"/><Relationship Id="rId21" Type="http://schemas.openxmlformats.org/officeDocument/2006/relationships/image" Target="../media/image135.JPG"/><Relationship Id="rId22" Type="http://schemas.openxmlformats.org/officeDocument/2006/relationships/image" Target="../media/image136.jpg"/><Relationship Id="rId23" Type="http://schemas.openxmlformats.org/officeDocument/2006/relationships/image" Target="../media/image137.jpg"/><Relationship Id="rId24" Type="http://schemas.openxmlformats.org/officeDocument/2006/relationships/image" Target="../media/image138.JPG"/><Relationship Id="rId25" Type="http://schemas.openxmlformats.org/officeDocument/2006/relationships/image" Target="../media/image139.jpg"/><Relationship Id="rId26" Type="http://schemas.openxmlformats.org/officeDocument/2006/relationships/image" Target="../media/image117.jpg"/><Relationship Id="rId10" Type="http://schemas.openxmlformats.org/officeDocument/2006/relationships/image" Target="../media/image125.jpeg"/><Relationship Id="rId11" Type="http://schemas.openxmlformats.org/officeDocument/2006/relationships/image" Target="../media/image126.jpg"/><Relationship Id="rId12" Type="http://schemas.openxmlformats.org/officeDocument/2006/relationships/image" Target="../media/image127.jpeg"/><Relationship Id="rId13" Type="http://schemas.openxmlformats.org/officeDocument/2006/relationships/image" Target="../media/image1.jpeg"/><Relationship Id="rId14" Type="http://schemas.openxmlformats.org/officeDocument/2006/relationships/image" Target="../media/image128.jpg"/><Relationship Id="rId15" Type="http://schemas.openxmlformats.org/officeDocument/2006/relationships/image" Target="../media/image129.jpeg"/><Relationship Id="rId16" Type="http://schemas.openxmlformats.org/officeDocument/2006/relationships/image" Target="../media/image130.jpeg"/><Relationship Id="rId17" Type="http://schemas.openxmlformats.org/officeDocument/2006/relationships/image" Target="../media/image131.jpg"/><Relationship Id="rId18" Type="http://schemas.openxmlformats.org/officeDocument/2006/relationships/image" Target="../media/image132.jpeg"/><Relationship Id="rId19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g"/><Relationship Id="rId6" Type="http://schemas.openxmlformats.org/officeDocument/2006/relationships/image" Target="../media/image121.jpeg"/><Relationship Id="rId7" Type="http://schemas.openxmlformats.org/officeDocument/2006/relationships/image" Target="../media/image122.jpeg"/><Relationship Id="rId8" Type="http://schemas.openxmlformats.org/officeDocument/2006/relationships/image" Target="../media/image123.jp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7.jpg"/><Relationship Id="rId20" Type="http://schemas.openxmlformats.org/officeDocument/2006/relationships/image" Target="../media/image158.jpg"/><Relationship Id="rId21" Type="http://schemas.openxmlformats.org/officeDocument/2006/relationships/image" Target="../media/image159.jpg"/><Relationship Id="rId22" Type="http://schemas.openxmlformats.org/officeDocument/2006/relationships/image" Target="../media/image160.jpg"/><Relationship Id="rId10" Type="http://schemas.openxmlformats.org/officeDocument/2006/relationships/image" Target="../media/image148.jpg"/><Relationship Id="rId11" Type="http://schemas.openxmlformats.org/officeDocument/2006/relationships/image" Target="../media/image149.jpg"/><Relationship Id="rId12" Type="http://schemas.openxmlformats.org/officeDocument/2006/relationships/image" Target="../media/image150.jpg"/><Relationship Id="rId13" Type="http://schemas.openxmlformats.org/officeDocument/2006/relationships/image" Target="../media/image151.jpg"/><Relationship Id="rId14" Type="http://schemas.openxmlformats.org/officeDocument/2006/relationships/image" Target="../media/image152.jpg"/><Relationship Id="rId15" Type="http://schemas.openxmlformats.org/officeDocument/2006/relationships/image" Target="../media/image153.jpg"/><Relationship Id="rId16" Type="http://schemas.openxmlformats.org/officeDocument/2006/relationships/image" Target="../media/image154.jpg"/><Relationship Id="rId17" Type="http://schemas.openxmlformats.org/officeDocument/2006/relationships/image" Target="../media/image155.jpg"/><Relationship Id="rId18" Type="http://schemas.openxmlformats.org/officeDocument/2006/relationships/image" Target="../media/image156.jpg"/><Relationship Id="rId19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g"/><Relationship Id="rId3" Type="http://schemas.openxmlformats.org/officeDocument/2006/relationships/image" Target="../media/image141.jpg"/><Relationship Id="rId4" Type="http://schemas.openxmlformats.org/officeDocument/2006/relationships/image" Target="../media/image142.jpg"/><Relationship Id="rId5" Type="http://schemas.openxmlformats.org/officeDocument/2006/relationships/image" Target="../media/image143.jpg"/><Relationship Id="rId6" Type="http://schemas.openxmlformats.org/officeDocument/2006/relationships/image" Target="../media/image144.jpg"/><Relationship Id="rId7" Type="http://schemas.openxmlformats.org/officeDocument/2006/relationships/image" Target="../media/image145.jpg"/><Relationship Id="rId8" Type="http://schemas.openxmlformats.org/officeDocument/2006/relationships/image" Target="../media/image1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t_diff_100831_0945z.jpg"/>
          <p:cNvPicPr>
            <a:picLocks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5130800"/>
          </a:xfrm>
          <a:prstGeom prst="rect">
            <a:avLst/>
          </a:prstGeom>
        </p:spPr>
      </p:pic>
      <p:sp>
        <p:nvSpPr>
          <p:cNvPr id="14337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Comic Sans MS" pitchFamily="66" charset="0"/>
              </a:rPr>
              <a:t>Diurnal Pulsing of Tropical Cyclones: An Overlooked Yet Fundamental TC Process?</a:t>
            </a:r>
          </a:p>
          <a:p>
            <a:pPr algn="ctr">
              <a:spcBef>
                <a:spcPct val="50000"/>
              </a:spcBef>
            </a:pPr>
            <a:r>
              <a:rPr lang="en-US" sz="500" b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500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Jason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Dunion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, Chris Thorncroft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, Chris Velden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, Kerry Emanuel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, &amp; David Nolan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5</a:t>
            </a:r>
            <a:endParaRPr lang="en-US" baseline="30000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5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1 University </a:t>
            </a:r>
            <a:r>
              <a:rPr lang="en-US" sz="1200" dirty="0">
                <a:solidFill>
                  <a:srgbClr val="000000"/>
                </a:solidFill>
                <a:latin typeface="Comic Sans MS" pitchFamily="66" charset="0"/>
              </a:rPr>
              <a:t>of Miami/</a:t>
            </a: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CIMAS – </a:t>
            </a:r>
            <a:r>
              <a:rPr lang="en-US" sz="1200" dirty="0">
                <a:solidFill>
                  <a:srgbClr val="000000"/>
                </a:solidFill>
                <a:latin typeface="Comic Sans MS" pitchFamily="66" charset="0"/>
              </a:rPr>
              <a:t>NOAA/AOML/HRD – SUNY</a:t>
            </a: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/Albany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2 SUNY/Albany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3 University of Wisconsin-UW/CIMSS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4 MIT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5 </a:t>
            </a:r>
            <a:r>
              <a:rPr lang="en-US" sz="1200" dirty="0">
                <a:latin typeface="Comic Sans MS"/>
                <a:cs typeface="Comic Sans MS"/>
              </a:rPr>
              <a:t>University of Miami/RSMAS </a:t>
            </a:r>
            <a:endParaRPr lang="en-US" sz="12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il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024952"/>
            <a:ext cx="7786756" cy="5304728"/>
          </a:xfrm>
          <a:prstGeom prst="rect">
            <a:avLst/>
          </a:prstGeom>
        </p:spPr>
      </p:pic>
      <p:pic>
        <p:nvPicPr>
          <p:cNvPr id="3" name="Picture 2" descr="emily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1024952"/>
            <a:ext cx="7790688" cy="5312664"/>
          </a:xfrm>
          <a:prstGeom prst="rect">
            <a:avLst/>
          </a:prstGeom>
        </p:spPr>
      </p:pic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Hurricane Emily: </a:t>
            </a:r>
            <a:r>
              <a:rPr lang="en-US" sz="3200" dirty="0" smtClean="0">
                <a:latin typeface="Comic Sans MS" pitchFamily="66" charset="0"/>
              </a:rPr>
              <a:t>19-20 </a:t>
            </a:r>
            <a:r>
              <a:rPr lang="en-US" sz="3200" dirty="0">
                <a:latin typeface="Comic Sans MS" pitchFamily="66" charset="0"/>
              </a:rPr>
              <a:t>July 2005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47629" y="1121273"/>
            <a:ext cx="1658477" cy="4754880"/>
            <a:chOff x="3447629" y="1121273"/>
            <a:chExt cx="1658477" cy="475488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293735" y="1121273"/>
              <a:ext cx="0" cy="475488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447629" y="5180774"/>
              <a:ext cx="1658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Mexico Landfall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4115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>
            <a:off x="1523375" y="5860466"/>
            <a:ext cx="583022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70975" y="3803267"/>
            <a:ext cx="583022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70975" y="1789358"/>
            <a:ext cx="583022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920824_0900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8" y="781021"/>
            <a:ext cx="2011680" cy="2011680"/>
          </a:xfrm>
          <a:prstGeom prst="rect">
            <a:avLst/>
          </a:prstGeom>
        </p:spPr>
      </p:pic>
      <p:pic>
        <p:nvPicPr>
          <p:cNvPr id="11" name="Picture 10" descr="050715_08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88" y="2828637"/>
            <a:ext cx="2011680" cy="2011680"/>
          </a:xfrm>
          <a:prstGeom prst="rect">
            <a:avLst/>
          </a:prstGeom>
        </p:spPr>
      </p:pic>
      <p:pic>
        <p:nvPicPr>
          <p:cNvPr id="13" name="Picture 12" descr="bt_diff_050828_0945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2" y="4859825"/>
            <a:ext cx="2011680" cy="2011680"/>
          </a:xfrm>
          <a:prstGeom prst="rect">
            <a:avLst/>
          </a:prstGeom>
        </p:spPr>
      </p:pic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Diurnal TC Pulsing: A Global Phenomenon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1441327"/>
            <a:ext cx="1175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Andrew</a:t>
            </a:r>
          </a:p>
          <a:p>
            <a:pPr algn="ctr"/>
            <a:r>
              <a:rPr lang="en-US" sz="2000" dirty="0" smtClean="0"/>
              <a:t>1992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3474102"/>
            <a:ext cx="117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Emily</a:t>
            </a:r>
          </a:p>
          <a:p>
            <a:pPr algn="ctr"/>
            <a:r>
              <a:rPr lang="en-US" sz="2000" dirty="0" smtClean="0"/>
              <a:t>2005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" y="5506405"/>
            <a:ext cx="117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Katrina</a:t>
            </a:r>
          </a:p>
          <a:p>
            <a:pPr algn="ctr"/>
            <a:r>
              <a:rPr lang="en-US" sz="2000" dirty="0" smtClean="0"/>
              <a:t>2005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3915" y="469411"/>
            <a:ext cx="200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4am LST</a:t>
            </a:r>
            <a:endParaRPr lang="en-US" dirty="0"/>
          </a:p>
        </p:txBody>
      </p:sp>
      <p:pic>
        <p:nvPicPr>
          <p:cNvPr id="53" name="Picture 52" descr="920824_1500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27" y="781021"/>
            <a:ext cx="2011680" cy="2011680"/>
          </a:xfrm>
          <a:prstGeom prst="rect">
            <a:avLst/>
          </a:prstGeom>
        </p:spPr>
      </p:pic>
      <p:pic>
        <p:nvPicPr>
          <p:cNvPr id="54" name="Picture 53" descr="050715_1445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27" y="2828637"/>
            <a:ext cx="2011680" cy="2011680"/>
          </a:xfrm>
          <a:prstGeom prst="rect">
            <a:avLst/>
          </a:prstGeom>
        </p:spPr>
      </p:pic>
      <p:pic>
        <p:nvPicPr>
          <p:cNvPr id="55" name="Picture 54" descr="bt_diff_050828_1545z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27" y="4859825"/>
            <a:ext cx="2011680" cy="201168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515927" y="469411"/>
            <a:ext cx="200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10am LST</a:t>
            </a:r>
            <a:endParaRPr lang="en-US" dirty="0"/>
          </a:p>
        </p:txBody>
      </p:sp>
      <p:pic>
        <p:nvPicPr>
          <p:cNvPr id="57" name="Picture 56" descr="bt_diff_050829_0145z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71" y="4859825"/>
            <a:ext cx="2011680" cy="2011680"/>
          </a:xfrm>
          <a:prstGeom prst="rect">
            <a:avLst/>
          </a:prstGeom>
        </p:spPr>
      </p:pic>
      <p:pic>
        <p:nvPicPr>
          <p:cNvPr id="58" name="Picture 57" descr="920824_0100z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71" y="781021"/>
            <a:ext cx="2011680" cy="2011680"/>
          </a:xfrm>
          <a:prstGeom prst="rect">
            <a:avLst/>
          </a:prstGeom>
        </p:spPr>
      </p:pic>
      <p:pic>
        <p:nvPicPr>
          <p:cNvPr id="59" name="Picture 58" descr="050714_2345z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71" y="2796176"/>
            <a:ext cx="2011680" cy="201168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835171" y="469411"/>
            <a:ext cx="200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8pm LST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>
            <a:off x="1523375" y="5860466"/>
            <a:ext cx="583022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70975" y="3803267"/>
            <a:ext cx="583022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70975" y="1789358"/>
            <a:ext cx="583022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Diurnal TC Pulsing: A Global Phenomenon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1441327"/>
            <a:ext cx="1175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Daniel</a:t>
            </a:r>
          </a:p>
          <a:p>
            <a:pPr algn="ctr"/>
            <a:r>
              <a:rPr lang="en-US" sz="2000" dirty="0" smtClean="0"/>
              <a:t>2006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3474102"/>
            <a:ext cx="117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Megi</a:t>
            </a:r>
            <a:endParaRPr lang="en-US" sz="2000" dirty="0" smtClean="0"/>
          </a:p>
          <a:p>
            <a:pPr algn="ctr"/>
            <a:r>
              <a:rPr lang="en-US" sz="2000" dirty="0" smtClean="0"/>
              <a:t>2010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" y="5506405"/>
            <a:ext cx="117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Bianca</a:t>
            </a:r>
          </a:p>
          <a:p>
            <a:pPr algn="ctr"/>
            <a:r>
              <a:rPr lang="en-US" sz="2000" dirty="0" smtClean="0"/>
              <a:t>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3915" y="469411"/>
            <a:ext cx="200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4am LST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515927" y="469411"/>
            <a:ext cx="200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10am LST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835171" y="469411"/>
            <a:ext cx="200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8pm LST</a:t>
            </a:r>
            <a:endParaRPr lang="en-US" dirty="0"/>
          </a:p>
        </p:txBody>
      </p:sp>
      <p:pic>
        <p:nvPicPr>
          <p:cNvPr id="21" name="Picture 20" descr="110127_180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2" y="4859825"/>
            <a:ext cx="2011680" cy="2011680"/>
          </a:xfrm>
          <a:prstGeom prst="rect">
            <a:avLst/>
          </a:prstGeom>
        </p:spPr>
      </p:pic>
      <p:pic>
        <p:nvPicPr>
          <p:cNvPr id="22" name="Picture 21" descr="bt_diff_060819_1300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2" y="784497"/>
            <a:ext cx="2011680" cy="2011680"/>
          </a:xfrm>
          <a:prstGeom prst="rect">
            <a:avLst/>
          </a:prstGeom>
        </p:spPr>
      </p:pic>
      <p:pic>
        <p:nvPicPr>
          <p:cNvPr id="23" name="Picture 22" descr="bt_diff_101017_1957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2" y="2828637"/>
            <a:ext cx="2011680" cy="2011680"/>
          </a:xfrm>
          <a:prstGeom prst="rect">
            <a:avLst/>
          </a:prstGeom>
        </p:spPr>
      </p:pic>
      <p:pic>
        <p:nvPicPr>
          <p:cNvPr id="24" name="Picture 23" descr="110128_0601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30" y="4859825"/>
            <a:ext cx="2011680" cy="2011680"/>
          </a:xfrm>
          <a:prstGeom prst="rect">
            <a:avLst/>
          </a:prstGeom>
        </p:spPr>
      </p:pic>
      <p:pic>
        <p:nvPicPr>
          <p:cNvPr id="25" name="Picture 24" descr="bt_diff_060819_1800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30" y="781021"/>
            <a:ext cx="2011680" cy="2011680"/>
          </a:xfrm>
          <a:prstGeom prst="rect">
            <a:avLst/>
          </a:prstGeom>
        </p:spPr>
      </p:pic>
      <p:pic>
        <p:nvPicPr>
          <p:cNvPr id="26" name="Picture 25" descr="bt_diff_101018_0157z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30" y="2828637"/>
            <a:ext cx="2011680" cy="2011680"/>
          </a:xfrm>
          <a:prstGeom prst="rect">
            <a:avLst/>
          </a:prstGeom>
        </p:spPr>
      </p:pic>
      <p:pic>
        <p:nvPicPr>
          <p:cNvPr id="27" name="Picture 26" descr="bt_diff_101018_1113z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74" y="2825496"/>
            <a:ext cx="2011680" cy="2011680"/>
          </a:xfrm>
          <a:prstGeom prst="rect">
            <a:avLst/>
          </a:prstGeom>
        </p:spPr>
      </p:pic>
      <p:pic>
        <p:nvPicPr>
          <p:cNvPr id="28" name="Picture 27" descr="bt_diff_060819_0400z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71" y="781021"/>
            <a:ext cx="2011680" cy="2011680"/>
          </a:xfrm>
          <a:prstGeom prst="rect">
            <a:avLst/>
          </a:prstGeom>
        </p:spPr>
      </p:pic>
      <p:pic>
        <p:nvPicPr>
          <p:cNvPr id="29" name="Picture 28" descr="110128_1201z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71" y="4859825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ur_crossec.jpg"/>
          <p:cNvPicPr>
            <a:picLocks noChangeAspect="1"/>
          </p:cNvPicPr>
          <p:nvPr/>
        </p:nvPicPr>
        <p:blipFill>
          <a:blip r:embed="rId3"/>
          <a:srcRect t="11011" b="10349"/>
          <a:stretch>
            <a:fillRect/>
          </a:stretch>
        </p:blipFill>
        <p:spPr bwMode="auto">
          <a:xfrm>
            <a:off x="458788" y="723900"/>
            <a:ext cx="820261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hur_crossec.jpg"/>
          <p:cNvPicPr>
            <a:picLocks noChangeAspect="1"/>
          </p:cNvPicPr>
          <p:nvPr/>
        </p:nvPicPr>
        <p:blipFill>
          <a:blip r:embed="rId3"/>
          <a:srcRect t="11011" b="10349"/>
          <a:stretch>
            <a:fillRect/>
          </a:stretch>
        </p:blipFill>
        <p:spPr bwMode="auto">
          <a:xfrm>
            <a:off x="458788" y="3944938"/>
            <a:ext cx="820261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Up Arrow 4"/>
          <p:cNvSpPr>
            <a:spLocks noChangeArrowheads="1"/>
          </p:cNvSpPr>
          <p:nvPr/>
        </p:nvSpPr>
        <p:spPr bwMode="auto">
          <a:xfrm>
            <a:off x="5132388" y="644525"/>
            <a:ext cx="177800" cy="766763"/>
          </a:xfrm>
          <a:prstGeom prst="upArrow">
            <a:avLst>
              <a:gd name="adj1" fmla="val 50000"/>
              <a:gd name="adj2" fmla="val 4957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32" name="Up Arrow 5"/>
          <p:cNvSpPr>
            <a:spLocks noChangeArrowheads="1"/>
          </p:cNvSpPr>
          <p:nvPr/>
        </p:nvSpPr>
        <p:spPr bwMode="auto">
          <a:xfrm>
            <a:off x="3856038" y="644525"/>
            <a:ext cx="177800" cy="766763"/>
          </a:xfrm>
          <a:prstGeom prst="upArrow">
            <a:avLst>
              <a:gd name="adj1" fmla="val 50000"/>
              <a:gd name="adj2" fmla="val 4957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3268272" y="576867"/>
            <a:ext cx="176397" cy="111556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700000"/>
            </a:camera>
            <a:lightRig rig="threePt" dir="t"/>
          </a:scene3d>
          <a:extLst/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5689843" y="582064"/>
            <a:ext cx="176397" cy="111037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900000"/>
            </a:camera>
            <a:lightRig rig="threePt" dir="t"/>
          </a:scene3d>
          <a:extLst/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2535" name="Up Arrow 9"/>
          <p:cNvSpPr>
            <a:spLocks noChangeArrowheads="1"/>
          </p:cNvSpPr>
          <p:nvPr/>
        </p:nvSpPr>
        <p:spPr bwMode="auto">
          <a:xfrm>
            <a:off x="4491038" y="644525"/>
            <a:ext cx="177800" cy="684213"/>
          </a:xfrm>
          <a:prstGeom prst="upArrow">
            <a:avLst>
              <a:gd name="adj1" fmla="val 50000"/>
              <a:gd name="adj2" fmla="val 4951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36" name="Freeform 12"/>
          <p:cNvSpPr>
            <a:spLocks/>
          </p:cNvSpPr>
          <p:nvPr/>
        </p:nvSpPr>
        <p:spPr bwMode="auto">
          <a:xfrm>
            <a:off x="458788" y="4117975"/>
            <a:ext cx="8202612" cy="265113"/>
          </a:xfrm>
          <a:custGeom>
            <a:avLst/>
            <a:gdLst>
              <a:gd name="T0" fmla="*/ 0 w 7726206"/>
              <a:gd name="T1" fmla="*/ 260491 h 571339"/>
              <a:gd name="T2" fmla="*/ 1190623 w 7726206"/>
              <a:gd name="T3" fmla="*/ 39957 h 571339"/>
              <a:gd name="T4" fmla="*/ 2471981 w 7726206"/>
              <a:gd name="T5" fmla="*/ 260491 h 571339"/>
              <a:gd name="T6" fmla="*/ 4107584 w 7726206"/>
              <a:gd name="T7" fmla="*/ 0 h 571339"/>
              <a:gd name="T8" fmla="*/ 5936498 w 7726206"/>
              <a:gd name="T9" fmla="*/ 260491 h 571339"/>
              <a:gd name="T10" fmla="*/ 7097580 w 7726206"/>
              <a:gd name="T11" fmla="*/ 31567 h 571339"/>
              <a:gd name="T12" fmla="*/ 8202479 w 7726206"/>
              <a:gd name="T13" fmla="*/ 264575 h 5713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726206" h="571339">
                <a:moveTo>
                  <a:pt x="0" y="562520"/>
                </a:moveTo>
                <a:cubicBezTo>
                  <a:pt x="163168" y="324402"/>
                  <a:pt x="733416" y="86285"/>
                  <a:pt x="1121490" y="86285"/>
                </a:cubicBezTo>
                <a:cubicBezTo>
                  <a:pt x="1509564" y="86285"/>
                  <a:pt x="1870515" y="576901"/>
                  <a:pt x="2328446" y="562520"/>
                </a:cubicBezTo>
                <a:cubicBezTo>
                  <a:pt x="2786377" y="548139"/>
                  <a:pt x="3325186" y="0"/>
                  <a:pt x="3869078" y="0"/>
                </a:cubicBezTo>
                <a:cubicBezTo>
                  <a:pt x="4412970" y="0"/>
                  <a:pt x="5122401" y="551159"/>
                  <a:pt x="5591798" y="562520"/>
                </a:cubicBezTo>
                <a:cubicBezTo>
                  <a:pt x="6061195" y="573881"/>
                  <a:pt x="6329727" y="66697"/>
                  <a:pt x="6685462" y="68167"/>
                </a:cubicBezTo>
                <a:cubicBezTo>
                  <a:pt x="7041197" y="69637"/>
                  <a:pt x="7726206" y="571339"/>
                  <a:pt x="7726206" y="57133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Up Arrow 13"/>
          <p:cNvSpPr>
            <a:spLocks noChangeArrowheads="1"/>
          </p:cNvSpPr>
          <p:nvPr/>
        </p:nvSpPr>
        <p:spPr bwMode="auto">
          <a:xfrm>
            <a:off x="5132388" y="4217988"/>
            <a:ext cx="177800" cy="606425"/>
          </a:xfrm>
          <a:prstGeom prst="upArrow">
            <a:avLst>
              <a:gd name="adj1" fmla="val 50000"/>
              <a:gd name="adj2" fmla="val 4962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38" name="Up Arrow 14"/>
          <p:cNvSpPr>
            <a:spLocks noChangeArrowheads="1"/>
          </p:cNvSpPr>
          <p:nvPr/>
        </p:nvSpPr>
        <p:spPr bwMode="auto">
          <a:xfrm>
            <a:off x="3856038" y="4217988"/>
            <a:ext cx="177800" cy="606425"/>
          </a:xfrm>
          <a:prstGeom prst="upArrow">
            <a:avLst>
              <a:gd name="adj1" fmla="val 50000"/>
              <a:gd name="adj2" fmla="val 4962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39" name="Up Arrow 15"/>
          <p:cNvSpPr>
            <a:spLocks noChangeArrowheads="1"/>
          </p:cNvSpPr>
          <p:nvPr/>
        </p:nvSpPr>
        <p:spPr bwMode="auto">
          <a:xfrm>
            <a:off x="4491038" y="4135438"/>
            <a:ext cx="177800" cy="606425"/>
          </a:xfrm>
          <a:prstGeom prst="upArrow">
            <a:avLst>
              <a:gd name="adj1" fmla="val 50000"/>
              <a:gd name="adj2" fmla="val 4962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40" name="TextBox 16"/>
          <p:cNvSpPr txBox="1">
            <a:spLocks noChangeArrowheads="1"/>
          </p:cNvSpPr>
          <p:nvPr/>
        </p:nvSpPr>
        <p:spPr bwMode="auto">
          <a:xfrm>
            <a:off x="7353300" y="644525"/>
            <a:ext cx="1387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Pre-Sunset</a:t>
            </a:r>
          </a:p>
        </p:txBody>
      </p:sp>
      <p:sp>
        <p:nvSpPr>
          <p:cNvPr id="22541" name="TextBox 17"/>
          <p:cNvSpPr txBox="1">
            <a:spLocks noChangeArrowheads="1"/>
          </p:cNvSpPr>
          <p:nvPr/>
        </p:nvSpPr>
        <p:spPr bwMode="auto">
          <a:xfrm>
            <a:off x="7807325" y="3859213"/>
            <a:ext cx="933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Sunset</a:t>
            </a:r>
          </a:p>
        </p:txBody>
      </p:sp>
      <p:sp>
        <p:nvSpPr>
          <p:cNvPr id="22542" name="Text Box 63"/>
          <p:cNvSpPr txBox="1">
            <a:spLocks noChangeArrowheads="1"/>
          </p:cNvSpPr>
          <p:nvPr/>
        </p:nvSpPr>
        <p:spPr bwMode="auto">
          <a:xfrm>
            <a:off x="0" y="365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Comic Sans MS" pitchFamily="66" charset="0"/>
              </a:rPr>
              <a:t>GOES IR BT-Difference Cool Rings…what’s going on?</a:t>
            </a:r>
          </a:p>
        </p:txBody>
      </p:sp>
      <p:sp>
        <p:nvSpPr>
          <p:cNvPr id="22543" name="TextBox 19"/>
          <p:cNvSpPr txBox="1">
            <a:spLocks noChangeArrowheads="1"/>
          </p:cNvSpPr>
          <p:nvPr/>
        </p:nvSpPr>
        <p:spPr bwMode="auto">
          <a:xfrm>
            <a:off x="339725" y="6221413"/>
            <a:ext cx="8480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Comic Sans MS" pitchFamily="66" charset="0"/>
              </a:rPr>
              <a:t>Gravity waves reflected: cooling cloud tops (&gt;stability); ~10 m/s propagation? </a:t>
            </a:r>
          </a:p>
        </p:txBody>
      </p:sp>
      <p:sp>
        <p:nvSpPr>
          <p:cNvPr id="22544" name="TextBox 20"/>
          <p:cNvSpPr txBox="1">
            <a:spLocks noChangeArrowheads="1"/>
          </p:cNvSpPr>
          <p:nvPr/>
        </p:nvSpPr>
        <p:spPr bwMode="auto">
          <a:xfrm>
            <a:off x="458788" y="3000375"/>
            <a:ext cx="820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Comic Sans MS" pitchFamily="66" charset="0"/>
              </a:rPr>
              <a:t>Gravity waves dispersed</a:t>
            </a:r>
          </a:p>
        </p:txBody>
      </p:sp>
      <p:sp>
        <p:nvSpPr>
          <p:cNvPr id="22545" name="Curved Right Arrow 21"/>
          <p:cNvSpPr>
            <a:spLocks noChangeArrowheads="1"/>
          </p:cNvSpPr>
          <p:nvPr/>
        </p:nvSpPr>
        <p:spPr bwMode="auto">
          <a:xfrm flipH="1">
            <a:off x="2028825" y="4246563"/>
            <a:ext cx="328613" cy="887412"/>
          </a:xfrm>
          <a:prstGeom prst="curvedRightArrow">
            <a:avLst>
              <a:gd name="adj1" fmla="val 24954"/>
              <a:gd name="adj2" fmla="val 4990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46" name="Curved Right Arrow 22"/>
          <p:cNvSpPr>
            <a:spLocks noChangeArrowheads="1"/>
          </p:cNvSpPr>
          <p:nvPr/>
        </p:nvSpPr>
        <p:spPr bwMode="auto">
          <a:xfrm>
            <a:off x="450850" y="4289425"/>
            <a:ext cx="328613" cy="889000"/>
          </a:xfrm>
          <a:prstGeom prst="curvedRightArrow">
            <a:avLst>
              <a:gd name="adj1" fmla="val 24999"/>
              <a:gd name="adj2" fmla="val 49998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47" name="Curved Right Arrow 25"/>
          <p:cNvSpPr>
            <a:spLocks noChangeArrowheads="1"/>
          </p:cNvSpPr>
          <p:nvPr/>
        </p:nvSpPr>
        <p:spPr bwMode="auto">
          <a:xfrm flipH="1">
            <a:off x="8218488" y="4279900"/>
            <a:ext cx="327025" cy="889000"/>
          </a:xfrm>
          <a:prstGeom prst="curvedRightArrow">
            <a:avLst>
              <a:gd name="adj1" fmla="val 25120"/>
              <a:gd name="adj2" fmla="val 50241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48" name="Curved Right Arrow 26"/>
          <p:cNvSpPr>
            <a:spLocks noChangeArrowheads="1"/>
          </p:cNvSpPr>
          <p:nvPr/>
        </p:nvSpPr>
        <p:spPr bwMode="auto">
          <a:xfrm>
            <a:off x="6638925" y="4306888"/>
            <a:ext cx="328613" cy="889000"/>
          </a:xfrm>
          <a:prstGeom prst="curvedRightArrow">
            <a:avLst>
              <a:gd name="adj1" fmla="val 24999"/>
              <a:gd name="adj2" fmla="val 49998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49" name="TextBox 10"/>
          <p:cNvSpPr txBox="1">
            <a:spLocks noChangeArrowheads="1"/>
          </p:cNvSpPr>
          <p:nvPr/>
        </p:nvSpPr>
        <p:spPr bwMode="auto">
          <a:xfrm>
            <a:off x="2689225" y="4135438"/>
            <a:ext cx="363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550" name="TextBox 27"/>
          <p:cNvSpPr txBox="1">
            <a:spLocks noChangeArrowheads="1"/>
          </p:cNvSpPr>
          <p:nvPr/>
        </p:nvSpPr>
        <p:spPr bwMode="auto">
          <a:xfrm>
            <a:off x="6275388" y="4127500"/>
            <a:ext cx="363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2551" name="TextBox 28"/>
          <p:cNvSpPr txBox="1">
            <a:spLocks noChangeArrowheads="1"/>
          </p:cNvSpPr>
          <p:nvPr/>
        </p:nvSpPr>
        <p:spPr bwMode="auto">
          <a:xfrm>
            <a:off x="7388225" y="3906838"/>
            <a:ext cx="365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2552" name="TextBox 29"/>
          <p:cNvSpPr txBox="1">
            <a:spLocks noChangeArrowheads="1"/>
          </p:cNvSpPr>
          <p:nvPr/>
        </p:nvSpPr>
        <p:spPr bwMode="auto">
          <a:xfrm>
            <a:off x="1239838" y="3927475"/>
            <a:ext cx="36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condhov_h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56" y="603361"/>
            <a:ext cx="3657600" cy="2743200"/>
          </a:xfrm>
          <a:prstGeom prst="rect">
            <a:avLst/>
          </a:prstGeom>
        </p:spPr>
      </p:pic>
      <p:pic>
        <p:nvPicPr>
          <p:cNvPr id="9" name="Picture 8" descr="whov_h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56" y="3451972"/>
            <a:ext cx="3657600" cy="2743200"/>
          </a:xfrm>
          <a:prstGeom prst="rect">
            <a:avLst/>
          </a:prstGeom>
        </p:spPr>
      </p:pic>
      <p:pic>
        <p:nvPicPr>
          <p:cNvPr id="2" name="Picture 1" descr="cloud_top_hov_squa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5" y="1715988"/>
            <a:ext cx="4545909" cy="3410740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TC Diurnal Pulsing: Can We See it in the Models?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4244" y="6222654"/>
            <a:ext cx="429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WRF/ECMWF Hurricane Nature Run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Dave Nolan, Univ. of Miami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335" y="5138503"/>
            <a:ext cx="4207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Axisymmetric </a:t>
            </a:r>
            <a:r>
              <a:rPr lang="en-US" sz="2000" dirty="0">
                <a:latin typeface="Comic Sans MS"/>
                <a:cs typeface="Comic Sans MS"/>
              </a:rPr>
              <a:t>hurricane </a:t>
            </a:r>
            <a:r>
              <a:rPr lang="en-US" sz="2000" dirty="0" smtClean="0">
                <a:latin typeface="Comic Sans MS"/>
                <a:cs typeface="Comic Sans MS"/>
              </a:rPr>
              <a:t>model</a:t>
            </a:r>
          </a:p>
          <a:p>
            <a:pPr algn="ctr"/>
            <a:r>
              <a:rPr lang="en-US" sz="2000" dirty="0" err="1" smtClean="0">
                <a:latin typeface="Comic Sans MS"/>
                <a:cs typeface="Comic Sans MS"/>
              </a:rPr>
              <a:t>Rotunno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and Emanuel </a:t>
            </a:r>
            <a:r>
              <a:rPr lang="en-US" sz="2000" dirty="0" smtClean="0">
                <a:latin typeface="Comic Sans MS"/>
                <a:cs typeface="Comic Sans MS"/>
              </a:rPr>
              <a:t>1988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4027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TC Diurnal Pulsing: Can We See it in the Models?</a:t>
            </a:r>
            <a:endParaRPr lang="en-US" sz="2800" dirty="0">
              <a:latin typeface="Comic Sans MS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636776"/>
            <a:ext cx="9144000" cy="3399539"/>
            <a:chOff x="0" y="1636776"/>
            <a:chExt cx="9144000" cy="3399539"/>
          </a:xfrm>
        </p:grpSpPr>
        <p:pic>
          <p:nvPicPr>
            <p:cNvPr id="6" name="Picture 5" descr="qcond_and_w_0806_00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36776"/>
              <a:ext cx="4526280" cy="3396315"/>
            </a:xfrm>
            <a:prstGeom prst="rect">
              <a:avLst/>
            </a:prstGeom>
          </p:spPr>
        </p:pic>
        <p:pic>
          <p:nvPicPr>
            <p:cNvPr id="7" name="Picture 6" descr="radtend_and_w_0806_00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6776"/>
              <a:ext cx="4526280" cy="339953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1636776"/>
            <a:ext cx="9144000" cy="3399539"/>
            <a:chOff x="0" y="1636776"/>
            <a:chExt cx="9144000" cy="3399539"/>
          </a:xfrm>
        </p:grpSpPr>
        <p:pic>
          <p:nvPicPr>
            <p:cNvPr id="11" name="Picture 10" descr="radtend_and_w_0806_03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6776"/>
              <a:ext cx="4526280" cy="3399539"/>
            </a:xfrm>
            <a:prstGeom prst="rect">
              <a:avLst/>
            </a:prstGeom>
          </p:spPr>
        </p:pic>
        <p:pic>
          <p:nvPicPr>
            <p:cNvPr id="12" name="Picture 11" descr="qcond_and_w_0806_03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36776"/>
              <a:ext cx="4526280" cy="339631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0" y="1636776"/>
            <a:ext cx="9144000" cy="3399539"/>
            <a:chOff x="0" y="1636776"/>
            <a:chExt cx="9144000" cy="3399539"/>
          </a:xfrm>
        </p:grpSpPr>
        <p:pic>
          <p:nvPicPr>
            <p:cNvPr id="14" name="Picture 13" descr="radtend_and_w_0806_06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6776"/>
              <a:ext cx="4526280" cy="3399539"/>
            </a:xfrm>
            <a:prstGeom prst="rect">
              <a:avLst/>
            </a:prstGeom>
          </p:spPr>
        </p:pic>
        <p:pic>
          <p:nvPicPr>
            <p:cNvPr id="15" name="Picture 14" descr="qcond_and_w_0806_06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40000"/>
              <a:ext cx="4526280" cy="33963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0" y="1633552"/>
            <a:ext cx="9144000" cy="3402763"/>
            <a:chOff x="0" y="1633552"/>
            <a:chExt cx="9144000" cy="3402763"/>
          </a:xfrm>
        </p:grpSpPr>
        <p:pic>
          <p:nvPicPr>
            <p:cNvPr id="17" name="Picture 16" descr="radtend_and_w_0806_09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52"/>
              <a:ext cx="4526280" cy="3399539"/>
            </a:xfrm>
            <a:prstGeom prst="rect">
              <a:avLst/>
            </a:prstGeom>
          </p:spPr>
        </p:pic>
        <p:pic>
          <p:nvPicPr>
            <p:cNvPr id="18" name="Picture 17" descr="qcond_and_w_0806_09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40000"/>
              <a:ext cx="4526280" cy="339631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0" y="1633552"/>
            <a:ext cx="9144000" cy="3402763"/>
            <a:chOff x="0" y="1633552"/>
            <a:chExt cx="9144000" cy="3402763"/>
          </a:xfrm>
        </p:grpSpPr>
        <p:pic>
          <p:nvPicPr>
            <p:cNvPr id="20" name="Picture 19" descr="radtend_and_w_0806_12z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52"/>
              <a:ext cx="4526280" cy="3399539"/>
            </a:xfrm>
            <a:prstGeom prst="rect">
              <a:avLst/>
            </a:prstGeom>
          </p:spPr>
        </p:pic>
        <p:pic>
          <p:nvPicPr>
            <p:cNvPr id="21" name="Picture 20" descr="qcond_and_w_0806_12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40000"/>
              <a:ext cx="4526280" cy="339631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0" y="1636776"/>
            <a:ext cx="9144000" cy="3402763"/>
            <a:chOff x="0" y="1636776"/>
            <a:chExt cx="9144000" cy="3402763"/>
          </a:xfrm>
        </p:grpSpPr>
        <p:pic>
          <p:nvPicPr>
            <p:cNvPr id="23" name="Picture 22" descr="radtend_and_w_0806_1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40000"/>
              <a:ext cx="4526280" cy="3399539"/>
            </a:xfrm>
            <a:prstGeom prst="rect">
              <a:avLst/>
            </a:prstGeom>
          </p:spPr>
        </p:pic>
        <p:pic>
          <p:nvPicPr>
            <p:cNvPr id="24" name="Picture 23" descr="qcond_and_w_0806_1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36776"/>
              <a:ext cx="4526280" cy="339631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0" y="1633552"/>
            <a:ext cx="9144000" cy="3399539"/>
            <a:chOff x="0" y="1633552"/>
            <a:chExt cx="9144000" cy="3399539"/>
          </a:xfrm>
        </p:grpSpPr>
        <p:pic>
          <p:nvPicPr>
            <p:cNvPr id="26" name="Picture 25" descr="radtend_and_w_0806_18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3552"/>
              <a:ext cx="4526280" cy="3399539"/>
            </a:xfrm>
            <a:prstGeom prst="rect">
              <a:avLst/>
            </a:prstGeom>
          </p:spPr>
        </p:pic>
        <p:pic>
          <p:nvPicPr>
            <p:cNvPr id="27" name="Picture 26" descr="qcond_and_w_0806_18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33552"/>
              <a:ext cx="4526280" cy="339631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0" y="1636776"/>
            <a:ext cx="9144000" cy="3399539"/>
            <a:chOff x="0" y="1636776"/>
            <a:chExt cx="9144000" cy="3399539"/>
          </a:xfrm>
        </p:grpSpPr>
        <p:pic>
          <p:nvPicPr>
            <p:cNvPr id="29" name="Picture 28" descr="radtend_and_w_0806_21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6776"/>
              <a:ext cx="4526280" cy="3399539"/>
            </a:xfrm>
            <a:prstGeom prst="rect">
              <a:avLst/>
            </a:prstGeom>
          </p:spPr>
        </p:pic>
        <p:pic>
          <p:nvPicPr>
            <p:cNvPr id="30" name="Picture 29" descr="qcond_and_w_0806_21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36776"/>
              <a:ext cx="4526280" cy="339631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0" y="1633552"/>
            <a:ext cx="9144000" cy="3402763"/>
            <a:chOff x="0" y="1633552"/>
            <a:chExt cx="9144000" cy="3402763"/>
          </a:xfrm>
        </p:grpSpPr>
        <p:pic>
          <p:nvPicPr>
            <p:cNvPr id="32" name="Picture 31" descr="radtend_and_w_0807_00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36776"/>
              <a:ext cx="4526280" cy="3399539"/>
            </a:xfrm>
            <a:prstGeom prst="rect">
              <a:avLst/>
            </a:prstGeom>
          </p:spPr>
        </p:pic>
        <p:pic>
          <p:nvPicPr>
            <p:cNvPr id="33" name="Picture 32" descr="qcond_and_w_0807_00z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1633552"/>
              <a:ext cx="4526280" cy="3396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86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Conclusions &amp; Future Work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618253"/>
            <a:ext cx="91440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sng" dirty="0" smtClean="0">
                <a:latin typeface="Comic Sans MS" pitchFamily="66" charset="0"/>
              </a:rPr>
              <a:t>Diurnal Pulsing</a:t>
            </a:r>
            <a:endParaRPr lang="en-US" sz="2800" u="sng" dirty="0">
              <a:latin typeface="Comic Sans MS" pitchFamily="66" charset="0"/>
            </a:endParaRPr>
          </a:p>
          <a:p>
            <a:endParaRPr lang="en-US" sz="500" dirty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-What is it?: possibly a fundamental (and predictable) diurnal process</a:t>
            </a:r>
            <a:endParaRPr lang="en-US" sz="2000" dirty="0">
              <a:latin typeface="Comic Sans MS" pitchFamily="66" charset="0"/>
            </a:endParaRPr>
          </a:p>
          <a:p>
            <a:r>
              <a:rPr lang="en-US" sz="1000" dirty="0">
                <a:latin typeface="Comic Sans MS" pitchFamily="66" charset="0"/>
              </a:rPr>
              <a:t>	</a:t>
            </a: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-Mechanism: gravity </a:t>
            </a:r>
            <a:r>
              <a:rPr lang="en-US" sz="2000" dirty="0" err="1" smtClean="0">
                <a:latin typeface="Comic Sans MS" pitchFamily="66" charset="0"/>
              </a:rPr>
              <a:t>waves?..remarkable</a:t>
            </a:r>
            <a:r>
              <a:rPr lang="en-US" sz="2000" dirty="0" smtClean="0">
                <a:latin typeface="Comic Sans MS" pitchFamily="66" charset="0"/>
              </a:rPr>
              <a:t> symmetry; flight-level turbulence</a:t>
            </a: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	</a:t>
            </a:r>
            <a:r>
              <a:rPr lang="en-US" i="1" dirty="0" smtClean="0">
                <a:latin typeface="Comic Sans MS" pitchFamily="66" charset="0"/>
              </a:rPr>
              <a:t>-harmonic oscillation?…anvil expansion?...inertial stability changes?</a:t>
            </a:r>
            <a:endParaRPr lang="en-US" i="1" dirty="0">
              <a:latin typeface="Comic Sans MS" pitchFamily="66" charset="0"/>
            </a:endParaRPr>
          </a:p>
          <a:p>
            <a:r>
              <a:rPr lang="en-US" sz="1000" dirty="0">
                <a:latin typeface="Comic Sans MS" pitchFamily="66" charset="0"/>
              </a:rPr>
              <a:t>	</a:t>
            </a: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-Where?: global (hurricanes</a:t>
            </a:r>
            <a:r>
              <a:rPr lang="en-US" sz="2000" dirty="0">
                <a:latin typeface="Comic Sans MS" pitchFamily="66" charset="0"/>
              </a:rPr>
              <a:t>, typhoons, </a:t>
            </a:r>
            <a:r>
              <a:rPr lang="en-US" sz="2000" dirty="0" smtClean="0">
                <a:latin typeface="Comic Sans MS" pitchFamily="66" charset="0"/>
              </a:rPr>
              <a:t>cyclones, MCSs, AEWs)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2996233"/>
            <a:ext cx="9144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 smtClean="0">
                <a:latin typeface="Comic Sans MS" pitchFamily="66" charset="0"/>
              </a:rPr>
              <a:t>TC Implications</a:t>
            </a:r>
            <a:r>
              <a:rPr lang="en-US" sz="2400" u="sng" dirty="0">
                <a:latin typeface="Comic Sans MS" pitchFamily="66" charset="0"/>
              </a:rPr>
              <a:t>:</a:t>
            </a: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-Timing Trends</a:t>
            </a:r>
          </a:p>
          <a:p>
            <a:pPr marL="914400" indent="169863">
              <a:buFont typeface="Arial"/>
              <a:buChar char="•"/>
            </a:pPr>
            <a:r>
              <a:rPr lang="en-US" sz="2000" dirty="0" smtClean="0">
                <a:latin typeface="Comic Sans MS" pitchFamily="66" charset="0"/>
              </a:rPr>
              <a:t>favorable </a:t>
            </a:r>
            <a:r>
              <a:rPr lang="en-US" sz="2000" dirty="0">
                <a:latin typeface="Comic Sans MS" pitchFamily="66" charset="0"/>
              </a:rPr>
              <a:t>&gt;&gt; “wee hours” (sunset to 6am LST</a:t>
            </a:r>
            <a:r>
              <a:rPr lang="en-US" sz="2000" dirty="0" smtClean="0">
                <a:latin typeface="Comic Sans MS" pitchFamily="66" charset="0"/>
              </a:rPr>
              <a:t>)</a:t>
            </a:r>
            <a:endParaRPr lang="en-US" sz="600" dirty="0" smtClean="0">
              <a:latin typeface="Comic Sans MS" pitchFamily="66" charset="0"/>
            </a:endParaRPr>
          </a:p>
          <a:p>
            <a:pPr marL="914400" indent="169863">
              <a:buFont typeface="Arial"/>
              <a:buChar char="•"/>
            </a:pPr>
            <a:r>
              <a:rPr lang="en-US" sz="2000" dirty="0" smtClean="0">
                <a:latin typeface="Comic Sans MS" pitchFamily="66" charset="0"/>
              </a:rPr>
              <a:t>unfavorable </a:t>
            </a:r>
            <a:r>
              <a:rPr lang="en-US" sz="2000" dirty="0">
                <a:latin typeface="Comic Sans MS" pitchFamily="66" charset="0"/>
              </a:rPr>
              <a:t>&gt;&gt; larger radii (6am to late afternoon LST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marL="465138"/>
            <a:endParaRPr lang="en-US" sz="1000" dirty="0" smtClean="0">
              <a:latin typeface="Comic Sans MS" pitchFamily="66" charset="0"/>
            </a:endParaRPr>
          </a:p>
          <a:p>
            <a:pPr marL="465138"/>
            <a:r>
              <a:rPr lang="en-US" sz="2000" dirty="0" smtClean="0">
                <a:latin typeface="Comic Sans MS" pitchFamily="66" charset="0"/>
              </a:rPr>
              <a:t>-Structure: Dvorak implications? (quantify with CIMSS ADT)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5083844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 smtClean="0">
                <a:latin typeface="Comic Sans MS" pitchFamily="66" charset="0"/>
              </a:rPr>
              <a:t>Continuing the “Diurnal Hunt”</a:t>
            </a:r>
            <a:endParaRPr lang="en-US" sz="2400" u="sng" dirty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-experimental real-time diurnal pulsing product on CIMSS TC page </a:t>
            </a:r>
          </a:p>
          <a:p>
            <a:r>
              <a:rPr lang="en-US" sz="1000" dirty="0">
                <a:latin typeface="Comic Sans MS" pitchFamily="66" charset="0"/>
              </a:rPr>
              <a:t>	</a:t>
            </a:r>
            <a:endParaRPr lang="en-US" sz="1000" dirty="0" smtClean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-sampling with the NOAA P-3s, G-IV &amp; NASA Aircraft</a:t>
            </a:r>
          </a:p>
          <a:p>
            <a:endParaRPr lang="en-US" sz="1000" dirty="0" smtClean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-numerical modeling of TC pulsing (timing, structure, etc.)</a:t>
            </a:r>
            <a:endParaRPr lang="en-US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4"/>
          <p:cNvSpPr txBox="1">
            <a:spLocks noChangeArrowheads="1"/>
          </p:cNvSpPr>
          <p:nvPr/>
        </p:nvSpPr>
        <p:spPr bwMode="auto">
          <a:xfrm>
            <a:off x="0" y="906495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>
              <a:buFont typeface="Arial" charset="0"/>
              <a:buChar char="•"/>
            </a:pPr>
            <a:r>
              <a:rPr lang="en-US" sz="2800" b="1" dirty="0">
                <a:latin typeface="Comic Sans MS" pitchFamily="66" charset="0"/>
              </a:rPr>
              <a:t>Motivation</a:t>
            </a:r>
            <a:r>
              <a:rPr lang="en-US" sz="2400" b="1" dirty="0">
                <a:latin typeface="Comic Sans MS" pitchFamily="66" charset="0"/>
              </a:rPr>
              <a:t>: </a:t>
            </a:r>
            <a:endParaRPr lang="en-US" dirty="0">
              <a:latin typeface="Comic Sans MS" pitchFamily="66" charset="0"/>
            </a:endParaRPr>
          </a:p>
          <a:p>
            <a:pPr marL="233363" indent="-233363"/>
            <a:r>
              <a:rPr lang="en-US" sz="2000" i="1" dirty="0">
                <a:latin typeface="Comic Sans MS" pitchFamily="66" charset="0"/>
              </a:rPr>
              <a:t>	</a:t>
            </a:r>
            <a:r>
              <a:rPr lang="en-US" sz="2000" i="1" dirty="0" smtClean="0">
                <a:latin typeface="Comic Sans MS" pitchFamily="66" charset="0"/>
              </a:rPr>
              <a:t>	-Understand &amp; describe the notion of TC diurnal pulsing </a:t>
            </a:r>
          </a:p>
          <a:p>
            <a:pPr marL="233363" indent="-233363"/>
            <a:r>
              <a:rPr lang="en-US" sz="2000" i="1" dirty="0">
                <a:latin typeface="Comic Sans MS" pitchFamily="66" charset="0"/>
              </a:rPr>
              <a:t>	</a:t>
            </a:r>
            <a:r>
              <a:rPr lang="en-US" sz="2000" i="1" dirty="0" smtClean="0">
                <a:latin typeface="Comic Sans MS" pitchFamily="66" charset="0"/>
              </a:rPr>
              <a:t>		-</a:t>
            </a:r>
            <a:r>
              <a:rPr lang="en-US" sz="2000" i="1" dirty="0">
                <a:latin typeface="Comic Sans MS" pitchFamily="66" charset="0"/>
              </a:rPr>
              <a:t>F</a:t>
            </a:r>
            <a:r>
              <a:rPr lang="en-US" sz="2000" i="1" dirty="0" smtClean="0">
                <a:latin typeface="Comic Sans MS" pitchFamily="66" charset="0"/>
              </a:rPr>
              <a:t>undamental process?</a:t>
            </a:r>
          </a:p>
          <a:p>
            <a:pPr marL="233363" indent="-233363"/>
            <a:r>
              <a:rPr lang="en-US" sz="2000" i="1" dirty="0">
                <a:latin typeface="Comic Sans MS" pitchFamily="66" charset="0"/>
              </a:rPr>
              <a:t>	</a:t>
            </a:r>
            <a:r>
              <a:rPr lang="en-US" sz="2000" i="1" dirty="0" smtClean="0">
                <a:latin typeface="Comic Sans MS" pitchFamily="66" charset="0"/>
              </a:rPr>
              <a:t>		-Implications for TCs?</a:t>
            </a:r>
            <a:endParaRPr lang="en-US" sz="1200" dirty="0">
              <a:latin typeface="Comic Sans MS" pitchFamily="66" charset="0"/>
            </a:endParaRPr>
          </a:p>
          <a:p>
            <a:pPr marL="233363" indent="-233363"/>
            <a:endParaRPr lang="en-US" sz="1200" dirty="0" smtClean="0">
              <a:latin typeface="Comic Sans MS" pitchFamily="66" charset="0"/>
            </a:endParaRPr>
          </a:p>
          <a:p>
            <a:pPr marL="233363" indent="-233363"/>
            <a:endParaRPr lang="en-US" sz="1200" dirty="0" smtClean="0">
              <a:latin typeface="Comic Sans MS" pitchFamily="66" charset="0"/>
            </a:endParaRPr>
          </a:p>
          <a:p>
            <a:pPr marL="233363" indent="-233363"/>
            <a:endParaRPr lang="en-US" sz="1200" dirty="0">
              <a:latin typeface="Comic Sans MS" pitchFamily="66" charset="0"/>
            </a:endParaRPr>
          </a:p>
          <a:p>
            <a:pPr marL="233363" indent="-233363">
              <a:buFont typeface="Arial" charset="0"/>
              <a:buChar char="•"/>
            </a:pPr>
            <a:r>
              <a:rPr lang="en-US" sz="2800" b="1" dirty="0" smtClean="0">
                <a:latin typeface="Comic Sans MS" pitchFamily="66" charset="0"/>
              </a:rPr>
              <a:t>TC Diurnal Pulsing: </a:t>
            </a:r>
          </a:p>
          <a:p>
            <a:pPr lvl="1"/>
            <a:r>
              <a:rPr lang="en-US" sz="2400" dirty="0" smtClean="0">
                <a:latin typeface="Comic Sans MS" pitchFamily="66" charset="0"/>
              </a:rPr>
              <a:t>1) Sample </a:t>
            </a:r>
            <a:r>
              <a:rPr lang="en-US" sz="2400" dirty="0" smtClean="0">
                <a:latin typeface="Comic Sans MS" pitchFamily="66" charset="0"/>
              </a:rPr>
              <a:t>North Atlantic Cases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	2) </a:t>
            </a:r>
            <a:r>
              <a:rPr lang="en-US" sz="2400" dirty="0">
                <a:latin typeface="Comic Sans MS" pitchFamily="66" charset="0"/>
              </a:rPr>
              <a:t>A</a:t>
            </a:r>
            <a:r>
              <a:rPr lang="en-US" sz="2400" dirty="0" smtClean="0">
                <a:latin typeface="Comic Sans MS" pitchFamily="66" charset="0"/>
              </a:rPr>
              <a:t> “Big Ben” TC process?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	</a:t>
            </a:r>
            <a:r>
              <a:rPr lang="en-US" sz="2400" dirty="0" smtClean="0">
                <a:latin typeface="Comic Sans MS" pitchFamily="66" charset="0"/>
              </a:rPr>
              <a:t>4) What are they?</a:t>
            </a:r>
            <a:endParaRPr lang="en-US" sz="1200" dirty="0" smtClean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	5</a:t>
            </a:r>
            <a:r>
              <a:rPr lang="en-US" sz="2400" dirty="0" smtClean="0">
                <a:latin typeface="Comic Sans MS" pitchFamily="66" charset="0"/>
              </a:rPr>
              <a:t>) Implications: Intensity and Dvorak</a:t>
            </a:r>
          </a:p>
          <a:p>
            <a:r>
              <a:rPr lang="en-US" sz="2400" dirty="0">
                <a:latin typeface="Comic Sans MS" pitchFamily="66" charset="0"/>
              </a:rPr>
              <a:t>	6</a:t>
            </a:r>
            <a:r>
              <a:rPr lang="en-US" sz="2400" dirty="0" smtClean="0">
                <a:latin typeface="Comic Sans MS" pitchFamily="66" charset="0"/>
              </a:rPr>
              <a:t>) Modeling</a:t>
            </a:r>
          </a:p>
          <a:p>
            <a:endParaRPr lang="en-US" sz="1200" dirty="0" smtClean="0">
              <a:latin typeface="Comic Sans MS" pitchFamily="66" charset="0"/>
            </a:endParaRPr>
          </a:p>
          <a:p>
            <a:endParaRPr lang="en-US" sz="1200" dirty="0" smtClean="0">
              <a:latin typeface="Comic Sans MS" pitchFamily="66" charset="0"/>
            </a:endParaRPr>
          </a:p>
          <a:p>
            <a:endParaRPr lang="en-US" sz="1200" dirty="0">
              <a:latin typeface="Comic Sans MS" pitchFamily="66" charset="0"/>
            </a:endParaRPr>
          </a:p>
          <a:p>
            <a:pPr marL="233363" indent="-233363">
              <a:buFont typeface="Arial" charset="0"/>
              <a:buChar char="•"/>
            </a:pPr>
            <a:r>
              <a:rPr lang="en-US" sz="2800" b="1" dirty="0">
                <a:latin typeface="Comic Sans MS" pitchFamily="66" charset="0"/>
              </a:rPr>
              <a:t>Conclusions &amp; Future </a:t>
            </a:r>
            <a:r>
              <a:rPr lang="en-US" sz="2800" b="1" dirty="0" smtClean="0">
                <a:latin typeface="Comic Sans MS" pitchFamily="66" charset="0"/>
              </a:rPr>
              <a:t>Work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-158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Comic Sans MS" pitchFamily="66" charset="0"/>
              </a:rPr>
              <a:t>Discussion </a:t>
            </a:r>
            <a:r>
              <a:rPr lang="en-US" sz="4000" b="1" dirty="0" smtClean="0">
                <a:latin typeface="Comic Sans MS" pitchFamily="66" charset="0"/>
              </a:rPr>
              <a:t>Outline</a:t>
            </a:r>
            <a:endParaRPr lang="en-US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7" descr="050714_214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4" descr="050714_214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050714_224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050714_234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050715_004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050715_014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50714_224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Hurricane Emily: 14-15 July 2005</a:t>
            </a:r>
          </a:p>
        </p:txBody>
      </p:sp>
      <p:pic>
        <p:nvPicPr>
          <p:cNvPr id="19" name="Picture 18" descr="050715_024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050715_034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050715_044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050715_054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050715_064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050715_074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050715_084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050715_094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050715_104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050715_114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050715_124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050715_134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050715_144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050715_154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050715_164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050715_174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050715_1845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050715_2246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050715_234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050714_234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050715_004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050715_014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050715_024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050715_034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050715_044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050715_054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050715_064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050715_074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050715_084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050715_094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050715_104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050715_114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050715_124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050715_134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050715_144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050715_154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050715_1645z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050715_1745z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050715_1845z.jp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050715_2246z.jpg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050715_2345z.jpg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274114" y="3563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Emily: </a:t>
            </a:r>
            <a:r>
              <a:rPr lang="en-US" sz="2800" dirty="0" smtClean="0">
                <a:latin typeface="Comic Sans MS" pitchFamily="66" charset="0"/>
              </a:rPr>
              <a:t>15 </a:t>
            </a:r>
            <a:r>
              <a:rPr lang="en-US" sz="2800" dirty="0">
                <a:latin typeface="Comic Sans MS" pitchFamily="66" charset="0"/>
              </a:rPr>
              <a:t>July 2005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70060" y="567411"/>
            <a:ext cx="6348032" cy="6247976"/>
            <a:chOff x="1270060" y="567411"/>
            <a:chExt cx="6348032" cy="6247976"/>
          </a:xfrm>
        </p:grpSpPr>
        <p:pic>
          <p:nvPicPr>
            <p:cNvPr id="5" name="Picture 4" descr="20050714.1718.aqua1.x.89h.05LEMILY.95kts-971mb-130N-650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3712692"/>
              <a:ext cx="3102695" cy="3102695"/>
            </a:xfrm>
            <a:prstGeom prst="rect">
              <a:avLst/>
            </a:prstGeom>
          </p:spPr>
        </p:pic>
        <p:pic>
          <p:nvPicPr>
            <p:cNvPr id="6" name="Picture 5" descr="20050714.1718.aqua1.x.color36.05LEMILY.95kts-971mb-130N-650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3712692"/>
              <a:ext cx="3102695" cy="3102695"/>
            </a:xfrm>
            <a:prstGeom prst="rect">
              <a:avLst/>
            </a:prstGeom>
          </p:spPr>
        </p:pic>
        <p:pic>
          <p:nvPicPr>
            <p:cNvPr id="7" name="Picture 6" descr="050714_18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7411"/>
              <a:ext cx="3108960" cy="3108960"/>
            </a:xfrm>
            <a:prstGeom prst="rect">
              <a:avLst/>
            </a:prstGeom>
          </p:spPr>
        </p:pic>
        <p:pic>
          <p:nvPicPr>
            <p:cNvPr id="8" name="Picture 7" descr="050714_18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7411"/>
              <a:ext cx="3102695" cy="310269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5212" y="198022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GOES IR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212" y="5004953"/>
            <a:ext cx="117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37 GHz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85348" y="1843858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GOES IR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BT-Diff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18092" y="5004953"/>
            <a:ext cx="152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85/89 GHz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71016" y="566928"/>
            <a:ext cx="6347076" cy="6254724"/>
            <a:chOff x="1271016" y="566928"/>
            <a:chExt cx="6347076" cy="6254724"/>
          </a:xfrm>
        </p:grpSpPr>
        <p:pic>
          <p:nvPicPr>
            <p:cNvPr id="10" name="Picture 9" descr="20050715.0048.f15.x.85h.05LEMILY.105kts-959mb-133N-667W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2" name="Picture 11" descr="20050715.0048.f15.x.color37.05LEMILY.105kts-959mb-133N-667W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692"/>
              <a:ext cx="3108960" cy="3108960"/>
            </a:xfrm>
            <a:prstGeom prst="rect">
              <a:avLst/>
            </a:prstGeom>
          </p:spPr>
        </p:pic>
        <p:pic>
          <p:nvPicPr>
            <p:cNvPr id="13" name="Picture 12" descr="050715_00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566928"/>
              <a:ext cx="3108960" cy="3108960"/>
            </a:xfrm>
            <a:prstGeom prst="rect">
              <a:avLst/>
            </a:prstGeom>
          </p:spPr>
        </p:pic>
        <p:pic>
          <p:nvPicPr>
            <p:cNvPr id="14" name="Picture 13" descr="050715_00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7411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390" name="Group 16389"/>
          <p:cNvGrpSpPr/>
          <p:nvPr/>
        </p:nvGrpSpPr>
        <p:grpSpPr>
          <a:xfrm>
            <a:off x="1270060" y="566928"/>
            <a:ext cx="6348032" cy="6254496"/>
            <a:chOff x="1270060" y="566928"/>
            <a:chExt cx="6348032" cy="6254496"/>
          </a:xfrm>
        </p:grpSpPr>
        <p:pic>
          <p:nvPicPr>
            <p:cNvPr id="16384" name="Picture 16383" descr="20050715.1124.f13.x.color37.05LEMILY.115kts-964mb-142N-701W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3712464"/>
              <a:ext cx="3108960" cy="3108960"/>
            </a:xfrm>
            <a:prstGeom prst="rect">
              <a:avLst/>
            </a:prstGeom>
          </p:spPr>
        </p:pic>
        <p:pic>
          <p:nvPicPr>
            <p:cNvPr id="16387" name="Picture 16386" descr="20050715.1124.f13.x.85h.05LEMILY.115kts-964mb-142N-701W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3712464"/>
              <a:ext cx="3108960" cy="3108960"/>
            </a:xfrm>
            <a:prstGeom prst="rect">
              <a:avLst/>
            </a:prstGeom>
          </p:spPr>
        </p:pic>
        <p:pic>
          <p:nvPicPr>
            <p:cNvPr id="16388" name="Picture 16387" descr="050715_11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6928"/>
              <a:ext cx="3108960" cy="3108960"/>
            </a:xfrm>
            <a:prstGeom prst="rect">
              <a:avLst/>
            </a:prstGeom>
          </p:spPr>
        </p:pic>
        <p:pic>
          <p:nvPicPr>
            <p:cNvPr id="16389" name="Picture 16388" descr="050715_114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6928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399" name="Group 16398"/>
          <p:cNvGrpSpPr/>
          <p:nvPr/>
        </p:nvGrpSpPr>
        <p:grpSpPr>
          <a:xfrm>
            <a:off x="1271016" y="566928"/>
            <a:ext cx="6347076" cy="6254496"/>
            <a:chOff x="1271016" y="566928"/>
            <a:chExt cx="6347076" cy="6254496"/>
          </a:xfrm>
        </p:grpSpPr>
        <p:pic>
          <p:nvPicPr>
            <p:cNvPr id="16391" name="Picture 16390" descr="20050715.1323.f15.x.color37.05LEMILY.115kts-964mb-142N-701W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464"/>
              <a:ext cx="3108960" cy="3108960"/>
            </a:xfrm>
            <a:prstGeom prst="rect">
              <a:avLst/>
            </a:prstGeom>
          </p:spPr>
        </p:pic>
        <p:pic>
          <p:nvPicPr>
            <p:cNvPr id="16395" name="Picture 16394" descr="20050715.1323.f15.x.85h.05LEMILY.115kts-964mb-142N-701W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6397" name="Picture 16396" descr="050715_13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6928"/>
              <a:ext cx="3108960" cy="3108960"/>
            </a:xfrm>
            <a:prstGeom prst="rect">
              <a:avLst/>
            </a:prstGeom>
          </p:spPr>
        </p:pic>
        <p:pic>
          <p:nvPicPr>
            <p:cNvPr id="16398" name="Picture 16397" descr="050715_13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566928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404" name="Group 16403"/>
          <p:cNvGrpSpPr/>
          <p:nvPr/>
        </p:nvGrpSpPr>
        <p:grpSpPr>
          <a:xfrm>
            <a:off x="1270060" y="566928"/>
            <a:ext cx="6346892" cy="6254496"/>
            <a:chOff x="1270060" y="566928"/>
            <a:chExt cx="6346892" cy="6254496"/>
          </a:xfrm>
        </p:grpSpPr>
        <p:pic>
          <p:nvPicPr>
            <p:cNvPr id="16400" name="Picture 16399" descr="20050715.1627.trmm.x.color37.05LEMILY.95kts-969mb-145N-720W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464"/>
              <a:ext cx="3108960" cy="3108960"/>
            </a:xfrm>
            <a:prstGeom prst="rect">
              <a:avLst/>
            </a:prstGeom>
          </p:spPr>
        </p:pic>
        <p:pic>
          <p:nvPicPr>
            <p:cNvPr id="16401" name="Picture 16400" descr="20050715.1627.trmm.x.tmi_85h.05LEMILY.95kts-969mb-145N-720W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6402" name="Picture 16401" descr="050715_16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566928"/>
              <a:ext cx="3108960" cy="3108960"/>
            </a:xfrm>
            <a:prstGeom prst="rect">
              <a:avLst/>
            </a:prstGeom>
          </p:spPr>
        </p:pic>
        <p:pic>
          <p:nvPicPr>
            <p:cNvPr id="16403" name="Picture 16402" descr="050715_16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6928"/>
              <a:ext cx="3108960" cy="310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6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 descr="bt_diff_070902_211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5" descr="ir_070902_211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7"/>
          <p:cNvSpPr txBox="1">
            <a:spLocks noChangeArrowheads="1"/>
          </p:cNvSpPr>
          <p:nvPr/>
        </p:nvSpPr>
        <p:spPr bwMode="auto">
          <a:xfrm>
            <a:off x="114300" y="1206500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7412" name="TextBox 38"/>
          <p:cNvSpPr txBox="1">
            <a:spLocks noChangeArrowheads="1"/>
          </p:cNvSpPr>
          <p:nvPr/>
        </p:nvSpPr>
        <p:spPr bwMode="auto">
          <a:xfrm>
            <a:off x="4491038" y="1206500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17413" name="TextBox 3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omic Sans MS" pitchFamily="66" charset="0"/>
              </a:rPr>
              <a:t>Hurricane Felix: 02-03 Sept 2007</a:t>
            </a:r>
          </a:p>
        </p:txBody>
      </p:sp>
      <p:pic>
        <p:nvPicPr>
          <p:cNvPr id="4" name="Picture 3" descr="ir_070902_221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r_070902_231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r_070903_001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r_070903_011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r_070903_021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ir_070903_031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ir_070903_061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ir_070903_071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ir_070903_081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ir_070903_091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ir_070903_101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ir_070903_111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ir_070903_121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ir_070903_131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ir_070903_141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ir_070903_151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ir_070903_161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ir_070903_171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ir_070903_181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ir_070903_191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ir_070903_201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ir_070903_2115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bt_diff_070902_2215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 descr="bt_diff_070902_231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1" descr="bt_diff_070903_001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 descr="bt_diff_070903_011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3" descr="bt_diff_070903_021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bt_diff_070903_031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48200" y="159067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5" descr="bt_diff_070903_061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6" descr="bt_diff_070903_071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 descr="bt_diff_070903_081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 descr="bt_diff_070903_091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 descr="bt_diff_070903_121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 descr="bt_diff_070903_131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 descr="bt_diff_070903_141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bt_diff_070903_151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3" descr="bt_diff_070903_161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4" descr="bt_diff_070903_171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5" descr="bt_diff_070903_181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6" descr="bt_diff_070903_191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7" descr="bt_diff_070903_201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 descr="bt_diff_070903_2115z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Oval 79"/>
          <p:cNvSpPr/>
          <p:nvPr/>
        </p:nvSpPr>
        <p:spPr>
          <a:xfrm>
            <a:off x="5617242" y="2539917"/>
            <a:ext cx="2437831" cy="24461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2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62865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 descr="fi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5475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 descr="fig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fig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62865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0" y="12700"/>
            <a:ext cx="912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GOES IR BT Differences: Azimuthal Mean (400km)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7130" y="3602791"/>
            <a:ext cx="7790687" cy="2685473"/>
            <a:chOff x="1177130" y="3602791"/>
            <a:chExt cx="7790687" cy="2685473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177130" y="3676697"/>
              <a:ext cx="2009640" cy="19927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2724151" y="5197507"/>
              <a:ext cx="342900" cy="781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4484372" y="5455451"/>
              <a:ext cx="495300" cy="4953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6013981" y="5255630"/>
              <a:ext cx="1374776" cy="8700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895601" y="5888154"/>
              <a:ext cx="3249157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omic Sans MS" pitchFamily="66" charset="0"/>
                </a:rPr>
                <a:t>“Cool Rings” </a:t>
              </a:r>
              <a:r>
                <a:rPr lang="en-US" sz="2000" dirty="0" smtClean="0">
                  <a:latin typeface="Comic Sans MS" pitchFamily="66" charset="0"/>
                </a:rPr>
                <a:t>(~15-18 UTC)</a:t>
              </a:r>
              <a:endParaRPr lang="en-US" sz="2000" dirty="0">
                <a:latin typeface="Comic Sans MS" pitchFamily="66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4211265" y="3602791"/>
              <a:ext cx="2267483" cy="22484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6747833" y="3777299"/>
              <a:ext cx="2219984" cy="22013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59361" y="6485493"/>
            <a:ext cx="255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*also see </a:t>
            </a:r>
            <a:r>
              <a:rPr lang="en-US" i="1" dirty="0" err="1" smtClean="0"/>
              <a:t>Kossin</a:t>
            </a:r>
            <a:r>
              <a:rPr lang="en-US" i="1" dirty="0" smtClean="0"/>
              <a:t> 2002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10780" y="523220"/>
            <a:ext cx="7713219" cy="6311965"/>
            <a:chOff x="710780" y="523220"/>
            <a:chExt cx="7713219" cy="6311965"/>
          </a:xfrm>
        </p:grpSpPr>
        <p:pic>
          <p:nvPicPr>
            <p:cNvPr id="2" name="Picture 1" descr="050715_00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8156"/>
              <a:ext cx="3411953" cy="3411953"/>
            </a:xfrm>
            <a:prstGeom prst="rect">
              <a:avLst/>
            </a:prstGeom>
          </p:spPr>
        </p:pic>
        <p:pic>
          <p:nvPicPr>
            <p:cNvPr id="8" name="Picture 7" descr="050715_00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80" y="3415329"/>
              <a:ext cx="3419856" cy="3419856"/>
            </a:xfrm>
            <a:prstGeom prst="rect">
              <a:avLst/>
            </a:prstGeom>
          </p:spPr>
        </p:pic>
        <p:pic>
          <p:nvPicPr>
            <p:cNvPr id="13" name="Picture 12" descr="20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16008" y="521208"/>
            <a:ext cx="7715894" cy="6318504"/>
            <a:chOff x="716008" y="521208"/>
            <a:chExt cx="7715894" cy="6318504"/>
          </a:xfrm>
        </p:grpSpPr>
        <p:pic>
          <p:nvPicPr>
            <p:cNvPr id="24" name="Picture 23" descr="050715_03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25" name="Picture 24" descr="050715_03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21" name="Picture 20" descr="230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16008" y="523220"/>
            <a:ext cx="7715894" cy="6316492"/>
            <a:chOff x="716008" y="523220"/>
            <a:chExt cx="7715894" cy="6316492"/>
          </a:xfrm>
        </p:grpSpPr>
        <p:pic>
          <p:nvPicPr>
            <p:cNvPr id="28" name="Picture 27" descr="050715_06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29" name="Picture 28" descr="050715_06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9" name="Picture 18" descr="02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39" name="Picture 38" descr="050715_09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0" name="Picture 39" descr="050715_09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17" name="Picture 16" descr="0500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13232" y="523220"/>
            <a:ext cx="7718670" cy="6316492"/>
            <a:chOff x="713232" y="523220"/>
            <a:chExt cx="7718670" cy="6316492"/>
          </a:xfrm>
        </p:grpSpPr>
        <p:pic>
          <p:nvPicPr>
            <p:cNvPr id="43" name="Picture 42" descr="050715_12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4" name="Picture 43" descr="050715_12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5" name="Picture 14" descr="0800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13232" y="523220"/>
            <a:ext cx="7718670" cy="6316492"/>
            <a:chOff x="713232" y="523220"/>
            <a:chExt cx="7718670" cy="6316492"/>
          </a:xfrm>
        </p:grpSpPr>
        <p:pic>
          <p:nvPicPr>
            <p:cNvPr id="47" name="Picture 46" descr="050715_15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8" name="Picture 47" descr="050715_15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2" name="Picture 11" descr="1100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13232" y="523220"/>
            <a:ext cx="7718670" cy="6316492"/>
            <a:chOff x="713232" y="523220"/>
            <a:chExt cx="7718670" cy="6316492"/>
          </a:xfrm>
        </p:grpSpPr>
        <p:pic>
          <p:nvPicPr>
            <p:cNvPr id="52" name="Picture 51" descr="050715_18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8156"/>
              <a:ext cx="3419856" cy="3419856"/>
            </a:xfrm>
            <a:prstGeom prst="rect">
              <a:avLst/>
            </a:prstGeom>
          </p:spPr>
        </p:pic>
        <p:pic>
          <p:nvPicPr>
            <p:cNvPr id="53" name="Picture 52" descr="050715_18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0" name="Picture 9" descr="1400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13232" y="521208"/>
            <a:ext cx="7718670" cy="6318504"/>
            <a:chOff x="713232" y="521208"/>
            <a:chExt cx="7718670" cy="6318504"/>
          </a:xfrm>
        </p:grpSpPr>
        <p:pic>
          <p:nvPicPr>
            <p:cNvPr id="59" name="Picture 58" descr="050715_2246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60" name="Picture 59" descr="050715_2246z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8156"/>
              <a:ext cx="3419856" cy="3419856"/>
            </a:xfrm>
            <a:prstGeom prst="rect">
              <a:avLst/>
            </a:prstGeom>
          </p:spPr>
        </p:pic>
        <p:pic>
          <p:nvPicPr>
            <p:cNvPr id="3" name="Picture 2" descr="1800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278991" y="63498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16008" y="3071566"/>
            <a:ext cx="3411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901234" y="3071566"/>
            <a:ext cx="363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Emily: </a:t>
            </a:r>
            <a:r>
              <a:rPr lang="en-US" sz="2800" dirty="0" smtClean="0">
                <a:latin typeface="Comic Sans MS" pitchFamily="66" charset="0"/>
              </a:rPr>
              <a:t>15 </a:t>
            </a:r>
            <a:r>
              <a:rPr lang="en-US" sz="2800" dirty="0">
                <a:latin typeface="Comic Sans MS" pitchFamily="66" charset="0"/>
              </a:rPr>
              <a:t>July 2005</a:t>
            </a:r>
          </a:p>
        </p:txBody>
      </p:sp>
    </p:spTree>
    <p:extLst>
      <p:ext uri="{BB962C8B-B14F-4D97-AF65-F5344CB8AC3E}">
        <p14:creationId xmlns:p14="http://schemas.microsoft.com/office/powerpoint/2010/main" val="137011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3" name="Picture 2" descr="bt_diff_100831_00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10" name="Picture 9" descr="100831_00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52" name="Picture 51" descr="21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14" name="Picture 13" descr="100831_03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15" name="Picture 14" descr="bt_diff_100831_03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50" name="Picture 49" descr="2400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124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716008" y="523220"/>
            <a:ext cx="7714760" cy="6316492"/>
            <a:chOff x="716008" y="523220"/>
            <a:chExt cx="7714760" cy="6316492"/>
          </a:xfrm>
        </p:grpSpPr>
        <p:pic>
          <p:nvPicPr>
            <p:cNvPr id="18" name="Picture 17" descr="100831_06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19" name="Picture 18" descr="bt_diff_100831_0645z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8" name="Picture 47" descr="0300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22" name="Picture 21" descr="100831_09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23" name="Picture 22" descr="bt_diff_100831_094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6" name="Picture 45" descr="0600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26" name="Picture 25" descr="bt_diff_100831_12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27" name="Picture 26" descr="100831_12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4" name="Picture 43" descr="0900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30" name="Picture 29" descr="100831_15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31" name="Picture 30" descr="bt_diff_100831_1545z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2" name="Picture 41" descr="1200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34" name="Picture 33" descr="100831_18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35" name="Picture 34" descr="bt_diff_100831_1845z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9" name="Picture 8" descr="1500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278991" y="63498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16008" y="3071566"/>
            <a:ext cx="3411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901234" y="3071566"/>
            <a:ext cx="363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</a:t>
            </a:r>
            <a:r>
              <a:rPr lang="en-US" sz="2800" dirty="0" smtClean="0">
                <a:latin typeface="Comic Sans MS" pitchFamily="66" charset="0"/>
              </a:rPr>
              <a:t>Earl: 30 August 2010</a:t>
            </a:r>
            <a:endParaRPr lang="en-US" sz="2800" dirty="0">
              <a:latin typeface="Comic Sans MS" pitchFamily="66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38" name="Picture 37" descr="100831_2145Z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39" name="Picture 38" descr="bt_diff_100831_214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54" name="Picture 53" descr="1800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124" y="523220"/>
              <a:ext cx="2615184" cy="2615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27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6008" y="521208"/>
            <a:ext cx="7714760" cy="6318504"/>
            <a:chOff x="716008" y="521208"/>
            <a:chExt cx="7714760" cy="6318504"/>
          </a:xfrm>
        </p:grpSpPr>
        <p:pic>
          <p:nvPicPr>
            <p:cNvPr id="14" name="Picture 13" descr="050719_03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15" name="Picture 14" descr="050719_03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10" name="Picture 9" descr="22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16008" y="521208"/>
            <a:ext cx="7714760" cy="6318504"/>
            <a:chOff x="716008" y="521208"/>
            <a:chExt cx="7714760" cy="6318504"/>
          </a:xfrm>
        </p:grpSpPr>
        <p:pic>
          <p:nvPicPr>
            <p:cNvPr id="18" name="Picture 17" descr="050719_06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19" name="Picture 18" descr="050719_06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53" name="Picture 52" descr="010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22" name="Picture 21" descr="050719_09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23" name="Picture 22" descr="050719_09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50" name="Picture 49" descr="04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716008" y="523220"/>
            <a:ext cx="7714760" cy="6316492"/>
            <a:chOff x="716008" y="523220"/>
            <a:chExt cx="7714760" cy="6316492"/>
          </a:xfrm>
        </p:grpSpPr>
        <p:pic>
          <p:nvPicPr>
            <p:cNvPr id="26" name="Picture 25" descr="050719_12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27" name="Picture 26" descr="050719_12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8" name="Picture 47" descr="0700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30" name="Picture 29" descr="050719_15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31" name="Picture 30" descr="050719_15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6" name="Picture 45" descr="1000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34" name="Picture 33" descr="050719_18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35" name="Picture 34" descr="050719_18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2" name="Picture 41" descr="1300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38" name="Picture 37" descr="050719_21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3" name="Picture 42" descr="050719_21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39" name="Picture 38" descr="1600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278991" y="63498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16008" y="3071566"/>
            <a:ext cx="3411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901234" y="3071566"/>
            <a:ext cx="363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Emily: </a:t>
            </a:r>
            <a:r>
              <a:rPr lang="en-US" sz="2800" dirty="0" smtClean="0">
                <a:latin typeface="Comic Sans MS" pitchFamily="66" charset="0"/>
              </a:rPr>
              <a:t>19 July </a:t>
            </a:r>
            <a:r>
              <a:rPr lang="en-US" sz="2800" dirty="0">
                <a:latin typeface="Comic Sans MS" pitchFamily="66" charset="0"/>
              </a:rPr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250368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6924</TotalTime>
  <Words>387</Words>
  <Application>Microsoft Macintosh PowerPoint</Application>
  <PresentationFormat>On-screen Show (4:3)</PresentationFormat>
  <Paragraphs>122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Dunion</cp:lastModifiedBy>
  <cp:revision>321</cp:revision>
  <cp:lastPrinted>2011-09-13T02:58:29Z</cp:lastPrinted>
  <dcterms:created xsi:type="dcterms:W3CDTF">2011-07-11T13:04:20Z</dcterms:created>
  <dcterms:modified xsi:type="dcterms:W3CDTF">2012-04-17T20:06:37Z</dcterms:modified>
</cp:coreProperties>
</file>