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2" r:id="rId3"/>
    <p:sldId id="273" r:id="rId4"/>
    <p:sldId id="274" r:id="rId5"/>
    <p:sldId id="275" r:id="rId6"/>
    <p:sldId id="276" r:id="rId7"/>
    <p:sldId id="279" r:id="rId8"/>
    <p:sldId id="278" r:id="rId9"/>
    <p:sldId id="280" r:id="rId10"/>
    <p:sldId id="281" r:id="rId11"/>
    <p:sldId id="285" r:id="rId12"/>
    <p:sldId id="283" r:id="rId13"/>
    <p:sldId id="266" r:id="rId14"/>
    <p:sldId id="284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3" roundtripDataSignature="AMtx7mjDmGgsPEm+fS1O/4ZuBR4trgHL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50F"/>
    <a:srgbClr val="00FA00"/>
    <a:srgbClr val="FE6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87344"/>
  </p:normalViewPr>
  <p:slideViewPr>
    <p:cSldViewPr snapToGrid="0">
      <p:cViewPr varScale="1">
        <p:scale>
          <a:sx n="156" d="100"/>
          <a:sy n="156" d="100"/>
        </p:scale>
        <p:origin x="72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f46e3a3a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6f46e3a3a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497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to explore – switch strategy to vortex focused …good to have both in our back pocket &gt;&gt; maximize sampling of the storm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89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Maximizing sampling</a:t>
            </a:r>
          </a:p>
          <a:p>
            <a:r>
              <a:rPr lang="en-US" dirty="0"/>
              <a:t>Sally = Early Stage storm challenges for capturing structure in moderately sheared storms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Sally on 14 Sep AM to Pm &gt;&gt; 60 to 100 mph (TS to Cat 2)</a:t>
            </a:r>
          </a:p>
          <a:p>
            <a:endParaRPr lang="en-US" dirty="0"/>
          </a:p>
          <a:p>
            <a:r>
              <a:rPr lang="en-US" dirty="0"/>
              <a:t>Good distributions with TS and Cat 1 in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2733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R2O shown from top panels to lower panels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68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 &gt;&gt; go to center &gt;&gt; and back along the splash location to maximize comparisons (time and space)</a:t>
            </a:r>
          </a:p>
          <a:p>
            <a:endParaRPr lang="en-US" dirty="0"/>
          </a:p>
          <a:p>
            <a:r>
              <a:rPr lang="en-US" dirty="0"/>
              <a:t>Ocean winds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99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870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From Dave Jones: the Leader basically controls the map of the followers. It goes beyond screen sharing and snapshots. If the leader zooms into an area all followers will zoom in in real-time…no matter what platform is being used. For example…a leader can display a GOES-16 meso sector over the storm…then all followers will also display the GOES-16 image on their devises/computers. If the leader zooms into a particular area of interest all followers web maps will zoom into that area as well. The leader can also highlight parts of the satellite image by issuing a geospatial message and all followers will get the geospatial message and can independently click on their web maps to see the message as a layer.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726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continuing daily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928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f46e3a3a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7" name="Google Shape;287;g6f46e3a3a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accent1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/>
          <p:nvPr/>
        </p:nvSpPr>
        <p:spPr>
          <a:xfrm>
            <a:off x="1524000" y="221737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</a:rPr>
              <a:t>Advancing the Prediction of Hurricanes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 (</a:t>
            </a:r>
            <a:r>
              <a:rPr lang="en-US" sz="2000" dirty="0">
                <a:solidFill>
                  <a:schemeClr val="dk1"/>
                </a:solidFill>
              </a:rPr>
              <a:t>APH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4259" y="147179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086" y="156408"/>
            <a:ext cx="924741" cy="92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3000" y="4410461"/>
            <a:ext cx="2285999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"/>
          <p:cNvCxnSpPr/>
          <p:nvPr/>
        </p:nvCxnSpPr>
        <p:spPr>
          <a:xfrm rot="10800000" flipH="1">
            <a:off x="1523998" y="1253204"/>
            <a:ext cx="9144000" cy="753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1"/>
          <p:cNvSpPr txBox="1"/>
          <p:nvPr/>
        </p:nvSpPr>
        <p:spPr>
          <a:xfrm>
            <a:off x="1524000" y="2064606"/>
            <a:ext cx="9144000" cy="15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</a:rPr>
              <a:t>2021 HFP Leadership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800" b="1" dirty="0">
              <a:solidFill>
                <a:schemeClr val="dk1"/>
              </a:solidFill>
            </a:endParaRPr>
          </a:p>
          <a:p>
            <a:pPr lvl="0" algn="ctr">
              <a:buSzPts val="2400"/>
            </a:pPr>
            <a:r>
              <a:rPr lang="en-US" sz="2000" dirty="0">
                <a:solidFill>
                  <a:schemeClr val="dk1"/>
                </a:solidFill>
              </a:rPr>
              <a:t>HFP Director, Jason Dunion</a:t>
            </a:r>
            <a:r>
              <a:rPr lang="en-US" sz="2000" baseline="30000" dirty="0">
                <a:solidFill>
                  <a:schemeClr val="dk1"/>
                </a:solidFill>
              </a:rPr>
              <a:t>1</a:t>
            </a:r>
          </a:p>
          <a:p>
            <a:pPr lvl="0" algn="ctr">
              <a:buSzPts val="2400"/>
            </a:pPr>
            <a:endParaRPr lang="en-US" sz="500" baseline="30000" dirty="0">
              <a:solidFill>
                <a:schemeClr val="dk1"/>
              </a:solidFill>
            </a:endParaRPr>
          </a:p>
          <a:p>
            <a:pPr lvl="0" algn="ctr">
              <a:buSzPts val="2400"/>
            </a:pPr>
            <a:r>
              <a:rPr lang="en-US" sz="2000" dirty="0">
                <a:solidFill>
                  <a:schemeClr val="dk1"/>
                </a:solidFill>
              </a:rPr>
              <a:t>HFP Deputy Director, Jon Zawislak</a:t>
            </a:r>
            <a:r>
              <a:rPr lang="en-US" sz="2000" baseline="30000" dirty="0">
                <a:solidFill>
                  <a:schemeClr val="dk1"/>
                </a:solidFill>
              </a:rPr>
              <a:t>1</a:t>
            </a:r>
          </a:p>
          <a:p>
            <a:pPr lvl="0" algn="ctr">
              <a:buSzPts val="2400"/>
            </a:pPr>
            <a:endParaRPr lang="en-US" sz="500" baseline="30000" dirty="0">
              <a:solidFill>
                <a:schemeClr val="dk1"/>
              </a:solidFill>
            </a:endParaRPr>
          </a:p>
          <a:p>
            <a:pPr lvl="0" algn="ctr">
              <a:buSzPts val="2400"/>
            </a:pPr>
            <a:r>
              <a:rPr lang="en-US" sz="2000" dirty="0">
                <a:solidFill>
                  <a:schemeClr val="dk1"/>
                </a:solidFill>
              </a:rPr>
              <a:t>2020 HFP Director, Lisa Bucci</a:t>
            </a:r>
            <a:r>
              <a:rPr lang="en-US" sz="2000" baseline="30000" dirty="0">
                <a:solidFill>
                  <a:schemeClr val="dk1"/>
                </a:solidFill>
              </a:rPr>
              <a:t>2</a:t>
            </a: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7842607" y="6534911"/>
            <a:ext cx="4349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TCORF/IHC, March 3, 2021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"/>
          <p:cNvSpPr txBox="1"/>
          <p:nvPr/>
        </p:nvSpPr>
        <p:spPr>
          <a:xfrm>
            <a:off x="1523999" y="1350583"/>
            <a:ext cx="914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TCORF / 75</a:t>
            </a:r>
            <a:r>
              <a:rPr lang="en-US" sz="3200" b="1" i="0" u="none" strike="noStrike" cap="none" baseline="30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IHC</a:t>
            </a:r>
            <a:endParaRPr sz="3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43250" y="5586498"/>
            <a:ext cx="948413" cy="94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337" y="5404134"/>
            <a:ext cx="1134249" cy="113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0;p10">
            <a:extLst>
              <a:ext uri="{FF2B5EF4-FFF2-40B4-BE49-F238E27FC236}">
                <a16:creationId xmlns:a16="http://schemas.microsoft.com/office/drawing/2014/main" id="{3DA75B07-43DC-4D41-AED0-37F856C66787}"/>
              </a:ext>
            </a:extLst>
          </p:cNvPr>
          <p:cNvSpPr txBox="1"/>
          <p:nvPr/>
        </p:nvSpPr>
        <p:spPr>
          <a:xfrm>
            <a:off x="0" y="3810443"/>
            <a:ext cx="12191999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4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NOAA/AOML/Hurricane Research Division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400"/>
            </a:pPr>
            <a:r>
              <a:rPr lang="en-US" sz="14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University of Miami/</a:t>
            </a:r>
            <a:r>
              <a:rPr lang="en-US" dirty="0">
                <a:solidFill>
                  <a:schemeClr val="dk1"/>
                </a:solidFill>
              </a:rPr>
              <a:t>CIMAS - NOAA/AOML/Hurricane Research Division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EAB6B-82ED-8B42-872E-822D6B7336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70D8-913B-774C-A63F-63583A9801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8655" y="6335243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A706A-8A84-8A40-A87F-1B4FDFFE7DF4}"/>
              </a:ext>
            </a:extLst>
          </p:cNvPr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algn="ctr"/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Wide Swath Radar Altimeter (WSRA)</a:t>
            </a:r>
          </a:p>
        </p:txBody>
      </p:sp>
      <p:sp>
        <p:nvSpPr>
          <p:cNvPr id="15" name="Google Shape;147;p14">
            <a:extLst>
              <a:ext uri="{FF2B5EF4-FFF2-40B4-BE49-F238E27FC236}">
                <a16:creationId xmlns:a16="http://schemas.microsoft.com/office/drawing/2014/main" id="{BA311D8B-007B-BC49-9002-CF4DA218E2ED}"/>
              </a:ext>
            </a:extLst>
          </p:cNvPr>
          <p:cNvSpPr txBox="1"/>
          <p:nvPr/>
        </p:nvSpPr>
        <p:spPr>
          <a:xfrm>
            <a:off x="6020411" y="3214669"/>
            <a:ext cx="6171588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Science Objectives</a:t>
            </a:r>
          </a:p>
          <a:p>
            <a:pPr marL="285750" lvl="0" indent="-1698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Validate various WSRA products (e.g., significant wave height and directional wave spectra)</a:t>
            </a:r>
          </a:p>
          <a:p>
            <a:pPr marL="285750" lvl="0" indent="-169863">
              <a:buFont typeface="Arial" panose="020B0604020202020204" pitchFamily="34" charset="0"/>
              <a:buChar char="•"/>
            </a:pPr>
            <a:endParaRPr lang="en-US" sz="5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698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Perform a 90-deg aircraft turn to ensure there is not a dependence on the angle between the aircraft heading and propagation direction of the dominant wave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7E4379C-E258-A347-80D4-5549335F1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54" y="3567037"/>
            <a:ext cx="5427878" cy="30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FB2ECE-B3B1-9742-9C3C-F292C1108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83" y="1457558"/>
            <a:ext cx="11160556" cy="1162558"/>
          </a:xfrm>
          <a:prstGeom prst="rect">
            <a:avLst/>
          </a:prstGeom>
        </p:spPr>
      </p:pic>
      <p:pic>
        <p:nvPicPr>
          <p:cNvPr id="14" name="Picture 13" descr="A picture containing water, transport, blue, boat&#10;&#10;Description automatically generated">
            <a:extLst>
              <a:ext uri="{FF2B5EF4-FFF2-40B4-BE49-F238E27FC236}">
                <a16:creationId xmlns:a16="http://schemas.microsoft.com/office/drawing/2014/main" id="{67E6EAA0-DAC8-9040-B6EA-560C34929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4" y="1457558"/>
            <a:ext cx="931892" cy="1162558"/>
          </a:xfrm>
          <a:prstGeom prst="rect">
            <a:avLst/>
          </a:prstGeom>
        </p:spPr>
      </p:pic>
      <p:sp>
        <p:nvSpPr>
          <p:cNvPr id="24" name="Google Shape;147;p14">
            <a:extLst>
              <a:ext uri="{FF2B5EF4-FFF2-40B4-BE49-F238E27FC236}">
                <a16:creationId xmlns:a16="http://schemas.microsoft.com/office/drawing/2014/main" id="{5D40B28E-F934-BF44-8432-43BD07CF6D9C}"/>
              </a:ext>
            </a:extLst>
          </p:cNvPr>
          <p:cNvSpPr txBox="1"/>
          <p:nvPr/>
        </p:nvSpPr>
        <p:spPr>
          <a:xfrm>
            <a:off x="38804" y="1090236"/>
            <a:ext cx="1212393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NOAA buoy 42036, 13 Sep 2020 (Hurricane Sally, NE Gulf of Mexico)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8281C6-2BD2-2F40-85CB-9EE282EF0E28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3174798" y="4937761"/>
            <a:ext cx="631546" cy="57571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19B8096-5858-5048-B339-310B3E09952C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2865731" y="4327505"/>
            <a:ext cx="0" cy="361539"/>
          </a:xfrm>
          <a:prstGeom prst="straightConnector1">
            <a:avLst/>
          </a:prstGeom>
          <a:ln w="19050">
            <a:solidFill>
              <a:srgbClr val="00F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86D1B45-ED06-8C42-A62A-4DD3F9B488CC}"/>
              </a:ext>
            </a:extLst>
          </p:cNvPr>
          <p:cNvSpPr txBox="1"/>
          <p:nvPr/>
        </p:nvSpPr>
        <p:spPr>
          <a:xfrm>
            <a:off x="3074824" y="5513475"/>
            <a:ext cx="1463040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P-3 (N-43)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CE9009-2E36-044E-BC60-CFD426319BC4}"/>
              </a:ext>
            </a:extLst>
          </p:cNvPr>
          <p:cNvSpPr txBox="1"/>
          <p:nvPr/>
        </p:nvSpPr>
        <p:spPr>
          <a:xfrm>
            <a:off x="2342084" y="4019728"/>
            <a:ext cx="1047293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Buoy 42036</a:t>
            </a:r>
          </a:p>
        </p:txBody>
      </p:sp>
      <p:sp>
        <p:nvSpPr>
          <p:cNvPr id="35" name="Google Shape;147;p14">
            <a:extLst>
              <a:ext uri="{FF2B5EF4-FFF2-40B4-BE49-F238E27FC236}">
                <a16:creationId xmlns:a16="http://schemas.microsoft.com/office/drawing/2014/main" id="{1031AA61-72C3-3749-8632-8CE9F1A3F911}"/>
              </a:ext>
            </a:extLst>
          </p:cNvPr>
          <p:cNvSpPr txBox="1"/>
          <p:nvPr/>
        </p:nvSpPr>
        <p:spPr>
          <a:xfrm>
            <a:off x="6020411" y="5215488"/>
            <a:ext cx="6171590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P-3 Flight Pattern</a:t>
            </a:r>
          </a:p>
          <a:p>
            <a:pPr marL="285750" lvl="0" indent="-1698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Approach buoy 42036, ~5 min straight and level</a:t>
            </a:r>
          </a:p>
          <a:p>
            <a:pPr marL="285750" lvl="0" indent="-169863">
              <a:buFont typeface="Arial" panose="020B0604020202020204" pitchFamily="34" charset="0"/>
              <a:buChar char="•"/>
            </a:pPr>
            <a:endParaRPr lang="en-US" sz="5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698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Deploy a dropsonde over 42036, turn 90 deg</a:t>
            </a:r>
          </a:p>
          <a:p>
            <a:pPr marL="285750" lvl="0" indent="-169863">
              <a:buFont typeface="Arial" panose="020B0604020202020204" pitchFamily="34" charset="0"/>
              <a:buChar char="•"/>
            </a:pPr>
            <a:endParaRPr lang="en-US" sz="5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698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Fly straight and level ~2.5 min</a:t>
            </a:r>
          </a:p>
        </p:txBody>
      </p:sp>
      <p:sp>
        <p:nvSpPr>
          <p:cNvPr id="36" name="Google Shape;147;p14">
            <a:extLst>
              <a:ext uri="{FF2B5EF4-FFF2-40B4-BE49-F238E27FC236}">
                <a16:creationId xmlns:a16="http://schemas.microsoft.com/office/drawing/2014/main" id="{FFF4BAE6-B838-7A4B-8F74-C220B4342100}"/>
              </a:ext>
            </a:extLst>
          </p:cNvPr>
          <p:cNvSpPr txBox="1"/>
          <p:nvPr/>
        </p:nvSpPr>
        <p:spPr>
          <a:xfrm>
            <a:off x="346254" y="2946198"/>
            <a:ext cx="542787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NASA Airborne Mission Tools Suite (MTS)  </a:t>
            </a:r>
          </a:p>
          <a:p>
            <a:pPr lvl="0" algn="ctr"/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tracking NOAA P-3 mission 20200913I1</a:t>
            </a:r>
          </a:p>
        </p:txBody>
      </p:sp>
    </p:spTree>
    <p:extLst>
      <p:ext uri="{BB962C8B-B14F-4D97-AF65-F5344CB8AC3E}">
        <p14:creationId xmlns:p14="http://schemas.microsoft.com/office/powerpoint/2010/main" val="418097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0EAC1-925B-BC4C-89B7-AAADDEA901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07FA5-BDFB-DE4F-83E3-E1304957FE8E}"/>
              </a:ext>
            </a:extLst>
          </p:cNvPr>
          <p:cNvSpPr txBox="1"/>
          <p:nvPr/>
        </p:nvSpPr>
        <p:spPr>
          <a:xfrm>
            <a:off x="179883" y="104931"/>
            <a:ext cx="7896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Case: NOAA HURRICANE RESEARCH DIVISION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Improving Science and Knowledge Sharing through GeoCollaborate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ABEC2-EFBD-5F46-A08D-B1CC331E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3" y="5299950"/>
            <a:ext cx="3048000" cy="127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DAB2CE-B25E-F746-A866-CFE64AD10982}"/>
              </a:ext>
            </a:extLst>
          </p:cNvPr>
          <p:cNvCxnSpPr/>
          <p:nvPr/>
        </p:nvCxnSpPr>
        <p:spPr>
          <a:xfrm>
            <a:off x="299803" y="1428370"/>
            <a:ext cx="11782269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5FE72C-0826-0547-8B44-698D5C240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31"/>
            <a:ext cx="12192000" cy="6039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A47525-6F79-7048-BA57-BA9975A5DA92}"/>
              </a:ext>
            </a:extLst>
          </p:cNvPr>
          <p:cNvSpPr txBox="1"/>
          <p:nvPr/>
        </p:nvSpPr>
        <p:spPr>
          <a:xfrm>
            <a:off x="680553" y="1402684"/>
            <a:ext cx="11095729" cy="1015663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  <a:effectLst>
            <a:outerShdw blurRad="50800" dist="50800" dir="2700000" algn="ctr" rotWithShape="0">
              <a:schemeClr val="tx1">
                <a:alpha val="7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06400" marR="0" lvl="0" indent="-4064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Encourage information sharing that goes beyond text chats and incudes actual data exchange, interactive drawing, key information points and a dashboard for aircraft position and plotting of data collected [Adapt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&amp; Communicate]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2D042-F42B-D640-81E8-6B584E32181A}"/>
              </a:ext>
            </a:extLst>
          </p:cNvPr>
          <p:cNvSpPr txBox="1"/>
          <p:nvPr/>
        </p:nvSpPr>
        <p:spPr>
          <a:xfrm>
            <a:off x="954481" y="5299950"/>
            <a:ext cx="3048000" cy="1200329"/>
          </a:xfrm>
          <a:prstGeom prst="rect">
            <a:avLst/>
          </a:prstGeom>
          <a:noFill/>
          <a:effectLst>
            <a:outerShdw blurRad="50800" dist="50800" dir="2700000" algn="ctr" rotWithShape="0">
              <a:schemeClr val="tx1">
                <a:alpha val="7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GeoCollaborate +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Google Meet Combined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BF385-A297-A84E-ACF5-2154371BDB8E}"/>
              </a:ext>
            </a:extLst>
          </p:cNvPr>
          <p:cNvSpPr txBox="1"/>
          <p:nvPr/>
        </p:nvSpPr>
        <p:spPr>
          <a:xfrm>
            <a:off x="7250560" y="4963715"/>
            <a:ext cx="3265279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chemeClr val="tx1">
                <a:alpha val="7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Final Flight Plan based on GeoCollaborate Live Interaction</a:t>
            </a:r>
          </a:p>
        </p:txBody>
      </p:sp>
      <p:pic>
        <p:nvPicPr>
          <p:cNvPr id="13" name="Picture 12" descr="A picture containing map&#10;&#10;Description automatically generated">
            <a:extLst>
              <a:ext uri="{FF2B5EF4-FFF2-40B4-BE49-F238E27FC236}">
                <a16:creationId xmlns:a16="http://schemas.microsoft.com/office/drawing/2014/main" id="{26747BE2-85D7-4840-ABD4-F99B68097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3" y="2586320"/>
            <a:ext cx="4317638" cy="2239996"/>
          </a:xfrm>
          <a:prstGeom prst="rect">
            <a:avLst/>
          </a:prstGeom>
        </p:spPr>
      </p:pic>
      <p:pic>
        <p:nvPicPr>
          <p:cNvPr id="14" name="Picture 13" descr="A picture containing map&#10;&#10;Description automatically generated">
            <a:extLst>
              <a:ext uri="{FF2B5EF4-FFF2-40B4-BE49-F238E27FC236}">
                <a16:creationId xmlns:a16="http://schemas.microsoft.com/office/drawing/2014/main" id="{33F0AC45-BAE5-5A48-9151-784EC3390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53" y="2586320"/>
            <a:ext cx="4317638" cy="223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73747F-886D-4345-B4A2-60743F0A92B8}"/>
              </a:ext>
            </a:extLst>
          </p:cNvPr>
          <p:cNvSpPr txBox="1"/>
          <p:nvPr/>
        </p:nvSpPr>
        <p:spPr>
          <a:xfrm>
            <a:off x="8811744" y="2723719"/>
            <a:ext cx="2338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FOLLOW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51010-6DAC-6548-A5D2-040E7367B622}"/>
              </a:ext>
            </a:extLst>
          </p:cNvPr>
          <p:cNvSpPr txBox="1"/>
          <p:nvPr/>
        </p:nvSpPr>
        <p:spPr>
          <a:xfrm>
            <a:off x="3601021" y="2756672"/>
            <a:ext cx="1293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LEAD</a:t>
            </a:r>
          </a:p>
        </p:txBody>
      </p:sp>
      <p:sp>
        <p:nvSpPr>
          <p:cNvPr id="17" name="Arrow: Left-Right 14">
            <a:extLst>
              <a:ext uri="{FF2B5EF4-FFF2-40B4-BE49-F238E27FC236}">
                <a16:creationId xmlns:a16="http://schemas.microsoft.com/office/drawing/2014/main" id="{7A999E73-8566-074E-BAF1-8176EF4A96F9}"/>
              </a:ext>
            </a:extLst>
          </p:cNvPr>
          <p:cNvSpPr/>
          <p:nvPr/>
        </p:nvSpPr>
        <p:spPr>
          <a:xfrm>
            <a:off x="5007429" y="3777656"/>
            <a:ext cx="1733005" cy="345551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313A1C6-BB42-B54C-AB49-A76F73A9B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11" y="4584427"/>
            <a:ext cx="3190673" cy="21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6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38728-7640-7C4F-B649-EA6C12203D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cxnSp>
        <p:nvCxnSpPr>
          <p:cNvPr id="5" name="Google Shape;276;g6f2ab34581_0_62">
            <a:extLst>
              <a:ext uri="{FF2B5EF4-FFF2-40B4-BE49-F238E27FC236}">
                <a16:creationId xmlns:a16="http://schemas.microsoft.com/office/drawing/2014/main" id="{0DEF7CBB-8F26-BD4F-BC0F-E97CCD1131D5}"/>
              </a:ext>
            </a:extLst>
          </p:cNvPr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Google Shape;278;g6f2ab34581_0_62">
            <a:extLst>
              <a:ext uri="{FF2B5EF4-FFF2-40B4-BE49-F238E27FC236}">
                <a16:creationId xmlns:a16="http://schemas.microsoft.com/office/drawing/2014/main" id="{A07833E5-B9B2-D448-BD0F-C0C2895C6F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268" y="183134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9;g6f2ab34581_0_62">
            <a:extLst>
              <a:ext uri="{FF2B5EF4-FFF2-40B4-BE49-F238E27FC236}">
                <a16:creationId xmlns:a16="http://schemas.microsoft.com/office/drawing/2014/main" id="{1010BD74-A70B-FA48-95AA-7E1466D54D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3332" y="201590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CD3D07B0-9EBA-A248-9C2D-6C7CEBAA676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Google Shape;389;p27">
            <a:extLst>
              <a:ext uri="{FF2B5EF4-FFF2-40B4-BE49-F238E27FC236}">
                <a16:creationId xmlns:a16="http://schemas.microsoft.com/office/drawing/2014/main" id="{835D561F-08D6-824F-9E60-E7D6CA4E08B8}"/>
              </a:ext>
            </a:extLst>
          </p:cNvPr>
          <p:cNvSpPr txBox="1"/>
          <p:nvPr/>
        </p:nvSpPr>
        <p:spPr>
          <a:xfrm>
            <a:off x="216300" y="1450645"/>
            <a:ext cx="117594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-US" sz="20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Main science &amp; observing objectives &gt;&gt; similar to 20</a:t>
            </a:r>
            <a:r>
              <a:rPr lang="en-US" sz="2000" dirty="0">
                <a:solidFill>
                  <a:schemeClr val="tx1"/>
                </a:solidFill>
              </a:rPr>
              <a:t>20; continue to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prioritize collaborative programs:</a:t>
            </a:r>
            <a:endParaRPr sz="20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0;p27">
            <a:extLst>
              <a:ext uri="{FF2B5EF4-FFF2-40B4-BE49-F238E27FC236}">
                <a16:creationId xmlns:a16="http://schemas.microsoft.com/office/drawing/2014/main" id="{4B27AED0-2423-364E-B057-DEC070251ACF}"/>
              </a:ext>
            </a:extLst>
          </p:cNvPr>
          <p:cNvSpPr txBox="1"/>
          <p:nvPr/>
        </p:nvSpPr>
        <p:spPr>
          <a:xfrm>
            <a:off x="1693324" y="2234470"/>
            <a:ext cx="8974673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ONR TCRI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❏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CPEX-AW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❏"/>
            </a:pPr>
            <a:r>
              <a:rPr lang="en-US" sz="2000" b="1" dirty="0" err="1"/>
              <a:t>sUAS</a:t>
            </a:r>
            <a:r>
              <a:rPr lang="en-US" sz="2000" b="1" dirty="0"/>
              <a:t> (Altius-600)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❏"/>
            </a:pPr>
            <a:r>
              <a:rPr lang="en-US" sz="2000" b="1" dirty="0">
                <a:solidFill>
                  <a:schemeClr val="dk1"/>
                </a:solidFill>
              </a:rPr>
              <a:t>Satellite Validation (NESDIS/JPSS, ADM-Aeolus, NASA TROPICS)</a:t>
            </a:r>
            <a:endParaRPr sz="2000" b="1" dirty="0"/>
          </a:p>
        </p:txBody>
      </p:sp>
      <p:sp>
        <p:nvSpPr>
          <p:cNvPr id="13" name="Google Shape;391;p27">
            <a:extLst>
              <a:ext uri="{FF2B5EF4-FFF2-40B4-BE49-F238E27FC236}">
                <a16:creationId xmlns:a16="http://schemas.microsoft.com/office/drawing/2014/main" id="{8375FE45-ABC3-C848-B93F-4063A641E409}"/>
              </a:ext>
            </a:extLst>
          </p:cNvPr>
          <p:cNvSpPr txBox="1"/>
          <p:nvPr/>
        </p:nvSpPr>
        <p:spPr>
          <a:xfrm>
            <a:off x="187503" y="6085500"/>
            <a:ext cx="117594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tx1"/>
                </a:solidFill>
              </a:rPr>
              <a:t>Continue to adapt how HRD contributes to mission execution, especially in this pandemic environment</a:t>
            </a:r>
            <a:endParaRPr sz="20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93;p27">
            <a:extLst>
              <a:ext uri="{FF2B5EF4-FFF2-40B4-BE49-F238E27FC236}">
                <a16:creationId xmlns:a16="http://schemas.microsoft.com/office/drawing/2014/main" id="{568461D4-9473-344E-8B60-B777D0BBF57E}"/>
              </a:ext>
            </a:extLst>
          </p:cNvPr>
          <p:cNvSpPr txBox="1"/>
          <p:nvPr/>
        </p:nvSpPr>
        <p:spPr>
          <a:xfrm>
            <a:off x="208680" y="3691366"/>
            <a:ext cx="117594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tx1"/>
                </a:solidFill>
              </a:rPr>
              <a:t>High priority &gt;&gt; sample genesis and early stages of storms, with a focus on those experiencing wind shear with the potential to intensify</a:t>
            </a:r>
            <a:endParaRPr sz="20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94;p27">
            <a:extLst>
              <a:ext uri="{FF2B5EF4-FFF2-40B4-BE49-F238E27FC236}">
                <a16:creationId xmlns:a16="http://schemas.microsoft.com/office/drawing/2014/main" id="{C7EDE9A0-3551-0048-BFB8-8DC5526C86A3}"/>
              </a:ext>
            </a:extLst>
          </p:cNvPr>
          <p:cNvSpPr txBox="1"/>
          <p:nvPr/>
        </p:nvSpPr>
        <p:spPr>
          <a:xfrm>
            <a:off x="216300" y="4525644"/>
            <a:ext cx="117594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tx1"/>
                </a:solidFill>
              </a:rPr>
              <a:t>P-3 instrumentation: Compact rotational Raman Lidar (</a:t>
            </a:r>
            <a:r>
              <a:rPr lang="en-US" sz="2000" b="1" dirty="0">
                <a:solidFill>
                  <a:schemeClr val="tx1"/>
                </a:solidFill>
              </a:rPr>
              <a:t>CRL</a:t>
            </a:r>
            <a:r>
              <a:rPr lang="en-US" sz="2000" dirty="0">
                <a:solidFill>
                  <a:schemeClr val="tx1"/>
                </a:solidFill>
              </a:rPr>
              <a:t>, aerosol, water vapor, T), </a:t>
            </a:r>
            <a:r>
              <a:rPr lang="en-US" sz="2000" b="1" dirty="0">
                <a:solidFill>
                  <a:schemeClr val="tx1"/>
                </a:solidFill>
              </a:rPr>
              <a:t>WSRA</a:t>
            </a:r>
            <a:r>
              <a:rPr lang="en-US" sz="2000" dirty="0">
                <a:solidFill>
                  <a:schemeClr val="tx1"/>
                </a:solidFill>
              </a:rPr>
              <a:t> (SWH, ocean directional wave spectra), testing NOAA CSL’s Doppler Wind Lidar (</a:t>
            </a:r>
            <a:r>
              <a:rPr lang="en-US" sz="2000" b="1" dirty="0">
                <a:solidFill>
                  <a:schemeClr val="tx1"/>
                </a:solidFill>
              </a:rPr>
              <a:t>DWL</a:t>
            </a:r>
            <a:r>
              <a:rPr lang="en-US" sz="2000" dirty="0">
                <a:solidFill>
                  <a:schemeClr val="tx1"/>
                </a:solidFill>
              </a:rPr>
              <a:t>, 3-D winds)</a:t>
            </a:r>
            <a:endParaRPr sz="20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91;p27">
            <a:extLst>
              <a:ext uri="{FF2B5EF4-FFF2-40B4-BE49-F238E27FC236}">
                <a16:creationId xmlns:a16="http://schemas.microsoft.com/office/drawing/2014/main" id="{994F287F-0C4C-7549-81E5-5EE2DCB8FEB9}"/>
              </a:ext>
            </a:extLst>
          </p:cNvPr>
          <p:cNvSpPr txBox="1"/>
          <p:nvPr/>
        </p:nvSpPr>
        <p:spPr>
          <a:xfrm>
            <a:off x="216298" y="5309951"/>
            <a:ext cx="117594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-US" sz="2000" dirty="0">
                <a:solidFill>
                  <a:schemeClr val="tx1"/>
                </a:solidFill>
              </a:rPr>
              <a:t>Explore new deployment sites to maximize research and operational objectives (e.g., Aruba and Cabo Verde)</a:t>
            </a:r>
            <a:endParaRPr sz="20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90;g6f46e3a3ab_1_0">
            <a:extLst>
              <a:ext uri="{FF2B5EF4-FFF2-40B4-BE49-F238E27FC236}">
                <a16:creationId xmlns:a16="http://schemas.microsoft.com/office/drawing/2014/main" id="{D09F888B-D31F-D748-AD25-22DAF729E9A8}"/>
              </a:ext>
            </a:extLst>
          </p:cNvPr>
          <p:cNvSpPr txBox="1"/>
          <p:nvPr/>
        </p:nvSpPr>
        <p:spPr>
          <a:xfrm>
            <a:off x="1524000" y="83487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 NOAA/AOML/HRD Hurricane Field Program</a:t>
            </a: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Advancing the Prediction of Hurricanes Experiment (</a:t>
            </a:r>
            <a:r>
              <a:rPr lang="en-US" sz="1867" dirty="0">
                <a:solidFill>
                  <a:schemeClr val="dk1"/>
                </a:solidFill>
              </a:rPr>
              <a:t>APH</a:t>
            </a:r>
            <a:r>
              <a:rPr lang="en-US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EX)</a:t>
            </a: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93;g6f46e3a3ab_1_0">
            <a:extLst>
              <a:ext uri="{FF2B5EF4-FFF2-40B4-BE49-F238E27FC236}">
                <a16:creationId xmlns:a16="http://schemas.microsoft.com/office/drawing/2014/main" id="{CD34D1F3-6D67-FF45-AC3B-E1E0665253F2}"/>
              </a:ext>
            </a:extLst>
          </p:cNvPr>
          <p:cNvSpPr txBox="1"/>
          <p:nvPr/>
        </p:nvSpPr>
        <p:spPr>
          <a:xfrm>
            <a:off x="1524003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en-US" sz="2667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2021 APHEX Collaborations</a:t>
            </a:r>
            <a:endParaRPr sz="1467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31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Google Shape;289;g6f46e3a3ab_1_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290;g6f46e3a3ab_1_0"/>
          <p:cNvSpPr txBox="1"/>
          <p:nvPr/>
        </p:nvSpPr>
        <p:spPr>
          <a:xfrm>
            <a:off x="1524000" y="83487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2021 NOAA/AOML/HRD Hurricane Field Program</a:t>
            </a: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Advancing the Prediction of Hurricanes Experiment (</a:t>
            </a:r>
            <a:r>
              <a:rPr lang="en-US" sz="1867" dirty="0">
                <a:solidFill>
                  <a:schemeClr val="dk1"/>
                </a:solidFill>
              </a:rPr>
              <a:t>APH</a:t>
            </a:r>
            <a:r>
              <a:rPr lang="en-US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EX)</a:t>
            </a: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6f46e3a3ab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268" y="183134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6f46e3a3ab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3332" y="201590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6f46e3a3ab_1_0"/>
          <p:cNvSpPr txBox="1"/>
          <p:nvPr/>
        </p:nvSpPr>
        <p:spPr>
          <a:xfrm>
            <a:off x="1524003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en-US" sz="2667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2021 APHEX Collaborations</a:t>
            </a:r>
            <a:endParaRPr sz="1467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6f46e3a3ab_1_0"/>
          <p:cNvSpPr txBox="1"/>
          <p:nvPr/>
        </p:nvSpPr>
        <p:spPr>
          <a:xfrm>
            <a:off x="868599" y="2415917"/>
            <a:ext cx="91368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Collaborating Agencies: 		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APHEX, ONR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6f46e3a3ab_1_0"/>
          <p:cNvSpPr txBox="1"/>
          <p:nvPr/>
        </p:nvSpPr>
        <p:spPr>
          <a:xfrm>
            <a:off x="868468" y="2666340"/>
            <a:ext cx="87378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Campaign Period: 		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July - 30 September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6f46e3a3ab_1_0"/>
          <p:cNvSpPr txBox="1"/>
          <p:nvPr/>
        </p:nvSpPr>
        <p:spPr>
          <a:xfrm>
            <a:off x="868599" y="2170010"/>
            <a:ext cx="7827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Participating Aircraft: 		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42, 43, 49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6f46e3a3ab_1_0"/>
          <p:cNvSpPr txBox="1"/>
          <p:nvPr/>
        </p:nvSpPr>
        <p:spPr>
          <a:xfrm>
            <a:off x="469350" y="1751626"/>
            <a:ext cx="11470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Office of Naval Research: Rapid Intensification of Tropical Cyclones (TCRI) 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6f46e3a3ab_1_0"/>
          <p:cNvSpPr txBox="1"/>
          <p:nvPr/>
        </p:nvSpPr>
        <p:spPr>
          <a:xfrm>
            <a:off x="748144" y="3020316"/>
            <a:ext cx="10450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 and storm structural evolution</a:t>
            </a:r>
            <a:r>
              <a:rPr lang="en-US" sz="1600" b="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it relates to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rapid intensification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6f46e3a3ab_1_0"/>
          <p:cNvSpPr txBox="1"/>
          <p:nvPr/>
        </p:nvSpPr>
        <p:spPr>
          <a:xfrm>
            <a:off x="469350" y="4049556"/>
            <a:ext cx="11411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NASA’s Convective Processes Experiment - Aerosols and Winds (CPEX-AW)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6f46e3a3ab_1_0"/>
          <p:cNvSpPr txBox="1"/>
          <p:nvPr/>
        </p:nvSpPr>
        <p:spPr>
          <a:xfrm>
            <a:off x="868600" y="4651212"/>
            <a:ext cx="1120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spcAft>
                <a:spcPts val="600"/>
              </a:spcAft>
              <a:buSzPts val="1800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Collaborating Agencies: 		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APHEX, NASA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6f46e3a3ab_1_0"/>
          <p:cNvSpPr txBox="1"/>
          <p:nvPr/>
        </p:nvSpPr>
        <p:spPr>
          <a:xfrm>
            <a:off x="868600" y="4905736"/>
            <a:ext cx="8556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Campaign Period: 		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July - 15 August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6f46e3a3ab_1_0"/>
          <p:cNvSpPr txBox="1"/>
          <p:nvPr/>
        </p:nvSpPr>
        <p:spPr>
          <a:xfrm>
            <a:off x="868600" y="4418729"/>
            <a:ext cx="11201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Participating Aircraft: 		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42, 43, 49,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NASA DC-8 (Cape Verde)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6f46e3a3ab_1_0"/>
          <p:cNvSpPr/>
          <p:nvPr/>
        </p:nvSpPr>
        <p:spPr>
          <a:xfrm>
            <a:off x="868468" y="5292098"/>
            <a:ext cx="11012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Validate the NASA-European Space Agency ADM-Aeolus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spaceborne wind lidar and sample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meteorological phenomena that dominate in the East Atlantic / West Africa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0AD2FB-83E8-4648-BAF9-00FCB02886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f46e3a3ab_1_0"/>
          <p:cNvSpPr txBox="1"/>
          <p:nvPr/>
        </p:nvSpPr>
        <p:spPr>
          <a:xfrm>
            <a:off x="0" y="2866918"/>
            <a:ext cx="12192000" cy="120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5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0AD2FB-83E8-4648-BAF9-00FCB02886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2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D3B9A-6BE3-3748-BD35-91E1B2F955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cxnSp>
        <p:nvCxnSpPr>
          <p:cNvPr id="5" name="Google Shape;132;p3">
            <a:extLst>
              <a:ext uri="{FF2B5EF4-FFF2-40B4-BE49-F238E27FC236}">
                <a16:creationId xmlns:a16="http://schemas.microsoft.com/office/drawing/2014/main" id="{60B0D77F-ED13-BB41-96C9-10BC5D324282}"/>
              </a:ext>
            </a:extLst>
          </p:cNvPr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133;p3">
            <a:extLst>
              <a:ext uri="{FF2B5EF4-FFF2-40B4-BE49-F238E27FC236}">
                <a16:creationId xmlns:a16="http://schemas.microsoft.com/office/drawing/2014/main" id="{0A1A4D7E-AC93-B749-858B-23BC20FC8576}"/>
              </a:ext>
            </a:extLst>
          </p:cNvPr>
          <p:cNvSpPr txBox="1"/>
          <p:nvPr/>
        </p:nvSpPr>
        <p:spPr>
          <a:xfrm>
            <a:off x="1524000" y="83487"/>
            <a:ext cx="9144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NOAA/AOML/HRD Hurricane Field Program</a:t>
            </a: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SzPts val="2400"/>
            </a:pPr>
            <a:r>
              <a:rPr lang="en-US" sz="1800" dirty="0">
                <a:solidFill>
                  <a:schemeClr val="dk1"/>
                </a:solidFill>
              </a:rPr>
              <a:t>Advancing the Prediction of Hurricanes Experiment (APHEX)</a:t>
            </a:r>
            <a:endParaRPr lang="en-US" sz="1800" dirty="0"/>
          </a:p>
        </p:txBody>
      </p:sp>
      <p:pic>
        <p:nvPicPr>
          <p:cNvPr id="7" name="Google Shape;134;p3">
            <a:extLst>
              <a:ext uri="{FF2B5EF4-FFF2-40B4-BE49-F238E27FC236}">
                <a16:creationId xmlns:a16="http://schemas.microsoft.com/office/drawing/2014/main" id="{FB74EDF9-A4B6-6043-876D-C5619287B1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6268" y="183134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5;p3">
            <a:extLst>
              <a:ext uri="{FF2B5EF4-FFF2-40B4-BE49-F238E27FC236}">
                <a16:creationId xmlns:a16="http://schemas.microsoft.com/office/drawing/2014/main" id="{0FCC4852-8B49-D543-9256-AB7103397C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3332" y="201590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6;p3">
            <a:extLst>
              <a:ext uri="{FF2B5EF4-FFF2-40B4-BE49-F238E27FC236}">
                <a16:creationId xmlns:a16="http://schemas.microsoft.com/office/drawing/2014/main" id="{6A7528C8-0935-8D49-BFDF-5F8EF3875513}"/>
              </a:ext>
            </a:extLst>
          </p:cNvPr>
          <p:cNvSpPr txBox="1"/>
          <p:nvPr/>
        </p:nvSpPr>
        <p:spPr>
          <a:xfrm>
            <a:off x="1524003" y="663960"/>
            <a:ext cx="9144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en-US" sz="2667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HFP-APHEX Overview</a:t>
            </a:r>
            <a:endParaRPr sz="1467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333B3-6AFF-5446-9083-C9455A40704D}"/>
              </a:ext>
            </a:extLst>
          </p:cNvPr>
          <p:cNvSpPr/>
          <p:nvPr/>
        </p:nvSpPr>
        <p:spPr>
          <a:xfrm>
            <a:off x="444498" y="1499801"/>
            <a:ext cx="11303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APHEX is motivated by the priorities of the “next generation” 5-year HFIP Strategic Plan (2019-2024): </a:t>
            </a:r>
          </a:p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419;p29">
            <a:extLst>
              <a:ext uri="{FF2B5EF4-FFF2-40B4-BE49-F238E27FC236}">
                <a16:creationId xmlns:a16="http://schemas.microsoft.com/office/drawing/2014/main" id="{AFFC4D3A-5A10-0F40-93CE-CD8B80819CD7}"/>
              </a:ext>
            </a:extLst>
          </p:cNvPr>
          <p:cNvSpPr txBox="1"/>
          <p:nvPr/>
        </p:nvSpPr>
        <p:spPr>
          <a:xfrm>
            <a:off x="142298" y="2404062"/>
            <a:ext cx="11605200" cy="17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forecast guidance errors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track and intensity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7-day forecast guidance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good as the current 5-day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 prediction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 on pre-formation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disturbances, including genesis timing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hazard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guidance (surge, rain, tornadoes) and risk communication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21;p29">
            <a:extLst>
              <a:ext uri="{FF2B5EF4-FFF2-40B4-BE49-F238E27FC236}">
                <a16:creationId xmlns:a16="http://schemas.microsoft.com/office/drawing/2014/main" id="{7174D936-1844-134C-BC13-8B8ACD083873}"/>
              </a:ext>
            </a:extLst>
          </p:cNvPr>
          <p:cNvSpPr txBox="1"/>
          <p:nvPr/>
        </p:nvSpPr>
        <p:spPr>
          <a:xfrm>
            <a:off x="241300" y="4232700"/>
            <a:ext cx="5791200" cy="247290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itchFamily="2" charset="2"/>
              <a:buChar char="Ø"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flight strategies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and instruments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will need to evolve to keep ourselves at the forefront of advancing our understan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ding and prediction of TCs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real-time analysis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assimilation of observations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observations to guide model improvements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26;p29">
            <a:extLst>
              <a:ext uri="{FF2B5EF4-FFF2-40B4-BE49-F238E27FC236}">
                <a16:creationId xmlns:a16="http://schemas.microsoft.com/office/drawing/2014/main" id="{00728199-E49B-924F-8B08-5E3AC1B06FDA}"/>
              </a:ext>
            </a:extLst>
          </p:cNvPr>
          <p:cNvSpPr txBox="1"/>
          <p:nvPr/>
        </p:nvSpPr>
        <p:spPr>
          <a:xfrm>
            <a:off x="6286500" y="4232700"/>
            <a:ext cx="5651498" cy="247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Ø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Collaborations inside and outside of NOAA, across operational partners and research laboratories will be critical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Consider the new G550 and potential justification for P-3 replacements in the future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Effective use of limited aircraft assets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48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7;p12">
            <a:extLst>
              <a:ext uri="{FF2B5EF4-FFF2-40B4-BE49-F238E27FC236}">
                <a16:creationId xmlns:a16="http://schemas.microsoft.com/office/drawing/2014/main" id="{039E0074-44E5-7147-BDD9-D5D5D80F8BC7}"/>
              </a:ext>
            </a:extLst>
          </p:cNvPr>
          <p:cNvSpPr txBox="1"/>
          <p:nvPr/>
        </p:nvSpPr>
        <p:spPr>
          <a:xfrm>
            <a:off x="2779776" y="1397690"/>
            <a:ext cx="9412223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Intensity Forecasting </a:t>
            </a:r>
            <a:r>
              <a:rPr lang="en-US" sz="2800" b="1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 (IFEX)</a:t>
            </a:r>
            <a:r>
              <a:rPr lang="en-US" sz="2800" b="1" baseline="30000" dirty="0">
                <a:latin typeface="Calibri"/>
                <a:ea typeface="Calibri"/>
                <a:cs typeface="Calibri"/>
                <a:sym typeface="Calibri"/>
              </a:rPr>
              <a:t>*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>
              <a:buClr>
                <a:schemeClr val="dk1"/>
              </a:buClr>
              <a:buSzPts val="1800"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1: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Collect observations that span the TC life cycle in a variety of environments for model initialization and evaluation</a:t>
            </a:r>
          </a:p>
          <a:p>
            <a:pPr marL="114300" lvl="0"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>
              <a:buClr>
                <a:schemeClr val="dk1"/>
              </a:buClr>
              <a:buSzPts val="1800"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2: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Develop and refine measurement strategies and technologies that provide improved real-time monitoring of TC intensity, structure, and environment</a:t>
            </a:r>
          </a:p>
          <a:p>
            <a:pPr marL="114300" lvl="0"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>
              <a:buClr>
                <a:schemeClr val="dk1"/>
              </a:buClr>
              <a:buSzPts val="1800"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3: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Improve the understanding of physical processes important in intensity change for a TC at all stages of its life cycle</a:t>
            </a:r>
          </a:p>
        </p:txBody>
      </p:sp>
      <p:sp>
        <p:nvSpPr>
          <p:cNvPr id="20" name="Google Shape;107;p12">
            <a:extLst>
              <a:ext uri="{FF2B5EF4-FFF2-40B4-BE49-F238E27FC236}">
                <a16:creationId xmlns:a16="http://schemas.microsoft.com/office/drawing/2014/main" id="{A4F482C3-A8D5-164F-890E-D5C37CEF31CF}"/>
              </a:ext>
            </a:extLst>
          </p:cNvPr>
          <p:cNvSpPr txBox="1"/>
          <p:nvPr/>
        </p:nvSpPr>
        <p:spPr>
          <a:xfrm>
            <a:off x="2779776" y="1399032"/>
            <a:ext cx="9412223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Advancing the Prediction of Hurricanes </a:t>
            </a:r>
            <a:r>
              <a:rPr lang="en-US" sz="2800" b="1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latin typeface="Calibri"/>
              <a:ea typeface="Calibri"/>
              <a:cs typeface="Calibri"/>
              <a:sym typeface="Calibri"/>
            </a:endParaRPr>
          </a:p>
          <a:p>
            <a:pPr marL="114300" lvl="0">
              <a:buClr>
                <a:schemeClr val="dk1"/>
              </a:buClr>
              <a:buSzPts val="1800"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1: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Collect observations that span the TC life cycle in a variety of environments for model initialization and evaluation</a:t>
            </a:r>
          </a:p>
          <a:p>
            <a:pPr marL="114300" lvl="0"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>
              <a:buClr>
                <a:schemeClr val="dk1"/>
              </a:buClr>
              <a:buSzPts val="1800"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2: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Develop and refine measurement strategies and technologies that provide improved real-time </a:t>
            </a: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TC intensity, structure, and environment, </a:t>
            </a: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hazard assessment</a:t>
            </a:r>
          </a:p>
          <a:p>
            <a:pPr marL="114300" lvl="0">
              <a:buClr>
                <a:schemeClr val="dk1"/>
              </a:buClr>
              <a:buSzPts val="1800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>
              <a:buClr>
                <a:schemeClr val="dk1"/>
              </a:buClr>
              <a:buSzPts val="1800"/>
            </a:pP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3: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Improve the understanding of physical processes </a:t>
            </a: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affect TC formation, intensity change, structure, and associated hazards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97CA1-0E32-3D43-AF62-DC6486B89A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5" name="Google Shape;76;p1">
            <a:extLst>
              <a:ext uri="{FF2B5EF4-FFF2-40B4-BE49-F238E27FC236}">
                <a16:creationId xmlns:a16="http://schemas.microsoft.com/office/drawing/2014/main" id="{EC6EDA2D-9AB7-0143-B3F0-E32588BF1AD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413" y="2148839"/>
            <a:ext cx="2560320" cy="2560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622C49-EE43-2848-BC45-DB95E21BCC38}"/>
              </a:ext>
            </a:extLst>
          </p:cNvPr>
          <p:cNvSpPr txBox="1"/>
          <p:nvPr/>
        </p:nvSpPr>
        <p:spPr>
          <a:xfrm>
            <a:off x="102413" y="5978266"/>
            <a:ext cx="1208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Intensity forecasting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at the inception of IFEX is now a narrow scope within a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broad expanse of forecast challenges and knowledge gaps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that must be addressed at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all stages of the TC life cycle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though especially in the genesis and early stages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FAC78B-01C1-BF46-976B-D115938E5FA7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5078E-B63E-0847-BF70-25F1B43B38A0}"/>
              </a:ext>
            </a:extLst>
          </p:cNvPr>
          <p:cNvGrpSpPr/>
          <p:nvPr/>
        </p:nvGrpSpPr>
        <p:grpSpPr>
          <a:xfrm>
            <a:off x="193853" y="2194560"/>
            <a:ext cx="2468880" cy="2468880"/>
            <a:chOff x="193853" y="2194560"/>
            <a:chExt cx="2468880" cy="246888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7520392-49ED-C04D-AA2E-2D306A039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58" b="94397" l="4043" r="97766">
                          <a14:foregroundMark x1="8298" y1="8082" x2="8298" y2="8082"/>
                          <a14:foregroundMark x1="91809" y1="8405" x2="91809" y2="8405"/>
                          <a14:foregroundMark x1="93191" y1="88685" x2="93191" y2="88685"/>
                          <a14:foregroundMark x1="53723" y1="86961" x2="53723" y2="86961"/>
                          <a14:foregroundMark x1="32872" y1="84914" x2="32872" y2="84914"/>
                          <a14:foregroundMark x1="6383" y1="94397" x2="6383" y2="94397"/>
                          <a14:foregroundMark x1="5532" y1="13793" x2="5532" y2="13793"/>
                          <a14:foregroundMark x1="4043" y1="65517" x2="4043" y2="65517"/>
                          <a14:foregroundMark x1="90426" y1="6681" x2="90426" y2="6681"/>
                          <a14:foregroundMark x1="97766" y1="24353" x2="97766" y2="24353"/>
                          <a14:foregroundMark x1="96596" y1="30603" x2="96596" y2="30603"/>
                          <a14:foregroundMark x1="97447" y1="52694" x2="97447" y2="52694"/>
                          <a14:foregroundMark x1="48085" y1="6358" x2="48085" y2="6358"/>
                          <a14:backgroundMark x1="6915" y1="10022" x2="6915" y2="10022"/>
                          <a14:backgroundMark x1="7234" y1="9159" x2="7234" y2="9159"/>
                          <a14:backgroundMark x1="7234" y1="8621" x2="7234" y2="8621"/>
                          <a14:backgroundMark x1="4043" y1="13362" x2="4043" y2="13362"/>
                          <a14:backgroundMark x1="4255" y1="14763" x2="4255" y2="14763"/>
                          <a14:backgroundMark x1="6064" y1="14224" x2="6064" y2="14224"/>
                          <a14:backgroundMark x1="3723" y1="66056" x2="3723" y2="66056"/>
                          <a14:backgroundMark x1="3085" y1="66056" x2="3085" y2="66056"/>
                          <a14:backgroundMark x1="5213" y1="94828" x2="5213" y2="948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53" y="2194560"/>
              <a:ext cx="2468880" cy="24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803FE47-D6EF-4946-9403-98E245E6584E}"/>
                </a:ext>
              </a:extLst>
            </p:cNvPr>
            <p:cNvSpPr/>
            <p:nvPr/>
          </p:nvSpPr>
          <p:spPr>
            <a:xfrm>
              <a:off x="358445" y="2377440"/>
              <a:ext cx="490118" cy="482803"/>
            </a:xfrm>
            <a:custGeom>
              <a:avLst/>
              <a:gdLst>
                <a:gd name="connsiteX0" fmla="*/ 0 w 490118"/>
                <a:gd name="connsiteY0" fmla="*/ 482803 h 482803"/>
                <a:gd name="connsiteX1" fmla="*/ 131673 w 490118"/>
                <a:gd name="connsiteY1" fmla="*/ 292608 h 482803"/>
                <a:gd name="connsiteX2" fmla="*/ 285293 w 490118"/>
                <a:gd name="connsiteY2" fmla="*/ 131674 h 482803"/>
                <a:gd name="connsiteX3" fmla="*/ 490118 w 490118"/>
                <a:gd name="connsiteY3" fmla="*/ 0 h 48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118" h="482803">
                  <a:moveTo>
                    <a:pt x="0" y="482803"/>
                  </a:moveTo>
                  <a:cubicBezTo>
                    <a:pt x="42062" y="416966"/>
                    <a:pt x="84124" y="351129"/>
                    <a:pt x="131673" y="292608"/>
                  </a:cubicBezTo>
                  <a:cubicBezTo>
                    <a:pt x="179222" y="234086"/>
                    <a:pt x="225552" y="180442"/>
                    <a:pt x="285293" y="131674"/>
                  </a:cubicBezTo>
                  <a:cubicBezTo>
                    <a:pt x="345034" y="82906"/>
                    <a:pt x="417576" y="41453"/>
                    <a:pt x="490118" y="0"/>
                  </a:cubicBezTo>
                </a:path>
              </a:pathLst>
            </a:custGeom>
            <a:noFill/>
            <a:ln>
              <a:solidFill>
                <a:srgbClr val="FE67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B235380-8A50-4B4A-81B2-44E2E5B58DAA}"/>
                </a:ext>
              </a:extLst>
            </p:cNvPr>
            <p:cNvSpPr/>
            <p:nvPr/>
          </p:nvSpPr>
          <p:spPr>
            <a:xfrm>
              <a:off x="1009498" y="2245655"/>
              <a:ext cx="811987" cy="102523"/>
            </a:xfrm>
            <a:custGeom>
              <a:avLst/>
              <a:gdLst>
                <a:gd name="connsiteX0" fmla="*/ 0 w 811987"/>
                <a:gd name="connsiteY0" fmla="*/ 74659 h 96604"/>
                <a:gd name="connsiteX1" fmla="*/ 277977 w 811987"/>
                <a:gd name="connsiteY1" fmla="*/ 1507 h 96604"/>
                <a:gd name="connsiteX2" fmla="*/ 534009 w 811987"/>
                <a:gd name="connsiteY2" fmla="*/ 23452 h 96604"/>
                <a:gd name="connsiteX3" fmla="*/ 694944 w 811987"/>
                <a:gd name="connsiteY3" fmla="*/ 38083 h 96604"/>
                <a:gd name="connsiteX4" fmla="*/ 811987 w 811987"/>
                <a:gd name="connsiteY4" fmla="*/ 96604 h 96604"/>
                <a:gd name="connsiteX0" fmla="*/ 0 w 811987"/>
                <a:gd name="connsiteY0" fmla="*/ 78570 h 100515"/>
                <a:gd name="connsiteX1" fmla="*/ 277977 w 811987"/>
                <a:gd name="connsiteY1" fmla="*/ 5418 h 100515"/>
                <a:gd name="connsiteX2" fmla="*/ 526694 w 811987"/>
                <a:gd name="connsiteY2" fmla="*/ 5417 h 100515"/>
                <a:gd name="connsiteX3" fmla="*/ 694944 w 811987"/>
                <a:gd name="connsiteY3" fmla="*/ 41994 h 100515"/>
                <a:gd name="connsiteX4" fmla="*/ 811987 w 811987"/>
                <a:gd name="connsiteY4" fmla="*/ 100515 h 100515"/>
                <a:gd name="connsiteX0" fmla="*/ 0 w 811987"/>
                <a:gd name="connsiteY0" fmla="*/ 80578 h 102523"/>
                <a:gd name="connsiteX1" fmla="*/ 277977 w 811987"/>
                <a:gd name="connsiteY1" fmla="*/ 7426 h 102523"/>
                <a:gd name="connsiteX2" fmla="*/ 526694 w 811987"/>
                <a:gd name="connsiteY2" fmla="*/ 7425 h 102523"/>
                <a:gd name="connsiteX3" fmla="*/ 687629 w 811987"/>
                <a:gd name="connsiteY3" fmla="*/ 51317 h 102523"/>
                <a:gd name="connsiteX4" fmla="*/ 811987 w 811987"/>
                <a:gd name="connsiteY4" fmla="*/ 102523 h 10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987" h="102523">
                  <a:moveTo>
                    <a:pt x="0" y="80578"/>
                  </a:moveTo>
                  <a:cubicBezTo>
                    <a:pt x="94488" y="48269"/>
                    <a:pt x="190195" y="19618"/>
                    <a:pt x="277977" y="7426"/>
                  </a:cubicBezTo>
                  <a:cubicBezTo>
                    <a:pt x="365759" y="-4766"/>
                    <a:pt x="458419" y="110"/>
                    <a:pt x="526694" y="7425"/>
                  </a:cubicBezTo>
                  <a:cubicBezTo>
                    <a:pt x="594969" y="14740"/>
                    <a:pt x="641299" y="39125"/>
                    <a:pt x="687629" y="51317"/>
                  </a:cubicBezTo>
                  <a:cubicBezTo>
                    <a:pt x="733959" y="63509"/>
                    <a:pt x="776630" y="79358"/>
                    <a:pt x="811987" y="102523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47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70D8-913B-774C-A63F-63583A9801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5" name="Google Shape;145;p14">
            <a:extLst>
              <a:ext uri="{FF2B5EF4-FFF2-40B4-BE49-F238E27FC236}">
                <a16:creationId xmlns:a16="http://schemas.microsoft.com/office/drawing/2014/main" id="{776B6D48-2689-3C49-BE84-9A1516DFF9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288" t="4747" r="11182" b="19655"/>
          <a:stretch/>
        </p:blipFill>
        <p:spPr>
          <a:xfrm>
            <a:off x="217025" y="1922000"/>
            <a:ext cx="4071925" cy="38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6;p14">
            <a:extLst>
              <a:ext uri="{FF2B5EF4-FFF2-40B4-BE49-F238E27FC236}">
                <a16:creationId xmlns:a16="http://schemas.microsoft.com/office/drawing/2014/main" id="{7A63AA04-D50D-A64E-A572-6F0F5A4C08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6785"/>
          <a:stretch/>
        </p:blipFill>
        <p:spPr>
          <a:xfrm>
            <a:off x="2084600" y="5963350"/>
            <a:ext cx="4933950" cy="6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8;p14">
            <a:extLst>
              <a:ext uri="{FF2B5EF4-FFF2-40B4-BE49-F238E27FC236}">
                <a16:creationId xmlns:a16="http://schemas.microsoft.com/office/drawing/2014/main" id="{E6C2B15E-5E0D-D54D-8914-8D7DEC6424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700" t="5046" r="14754" b="21289"/>
          <a:stretch/>
        </p:blipFill>
        <p:spPr>
          <a:xfrm>
            <a:off x="4391700" y="1922000"/>
            <a:ext cx="4071926" cy="38830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A706A-8A84-8A40-A87F-1B4FDFFE7DF4}"/>
              </a:ext>
            </a:extLst>
          </p:cNvPr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algn="ctr"/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 Genesis Stage</a:t>
            </a:r>
          </a:p>
        </p:txBody>
      </p:sp>
      <p:sp>
        <p:nvSpPr>
          <p:cNvPr id="10" name="Google Shape;147;p14">
            <a:extLst>
              <a:ext uri="{FF2B5EF4-FFF2-40B4-BE49-F238E27FC236}">
                <a16:creationId xmlns:a16="http://schemas.microsoft.com/office/drawing/2014/main" id="{49FA1BDD-9E24-E74E-8A5E-D3D104ED45E6}"/>
              </a:ext>
            </a:extLst>
          </p:cNvPr>
          <p:cNvSpPr txBox="1"/>
          <p:nvPr/>
        </p:nvSpPr>
        <p:spPr>
          <a:xfrm>
            <a:off x="217024" y="1538025"/>
            <a:ext cx="407192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Reformation of Eta: 6 Nov 2020</a:t>
            </a:r>
            <a:endParaRPr sz="1800" dirty="0">
              <a:highlight>
                <a:srgbClr val="99999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7;p14">
            <a:extLst>
              <a:ext uri="{FF2B5EF4-FFF2-40B4-BE49-F238E27FC236}">
                <a16:creationId xmlns:a16="http://schemas.microsoft.com/office/drawing/2014/main" id="{00FB594D-FC02-D140-B345-6AF6C671CF4A}"/>
              </a:ext>
            </a:extLst>
          </p:cNvPr>
          <p:cNvSpPr txBox="1"/>
          <p:nvPr/>
        </p:nvSpPr>
        <p:spPr>
          <a:xfrm>
            <a:off x="4391701" y="1538025"/>
            <a:ext cx="407192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TD13 (Laura): 21 Aug 2020</a:t>
            </a:r>
            <a:endParaRPr sz="1800" dirty="0">
              <a:highlight>
                <a:srgbClr val="999999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6C368-94F5-674A-87BC-ED92F631E4D9}"/>
              </a:ext>
            </a:extLst>
          </p:cNvPr>
          <p:cNvSpPr txBox="1"/>
          <p:nvPr/>
        </p:nvSpPr>
        <p:spPr>
          <a:xfrm>
            <a:off x="8610600" y="1570945"/>
            <a:ext cx="35813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 dedicated genesis research missions in 2020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Piggybacking on operational invest missions</a:t>
            </a:r>
          </a:p>
          <a:p>
            <a:pPr marL="635000" lvl="2" indent="-176213">
              <a:buFont typeface="Courier New" panose="02070309020205020404" pitchFamily="49" charset="0"/>
              <a:buChar char="o"/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EMC mission into Eta: reemerged off the coast of Honduras and redeveloped</a:t>
            </a:r>
          </a:p>
          <a:p>
            <a:pPr marL="635000" lvl="2" indent="-176213">
              <a:buFont typeface="Courier New" panose="02070309020205020404" pitchFamily="49" charset="0"/>
              <a:buChar char="o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Pattern in Eta proved useful &gt;&gt; combination of lawnmower 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envir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survey) with Fig. 4 (vortex and precipitation contributing to formation)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Genesis remains a priority in 2021 (APHEX-PREFORM experiment)</a:t>
            </a:r>
          </a:p>
        </p:txBody>
      </p:sp>
    </p:spTree>
    <p:extLst>
      <p:ext uri="{BB962C8B-B14F-4D97-AF65-F5344CB8AC3E}">
        <p14:creationId xmlns:p14="http://schemas.microsoft.com/office/powerpoint/2010/main" val="17652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70D8-913B-774C-A63F-63583A9801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8655" y="6335243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A706A-8A84-8A40-A87F-1B4FDFFE7DF4}"/>
              </a:ext>
            </a:extLst>
          </p:cNvPr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algn="ctr"/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 Early Stage</a:t>
            </a:r>
          </a:p>
        </p:txBody>
      </p:sp>
      <p:sp>
        <p:nvSpPr>
          <p:cNvPr id="10" name="Google Shape;147;p14">
            <a:extLst>
              <a:ext uri="{FF2B5EF4-FFF2-40B4-BE49-F238E27FC236}">
                <a16:creationId xmlns:a16="http://schemas.microsoft.com/office/drawing/2014/main" id="{49FA1BDD-9E24-E74E-8A5E-D3D104ED45E6}"/>
              </a:ext>
            </a:extLst>
          </p:cNvPr>
          <p:cNvSpPr txBox="1"/>
          <p:nvPr/>
        </p:nvSpPr>
        <p:spPr>
          <a:xfrm>
            <a:off x="155713" y="1025373"/>
            <a:ext cx="3920332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Hurricane Sally 14 Sep</a:t>
            </a: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High-density G-IV </a:t>
            </a: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dropsondes </a:t>
            </a:r>
          </a:p>
          <a:p>
            <a:pPr lvl="0" algn="ctr"/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NOAA-ONR collaboration)</a:t>
            </a:r>
          </a:p>
        </p:txBody>
      </p:sp>
      <p:pic>
        <p:nvPicPr>
          <p:cNvPr id="13" name="Google Shape;192;p16">
            <a:extLst>
              <a:ext uri="{FF2B5EF4-FFF2-40B4-BE49-F238E27FC236}">
                <a16:creationId xmlns:a16="http://schemas.microsoft.com/office/drawing/2014/main" id="{0310EFEC-8D19-A84D-9DFF-F973DA9F7C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12" y="1977136"/>
            <a:ext cx="4023360" cy="280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02;p16">
            <a:extLst>
              <a:ext uri="{FF2B5EF4-FFF2-40B4-BE49-F238E27FC236}">
                <a16:creationId xmlns:a16="http://schemas.microsoft.com/office/drawing/2014/main" id="{5C4E12E3-CB85-3943-9E87-3D46CFCB082B}"/>
              </a:ext>
            </a:extLst>
          </p:cNvPr>
          <p:cNvSpPr txBox="1"/>
          <p:nvPr/>
        </p:nvSpPr>
        <p:spPr>
          <a:xfrm>
            <a:off x="214232" y="4731857"/>
            <a:ext cx="3136133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Courtesy: Jon Zawislak (UM/CIMAS – NOAA/AOML/HRD)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88;p16">
            <a:extLst>
              <a:ext uri="{FF2B5EF4-FFF2-40B4-BE49-F238E27FC236}">
                <a16:creationId xmlns:a16="http://schemas.microsoft.com/office/drawing/2014/main" id="{77297191-1182-F14E-AE97-433C5BA5E1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0" y="2434565"/>
            <a:ext cx="2286000" cy="199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9;p16">
            <a:extLst>
              <a:ext uri="{FF2B5EF4-FFF2-40B4-BE49-F238E27FC236}">
                <a16:creationId xmlns:a16="http://schemas.microsoft.com/office/drawing/2014/main" id="{433AD32D-242A-264D-83F3-FCE9B51903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000" y="4434899"/>
            <a:ext cx="2286000" cy="199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5;p16">
            <a:extLst>
              <a:ext uri="{FF2B5EF4-FFF2-40B4-BE49-F238E27FC236}">
                <a16:creationId xmlns:a16="http://schemas.microsoft.com/office/drawing/2014/main" id="{772B4FF0-B9DF-8D44-8438-41E8D272E7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953" y="1985156"/>
            <a:ext cx="3840480" cy="33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5;p16">
            <a:extLst>
              <a:ext uri="{FF2B5EF4-FFF2-40B4-BE49-F238E27FC236}">
                <a16:creationId xmlns:a16="http://schemas.microsoft.com/office/drawing/2014/main" id="{E0526DAB-36E4-7B46-963A-37D46413C8DF}"/>
              </a:ext>
            </a:extLst>
          </p:cNvPr>
          <p:cNvSpPr txBox="1"/>
          <p:nvPr/>
        </p:nvSpPr>
        <p:spPr>
          <a:xfrm>
            <a:off x="8115954" y="1288717"/>
            <a:ext cx="384048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Accomplished excellent early-stage sampling in 2020 (75% of all missions)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02;p16">
            <a:extLst>
              <a:ext uri="{FF2B5EF4-FFF2-40B4-BE49-F238E27FC236}">
                <a16:creationId xmlns:a16="http://schemas.microsoft.com/office/drawing/2014/main" id="{94F589C3-66F2-BB47-827C-D01674FBEA64}"/>
              </a:ext>
            </a:extLst>
          </p:cNvPr>
          <p:cNvSpPr txBox="1"/>
          <p:nvPr/>
        </p:nvSpPr>
        <p:spPr>
          <a:xfrm>
            <a:off x="4952999" y="6359236"/>
            <a:ext cx="228600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Courtesy: Michael Fischer(UM/CIMAS – NOAA/AOML/HRD)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6">
            <a:extLst>
              <a:ext uri="{FF2B5EF4-FFF2-40B4-BE49-F238E27FC236}">
                <a16:creationId xmlns:a16="http://schemas.microsoft.com/office/drawing/2014/main" id="{A6BFD253-258B-8449-A6E3-2FCBAE6A84BF}"/>
              </a:ext>
            </a:extLst>
          </p:cNvPr>
          <p:cNvSpPr txBox="1"/>
          <p:nvPr/>
        </p:nvSpPr>
        <p:spPr>
          <a:xfrm>
            <a:off x="4494733" y="1523504"/>
            <a:ext cx="3202533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Hurricane Sally 14 Sep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Radar-derived vortex center locations with height (shading)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02;p16">
            <a:extLst>
              <a:ext uri="{FF2B5EF4-FFF2-40B4-BE49-F238E27FC236}">
                <a16:creationId xmlns:a16="http://schemas.microsoft.com/office/drawing/2014/main" id="{B21C0A44-1280-664D-9F07-A8228F56FA0C}"/>
              </a:ext>
            </a:extLst>
          </p:cNvPr>
          <p:cNvSpPr txBox="1"/>
          <p:nvPr/>
        </p:nvSpPr>
        <p:spPr>
          <a:xfrm>
            <a:off x="8039748" y="5263866"/>
            <a:ext cx="3136133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Courtesy: Jon Zawislak (UM/CIMAS – NOAA/AOML/HRD)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6249B-3370-114C-B6D9-B22007CFBA03}"/>
              </a:ext>
            </a:extLst>
          </p:cNvPr>
          <p:cNvSpPr txBox="1"/>
          <p:nvPr/>
        </p:nvSpPr>
        <p:spPr>
          <a:xfrm>
            <a:off x="5266944" y="2587284"/>
            <a:ext cx="1216039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45720" rIns="4572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G-IV: ~0600-1330z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F25D5-D26B-1845-B691-A4096533C7C7}"/>
              </a:ext>
            </a:extLst>
          </p:cNvPr>
          <p:cNvSpPr txBox="1"/>
          <p:nvPr/>
        </p:nvSpPr>
        <p:spPr>
          <a:xfrm>
            <a:off x="5266944" y="4586947"/>
            <a:ext cx="1151918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45720" rIns="45720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P-3: ~1400-2100z</a:t>
            </a:r>
          </a:p>
        </p:txBody>
      </p:sp>
    </p:spTree>
    <p:extLst>
      <p:ext uri="{BB962C8B-B14F-4D97-AF65-F5344CB8AC3E}">
        <p14:creationId xmlns:p14="http://schemas.microsoft.com/office/powerpoint/2010/main" val="214339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14;p17">
            <a:extLst>
              <a:ext uri="{FF2B5EF4-FFF2-40B4-BE49-F238E27FC236}">
                <a16:creationId xmlns:a16="http://schemas.microsoft.com/office/drawing/2014/main" id="{1C2CCC1F-DEDD-8641-B18A-F3573A3A279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0461" y="847481"/>
            <a:ext cx="3680938" cy="286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43CB78-7A79-694D-83F6-E3DB395B036C}"/>
              </a:ext>
            </a:extLst>
          </p:cNvPr>
          <p:cNvSpPr/>
          <p:nvPr/>
        </p:nvSpPr>
        <p:spPr>
          <a:xfrm>
            <a:off x="9950824" y="1480129"/>
            <a:ext cx="1462824" cy="333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Chart, line chart&#10;&#10;Description automatically generated">
            <a:extLst>
              <a:ext uri="{FF2B5EF4-FFF2-40B4-BE49-F238E27FC236}">
                <a16:creationId xmlns:a16="http://schemas.microsoft.com/office/drawing/2014/main" id="{577EC303-F7D8-774A-8847-F3A9D9A35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04" y="4915483"/>
            <a:ext cx="4298830" cy="1768789"/>
          </a:xfrm>
          <a:prstGeom prst="rect">
            <a:avLst/>
          </a:prstGeom>
        </p:spPr>
      </p:pic>
      <p:sp>
        <p:nvSpPr>
          <p:cNvPr id="31" name="Google Shape;217;p17">
            <a:extLst>
              <a:ext uri="{FF2B5EF4-FFF2-40B4-BE49-F238E27FC236}">
                <a16:creationId xmlns:a16="http://schemas.microsoft.com/office/drawing/2014/main" id="{8CC92473-1269-CB4A-AAA2-0BEF3A5FD315}"/>
              </a:ext>
            </a:extLst>
          </p:cNvPr>
          <p:cNvSpPr txBox="1"/>
          <p:nvPr/>
        </p:nvSpPr>
        <p:spPr>
          <a:xfrm>
            <a:off x="2637354" y="5716546"/>
            <a:ext cx="968241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G-IV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>
                <a:latin typeface="Calibri"/>
                <a:ea typeface="Calibri"/>
                <a:cs typeface="Calibri"/>
                <a:sym typeface="Calibri"/>
              </a:rPr>
              <a:t>Mission</a:t>
            </a:r>
            <a:endParaRPr sz="11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16;p17">
            <a:extLst>
              <a:ext uri="{FF2B5EF4-FFF2-40B4-BE49-F238E27FC236}">
                <a16:creationId xmlns:a16="http://schemas.microsoft.com/office/drawing/2014/main" id="{FCF333D1-7BD2-B246-A614-F90D74DEFB3F}"/>
              </a:ext>
            </a:extLst>
          </p:cNvPr>
          <p:cNvSpPr/>
          <p:nvPr/>
        </p:nvSpPr>
        <p:spPr>
          <a:xfrm>
            <a:off x="2834192" y="5065294"/>
            <a:ext cx="585216" cy="1463040"/>
          </a:xfrm>
          <a:prstGeom prst="rect">
            <a:avLst/>
          </a:prstGeom>
          <a:solidFill>
            <a:schemeClr val="lt2">
              <a:alpha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70D8-913B-774C-A63F-63583A9801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8655" y="6335243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A706A-8A84-8A40-A87F-1B4FDFFE7DF4}"/>
              </a:ext>
            </a:extLst>
          </p:cNvPr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algn="ctr"/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Mature Stage </a:t>
            </a:r>
          </a:p>
        </p:txBody>
      </p:sp>
      <p:sp>
        <p:nvSpPr>
          <p:cNvPr id="15" name="Google Shape;202;p16">
            <a:extLst>
              <a:ext uri="{FF2B5EF4-FFF2-40B4-BE49-F238E27FC236}">
                <a16:creationId xmlns:a16="http://schemas.microsoft.com/office/drawing/2014/main" id="{5C4E12E3-CB85-3943-9E87-3D46CFCB082B}"/>
              </a:ext>
            </a:extLst>
          </p:cNvPr>
          <p:cNvSpPr txBox="1"/>
          <p:nvPr/>
        </p:nvSpPr>
        <p:spPr>
          <a:xfrm>
            <a:off x="565182" y="6606740"/>
            <a:ext cx="3518967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Courtesy: Jason </a:t>
            </a:r>
            <a:r>
              <a:rPr lang="en-US" sz="1000" dirty="0" err="1">
                <a:latin typeface="Calibri"/>
                <a:ea typeface="Calibri"/>
                <a:cs typeface="Calibri"/>
                <a:sym typeface="Calibri"/>
              </a:rPr>
              <a:t>Dunion</a:t>
            </a: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 (UM/CIMAS – NOAA/AOML/HRD)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B49CFBD-7CA2-6C45-B664-7B347190C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7" t="6758" r="7373" b="3699"/>
          <a:stretch/>
        </p:blipFill>
        <p:spPr>
          <a:xfrm>
            <a:off x="6191521" y="3895102"/>
            <a:ext cx="3530560" cy="2756373"/>
          </a:xfrm>
          <a:prstGeom prst="rect">
            <a:avLst/>
          </a:prstGeom>
        </p:spPr>
      </p:pic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4980B685-7B74-6B40-9273-60690C6ECE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4672" r="30042" b="14372"/>
          <a:stretch/>
        </p:blipFill>
        <p:spPr>
          <a:xfrm>
            <a:off x="7658380" y="3960699"/>
            <a:ext cx="1981201" cy="2530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E8A473-E82D-584A-9D46-C81A8E83BEBB}"/>
              </a:ext>
            </a:extLst>
          </p:cNvPr>
          <p:cNvSpPr txBox="1"/>
          <p:nvPr/>
        </p:nvSpPr>
        <p:spPr>
          <a:xfrm>
            <a:off x="6417680" y="4021719"/>
            <a:ext cx="212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Warm &amp; cool shading &gt;&gt; targets for dropsondes to improve track forecasts</a:t>
            </a:r>
          </a:p>
        </p:txBody>
      </p:sp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C8C4B427-58EC-DA4C-A68E-EB357B954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319" y="1384341"/>
            <a:ext cx="3200400" cy="3200400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BBBEED90-8858-7E41-8908-4D3C05327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19" y="1384341"/>
            <a:ext cx="3200400" cy="3200400"/>
          </a:xfrm>
          <a:prstGeom prst="rect">
            <a:avLst/>
          </a:prstGeom>
        </p:spPr>
      </p:pic>
      <p:sp>
        <p:nvSpPr>
          <p:cNvPr id="40" name="Google Shape;190;p16">
            <a:extLst>
              <a:ext uri="{FF2B5EF4-FFF2-40B4-BE49-F238E27FC236}">
                <a16:creationId xmlns:a16="http://schemas.microsoft.com/office/drawing/2014/main" id="{F6C9DF51-72C5-9945-85AF-7F6C835468EF}"/>
              </a:ext>
            </a:extLst>
          </p:cNvPr>
          <p:cNvSpPr txBox="1"/>
          <p:nvPr/>
        </p:nvSpPr>
        <p:spPr>
          <a:xfrm>
            <a:off x="641274" y="779036"/>
            <a:ext cx="415049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UW-CIMSS Water Vapor AMVs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Hurricane Teddy: 18 Sep 00z – 19 Sep 00z</a:t>
            </a:r>
            <a:endParaRPr sz="16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B555EC-C6CD-3D40-B23C-C51DCAC16B59}"/>
              </a:ext>
            </a:extLst>
          </p:cNvPr>
          <p:cNvSpPr txBox="1"/>
          <p:nvPr/>
        </p:nvSpPr>
        <p:spPr>
          <a:xfrm>
            <a:off x="1013980" y="3821665"/>
            <a:ext cx="301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Radially expanding cirrus canopy due to the TC diurnal cycle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C0EA0D-EB12-D744-803F-D92772A3D62B}"/>
              </a:ext>
            </a:extLst>
          </p:cNvPr>
          <p:cNvGrpSpPr/>
          <p:nvPr/>
        </p:nvGrpSpPr>
        <p:grpSpPr>
          <a:xfrm>
            <a:off x="1377351" y="1405450"/>
            <a:ext cx="2849592" cy="2454800"/>
            <a:chOff x="1377351" y="1526217"/>
            <a:chExt cx="2849592" cy="2454800"/>
          </a:xfrm>
        </p:grpSpPr>
        <p:cxnSp>
          <p:nvCxnSpPr>
            <p:cNvPr id="42" name="Google Shape;351;p25">
              <a:extLst>
                <a:ext uri="{FF2B5EF4-FFF2-40B4-BE49-F238E27FC236}">
                  <a16:creationId xmlns:a16="http://schemas.microsoft.com/office/drawing/2014/main" id="{81D9158E-0CC9-8840-9ADB-C31DB4C077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9237" y="2165230"/>
              <a:ext cx="457200" cy="191135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45" name="Google Shape;351;p25">
              <a:extLst>
                <a:ext uri="{FF2B5EF4-FFF2-40B4-BE49-F238E27FC236}">
                  <a16:creationId xmlns:a16="http://schemas.microsoft.com/office/drawing/2014/main" id="{FDD26D9D-ED59-934D-9388-69BED610B7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8540" y="1804090"/>
              <a:ext cx="390619" cy="352136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48" name="Google Shape;351;p25">
              <a:extLst>
                <a:ext uri="{FF2B5EF4-FFF2-40B4-BE49-F238E27FC236}">
                  <a16:creationId xmlns:a16="http://schemas.microsoft.com/office/drawing/2014/main" id="{DF005E7E-262E-2041-990D-8C7568A7CD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2067" y="1593518"/>
              <a:ext cx="296316" cy="428852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50" name="Google Shape;351;p25">
              <a:extLst>
                <a:ext uri="{FF2B5EF4-FFF2-40B4-BE49-F238E27FC236}">
                  <a16:creationId xmlns:a16="http://schemas.microsoft.com/office/drawing/2014/main" id="{F823FE96-3036-7C45-A3A4-7E473DA39C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17648" y="1526217"/>
              <a:ext cx="166556" cy="389249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53" name="Google Shape;351;p25">
              <a:extLst>
                <a:ext uri="{FF2B5EF4-FFF2-40B4-BE49-F238E27FC236}">
                  <a16:creationId xmlns:a16="http://schemas.microsoft.com/office/drawing/2014/main" id="{37369B0A-D77D-7E46-94FD-114F739C0A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7351" y="2595638"/>
              <a:ext cx="529086" cy="44091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55" name="Google Shape;351;p25">
              <a:extLst>
                <a:ext uri="{FF2B5EF4-FFF2-40B4-BE49-F238E27FC236}">
                  <a16:creationId xmlns:a16="http://schemas.microsoft.com/office/drawing/2014/main" id="{40A6DF9C-A70C-5746-ADA7-61EDC3D0A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3392" y="2893427"/>
              <a:ext cx="458675" cy="10361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57" name="Google Shape;351;p25">
              <a:extLst>
                <a:ext uri="{FF2B5EF4-FFF2-40B4-BE49-F238E27FC236}">
                  <a16:creationId xmlns:a16="http://schemas.microsoft.com/office/drawing/2014/main" id="{F7A534FF-3149-BA48-ABCF-ED87480221D1}"/>
                </a:ext>
              </a:extLst>
            </p:cNvPr>
            <p:cNvCxnSpPr>
              <a:cxnSpLocks/>
            </p:cNvCxnSpPr>
            <p:nvPr/>
          </p:nvCxnSpPr>
          <p:spPr>
            <a:xfrm>
              <a:off x="3683479" y="3349055"/>
              <a:ext cx="507708" cy="147888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62" name="Google Shape;351;p25">
              <a:extLst>
                <a:ext uri="{FF2B5EF4-FFF2-40B4-BE49-F238E27FC236}">
                  <a16:creationId xmlns:a16="http://schemas.microsoft.com/office/drawing/2014/main" id="{2724480F-ED1B-434C-9136-99799D557321}"/>
                </a:ext>
              </a:extLst>
            </p:cNvPr>
            <p:cNvCxnSpPr>
              <a:cxnSpLocks/>
            </p:cNvCxnSpPr>
            <p:nvPr/>
          </p:nvCxnSpPr>
          <p:spPr>
            <a:xfrm>
              <a:off x="3689548" y="2984349"/>
              <a:ext cx="537395" cy="81342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63" name="Google Shape;351;p25">
              <a:extLst>
                <a:ext uri="{FF2B5EF4-FFF2-40B4-BE49-F238E27FC236}">
                  <a16:creationId xmlns:a16="http://schemas.microsoft.com/office/drawing/2014/main" id="{6B4C7158-455C-E940-A9FB-0CC844C8A8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6125" y="2617683"/>
              <a:ext cx="601807" cy="60631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  <p:cxnSp>
          <p:nvCxnSpPr>
            <p:cNvPr id="65" name="Google Shape;351;p25">
              <a:extLst>
                <a:ext uri="{FF2B5EF4-FFF2-40B4-BE49-F238E27FC236}">
                  <a16:creationId xmlns:a16="http://schemas.microsoft.com/office/drawing/2014/main" id="{B6E2301D-B9D9-BB4A-9B0C-842AE4BD4777}"/>
                </a:ext>
              </a:extLst>
            </p:cNvPr>
            <p:cNvCxnSpPr>
              <a:cxnSpLocks/>
            </p:cNvCxnSpPr>
            <p:nvPr/>
          </p:nvCxnSpPr>
          <p:spPr>
            <a:xfrm>
              <a:off x="3556125" y="3623648"/>
              <a:ext cx="468194" cy="357369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arrow" w="med" len="med"/>
            </a:ln>
          </p:spPr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02898220-CA3F-244F-84C3-CABCE6D3652E}"/>
              </a:ext>
            </a:extLst>
          </p:cNvPr>
          <p:cNvSpPr/>
          <p:nvPr/>
        </p:nvSpPr>
        <p:spPr>
          <a:xfrm>
            <a:off x="1090225" y="5066281"/>
            <a:ext cx="54864" cy="1463040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5DC8D82-9818-274F-89F7-9BB2ECD21B7F}"/>
              </a:ext>
            </a:extLst>
          </p:cNvPr>
          <p:cNvSpPr txBox="1"/>
          <p:nvPr/>
        </p:nvSpPr>
        <p:spPr>
          <a:xfrm>
            <a:off x="872081" y="7713467"/>
            <a:ext cx="65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00  LT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6147C9-788F-5441-A839-E5FFB68CB9FF}"/>
              </a:ext>
            </a:extLst>
          </p:cNvPr>
          <p:cNvSpPr txBox="1"/>
          <p:nvPr/>
        </p:nvSpPr>
        <p:spPr>
          <a:xfrm>
            <a:off x="838835" y="632631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  LT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1D239B8-C360-C847-8A43-3F62DAACE8A7}"/>
              </a:ext>
            </a:extLst>
          </p:cNvPr>
          <p:cNvSpPr/>
          <p:nvPr/>
        </p:nvSpPr>
        <p:spPr>
          <a:xfrm>
            <a:off x="2332787" y="5066281"/>
            <a:ext cx="54864" cy="1463040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56852DC-6EDE-B54B-8752-41B2FED6F2F0}"/>
              </a:ext>
            </a:extLst>
          </p:cNvPr>
          <p:cNvSpPr txBox="1"/>
          <p:nvPr/>
        </p:nvSpPr>
        <p:spPr>
          <a:xfrm>
            <a:off x="2076124" y="632631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  LT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9CEF6D-EBA1-9947-B21F-029B067EF539}"/>
              </a:ext>
            </a:extLst>
          </p:cNvPr>
          <p:cNvSpPr/>
          <p:nvPr/>
        </p:nvSpPr>
        <p:spPr>
          <a:xfrm>
            <a:off x="3589145" y="5065293"/>
            <a:ext cx="54864" cy="1463040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951F528-FC22-094C-A9C8-48E636EA265B}"/>
              </a:ext>
            </a:extLst>
          </p:cNvPr>
          <p:cNvSpPr txBox="1"/>
          <p:nvPr/>
        </p:nvSpPr>
        <p:spPr>
          <a:xfrm>
            <a:off x="3336125" y="6326931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  LT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CA977F-A59E-B644-B599-B7CA847906F4}"/>
              </a:ext>
            </a:extLst>
          </p:cNvPr>
          <p:cNvSpPr txBox="1"/>
          <p:nvPr/>
        </p:nvSpPr>
        <p:spPr>
          <a:xfrm>
            <a:off x="569026" y="4665707"/>
            <a:ext cx="4298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CIMSS 150-300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hPa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Divergence (R= 0-500 km)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6E07E2-3C99-BD45-B834-39E6CF34316E}"/>
              </a:ext>
            </a:extLst>
          </p:cNvPr>
          <p:cNvSpPr txBox="1"/>
          <p:nvPr/>
        </p:nvSpPr>
        <p:spPr>
          <a:xfrm>
            <a:off x="1072192" y="5029267"/>
            <a:ext cx="1742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TC diurnal cycle &gt;&gt; afternoon peaks in UL DVG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43F413-2C2B-0548-9C30-B6E5DE20E254}"/>
              </a:ext>
            </a:extLst>
          </p:cNvPr>
          <p:cNvSpPr txBox="1"/>
          <p:nvPr/>
        </p:nvSpPr>
        <p:spPr>
          <a:xfrm>
            <a:off x="9722082" y="4584741"/>
            <a:ext cx="25400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G-IV Synoptic Flow Mission (15 Sep)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Ensemble-based sensitivity targeting (ECMWF)</a:t>
            </a:r>
          </a:p>
        </p:txBody>
      </p:sp>
      <p:sp>
        <p:nvSpPr>
          <p:cNvPr id="81" name="Google Shape;202;p16">
            <a:extLst>
              <a:ext uri="{FF2B5EF4-FFF2-40B4-BE49-F238E27FC236}">
                <a16:creationId xmlns:a16="http://schemas.microsoft.com/office/drawing/2014/main" id="{7D07F97E-651E-6C43-8A4E-F0883A71F505}"/>
              </a:ext>
            </a:extLst>
          </p:cNvPr>
          <p:cNvSpPr txBox="1"/>
          <p:nvPr/>
        </p:nvSpPr>
        <p:spPr>
          <a:xfrm>
            <a:off x="6195619" y="6592768"/>
            <a:ext cx="274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Courtesy: Ryan Torn (University at Albany/SUNY)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781F062-1FF5-D64E-AA6A-EA9CB37955AE}"/>
              </a:ext>
            </a:extLst>
          </p:cNvPr>
          <p:cNvSpPr txBox="1"/>
          <p:nvPr/>
        </p:nvSpPr>
        <p:spPr>
          <a:xfrm>
            <a:off x="5939347" y="1350851"/>
            <a:ext cx="24670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G-IV TC Diurnal Cycle Experiment Mission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HWRF 21-h forecast of Teddy’s expanding cirrus canopy (valid 18 Sep 21 UTC)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1CEC85-9F32-404F-ABCC-4C85C963CFBA}"/>
              </a:ext>
            </a:extLst>
          </p:cNvPr>
          <p:cNvCxnSpPr/>
          <p:nvPr/>
        </p:nvCxnSpPr>
        <p:spPr>
          <a:xfrm>
            <a:off x="10014042" y="1570011"/>
            <a:ext cx="27432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A0610F-EC64-024F-894D-7B54145E3650}"/>
              </a:ext>
            </a:extLst>
          </p:cNvPr>
          <p:cNvSpPr txBox="1"/>
          <p:nvPr/>
        </p:nvSpPr>
        <p:spPr>
          <a:xfrm>
            <a:off x="10254035" y="1423380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G-IV Flight Track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65AD0F-467C-264B-9992-DA39B9D3E1AF}"/>
              </a:ext>
            </a:extLst>
          </p:cNvPr>
          <p:cNvSpPr/>
          <p:nvPr/>
        </p:nvSpPr>
        <p:spPr>
          <a:xfrm>
            <a:off x="10116008" y="1653430"/>
            <a:ext cx="112250" cy="112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F1A3E3-4EC7-964D-911D-DDE986CD517F}"/>
              </a:ext>
            </a:extLst>
          </p:cNvPr>
          <p:cNvSpPr txBox="1"/>
          <p:nvPr/>
        </p:nvSpPr>
        <p:spPr>
          <a:xfrm>
            <a:off x="10251511" y="1580734"/>
            <a:ext cx="120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GPS Dropsondes</a:t>
            </a:r>
          </a:p>
        </p:txBody>
      </p:sp>
      <p:sp>
        <p:nvSpPr>
          <p:cNvPr id="46" name="Google Shape;202;p16">
            <a:extLst>
              <a:ext uri="{FF2B5EF4-FFF2-40B4-BE49-F238E27FC236}">
                <a16:creationId xmlns:a16="http://schemas.microsoft.com/office/drawing/2014/main" id="{E53C98EB-663A-974E-924C-FC557AC742D6}"/>
              </a:ext>
            </a:extLst>
          </p:cNvPr>
          <p:cNvSpPr txBox="1"/>
          <p:nvPr/>
        </p:nvSpPr>
        <p:spPr>
          <a:xfrm>
            <a:off x="8382469" y="3482735"/>
            <a:ext cx="27432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Courtesy: Morgan O’Neill (Stamford University)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46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70D8-913B-774C-A63F-63583A9801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8655" y="6335243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A706A-8A84-8A40-A87F-1B4FDFFE7DF4}"/>
              </a:ext>
            </a:extLst>
          </p:cNvPr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algn="ctr"/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Mature Stage</a:t>
            </a:r>
          </a:p>
        </p:txBody>
      </p:sp>
      <p:sp>
        <p:nvSpPr>
          <p:cNvPr id="11" name="Google Shape;287;p22">
            <a:extLst>
              <a:ext uri="{FF2B5EF4-FFF2-40B4-BE49-F238E27FC236}">
                <a16:creationId xmlns:a16="http://schemas.microsoft.com/office/drawing/2014/main" id="{64424035-3728-A943-B26F-78AF7A69C269}"/>
              </a:ext>
            </a:extLst>
          </p:cNvPr>
          <p:cNvSpPr/>
          <p:nvPr/>
        </p:nvSpPr>
        <p:spPr>
          <a:xfrm>
            <a:off x="797676" y="1057965"/>
            <a:ext cx="10592700" cy="265176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" name="Google Shape;288;p22">
            <a:extLst>
              <a:ext uri="{FF2B5EF4-FFF2-40B4-BE49-F238E27FC236}">
                <a16:creationId xmlns:a16="http://schemas.microsoft.com/office/drawing/2014/main" id="{3E35A96F-76E1-7B47-8209-CEC718DE76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826" y="1348700"/>
            <a:ext cx="496515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89;p22">
            <a:extLst>
              <a:ext uri="{FF2B5EF4-FFF2-40B4-BE49-F238E27FC236}">
                <a16:creationId xmlns:a16="http://schemas.microsoft.com/office/drawing/2014/main" id="{213E96B4-7045-E04B-A86C-56836DCA3B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163"/>
          <a:stretch/>
        </p:blipFill>
        <p:spPr>
          <a:xfrm>
            <a:off x="6175326" y="1348700"/>
            <a:ext cx="2620279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91;p22">
            <a:extLst>
              <a:ext uri="{FF2B5EF4-FFF2-40B4-BE49-F238E27FC236}">
                <a16:creationId xmlns:a16="http://schemas.microsoft.com/office/drawing/2014/main" id="{5104E827-2F71-4C4D-B939-25472C450965}"/>
              </a:ext>
            </a:extLst>
          </p:cNvPr>
          <p:cNvSpPr txBox="1"/>
          <p:nvPr/>
        </p:nvSpPr>
        <p:spPr>
          <a:xfrm>
            <a:off x="8960790" y="1633792"/>
            <a:ext cx="22644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latin typeface="Calibri"/>
                <a:ea typeface="Calibri"/>
                <a:cs typeface="Calibri"/>
                <a:sym typeface="Calibri"/>
              </a:rPr>
              <a:t>Real-time Analyses</a:t>
            </a:r>
          </a:p>
          <a:p>
            <a:pPr lvl="0"/>
            <a:endParaRPr lang="en-US" sz="800" b="1" u="sng" dirty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New in 2020: </a:t>
            </a:r>
          </a:p>
          <a:p>
            <a:pPr lvl="0"/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Analyses for each swath, and precipitation type classification</a:t>
            </a:r>
          </a:p>
        </p:txBody>
      </p:sp>
      <p:sp>
        <p:nvSpPr>
          <p:cNvPr id="26" name="Google Shape;286;p22">
            <a:extLst>
              <a:ext uri="{FF2B5EF4-FFF2-40B4-BE49-F238E27FC236}">
                <a16:creationId xmlns:a16="http://schemas.microsoft.com/office/drawing/2014/main" id="{16BFBD7B-7011-D74D-A06B-5A17128DDBD8}"/>
              </a:ext>
            </a:extLst>
          </p:cNvPr>
          <p:cNvSpPr txBox="1"/>
          <p:nvPr/>
        </p:nvSpPr>
        <p:spPr>
          <a:xfrm>
            <a:off x="6063980" y="1003896"/>
            <a:ext cx="532639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Real-time TDR analysis &amp; transmission to EMC, vis. in AWIPS-II</a:t>
            </a:r>
            <a:endParaRPr sz="16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7;p22">
            <a:extLst>
              <a:ext uri="{FF2B5EF4-FFF2-40B4-BE49-F238E27FC236}">
                <a16:creationId xmlns:a16="http://schemas.microsoft.com/office/drawing/2014/main" id="{3D957B2F-E8D5-324A-91A2-2289273FA0FC}"/>
              </a:ext>
            </a:extLst>
          </p:cNvPr>
          <p:cNvSpPr/>
          <p:nvPr/>
        </p:nvSpPr>
        <p:spPr>
          <a:xfrm>
            <a:off x="1946161" y="3890844"/>
            <a:ext cx="8295119" cy="291381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8" name="Google Shape;283;p22">
            <a:extLst>
              <a:ext uri="{FF2B5EF4-FFF2-40B4-BE49-F238E27FC236}">
                <a16:creationId xmlns:a16="http://schemas.microsoft.com/office/drawing/2014/main" id="{CDFBCE24-4A4B-DF49-AE2C-2C0C3892522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6060" y="4220029"/>
            <a:ext cx="7229964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84;p22">
            <a:extLst>
              <a:ext uri="{FF2B5EF4-FFF2-40B4-BE49-F238E27FC236}">
                <a16:creationId xmlns:a16="http://schemas.microsoft.com/office/drawing/2014/main" id="{64BE462B-B57F-E643-9A3A-83D0E528D5A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6024" y="4439079"/>
            <a:ext cx="566250" cy="18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282;p22">
            <a:extLst>
              <a:ext uri="{FF2B5EF4-FFF2-40B4-BE49-F238E27FC236}">
                <a16:creationId xmlns:a16="http://schemas.microsoft.com/office/drawing/2014/main" id="{68C4C279-2EBA-DD41-BDF7-5150DC95C0DE}"/>
              </a:ext>
            </a:extLst>
          </p:cNvPr>
          <p:cNvSpPr txBox="1"/>
          <p:nvPr/>
        </p:nvSpPr>
        <p:spPr>
          <a:xfrm>
            <a:off x="2206060" y="3825464"/>
            <a:ext cx="779621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TDR data from sequence of P-3 passes </a:t>
            </a:r>
            <a: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(over ~3 </a:t>
            </a:r>
            <a:r>
              <a:rPr lang="en-US" sz="16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</a:t>
            </a:r>
            <a: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600" i="1" dirty="0">
                <a:latin typeface="Calibri"/>
                <a:ea typeface="Calibri"/>
                <a:cs typeface="Calibri"/>
                <a:sym typeface="Calibri"/>
              </a:rPr>
              <a:t> in rapidly intensifying Hurricane Delta </a:t>
            </a:r>
            <a:endParaRPr sz="16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82;p22">
            <a:extLst>
              <a:ext uri="{FF2B5EF4-FFF2-40B4-BE49-F238E27FC236}">
                <a16:creationId xmlns:a16="http://schemas.microsoft.com/office/drawing/2014/main" id="{F4451DB9-D121-9D4F-BBC7-46716DBD0745}"/>
              </a:ext>
            </a:extLst>
          </p:cNvPr>
          <p:cNvSpPr txBox="1"/>
          <p:nvPr/>
        </p:nvSpPr>
        <p:spPr>
          <a:xfrm>
            <a:off x="1098824" y="988568"/>
            <a:ext cx="496515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TDR data &gt;&gt; NHC capturing RI (Teddy)</a:t>
            </a:r>
            <a:endParaRPr lang="en-US" sz="16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82;p22">
            <a:extLst>
              <a:ext uri="{FF2B5EF4-FFF2-40B4-BE49-F238E27FC236}">
                <a16:creationId xmlns:a16="http://schemas.microsoft.com/office/drawing/2014/main" id="{00DCD58B-1D6A-1B4C-9EA2-58D935062B52}"/>
              </a:ext>
            </a:extLst>
          </p:cNvPr>
          <p:cNvSpPr txBox="1"/>
          <p:nvPr/>
        </p:nvSpPr>
        <p:spPr>
          <a:xfrm>
            <a:off x="1946160" y="6464465"/>
            <a:ext cx="829511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baseline="30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NHC forecasters used AWIPS-II to monitor Delta’s small inner core and significant RI from pass to pass</a:t>
            </a:r>
          </a:p>
        </p:txBody>
      </p:sp>
    </p:spTree>
    <p:extLst>
      <p:ext uri="{BB962C8B-B14F-4D97-AF65-F5344CB8AC3E}">
        <p14:creationId xmlns:p14="http://schemas.microsoft.com/office/powerpoint/2010/main" val="312499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70D8-913B-774C-A63F-63583A9801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8655" y="6335243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A706A-8A84-8A40-A87F-1B4FDFFE7DF4}"/>
              </a:ext>
            </a:extLst>
          </p:cNvPr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algn="ctr"/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End Stage</a:t>
            </a:r>
          </a:p>
        </p:txBody>
      </p:sp>
      <p:pic>
        <p:nvPicPr>
          <p:cNvPr id="16" name="Google Shape;229;p18">
            <a:extLst>
              <a:ext uri="{FF2B5EF4-FFF2-40B4-BE49-F238E27FC236}">
                <a16:creationId xmlns:a16="http://schemas.microsoft.com/office/drawing/2014/main" id="{8A6A20E9-16B6-DE4F-893C-B4631F4C52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191" y="2030500"/>
            <a:ext cx="4965156" cy="361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1BAE8BCC-1B1D-AC4D-8703-18B4542D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594" y="2959265"/>
            <a:ext cx="4186589" cy="3840480"/>
          </a:xfrm>
          <a:prstGeom prst="rect">
            <a:avLst/>
          </a:prstGeom>
        </p:spPr>
      </p:pic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BAD73710-88AC-C640-85ED-D9EC48AF2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594" y="1069003"/>
            <a:ext cx="4186589" cy="186740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1FAF093-BD13-C548-A27D-2FA8FD386826}"/>
              </a:ext>
            </a:extLst>
          </p:cNvPr>
          <p:cNvSpPr/>
          <p:nvPr/>
        </p:nvSpPr>
        <p:spPr>
          <a:xfrm>
            <a:off x="8685066" y="3786303"/>
            <a:ext cx="208064" cy="20806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590936-C5E8-944D-85A0-7E13E688F134}"/>
              </a:ext>
            </a:extLst>
          </p:cNvPr>
          <p:cNvSpPr/>
          <p:nvPr/>
        </p:nvSpPr>
        <p:spPr>
          <a:xfrm>
            <a:off x="8853304" y="3771063"/>
            <a:ext cx="208064" cy="20806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ED2255-FC42-FF4A-81D8-C4D2DB8BFFD6}"/>
              </a:ext>
            </a:extLst>
          </p:cNvPr>
          <p:cNvSpPr txBox="1"/>
          <p:nvPr/>
        </p:nvSpPr>
        <p:spPr>
          <a:xfrm>
            <a:off x="7495876" y="3155251"/>
            <a:ext cx="166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NOAA-OU CIMMS SMART Radars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9D988E-5756-064E-A537-AAEC92AC2E74}"/>
              </a:ext>
            </a:extLst>
          </p:cNvPr>
          <p:cNvSpPr txBox="1"/>
          <p:nvPr/>
        </p:nvSpPr>
        <p:spPr>
          <a:xfrm>
            <a:off x="9164656" y="3149215"/>
            <a:ext cx="11494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8850F"/>
                </a:solidFill>
              </a:rPr>
              <a:t>P-3 6-sonde </a:t>
            </a:r>
          </a:p>
          <a:p>
            <a:r>
              <a:rPr lang="en-US" dirty="0">
                <a:solidFill>
                  <a:srgbClr val="B8850F"/>
                </a:solidFill>
              </a:rPr>
              <a:t>sequence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46516B-8BAE-784D-99D9-EA787FC7B65C}"/>
              </a:ext>
            </a:extLst>
          </p:cNvPr>
          <p:cNvSpPr txBox="1"/>
          <p:nvPr/>
        </p:nvSpPr>
        <p:spPr>
          <a:xfrm>
            <a:off x="571191" y="1679686"/>
            <a:ext cx="4965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Hurricane Sally (15 Sep): GOES-16 11 micron infrared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E22E68-A2D6-D240-BF75-BE0EEFAB8A14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9465828" y="3672435"/>
            <a:ext cx="273544" cy="315799"/>
          </a:xfrm>
          <a:prstGeom prst="straightConnector1">
            <a:avLst/>
          </a:prstGeom>
          <a:ln w="19050">
            <a:solidFill>
              <a:srgbClr val="B885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B47C84-3F56-8643-9917-4A35B0D65114}"/>
              </a:ext>
            </a:extLst>
          </p:cNvPr>
          <p:cNvCxnSpPr>
            <a:cxnSpLocks/>
          </p:cNvCxnSpPr>
          <p:nvPr/>
        </p:nvCxnSpPr>
        <p:spPr>
          <a:xfrm flipH="1">
            <a:off x="9194302" y="3672435"/>
            <a:ext cx="378811" cy="315799"/>
          </a:xfrm>
          <a:prstGeom prst="straightConnector1">
            <a:avLst/>
          </a:prstGeom>
          <a:ln w="19050">
            <a:solidFill>
              <a:srgbClr val="B885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2F3D90-E514-A044-937F-7D48DD9CEC09}"/>
              </a:ext>
            </a:extLst>
          </p:cNvPr>
          <p:cNvCxnSpPr>
            <a:cxnSpLocks/>
          </p:cNvCxnSpPr>
          <p:nvPr/>
        </p:nvCxnSpPr>
        <p:spPr>
          <a:xfrm>
            <a:off x="8534400" y="3667432"/>
            <a:ext cx="213360" cy="10363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56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770D8-913B-774C-A63F-63583A9801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8655" y="6335243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A706A-8A84-8A40-A87F-1B4FDFFE7DF4}"/>
              </a:ext>
            </a:extLst>
          </p:cNvPr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Advancing the Prediction of  Hurricanes </a:t>
            </a: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EXperiment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(APHEX)</a:t>
            </a:r>
          </a:p>
          <a:p>
            <a:pPr algn="ctr"/>
            <a:r>
              <a:rPr lang="en-US" sz="2800" i="1" dirty="0">
                <a:latin typeface="Calibri"/>
                <a:ea typeface="Calibri"/>
                <a:cs typeface="Calibri"/>
                <a:sym typeface="Calibri"/>
              </a:rPr>
              <a:t>Stepped Frequency Microwave Radiometer (SFMR)</a:t>
            </a:r>
          </a:p>
        </p:txBody>
      </p:sp>
      <p:sp>
        <p:nvSpPr>
          <p:cNvPr id="15" name="Google Shape;147;p14">
            <a:extLst>
              <a:ext uri="{FF2B5EF4-FFF2-40B4-BE49-F238E27FC236}">
                <a16:creationId xmlns:a16="http://schemas.microsoft.com/office/drawing/2014/main" id="{BA311D8B-007B-BC49-9002-CF4DA218E2ED}"/>
              </a:ext>
            </a:extLst>
          </p:cNvPr>
          <p:cNvSpPr txBox="1"/>
          <p:nvPr/>
        </p:nvSpPr>
        <p:spPr>
          <a:xfrm>
            <a:off x="6242302" y="3681297"/>
            <a:ext cx="5949697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Science Objectives</a:t>
            </a:r>
          </a:p>
          <a:p>
            <a:pPr marL="285750" lvl="0" indent="-169863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obtain</a:t>
            </a:r>
          </a:p>
        </p:txBody>
      </p:sp>
      <p:sp>
        <p:nvSpPr>
          <p:cNvPr id="37" name="Google Shape;345;p25">
            <a:extLst>
              <a:ext uri="{FF2B5EF4-FFF2-40B4-BE49-F238E27FC236}">
                <a16:creationId xmlns:a16="http://schemas.microsoft.com/office/drawing/2014/main" id="{B655438B-016C-A949-8655-BB576E01049A}"/>
              </a:ext>
            </a:extLst>
          </p:cNvPr>
          <p:cNvSpPr/>
          <p:nvPr/>
        </p:nvSpPr>
        <p:spPr>
          <a:xfrm>
            <a:off x="68063" y="2151381"/>
            <a:ext cx="12070080" cy="399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46;p25">
            <a:extLst>
              <a:ext uri="{FF2B5EF4-FFF2-40B4-BE49-F238E27FC236}">
                <a16:creationId xmlns:a16="http://schemas.microsoft.com/office/drawing/2014/main" id="{7A3DFD91-1325-7940-BB57-184C0B0ED9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390"/>
          <a:stretch/>
        </p:blipFill>
        <p:spPr>
          <a:xfrm>
            <a:off x="116297" y="3105923"/>
            <a:ext cx="3234475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47;p25">
            <a:extLst>
              <a:ext uri="{FF2B5EF4-FFF2-40B4-BE49-F238E27FC236}">
                <a16:creationId xmlns:a16="http://schemas.microsoft.com/office/drawing/2014/main" id="{F7B96CC5-D6B5-5F4F-B8C0-E16949049839}"/>
              </a:ext>
            </a:extLst>
          </p:cNvPr>
          <p:cNvSpPr txBox="1"/>
          <p:nvPr/>
        </p:nvSpPr>
        <p:spPr>
          <a:xfrm>
            <a:off x="68063" y="2162911"/>
            <a:ext cx="1207008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Hurricane Teddy: O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verflight of dropsonde splash position to validate SFMR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348;p25">
            <a:extLst>
              <a:ext uri="{FF2B5EF4-FFF2-40B4-BE49-F238E27FC236}">
                <a16:creationId xmlns:a16="http://schemas.microsoft.com/office/drawing/2014/main" id="{9BAEFC1F-54CC-424E-9ED4-B3EDCF267B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458"/>
          <a:stretch/>
        </p:blipFill>
        <p:spPr>
          <a:xfrm>
            <a:off x="3393853" y="3108960"/>
            <a:ext cx="5486400" cy="2926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351;p25">
            <a:extLst>
              <a:ext uri="{FF2B5EF4-FFF2-40B4-BE49-F238E27FC236}">
                <a16:creationId xmlns:a16="http://schemas.microsoft.com/office/drawing/2014/main" id="{870495B6-5346-1943-86E1-18AA6AD478B3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1462816" y="3719486"/>
            <a:ext cx="708879" cy="29463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arrow" w="med" len="med"/>
          </a:ln>
        </p:spPr>
      </p:cxnSp>
      <p:cxnSp>
        <p:nvCxnSpPr>
          <p:cNvPr id="44" name="Google Shape;353;p25">
            <a:extLst>
              <a:ext uri="{FF2B5EF4-FFF2-40B4-BE49-F238E27FC236}">
                <a16:creationId xmlns:a16="http://schemas.microsoft.com/office/drawing/2014/main" id="{83FE721E-DE32-1A4C-86A7-104CA0F2CC75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1111789" y="4014117"/>
            <a:ext cx="190317" cy="66149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arrow" w="med" len="med"/>
          </a:ln>
        </p:spPr>
      </p:cxnSp>
      <p:sp>
        <p:nvSpPr>
          <p:cNvPr id="46" name="Google Shape;355;p25">
            <a:extLst>
              <a:ext uri="{FF2B5EF4-FFF2-40B4-BE49-F238E27FC236}">
                <a16:creationId xmlns:a16="http://schemas.microsoft.com/office/drawing/2014/main" id="{CA749FEC-6DEA-9C42-86F8-F915F0C99DAE}"/>
              </a:ext>
            </a:extLst>
          </p:cNvPr>
          <p:cNvSpPr txBox="1"/>
          <p:nvPr/>
        </p:nvSpPr>
        <p:spPr>
          <a:xfrm>
            <a:off x="68063" y="2582093"/>
            <a:ext cx="1207008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Science Goal: Validate SFMR surface wind measurements, particularly in high winds</a:t>
            </a:r>
            <a:endParaRPr sz="180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58;p25">
            <a:extLst>
              <a:ext uri="{FF2B5EF4-FFF2-40B4-BE49-F238E27FC236}">
                <a16:creationId xmlns:a16="http://schemas.microsoft.com/office/drawing/2014/main" id="{96842E56-C555-7447-90A1-13EB92E20ACD}"/>
              </a:ext>
            </a:extLst>
          </p:cNvPr>
          <p:cNvSpPr txBox="1"/>
          <p:nvPr/>
        </p:nvSpPr>
        <p:spPr>
          <a:xfrm>
            <a:off x="8928120" y="6077944"/>
            <a:ext cx="3269678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alibri"/>
                <a:ea typeface="Calibri"/>
                <a:cs typeface="Calibri"/>
                <a:sym typeface="Calibri"/>
              </a:rPr>
              <a:t>Courtesy: Heather Holbach (FSU/NGI – NOAA/AOML/HRD)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349;p25">
            <a:extLst>
              <a:ext uri="{FF2B5EF4-FFF2-40B4-BE49-F238E27FC236}">
                <a16:creationId xmlns:a16="http://schemas.microsoft.com/office/drawing/2014/main" id="{7F713C18-E0B7-8541-80F8-A47334304F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820"/>
          <a:stretch/>
        </p:blipFill>
        <p:spPr>
          <a:xfrm>
            <a:off x="8928120" y="3095571"/>
            <a:ext cx="3163100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354;p25">
            <a:extLst>
              <a:ext uri="{FF2B5EF4-FFF2-40B4-BE49-F238E27FC236}">
                <a16:creationId xmlns:a16="http://schemas.microsoft.com/office/drawing/2014/main" id="{5E22BF2E-4C87-7843-A6D6-A112E11F32AE}"/>
              </a:ext>
            </a:extLst>
          </p:cNvPr>
          <p:cNvSpPr txBox="1"/>
          <p:nvPr/>
        </p:nvSpPr>
        <p:spPr>
          <a:xfrm>
            <a:off x="9466385" y="3079205"/>
            <a:ext cx="1449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Comparing drop windspeeds to SFMR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200917H1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726865-2E4D-224D-AE01-2F05B38E72A4}"/>
              </a:ext>
            </a:extLst>
          </p:cNvPr>
          <p:cNvSpPr txBox="1"/>
          <p:nvPr/>
        </p:nvSpPr>
        <p:spPr>
          <a:xfrm>
            <a:off x="1641742" y="3196266"/>
            <a:ext cx="1059906" cy="5232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Dropsonde</a:t>
            </a:r>
          </a:p>
          <a:p>
            <a:pPr algn="ctr"/>
            <a:r>
              <a:rPr lang="en-US" dirty="0"/>
              <a:t>Launch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0C7D6A-DED4-6F4F-BCA4-6DE0810AB244}"/>
              </a:ext>
            </a:extLst>
          </p:cNvPr>
          <p:cNvSpPr txBox="1"/>
          <p:nvPr/>
        </p:nvSpPr>
        <p:spPr>
          <a:xfrm>
            <a:off x="581836" y="4675609"/>
            <a:ext cx="1059906" cy="5232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Dropsonde</a:t>
            </a:r>
          </a:p>
          <a:p>
            <a:pPr algn="ctr"/>
            <a:r>
              <a:rPr lang="en-US" dirty="0"/>
              <a:t>Splash</a:t>
            </a:r>
          </a:p>
        </p:txBody>
      </p:sp>
      <p:sp>
        <p:nvSpPr>
          <p:cNvPr id="60" name="Google Shape;356;p25">
            <a:extLst>
              <a:ext uri="{FF2B5EF4-FFF2-40B4-BE49-F238E27FC236}">
                <a16:creationId xmlns:a16="http://schemas.microsoft.com/office/drawing/2014/main" id="{8BBAB77E-206F-ED42-9E20-BDEDA5EBE5E7}"/>
              </a:ext>
            </a:extLst>
          </p:cNvPr>
          <p:cNvSpPr txBox="1"/>
          <p:nvPr/>
        </p:nvSpPr>
        <p:spPr>
          <a:xfrm>
            <a:off x="2171695" y="5528634"/>
            <a:ext cx="103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200917H1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56;p25">
            <a:extLst>
              <a:ext uri="{FF2B5EF4-FFF2-40B4-BE49-F238E27FC236}">
                <a16:creationId xmlns:a16="http://schemas.microsoft.com/office/drawing/2014/main" id="{25E22514-EA23-0F46-BF0B-976559AF1BFC}"/>
              </a:ext>
            </a:extLst>
          </p:cNvPr>
          <p:cNvSpPr txBox="1"/>
          <p:nvPr/>
        </p:nvSpPr>
        <p:spPr>
          <a:xfrm>
            <a:off x="6242302" y="5528634"/>
            <a:ext cx="103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200918H1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745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1705</Words>
  <Application>Microsoft Macintosh PowerPoint</Application>
  <PresentationFormat>Widescreen</PresentationFormat>
  <Paragraphs>214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Jason Dunion</cp:lastModifiedBy>
  <cp:revision>129</cp:revision>
  <dcterms:modified xsi:type="dcterms:W3CDTF">2021-03-03T14:48:15Z</dcterms:modified>
</cp:coreProperties>
</file>