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8" r:id="rId2"/>
    <p:sldId id="319" r:id="rId3"/>
    <p:sldId id="313" r:id="rId4"/>
    <p:sldId id="316" r:id="rId5"/>
    <p:sldId id="31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FF9300"/>
    <a:srgbClr val="00FA00"/>
    <a:srgbClr val="009051"/>
    <a:srgbClr val="F05B25"/>
    <a:srgbClr val="E3BF33"/>
    <a:srgbClr val="E02520"/>
    <a:srgbClr val="E80F1F"/>
    <a:srgbClr val="B2E243"/>
    <a:srgbClr val="C60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80545" autoAdjust="0"/>
  </p:normalViewPr>
  <p:slideViewPr>
    <p:cSldViewPr snapToGrid="0" snapToObjects="1">
      <p:cViewPr>
        <p:scale>
          <a:sx n="142" d="100"/>
          <a:sy n="142" d="100"/>
        </p:scale>
        <p:origin x="1000" y="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FA280-77B0-D843-B80A-67DBC200F519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897B-8824-A54E-8EF7-C1BCBCFF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4E00-C884-7D46-AEEA-BFD525218B37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8452-E69A-2146-81D8-19BF7B3CB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373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BE4FF8-38EB-4617-93C6-BE6A47EDCC98}" type="slidenum">
              <a:rPr lang="en-US" smtClean="0"/>
              <a:pPr lvl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373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BE4FF8-38EB-4617-93C6-BE6A47EDCC98}" type="slidenum">
              <a:rPr lang="en-US" smtClean="0"/>
              <a:pPr lv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3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373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Note that this is an older study (AIRS v4), but</a:t>
            </a:r>
            <a:r>
              <a:rPr lang="en-US" baseline="0" dirty="0" smtClean="0"/>
              <a:t> could provide the framework for an updated, expanded study to assess the capability of AIRS and global models (e.g. GFS and ECMWF) to represent various sounding </a:t>
            </a:r>
            <a:r>
              <a:rPr lang="en-US" baseline="0" dirty="0" err="1" smtClean="0"/>
              <a:t>tyoes</a:t>
            </a:r>
            <a:r>
              <a:rPr lang="en-US" baseline="0" dirty="0" smtClean="0"/>
              <a:t> in the peripheral TC environment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Comparisons were made between AIRS and GPS </a:t>
            </a:r>
            <a:r>
              <a:rPr lang="en-US" baseline="0" dirty="0" err="1" smtClean="0"/>
              <a:t>dropsondes</a:t>
            </a:r>
            <a:r>
              <a:rPr lang="en-US" baseline="0" dirty="0" smtClean="0"/>
              <a:t> launched during a G-IV SAL mission and GFS analyses. AIRS profiles had to be within +/- 50km and +/-3.75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of the GPS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data from the G-IV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satellite image shows 2005 Irene with the G-IV track overlaid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Click next &gt;&gt; AIRS granules 165 provided an excellent opportunity to compare GPS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and AIRS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BE4FF8-38EB-4617-93C6-BE6A47EDCC98}" type="slidenum">
              <a:rPr lang="en-US" smtClean="0"/>
              <a:pPr lvl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6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373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Methods</a:t>
            </a:r>
            <a:r>
              <a:rPr lang="en-US" baseline="0" dirty="0" smtClean="0"/>
              <a:t> described in </a:t>
            </a:r>
            <a:r>
              <a:rPr lang="en-US" baseline="0" dirty="0" err="1" smtClean="0"/>
              <a:t>Dunion</a:t>
            </a:r>
            <a:r>
              <a:rPr lang="en-US" baseline="0" dirty="0" smtClean="0"/>
              <a:t> 2011 were used to track moist tropical vs SAL vs mid-latitude dry air intrusions. Here, &lt;=45 mm TPW in the microwave imagery helps delineate dry SAL or MLDAI from MT air masses (&gt;45 mm TPW).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Left profile: drop #23 (red circle) launched SSW of Irene in a MT environment.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(blue curve), </a:t>
            </a:r>
            <a:r>
              <a:rPr lang="en-US" baseline="0" dirty="0" err="1" smtClean="0"/>
              <a:t>Dunion</a:t>
            </a:r>
            <a:r>
              <a:rPr lang="en-US" baseline="0" dirty="0" smtClean="0"/>
              <a:t> MT sounding (black curve), and 2006 GFS analysis (green curve).  This is clearly a MT profile.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Middle profile: T from the GPS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(blue curve), MT sounding (black curve), and collocated AIRS granule (red curve).  The 3 profiles match fairly closely…AIRS is generally warm biased by 0.5-2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through the profile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Right profile: mixing ratio from the GPS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(blue curve), MT sounding (black curve), and collocated AIRS granule (red curve).  Again, the 3 profiles match fairly closely and AIRS performs quite well.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Take-away: AIRS and GFS did a reasonably job representing this MT sounding.  Similar results are seen in other MT environments.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BE4FF8-38EB-4617-93C6-BE6A47EDCC98}" type="slidenum">
              <a:rPr lang="en-US" smtClean="0"/>
              <a:pPr lv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2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373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Methods</a:t>
            </a:r>
            <a:r>
              <a:rPr lang="en-US" baseline="0" dirty="0" smtClean="0"/>
              <a:t> described in </a:t>
            </a:r>
            <a:r>
              <a:rPr lang="en-US" baseline="0" dirty="0" err="1" smtClean="0"/>
              <a:t>Dunion</a:t>
            </a:r>
            <a:r>
              <a:rPr lang="en-US" baseline="0" dirty="0" smtClean="0"/>
              <a:t> 2011 were used to track moist tropical vs SAL vs mid-latitude dry air intrusions.  Here, &lt;=45 mm TPW in the microwave imagery helps delineate dry SAL or MLDAI from MT air masses (&gt;45 mm TPW).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Left profile: (drop #20, red circle) SE of TS Irene and on the Wedge of a SAL outbreak. 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(blue curve), </a:t>
            </a:r>
            <a:r>
              <a:rPr lang="en-US" baseline="0" dirty="0" err="1" smtClean="0"/>
              <a:t>Dunion</a:t>
            </a:r>
            <a:r>
              <a:rPr lang="en-US" baseline="0" dirty="0" smtClean="0"/>
              <a:t> MT sounding (black curve), and the 2006 operational GFS analysis (green curve).  The SAL’s low-to mid-level dry air shows up as a dry layer from ~550-800 </a:t>
            </a:r>
            <a:r>
              <a:rPr lang="en-US" baseline="0" dirty="0" err="1" smtClean="0"/>
              <a:t>hPa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sounding.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Middle profile: temperature from the GPS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(blue curve), </a:t>
            </a:r>
            <a:r>
              <a:rPr lang="en-US" baseline="0" dirty="0" err="1" smtClean="0"/>
              <a:t>MTl</a:t>
            </a:r>
            <a:r>
              <a:rPr lang="en-US" baseline="0" dirty="0" smtClean="0"/>
              <a:t> sounding (black curve), and collocated AIRS granule (red curve).  The base of the SAL’s low-level temperature inversion is at ~800 </a:t>
            </a:r>
            <a:r>
              <a:rPr lang="en-US" baseline="0" dirty="0" err="1" smtClean="0"/>
              <a:t>hPa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Right profile: mixing ratio from the GPS </a:t>
            </a:r>
            <a:r>
              <a:rPr lang="en-US" baseline="0" dirty="0" err="1" smtClean="0"/>
              <a:t>dropsonde</a:t>
            </a:r>
            <a:r>
              <a:rPr lang="en-US" baseline="0" dirty="0" smtClean="0"/>
              <a:t> (blue </a:t>
            </a:r>
            <a:r>
              <a:rPr lang="en-US" baseline="0" dirty="0" err="1" smtClean="0"/>
              <a:t>curveMT</a:t>
            </a:r>
            <a:r>
              <a:rPr lang="en-US" baseline="0" dirty="0" smtClean="0"/>
              <a:t> sounding (black curve), and collocated AIRS granule (red curve)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Take-away #1: SAL profiles are difficult to capture in both models and satellite retrievals (e.g. AIRS). 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Take-away #2: GFS overestimates the SAL moisture by ~30-60% RH. 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Take-away #3: AIRS and GFS underestimate the SAL’s warmth and temperature inversion strength by ~2-3 C.  Important to capture these inversions &gt;&gt; can greatly enhance Convective Inhibition (</a:t>
            </a:r>
            <a:r>
              <a:rPr lang="en-US" baseline="0" dirty="0" err="1" smtClean="0"/>
              <a:t>Dunion</a:t>
            </a:r>
            <a:r>
              <a:rPr lang="en-US" baseline="0" dirty="0" smtClean="0"/>
              <a:t> 2011)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Take-away #4: given the AIRS retrieval vertical resolution, the AIRS temperature looks quite good &gt;&gt; the SAL inversion tends to be at ~800-850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unfortunatly</a:t>
            </a:r>
            <a:r>
              <a:rPr lang="en-US" baseline="0" dirty="0" smtClean="0"/>
              <a:t>, often right in between the 700 and 850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 mandatory levels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Take-away #5: AIRS overestimates the SAL’s moisture from ~600-800 </a:t>
            </a:r>
            <a:r>
              <a:rPr lang="en-US" baseline="0" dirty="0" err="1" smtClean="0"/>
              <a:t>hPa</a:t>
            </a:r>
            <a:r>
              <a:rPr lang="en-US" baseline="0" dirty="0" smtClean="0"/>
              <a:t> by ~1.5-2.5 g/kg &gt;&gt; that’s fairly significant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Take-away #6: AIRS underestimates the moisture just below the SAL base (~800 </a:t>
            </a:r>
            <a:r>
              <a:rPr lang="en-US" baseline="0" dirty="0" err="1" smtClean="0"/>
              <a:t>hPa</a:t>
            </a:r>
            <a:r>
              <a:rPr lang="en-US" baseline="0" dirty="0" smtClean="0"/>
              <a:t> in this sounding).  Perhaps the extremely sharp moisture discontinuity at the SAL base poses a challenge to the retrieval.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Take-away #7: similar T and moisture trends are seen in other SAL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BE4FF8-38EB-4617-93C6-BE6A47EDCC98}" type="slidenum">
              <a:rPr lang="en-US" smtClean="0"/>
              <a:pPr lv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5372-55C6-6D41-B20A-3DEC557E66E1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73B3-973E-F144-AE7D-6A8E2E945CDD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C305-CF7D-7343-9791-B8C7456B7F1B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3AE-5BAC-6F4A-B545-3D44FF0C4E45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C33-B9B8-7048-AE82-F404868DD4BE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C9B-83F9-3D4C-BD5B-DF09844FF18E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D8B9-4A79-E54C-9EF5-F162F3E61803}" type="datetime1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79B9-64A2-E94F-9D8C-F956B2527CB4}" type="datetime1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E0A5-61C3-6340-8362-C6B5ED18A7AD}" type="datetime1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4552-D4F9-3844-9D2C-ADD1251DA1A3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2250-B613-3D4B-86D0-6CDB99FE204E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1F4-49BC-1142-ACC5-D6FEB9C1C755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</a:t>
            </a:fld>
            <a:endParaRPr lang="en-US" dirty="0"/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0" y="-46038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x-none" sz="3600" dirty="0" smtClean="0"/>
              <a:t>Examining Temperature and Humidity Profiles in the </a:t>
            </a:r>
          </a:p>
          <a:p>
            <a:pPr algn="ctr" eaLnBrk="0" hangingPunct="0"/>
            <a:r>
              <a:rPr lang="en-US" altLang="x-none" sz="3600" dirty="0" smtClean="0"/>
              <a:t>Tropical Cyclone Environment</a:t>
            </a:r>
            <a:endParaRPr lang="en-US" altLang="x-non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25657"/>
            <a:ext cx="12192000" cy="1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Motivation</a:t>
            </a:r>
          </a:p>
          <a:p>
            <a:pPr marL="463550" indent="-227013">
              <a:buFont typeface="Arial" charset="0"/>
              <a:buChar char="•"/>
            </a:pPr>
            <a:r>
              <a:rPr lang="en-US" sz="2000" dirty="0" err="1" smtClean="0"/>
              <a:t>Dunion</a:t>
            </a:r>
            <a:r>
              <a:rPr lang="en-US" sz="2000" dirty="0" smtClean="0"/>
              <a:t> (2011) described 3 unique soundings that can affect TCs in the tropical North Atlantic: moist tropical (MT), Saharan Air Layer (SAL), and mid-latitude dry air intrusions (MLDAIs).</a:t>
            </a:r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These soundings pose various challenges to forecast models and satellite retrieval algorithms.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3175458"/>
            <a:ext cx="1219200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Hypotheses</a:t>
            </a:r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MT soundings are relatively well-represented in satellite retrievals (e.g. AIRS) and global forecast models</a:t>
            </a:r>
          </a:p>
          <a:p>
            <a:pPr marL="463550" indent="-227013">
              <a:buFont typeface="Arial" charset="0"/>
              <a:buChar char="•"/>
            </a:pPr>
            <a:endParaRPr lang="en-US" sz="800" dirty="0" smtClean="0"/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SAL soundings have unique thermodynamics &gt;&gt; poorer representation in satellite retrievals (e.g. AIRS) </a:t>
            </a:r>
            <a:r>
              <a:rPr lang="en-US" sz="2000" dirty="0"/>
              <a:t>and </a:t>
            </a:r>
            <a:r>
              <a:rPr lang="en-US" sz="2000" dirty="0" smtClean="0"/>
              <a:t>global </a:t>
            </a:r>
            <a:r>
              <a:rPr lang="en-US" sz="2000" dirty="0"/>
              <a:t>forecast </a:t>
            </a:r>
            <a:r>
              <a:rPr lang="en-US" sz="2000" dirty="0" smtClean="0"/>
              <a:t>models</a:t>
            </a:r>
          </a:p>
          <a:p>
            <a:pPr marL="463550" indent="-227013">
              <a:buFont typeface="Arial" charset="0"/>
              <a:buChar char="•"/>
            </a:pPr>
            <a:endParaRPr lang="en-US" sz="800" dirty="0" smtClean="0"/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AIRS and </a:t>
            </a:r>
            <a:r>
              <a:rPr lang="en-US" sz="2000" dirty="0"/>
              <a:t>global forecast models </a:t>
            </a:r>
            <a:r>
              <a:rPr lang="en-US" sz="2000" dirty="0" smtClean="0"/>
              <a:t>can significantly overestimate the moisture in the SAL</a:t>
            </a:r>
          </a:p>
          <a:p>
            <a:pPr marL="463550" indent="-227013">
              <a:buFont typeface="Arial" charset="0"/>
              <a:buChar char="•"/>
            </a:pPr>
            <a:endParaRPr lang="en-US" sz="800" dirty="0" smtClean="0"/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AIRS </a:t>
            </a:r>
            <a:r>
              <a:rPr lang="en-US" sz="2000" dirty="0"/>
              <a:t>and global forecast models </a:t>
            </a:r>
            <a:r>
              <a:rPr lang="en-US" sz="2000" dirty="0" smtClean="0"/>
              <a:t>tend to underestimate </a:t>
            </a:r>
            <a:r>
              <a:rPr lang="en-US" sz="2000" dirty="0"/>
              <a:t>the </a:t>
            </a:r>
            <a:r>
              <a:rPr lang="en-US" sz="2000" dirty="0" smtClean="0"/>
              <a:t>SAL’s warmth </a:t>
            </a:r>
            <a:r>
              <a:rPr lang="en-US" sz="2000" dirty="0"/>
              <a:t>and temperature inversion </a:t>
            </a:r>
            <a:r>
              <a:rPr lang="en-US" sz="2000" dirty="0" smtClean="0"/>
              <a:t>strength</a:t>
            </a:r>
          </a:p>
          <a:p>
            <a:pPr marL="463550" indent="-227013">
              <a:buFont typeface="Arial" charset="0"/>
              <a:buChar char="•"/>
            </a:pPr>
            <a:endParaRPr lang="en-US" sz="800" dirty="0"/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Satellite retrievals </a:t>
            </a:r>
            <a:r>
              <a:rPr lang="en-US" sz="2000" dirty="0"/>
              <a:t>(e.g. AIRS</a:t>
            </a:r>
            <a:r>
              <a:rPr lang="en-US" sz="2000" dirty="0" smtClean="0"/>
              <a:t>) may tend to underestimate </a:t>
            </a:r>
            <a:r>
              <a:rPr lang="en-US" sz="2000" dirty="0"/>
              <a:t>the moisture below the </a:t>
            </a:r>
            <a:r>
              <a:rPr lang="en-US" sz="2000" dirty="0" smtClean="0"/>
              <a:t>base of the SAL (~800-850  </a:t>
            </a:r>
            <a:r>
              <a:rPr lang="en-US" sz="2000" dirty="0" err="1" smtClean="0"/>
              <a:t>hPa</a:t>
            </a:r>
            <a:r>
              <a:rPr lang="en-US" sz="2000" dirty="0" smtClean="0"/>
              <a:t>).  The sharp </a:t>
            </a:r>
            <a:r>
              <a:rPr lang="en-US" sz="2000" dirty="0"/>
              <a:t>moisture discontinuity </a:t>
            </a:r>
            <a:r>
              <a:rPr lang="en-US" sz="2000" dirty="0" smtClean="0"/>
              <a:t>that exists near the </a:t>
            </a:r>
            <a:r>
              <a:rPr lang="en-US" sz="2000" dirty="0"/>
              <a:t>SAL base </a:t>
            </a:r>
            <a:r>
              <a:rPr lang="en-US" sz="2000" dirty="0" smtClean="0"/>
              <a:t>may pose a </a:t>
            </a:r>
            <a:r>
              <a:rPr lang="en-US" sz="2000" dirty="0"/>
              <a:t>challenge to </a:t>
            </a:r>
            <a:r>
              <a:rPr lang="en-US" sz="2000" dirty="0" smtClean="0"/>
              <a:t>satellite retrieval algorithms.</a:t>
            </a:r>
          </a:p>
        </p:txBody>
      </p:sp>
    </p:spTree>
    <p:extLst>
      <p:ext uri="{BB962C8B-B14F-4D97-AF65-F5344CB8AC3E}">
        <p14:creationId xmlns:p14="http://schemas.microsoft.com/office/powerpoint/2010/main" val="19822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2</a:t>
            </a:fld>
            <a:endParaRPr lang="en-US" dirty="0"/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0" y="-46038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x-none" sz="3600" dirty="0" smtClean="0"/>
              <a:t>Examining Temperature and Humidity Profiles in the </a:t>
            </a:r>
          </a:p>
          <a:p>
            <a:pPr algn="ctr" eaLnBrk="0" hangingPunct="0"/>
            <a:r>
              <a:rPr lang="en-US" altLang="x-none" sz="3600" dirty="0" smtClean="0"/>
              <a:t>Tropical Cyclone Environment</a:t>
            </a:r>
            <a:endParaRPr lang="en-US" altLang="x-none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87311"/>
            <a:ext cx="12192000" cy="3801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Goals</a:t>
            </a:r>
          </a:p>
          <a:p>
            <a:pPr marL="463550" indent="-227013">
              <a:buFont typeface="Arial" charset="0"/>
              <a:buChar char="•"/>
            </a:pPr>
            <a:r>
              <a:rPr lang="en-US" sz="2000" dirty="0"/>
              <a:t>Assess how effectively AIRS represents the temperature and moisture profiles of MT, SAL, and MLDAI soundings around TCs  </a:t>
            </a:r>
            <a:endParaRPr lang="en-US" sz="2000" dirty="0" smtClean="0"/>
          </a:p>
          <a:p>
            <a:pPr marL="463550" indent="-227013">
              <a:buFont typeface="Arial" charset="0"/>
              <a:buChar char="•"/>
            </a:pPr>
            <a:endParaRPr lang="en-US" sz="800" dirty="0"/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Assess how effectively global forecast models represent the temperature and moisture profiles of MT, SAL, and MLDAI soundings around TCs  </a:t>
            </a:r>
          </a:p>
          <a:p>
            <a:pPr marL="463550" indent="-227013">
              <a:buFont typeface="Arial" charset="0"/>
              <a:buChar char="•"/>
            </a:pPr>
            <a:endParaRPr lang="en-US" sz="800" dirty="0" smtClean="0"/>
          </a:p>
          <a:p>
            <a:pPr marL="463550" indent="-227013">
              <a:buFont typeface="Arial" charset="0"/>
              <a:buChar char="•"/>
            </a:pPr>
            <a:endParaRPr lang="en-US" sz="500" dirty="0" smtClean="0"/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Perform OSEs using AIRS and GPS </a:t>
            </a:r>
            <a:r>
              <a:rPr lang="en-US" sz="2000" dirty="0" err="1" smtClean="0"/>
              <a:t>dropsonde</a:t>
            </a:r>
            <a:r>
              <a:rPr lang="en-US" sz="2000" dirty="0" smtClean="0"/>
              <a:t> data &gt;&gt; investigate how AIRS data affects the modeled representation of MT, SAL, and MLDAI soundings in TC environments</a:t>
            </a:r>
          </a:p>
          <a:p>
            <a:pPr marL="463550" indent="-227013">
              <a:buFont typeface="Arial" charset="0"/>
              <a:buChar char="•"/>
            </a:pPr>
            <a:endParaRPr lang="en-US" sz="800" dirty="0" smtClean="0"/>
          </a:p>
          <a:p>
            <a:pPr marL="463550" indent="-227013">
              <a:buFont typeface="Arial" charset="0"/>
              <a:buChar char="•"/>
            </a:pPr>
            <a:r>
              <a:rPr lang="en-US" sz="2000" dirty="0" smtClean="0"/>
              <a:t>Perform OSSEs </a:t>
            </a:r>
            <a:r>
              <a:rPr lang="en-US" sz="2000" dirty="0"/>
              <a:t>using AIRS data &gt;&gt; </a:t>
            </a:r>
            <a:r>
              <a:rPr lang="en-US" sz="2000" dirty="0" smtClean="0"/>
              <a:t>AIRS impact on model analyses &amp; forecasts of MT, SAL, and MLDAI soundings in the </a:t>
            </a:r>
            <a:r>
              <a:rPr lang="en-US" sz="2000" dirty="0" smtClean="0"/>
              <a:t>tropical wave</a:t>
            </a:r>
            <a:r>
              <a:rPr lang="en-US" sz="2000" dirty="0"/>
              <a:t> </a:t>
            </a:r>
            <a:r>
              <a:rPr lang="en-US" sz="2000" dirty="0" smtClean="0"/>
              <a:t>and/or </a:t>
            </a:r>
            <a:r>
              <a:rPr lang="en-US" sz="2000" dirty="0" smtClean="0"/>
              <a:t>TC </a:t>
            </a:r>
            <a:r>
              <a:rPr lang="en-US" sz="2000" dirty="0" smtClean="0"/>
              <a:t>environment…and how this, in turn, affects forecasts of </a:t>
            </a:r>
            <a:r>
              <a:rPr lang="en-US" sz="2000" dirty="0" smtClean="0"/>
              <a:t>TC genesis and/or TC intensity/structure/track.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71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3</a:t>
            </a:fld>
            <a:endParaRPr lang="en-US" dirty="0"/>
          </a:p>
        </p:txBody>
      </p:sp>
      <p:sp>
        <p:nvSpPr>
          <p:cNvPr id="93" name="Text Box 41"/>
          <p:cNvSpPr txBox="1">
            <a:spLocks noChangeArrowheads="1"/>
          </p:cNvSpPr>
          <p:nvPr/>
        </p:nvSpPr>
        <p:spPr bwMode="auto">
          <a:xfrm>
            <a:off x="0" y="-46038"/>
            <a:ext cx="1219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x-none" sz="3200" dirty="0"/>
              <a:t>Saharan Air Layer Experiment (SALEX) </a:t>
            </a:r>
          </a:p>
        </p:txBody>
      </p:sp>
      <p:sp>
        <p:nvSpPr>
          <p:cNvPr id="94" name="Text Box 43"/>
          <p:cNvSpPr txBox="1">
            <a:spLocks noChangeArrowheads="1"/>
          </p:cNvSpPr>
          <p:nvPr/>
        </p:nvSpPr>
        <p:spPr bwMode="auto">
          <a:xfrm>
            <a:off x="1524000" y="45720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 dirty="0" smtClean="0"/>
              <a:t>Tropical Storm Irene G-IV Mission: </a:t>
            </a:r>
            <a:r>
              <a:rPr lang="en-US" altLang="x-none" dirty="0"/>
              <a:t>08 </a:t>
            </a:r>
            <a:r>
              <a:rPr lang="en-US" altLang="x-none" dirty="0" smtClean="0"/>
              <a:t>August 2005</a:t>
            </a:r>
            <a:endParaRPr lang="en-US" altLang="x-none" dirty="0"/>
          </a:p>
        </p:txBody>
      </p:sp>
      <p:pic>
        <p:nvPicPr>
          <p:cNvPr id="77" name="Picture 1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7011988" cy="58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37669" y="1235822"/>
            <a:ext cx="2360146" cy="383458"/>
            <a:chOff x="7257333" y="1166995"/>
            <a:chExt cx="2360146" cy="383458"/>
          </a:xfrm>
        </p:grpSpPr>
        <p:sp>
          <p:nvSpPr>
            <p:cNvPr id="3" name="Rectangle 2"/>
            <p:cNvSpPr/>
            <p:nvPr/>
          </p:nvSpPr>
          <p:spPr>
            <a:xfrm>
              <a:off x="7257333" y="1166995"/>
              <a:ext cx="2300749" cy="38345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42"/>
            <p:cNvSpPr>
              <a:spLocks noChangeAspect="1" noChangeArrowheads="1"/>
            </p:cNvSpPr>
            <p:nvPr/>
          </p:nvSpPr>
          <p:spPr bwMode="auto">
            <a:xfrm>
              <a:off x="7343017" y="1228627"/>
              <a:ext cx="274320" cy="27432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07505" y="1181121"/>
              <a:ext cx="2009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G-IV GPS </a:t>
              </a:r>
              <a:r>
                <a:rPr lang="en-US" dirty="0" err="1" smtClean="0"/>
                <a:t>Droponde</a:t>
              </a:r>
              <a:endParaRPr lang="en-US" dirty="0"/>
            </a:p>
          </p:txBody>
        </p:sp>
      </p:grpSp>
      <p:grpSp>
        <p:nvGrpSpPr>
          <p:cNvPr id="82" name="Group 118"/>
          <p:cNvGrpSpPr>
            <a:grpSpLocks/>
          </p:cNvGrpSpPr>
          <p:nvPr/>
        </p:nvGrpSpPr>
        <p:grpSpPr bwMode="auto">
          <a:xfrm>
            <a:off x="3200400" y="838201"/>
            <a:ext cx="5722938" cy="5897563"/>
            <a:chOff x="1056" y="528"/>
            <a:chExt cx="3605" cy="3715"/>
          </a:xfrm>
        </p:grpSpPr>
        <p:graphicFrame>
          <p:nvGraphicFramePr>
            <p:cNvPr id="83" name="Object 109"/>
            <p:cNvGraphicFramePr>
              <a:graphicFrameLocks noChangeAspect="1"/>
            </p:cNvGraphicFramePr>
            <p:nvPr/>
          </p:nvGraphicFramePr>
          <p:xfrm>
            <a:off x="1065" y="528"/>
            <a:ext cx="3596" cy="3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Acrobat Document" r:id="rId5" imgW="5829106" imgH="7543800" progId="AcroExch.Document.7">
                    <p:embed/>
                  </p:oleObj>
                </mc:Choice>
                <mc:Fallback>
                  <p:oleObj name="Acrobat Document" r:id="rId5" imgW="5829106" imgH="75438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280" r="5359" b="30626"/>
                        <a:stretch>
                          <a:fillRect/>
                        </a:stretch>
                      </p:blipFill>
                      <p:spPr bwMode="auto">
                        <a:xfrm>
                          <a:off x="1065" y="528"/>
                          <a:ext cx="3596" cy="3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 Box 113"/>
            <p:cNvSpPr txBox="1">
              <a:spLocks noChangeArrowheads="1"/>
            </p:cNvSpPr>
            <p:nvPr/>
          </p:nvSpPr>
          <p:spPr bwMode="auto">
            <a:xfrm>
              <a:off x="1056" y="3312"/>
              <a:ext cx="240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altLang="x-none" sz="1400" dirty="0"/>
                <a:t>AIRS </a:t>
              </a:r>
              <a:r>
                <a:rPr lang="en-US" altLang="x-none" sz="1400"/>
                <a:t>L2 </a:t>
              </a:r>
              <a:r>
                <a:rPr lang="en-US" altLang="x-none" sz="1400" smtClean="0"/>
                <a:t>V6 Standard </a:t>
              </a:r>
              <a:r>
                <a:rPr lang="en-US" altLang="x-none" sz="1400" dirty="0"/>
                <a:t>Retrieval Product </a:t>
              </a:r>
            </a:p>
            <a:p>
              <a:r>
                <a:rPr lang="en-US" altLang="x-none" sz="1400" dirty="0"/>
                <a:t> (28 pressure levels)</a:t>
              </a:r>
            </a:p>
            <a:p>
              <a:endParaRPr lang="en-US" altLang="x-none" sz="500" dirty="0"/>
            </a:p>
            <a:p>
              <a:pPr>
                <a:buFontTx/>
                <a:buChar char="•"/>
              </a:pPr>
              <a:r>
                <a:rPr lang="en-US" altLang="x-none" sz="1400" dirty="0"/>
                <a:t>Temporal: +/- 3 </a:t>
              </a:r>
              <a:r>
                <a:rPr lang="en-US" altLang="x-none" sz="1400" dirty="0" err="1"/>
                <a:t>hr</a:t>
              </a:r>
              <a:endParaRPr lang="en-US" altLang="x-none" sz="1400" dirty="0"/>
            </a:p>
            <a:p>
              <a:endParaRPr lang="en-US" altLang="x-none" sz="500" dirty="0"/>
            </a:p>
            <a:p>
              <a:pPr>
                <a:buFontTx/>
                <a:buChar char="•"/>
              </a:pPr>
              <a:r>
                <a:rPr lang="en-US" altLang="x-none" sz="1400" dirty="0"/>
                <a:t>Spatial: ≤50 km</a:t>
              </a:r>
            </a:p>
            <a:p>
              <a:endParaRPr lang="en-US" altLang="x-none" sz="500" dirty="0"/>
            </a:p>
            <a:p>
              <a:endParaRPr lang="en-US" altLang="x-none" sz="500" dirty="0"/>
            </a:p>
            <a:p>
              <a:pPr>
                <a:buFontTx/>
                <a:buChar char="•"/>
              </a:pPr>
              <a:r>
                <a:rPr lang="en-US" altLang="x-none" sz="1400" dirty="0"/>
                <a:t>AIRS </a:t>
              </a:r>
              <a:r>
                <a:rPr lang="en-US" altLang="x-none" sz="1400" dirty="0" err="1"/>
                <a:t>Retr</a:t>
              </a:r>
              <a:r>
                <a:rPr lang="en-US" altLang="x-none" sz="1400" dirty="0"/>
                <a:t> </a:t>
              </a:r>
              <a:r>
                <a:rPr lang="en-US" altLang="x-none" sz="1400" dirty="0" err="1"/>
                <a:t>Qual</a:t>
              </a:r>
              <a:r>
                <a:rPr lang="en-US" altLang="x-none" sz="1400" dirty="0"/>
                <a:t> Flags : 0/512/1536/3584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7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4</a:t>
            </a:fld>
            <a:endParaRPr lang="en-US" dirty="0"/>
          </a:p>
        </p:txBody>
      </p:sp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1524000" y="-5715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x-none" sz="2800" dirty="0"/>
              <a:t>Saharan Air Layer Experiment (SALEX) </a:t>
            </a:r>
          </a:p>
          <a:p>
            <a:pPr algn="ctr" eaLnBrk="0" hangingPunct="0"/>
            <a:r>
              <a:rPr lang="en-US" altLang="x-none" sz="2000" dirty="0"/>
              <a:t>G</a:t>
            </a:r>
            <a:r>
              <a:rPr lang="en-US" altLang="x-none" sz="2000" dirty="0">
                <a:latin typeface="Verdana" charset="0"/>
              </a:rPr>
              <a:t>-</a:t>
            </a:r>
            <a:r>
              <a:rPr lang="en-US" altLang="x-none" sz="2000" dirty="0"/>
              <a:t>IV Mission 08 </a:t>
            </a:r>
            <a:r>
              <a:rPr lang="en-US" altLang="x-none" sz="2000" dirty="0" smtClean="0"/>
              <a:t>Aug 2005: Moist Tropical Sounding (&gt;45 mm TPW)</a:t>
            </a:r>
            <a:endParaRPr lang="en-US" altLang="x-none" sz="2000" dirty="0"/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7078395" y="882543"/>
            <a:ext cx="1835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x-none" sz="1600"/>
              <a:t>Mid-Latitude </a:t>
            </a:r>
          </a:p>
          <a:p>
            <a:pPr algn="ctr" eaLnBrk="0" hangingPunct="0"/>
            <a:r>
              <a:rPr lang="en-US" altLang="x-none" sz="1600" dirty="0"/>
              <a:t>Dry Air Intrusion 2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524000" y="652464"/>
            <a:ext cx="9144000" cy="3262314"/>
            <a:chOff x="1524000" y="652464"/>
            <a:chExt cx="9144000" cy="3262314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1524000" y="652464"/>
              <a:ext cx="9144000" cy="3262314"/>
              <a:chOff x="0" y="1017"/>
              <a:chExt cx="5760" cy="2055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56"/>
                <a:ext cx="5760" cy="2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351" y="1069"/>
                <a:ext cx="1417" cy="348"/>
              </a:xfrm>
              <a:custGeom>
                <a:avLst/>
                <a:gdLst>
                  <a:gd name="T0" fmla="*/ 14 w 1417"/>
                  <a:gd name="T1" fmla="*/ 0 h 348"/>
                  <a:gd name="T2" fmla="*/ 47 w 1417"/>
                  <a:gd name="T3" fmla="*/ 222 h 348"/>
                  <a:gd name="T4" fmla="*/ 296 w 1417"/>
                  <a:gd name="T5" fmla="*/ 336 h 348"/>
                  <a:gd name="T6" fmla="*/ 673 w 1417"/>
                  <a:gd name="T7" fmla="*/ 296 h 348"/>
                  <a:gd name="T8" fmla="*/ 1110 w 1417"/>
                  <a:gd name="T9" fmla="*/ 309 h 348"/>
                  <a:gd name="T10" fmla="*/ 1278 w 1417"/>
                  <a:gd name="T11" fmla="*/ 235 h 348"/>
                  <a:gd name="T12" fmla="*/ 1392 w 1417"/>
                  <a:gd name="T13" fmla="*/ 87 h 348"/>
                  <a:gd name="T14" fmla="*/ 1130 w 1417"/>
                  <a:gd name="T15" fmla="*/ 121 h 348"/>
                  <a:gd name="T16" fmla="*/ 989 w 1417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7" h="348">
                    <a:moveTo>
                      <a:pt x="14" y="0"/>
                    </a:moveTo>
                    <a:cubicBezTo>
                      <a:pt x="19" y="37"/>
                      <a:pt x="0" y="166"/>
                      <a:pt x="47" y="222"/>
                    </a:cubicBezTo>
                    <a:cubicBezTo>
                      <a:pt x="94" y="278"/>
                      <a:pt x="192" y="324"/>
                      <a:pt x="296" y="336"/>
                    </a:cubicBezTo>
                    <a:cubicBezTo>
                      <a:pt x="400" y="348"/>
                      <a:pt x="537" y="301"/>
                      <a:pt x="673" y="296"/>
                    </a:cubicBezTo>
                    <a:cubicBezTo>
                      <a:pt x="809" y="291"/>
                      <a:pt x="1009" y="319"/>
                      <a:pt x="1110" y="309"/>
                    </a:cubicBezTo>
                    <a:cubicBezTo>
                      <a:pt x="1211" y="299"/>
                      <a:pt x="1231" y="272"/>
                      <a:pt x="1278" y="235"/>
                    </a:cubicBezTo>
                    <a:cubicBezTo>
                      <a:pt x="1325" y="198"/>
                      <a:pt x="1417" y="106"/>
                      <a:pt x="1392" y="87"/>
                    </a:cubicBezTo>
                    <a:cubicBezTo>
                      <a:pt x="1367" y="68"/>
                      <a:pt x="1197" y="135"/>
                      <a:pt x="1130" y="121"/>
                    </a:cubicBezTo>
                    <a:cubicBezTo>
                      <a:pt x="1063" y="107"/>
                      <a:pt x="1019" y="25"/>
                      <a:pt x="989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13" y="1076"/>
                <a:ext cx="1468" cy="1472"/>
              </a:xfrm>
              <a:custGeom>
                <a:avLst/>
                <a:gdLst>
                  <a:gd name="T0" fmla="*/ 1360 w 1468"/>
                  <a:gd name="T1" fmla="*/ 470 h 1472"/>
                  <a:gd name="T2" fmla="*/ 1138 w 1468"/>
                  <a:gd name="T3" fmla="*/ 544 h 1472"/>
                  <a:gd name="T4" fmla="*/ 1085 w 1468"/>
                  <a:gd name="T5" fmla="*/ 645 h 1472"/>
                  <a:gd name="T6" fmla="*/ 970 w 1468"/>
                  <a:gd name="T7" fmla="*/ 894 h 1472"/>
                  <a:gd name="T8" fmla="*/ 466 w 1468"/>
                  <a:gd name="T9" fmla="*/ 1095 h 1472"/>
                  <a:gd name="T10" fmla="*/ 648 w 1468"/>
                  <a:gd name="T11" fmla="*/ 1183 h 1472"/>
                  <a:gd name="T12" fmla="*/ 977 w 1468"/>
                  <a:gd name="T13" fmla="*/ 1176 h 1472"/>
                  <a:gd name="T14" fmla="*/ 1280 w 1468"/>
                  <a:gd name="T15" fmla="*/ 1216 h 1472"/>
                  <a:gd name="T16" fmla="*/ 1085 w 1468"/>
                  <a:gd name="T17" fmla="*/ 1284 h 1472"/>
                  <a:gd name="T18" fmla="*/ 863 w 1468"/>
                  <a:gd name="T19" fmla="*/ 1351 h 1472"/>
                  <a:gd name="T20" fmla="*/ 675 w 1468"/>
                  <a:gd name="T21" fmla="*/ 1458 h 1472"/>
                  <a:gd name="T22" fmla="*/ 345 w 1468"/>
                  <a:gd name="T23" fmla="*/ 1438 h 1472"/>
                  <a:gd name="T24" fmla="*/ 90 w 1468"/>
                  <a:gd name="T25" fmla="*/ 1331 h 1472"/>
                  <a:gd name="T26" fmla="*/ 56 w 1468"/>
                  <a:gd name="T27" fmla="*/ 1189 h 1472"/>
                  <a:gd name="T28" fmla="*/ 426 w 1468"/>
                  <a:gd name="T29" fmla="*/ 840 h 1472"/>
                  <a:gd name="T30" fmla="*/ 224 w 1468"/>
                  <a:gd name="T31" fmla="*/ 820 h 1472"/>
                  <a:gd name="T32" fmla="*/ 90 w 1468"/>
                  <a:gd name="T33" fmla="*/ 826 h 1472"/>
                  <a:gd name="T34" fmla="*/ 446 w 1468"/>
                  <a:gd name="T35" fmla="*/ 598 h 1472"/>
                  <a:gd name="T36" fmla="*/ 863 w 1468"/>
                  <a:gd name="T37" fmla="*/ 376 h 1472"/>
                  <a:gd name="T38" fmla="*/ 1172 w 1468"/>
                  <a:gd name="T39" fmla="*/ 282 h 1472"/>
                  <a:gd name="T40" fmla="*/ 1468 w 1468"/>
                  <a:gd name="T41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8" h="1472">
                    <a:moveTo>
                      <a:pt x="1360" y="470"/>
                    </a:moveTo>
                    <a:cubicBezTo>
                      <a:pt x="1322" y="483"/>
                      <a:pt x="1184" y="515"/>
                      <a:pt x="1138" y="544"/>
                    </a:cubicBezTo>
                    <a:cubicBezTo>
                      <a:pt x="1092" y="573"/>
                      <a:pt x="1113" y="587"/>
                      <a:pt x="1085" y="645"/>
                    </a:cubicBezTo>
                    <a:cubicBezTo>
                      <a:pt x="1057" y="703"/>
                      <a:pt x="1073" y="819"/>
                      <a:pt x="970" y="894"/>
                    </a:cubicBezTo>
                    <a:cubicBezTo>
                      <a:pt x="867" y="969"/>
                      <a:pt x="520" y="1047"/>
                      <a:pt x="466" y="1095"/>
                    </a:cubicBezTo>
                    <a:cubicBezTo>
                      <a:pt x="412" y="1143"/>
                      <a:pt x="563" y="1170"/>
                      <a:pt x="648" y="1183"/>
                    </a:cubicBezTo>
                    <a:cubicBezTo>
                      <a:pt x="733" y="1196"/>
                      <a:pt x="872" y="1170"/>
                      <a:pt x="977" y="1176"/>
                    </a:cubicBezTo>
                    <a:cubicBezTo>
                      <a:pt x="1082" y="1182"/>
                      <a:pt x="1262" y="1198"/>
                      <a:pt x="1280" y="1216"/>
                    </a:cubicBezTo>
                    <a:cubicBezTo>
                      <a:pt x="1298" y="1234"/>
                      <a:pt x="1155" y="1261"/>
                      <a:pt x="1085" y="1284"/>
                    </a:cubicBezTo>
                    <a:cubicBezTo>
                      <a:pt x="1015" y="1307"/>
                      <a:pt x="931" y="1322"/>
                      <a:pt x="863" y="1351"/>
                    </a:cubicBezTo>
                    <a:cubicBezTo>
                      <a:pt x="795" y="1380"/>
                      <a:pt x="761" y="1444"/>
                      <a:pt x="675" y="1458"/>
                    </a:cubicBezTo>
                    <a:cubicBezTo>
                      <a:pt x="589" y="1472"/>
                      <a:pt x="442" y="1459"/>
                      <a:pt x="345" y="1438"/>
                    </a:cubicBezTo>
                    <a:cubicBezTo>
                      <a:pt x="248" y="1417"/>
                      <a:pt x="138" y="1372"/>
                      <a:pt x="90" y="1331"/>
                    </a:cubicBezTo>
                    <a:cubicBezTo>
                      <a:pt x="42" y="1290"/>
                      <a:pt x="0" y="1271"/>
                      <a:pt x="56" y="1189"/>
                    </a:cubicBezTo>
                    <a:cubicBezTo>
                      <a:pt x="112" y="1107"/>
                      <a:pt x="398" y="902"/>
                      <a:pt x="426" y="840"/>
                    </a:cubicBezTo>
                    <a:cubicBezTo>
                      <a:pt x="454" y="778"/>
                      <a:pt x="280" y="822"/>
                      <a:pt x="224" y="820"/>
                    </a:cubicBezTo>
                    <a:cubicBezTo>
                      <a:pt x="168" y="818"/>
                      <a:pt x="53" y="863"/>
                      <a:pt x="90" y="826"/>
                    </a:cubicBezTo>
                    <a:cubicBezTo>
                      <a:pt x="127" y="789"/>
                      <a:pt x="317" y="673"/>
                      <a:pt x="446" y="598"/>
                    </a:cubicBezTo>
                    <a:cubicBezTo>
                      <a:pt x="575" y="523"/>
                      <a:pt x="742" y="429"/>
                      <a:pt x="863" y="376"/>
                    </a:cubicBezTo>
                    <a:cubicBezTo>
                      <a:pt x="984" y="323"/>
                      <a:pt x="1071" y="345"/>
                      <a:pt x="1172" y="282"/>
                    </a:cubicBezTo>
                    <a:cubicBezTo>
                      <a:pt x="1273" y="219"/>
                      <a:pt x="1406" y="59"/>
                      <a:pt x="1468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556" y="1610"/>
                <a:ext cx="1244" cy="1013"/>
              </a:xfrm>
              <a:custGeom>
                <a:avLst/>
                <a:gdLst>
                  <a:gd name="T0" fmla="*/ 35 w 1252"/>
                  <a:gd name="T1" fmla="*/ 0 h 1178"/>
                  <a:gd name="T2" fmla="*/ 15 w 1252"/>
                  <a:gd name="T3" fmla="*/ 350 h 1178"/>
                  <a:gd name="T4" fmla="*/ 15 w 1252"/>
                  <a:gd name="T5" fmla="*/ 679 h 1178"/>
                  <a:gd name="T6" fmla="*/ 103 w 1252"/>
                  <a:gd name="T7" fmla="*/ 1035 h 1178"/>
                  <a:gd name="T8" fmla="*/ 365 w 1252"/>
                  <a:gd name="T9" fmla="*/ 1170 h 1178"/>
                  <a:gd name="T10" fmla="*/ 567 w 1252"/>
                  <a:gd name="T11" fmla="*/ 1082 h 1178"/>
                  <a:gd name="T12" fmla="*/ 506 w 1252"/>
                  <a:gd name="T13" fmla="*/ 874 h 1178"/>
                  <a:gd name="T14" fmla="*/ 385 w 1252"/>
                  <a:gd name="T15" fmla="*/ 699 h 1178"/>
                  <a:gd name="T16" fmla="*/ 842 w 1252"/>
                  <a:gd name="T17" fmla="*/ 524 h 1178"/>
                  <a:gd name="T18" fmla="*/ 1024 w 1252"/>
                  <a:gd name="T19" fmla="*/ 619 h 1178"/>
                  <a:gd name="T20" fmla="*/ 1252 w 1252"/>
                  <a:gd name="T21" fmla="*/ 679 h 1178"/>
                  <a:gd name="connsiteX0" fmla="*/ 220 w 9940"/>
                  <a:gd name="connsiteY0" fmla="*/ 0 h 8597"/>
                  <a:gd name="connsiteX1" fmla="*/ 60 w 9940"/>
                  <a:gd name="connsiteY1" fmla="*/ 1629 h 8597"/>
                  <a:gd name="connsiteX2" fmla="*/ 60 w 9940"/>
                  <a:gd name="connsiteY2" fmla="*/ 4422 h 8597"/>
                  <a:gd name="connsiteX3" fmla="*/ 763 w 9940"/>
                  <a:gd name="connsiteY3" fmla="*/ 7444 h 8597"/>
                  <a:gd name="connsiteX4" fmla="*/ 2855 w 9940"/>
                  <a:gd name="connsiteY4" fmla="*/ 8590 h 8597"/>
                  <a:gd name="connsiteX5" fmla="*/ 4469 w 9940"/>
                  <a:gd name="connsiteY5" fmla="*/ 7843 h 8597"/>
                  <a:gd name="connsiteX6" fmla="*/ 3982 w 9940"/>
                  <a:gd name="connsiteY6" fmla="*/ 6077 h 8597"/>
                  <a:gd name="connsiteX7" fmla="*/ 3015 w 9940"/>
                  <a:gd name="connsiteY7" fmla="*/ 4592 h 8597"/>
                  <a:gd name="connsiteX8" fmla="*/ 6665 w 9940"/>
                  <a:gd name="connsiteY8" fmla="*/ 3106 h 8597"/>
                  <a:gd name="connsiteX9" fmla="*/ 8119 w 9940"/>
                  <a:gd name="connsiteY9" fmla="*/ 3913 h 8597"/>
                  <a:gd name="connsiteX10" fmla="*/ 9940 w 9940"/>
                  <a:gd name="connsiteY10" fmla="*/ 4422 h 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40" h="8597">
                    <a:moveTo>
                      <a:pt x="220" y="0"/>
                    </a:moveTo>
                    <a:cubicBezTo>
                      <a:pt x="204" y="492"/>
                      <a:pt x="87" y="892"/>
                      <a:pt x="60" y="1629"/>
                    </a:cubicBezTo>
                    <a:cubicBezTo>
                      <a:pt x="33" y="2366"/>
                      <a:pt x="-60" y="3454"/>
                      <a:pt x="60" y="4422"/>
                    </a:cubicBezTo>
                    <a:cubicBezTo>
                      <a:pt x="180" y="5390"/>
                      <a:pt x="299" y="6748"/>
                      <a:pt x="763" y="7444"/>
                    </a:cubicBezTo>
                    <a:cubicBezTo>
                      <a:pt x="1226" y="8140"/>
                      <a:pt x="2240" y="8522"/>
                      <a:pt x="2855" y="8590"/>
                    </a:cubicBezTo>
                    <a:cubicBezTo>
                      <a:pt x="3470" y="8658"/>
                      <a:pt x="4285" y="8259"/>
                      <a:pt x="4469" y="7843"/>
                    </a:cubicBezTo>
                    <a:cubicBezTo>
                      <a:pt x="4652" y="7427"/>
                      <a:pt x="4221" y="6621"/>
                      <a:pt x="3982" y="6077"/>
                    </a:cubicBezTo>
                    <a:cubicBezTo>
                      <a:pt x="3742" y="5534"/>
                      <a:pt x="2568" y="5084"/>
                      <a:pt x="3015" y="4592"/>
                    </a:cubicBezTo>
                    <a:cubicBezTo>
                      <a:pt x="3462" y="4099"/>
                      <a:pt x="5819" y="3217"/>
                      <a:pt x="6665" y="3106"/>
                    </a:cubicBezTo>
                    <a:cubicBezTo>
                      <a:pt x="7512" y="2996"/>
                      <a:pt x="7576" y="3692"/>
                      <a:pt x="8119" y="3913"/>
                    </a:cubicBezTo>
                    <a:cubicBezTo>
                      <a:pt x="8662" y="4133"/>
                      <a:pt x="9565" y="4320"/>
                      <a:pt x="9940" y="442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3736" y="1784"/>
                <a:ext cx="4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SAL 3</a:t>
                </a: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2140" y="1684"/>
                <a:ext cx="4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SAL 2</a:t>
                </a: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768" y="1920"/>
                <a:ext cx="4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SAL 1</a:t>
                </a: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4064" y="2125"/>
                <a:ext cx="74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x-none" sz="2000"/>
                  <a:t>Tropical Wave</a:t>
                </a:r>
                <a:endParaRPr lang="en-US" altLang="x-none" sz="2000" dirty="0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2880" y="1920"/>
                <a:ext cx="45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Irene</a:t>
                </a: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368" y="1017"/>
                <a:ext cx="115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x-none" sz="1600"/>
                  <a:t>Mid-Latitude </a:t>
                </a:r>
              </a:p>
              <a:p>
                <a:pPr algn="ctr" eaLnBrk="0" hangingPunct="0"/>
                <a:r>
                  <a:rPr lang="en-US" altLang="x-none" sz="1600" dirty="0"/>
                  <a:t>Dry Air Intrusion 1</a:t>
                </a: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489" y="1697"/>
                <a:ext cx="1125" cy="711"/>
              </a:xfrm>
              <a:custGeom>
                <a:avLst/>
                <a:gdLst>
                  <a:gd name="T0" fmla="*/ 432 w 1125"/>
                  <a:gd name="T1" fmla="*/ 488 h 711"/>
                  <a:gd name="T2" fmla="*/ 540 w 1125"/>
                  <a:gd name="T3" fmla="*/ 629 h 711"/>
                  <a:gd name="T4" fmla="*/ 822 w 1125"/>
                  <a:gd name="T5" fmla="*/ 703 h 711"/>
                  <a:gd name="T6" fmla="*/ 1044 w 1125"/>
                  <a:gd name="T7" fmla="*/ 676 h 711"/>
                  <a:gd name="T8" fmla="*/ 1125 w 1125"/>
                  <a:gd name="T9" fmla="*/ 535 h 711"/>
                  <a:gd name="T10" fmla="*/ 1044 w 1125"/>
                  <a:gd name="T11" fmla="*/ 279 h 711"/>
                  <a:gd name="T12" fmla="*/ 923 w 1125"/>
                  <a:gd name="T13" fmla="*/ 192 h 711"/>
                  <a:gd name="T14" fmla="*/ 647 w 1125"/>
                  <a:gd name="T15" fmla="*/ 84 h 711"/>
                  <a:gd name="T16" fmla="*/ 351 w 1125"/>
                  <a:gd name="T17" fmla="*/ 31 h 711"/>
                  <a:gd name="T18" fmla="*/ 29 w 1125"/>
                  <a:gd name="T19" fmla="*/ 273 h 711"/>
                  <a:gd name="T20" fmla="*/ 177 w 1125"/>
                  <a:gd name="T21" fmla="*/ 501 h 711"/>
                  <a:gd name="T22" fmla="*/ 432 w 1125"/>
                  <a:gd name="T23" fmla="*/ 488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711">
                    <a:moveTo>
                      <a:pt x="432" y="488"/>
                    </a:moveTo>
                    <a:cubicBezTo>
                      <a:pt x="490" y="512"/>
                      <a:pt x="475" y="593"/>
                      <a:pt x="540" y="629"/>
                    </a:cubicBezTo>
                    <a:cubicBezTo>
                      <a:pt x="605" y="665"/>
                      <a:pt x="738" y="695"/>
                      <a:pt x="822" y="703"/>
                    </a:cubicBezTo>
                    <a:cubicBezTo>
                      <a:pt x="906" y="711"/>
                      <a:pt x="993" y="704"/>
                      <a:pt x="1044" y="676"/>
                    </a:cubicBezTo>
                    <a:cubicBezTo>
                      <a:pt x="1095" y="648"/>
                      <a:pt x="1125" y="601"/>
                      <a:pt x="1125" y="535"/>
                    </a:cubicBezTo>
                    <a:cubicBezTo>
                      <a:pt x="1125" y="469"/>
                      <a:pt x="1078" y="336"/>
                      <a:pt x="1044" y="279"/>
                    </a:cubicBezTo>
                    <a:cubicBezTo>
                      <a:pt x="1010" y="222"/>
                      <a:pt x="989" y="225"/>
                      <a:pt x="923" y="192"/>
                    </a:cubicBezTo>
                    <a:cubicBezTo>
                      <a:pt x="857" y="159"/>
                      <a:pt x="742" y="111"/>
                      <a:pt x="647" y="84"/>
                    </a:cubicBezTo>
                    <a:cubicBezTo>
                      <a:pt x="552" y="57"/>
                      <a:pt x="454" y="0"/>
                      <a:pt x="351" y="31"/>
                    </a:cubicBezTo>
                    <a:cubicBezTo>
                      <a:pt x="248" y="62"/>
                      <a:pt x="58" y="195"/>
                      <a:pt x="29" y="273"/>
                    </a:cubicBezTo>
                    <a:cubicBezTo>
                      <a:pt x="0" y="351"/>
                      <a:pt x="110" y="465"/>
                      <a:pt x="177" y="501"/>
                    </a:cubicBezTo>
                    <a:cubicBezTo>
                      <a:pt x="244" y="537"/>
                      <a:pt x="379" y="491"/>
                      <a:pt x="432" y="48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344" y="1772"/>
                <a:ext cx="1244" cy="584"/>
              </a:xfrm>
              <a:custGeom>
                <a:avLst/>
                <a:gdLst>
                  <a:gd name="T0" fmla="*/ 0 w 1244"/>
                  <a:gd name="T1" fmla="*/ 584 h 584"/>
                  <a:gd name="T2" fmla="*/ 236 w 1244"/>
                  <a:gd name="T3" fmla="*/ 176 h 584"/>
                  <a:gd name="T4" fmla="*/ 744 w 1244"/>
                  <a:gd name="T5" fmla="*/ 0 h 584"/>
                  <a:gd name="T6" fmla="*/ 1244 w 1244"/>
                  <a:gd name="T7" fmla="*/ 44 h 584"/>
                  <a:gd name="T8" fmla="*/ 1244 w 1244"/>
                  <a:gd name="T9" fmla="*/ 320 h 584"/>
                  <a:gd name="T10" fmla="*/ 836 w 1244"/>
                  <a:gd name="T11" fmla="*/ 508 h 584"/>
                  <a:gd name="T12" fmla="*/ 544 w 1244"/>
                  <a:gd name="T13" fmla="*/ 508 h 584"/>
                  <a:gd name="T14" fmla="*/ 0 w 1244"/>
                  <a:gd name="T15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4" h="584">
                    <a:moveTo>
                      <a:pt x="0" y="584"/>
                    </a:moveTo>
                    <a:lnTo>
                      <a:pt x="236" y="176"/>
                    </a:lnTo>
                    <a:lnTo>
                      <a:pt x="744" y="0"/>
                    </a:lnTo>
                    <a:lnTo>
                      <a:pt x="1244" y="44"/>
                    </a:lnTo>
                    <a:lnTo>
                      <a:pt x="1244" y="320"/>
                    </a:lnTo>
                    <a:lnTo>
                      <a:pt x="836" y="508"/>
                    </a:lnTo>
                    <a:lnTo>
                      <a:pt x="544" y="508"/>
                    </a:lnTo>
                    <a:lnTo>
                      <a:pt x="0" y="584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2552" y="19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>
                <a:off x="3068" y="17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2864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2560" y="23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3564" y="17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auto">
              <a:xfrm>
                <a:off x="3564" y="20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2000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auto">
              <a:xfrm>
                <a:off x="3164" y="22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auto">
              <a:xfrm>
                <a:off x="2524" y="19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3"/>
              <p:cNvSpPr>
                <a:spLocks noChangeArrowheads="1"/>
              </p:cNvSpPr>
              <p:nvPr/>
            </p:nvSpPr>
            <p:spPr bwMode="auto">
              <a:xfrm>
                <a:off x="2720" y="1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32" name="Oval 24"/>
              <p:cNvSpPr>
                <a:spLocks noChangeArrowheads="1"/>
              </p:cNvSpPr>
              <p:nvPr/>
            </p:nvSpPr>
            <p:spPr bwMode="auto">
              <a:xfrm>
                <a:off x="2748" y="1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33" name="Oval 25"/>
              <p:cNvSpPr>
                <a:spLocks noChangeArrowheads="1"/>
              </p:cNvSpPr>
              <p:nvPr/>
            </p:nvSpPr>
            <p:spPr bwMode="auto">
              <a:xfrm>
                <a:off x="2776" y="18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34" name="Oval 26"/>
              <p:cNvSpPr>
                <a:spLocks noChangeArrowheads="1"/>
              </p:cNvSpPr>
              <p:nvPr/>
            </p:nvSpPr>
            <p:spPr bwMode="auto">
              <a:xfrm>
                <a:off x="2808" y="18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35" name="Oval 27"/>
              <p:cNvSpPr>
                <a:spLocks noChangeArrowheads="1"/>
              </p:cNvSpPr>
              <p:nvPr/>
            </p:nvSpPr>
            <p:spPr bwMode="auto">
              <a:xfrm>
                <a:off x="2836" y="18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36" name="Oval 28"/>
              <p:cNvSpPr>
                <a:spLocks noChangeArrowheads="1"/>
              </p:cNvSpPr>
              <p:nvPr/>
            </p:nvSpPr>
            <p:spPr bwMode="auto">
              <a:xfrm>
                <a:off x="2856" y="18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3388" y="17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3428" y="17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32"/>
              <p:cNvSpPr>
                <a:spLocks noChangeArrowheads="1"/>
              </p:cNvSpPr>
              <p:nvPr/>
            </p:nvSpPr>
            <p:spPr bwMode="auto">
              <a:xfrm>
                <a:off x="3456" y="17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33"/>
              <p:cNvSpPr>
                <a:spLocks noChangeArrowheads="1"/>
              </p:cNvSpPr>
              <p:nvPr/>
            </p:nvSpPr>
            <p:spPr bwMode="auto">
              <a:xfrm>
                <a:off x="3492" y="17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34"/>
              <p:cNvSpPr txBox="1">
                <a:spLocks noChangeArrowheads="1"/>
              </p:cNvSpPr>
              <p:nvPr/>
            </p:nvSpPr>
            <p:spPr bwMode="auto">
              <a:xfrm>
                <a:off x="2696" y="1695"/>
                <a:ext cx="1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43" name="Text Box 35"/>
              <p:cNvSpPr txBox="1">
                <a:spLocks noChangeArrowheads="1"/>
              </p:cNvSpPr>
              <p:nvPr/>
            </p:nvSpPr>
            <p:spPr bwMode="auto">
              <a:xfrm>
                <a:off x="3208" y="1616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</a:t>
                </a:r>
              </a:p>
            </p:txBody>
          </p:sp>
          <p:sp>
            <p:nvSpPr>
              <p:cNvPr id="44" name="Text Box 36"/>
              <p:cNvSpPr txBox="1">
                <a:spLocks noChangeArrowheads="1"/>
              </p:cNvSpPr>
              <p:nvPr/>
            </p:nvSpPr>
            <p:spPr bwMode="auto">
              <a:xfrm>
                <a:off x="3396" y="1632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15</a:t>
                </a:r>
              </a:p>
            </p:txBody>
          </p:sp>
          <p:sp>
            <p:nvSpPr>
              <p:cNvPr id="45" name="Oval 37"/>
              <p:cNvSpPr>
                <a:spLocks noChangeArrowheads="1"/>
              </p:cNvSpPr>
              <p:nvPr/>
            </p:nvSpPr>
            <p:spPr bwMode="auto">
              <a:xfrm>
                <a:off x="3312" y="17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38"/>
              <p:cNvSpPr>
                <a:spLocks noChangeArrowheads="1"/>
              </p:cNvSpPr>
              <p:nvPr/>
            </p:nvSpPr>
            <p:spPr bwMode="auto">
              <a:xfrm>
                <a:off x="3564" y="1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39"/>
              <p:cNvSpPr>
                <a:spLocks noChangeArrowheads="1"/>
              </p:cNvSpPr>
              <p:nvPr/>
            </p:nvSpPr>
            <p:spPr bwMode="auto">
              <a:xfrm>
                <a:off x="3564" y="19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40"/>
              <p:cNvSpPr txBox="1">
                <a:spLocks noChangeArrowheads="1"/>
              </p:cNvSpPr>
              <p:nvPr/>
            </p:nvSpPr>
            <p:spPr bwMode="auto">
              <a:xfrm>
                <a:off x="3296" y="2168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</a:t>
                </a:r>
              </a:p>
            </p:txBody>
          </p:sp>
          <p:sp>
            <p:nvSpPr>
              <p:cNvPr id="49" name="Oval 41"/>
              <p:cNvSpPr>
                <a:spLocks noChangeArrowheads="1"/>
              </p:cNvSpPr>
              <p:nvPr/>
            </p:nvSpPr>
            <p:spPr bwMode="auto">
              <a:xfrm>
                <a:off x="3280" y="22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43"/>
              <p:cNvSpPr>
                <a:spLocks noChangeArrowheads="1"/>
              </p:cNvSpPr>
              <p:nvPr/>
            </p:nvSpPr>
            <p:spPr bwMode="auto">
              <a:xfrm>
                <a:off x="3020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4"/>
              <p:cNvSpPr>
                <a:spLocks noChangeArrowheads="1"/>
              </p:cNvSpPr>
              <p:nvPr/>
            </p:nvSpPr>
            <p:spPr bwMode="auto">
              <a:xfrm>
                <a:off x="2696" y="22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45"/>
              <p:cNvSpPr txBox="1">
                <a:spLocks noChangeArrowheads="1"/>
              </p:cNvSpPr>
              <p:nvPr/>
            </p:nvSpPr>
            <p:spPr bwMode="auto">
              <a:xfrm>
                <a:off x="2592" y="2280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25</a:t>
                </a:r>
              </a:p>
            </p:txBody>
          </p:sp>
          <p:sp>
            <p:nvSpPr>
              <p:cNvPr id="54" name="Text Box 46"/>
              <p:cNvSpPr txBox="1">
                <a:spLocks noChangeArrowheads="1"/>
              </p:cNvSpPr>
              <p:nvPr/>
            </p:nvSpPr>
            <p:spPr bwMode="auto">
              <a:xfrm>
                <a:off x="2392" y="1888"/>
                <a:ext cx="1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0" name="Oval 42"/>
              <p:cNvSpPr>
                <a:spLocks noChangeAspect="1" noChangeArrowheads="1"/>
              </p:cNvSpPr>
              <p:nvPr/>
            </p:nvSpPr>
            <p:spPr bwMode="auto">
              <a:xfrm>
                <a:off x="2996" y="2242"/>
                <a:ext cx="86" cy="8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Oval 41"/>
            <p:cNvSpPr>
              <a:spLocks noChangeArrowheads="1"/>
            </p:cNvSpPr>
            <p:nvPr/>
          </p:nvSpPr>
          <p:spPr bwMode="auto">
            <a:xfrm>
              <a:off x="6900395" y="244984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6" name="Picture 10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2776"/>
            <a:ext cx="3017520" cy="2923085"/>
          </a:xfrm>
          <a:prstGeom prst="rect">
            <a:avLst/>
          </a:prstGeom>
        </p:spPr>
      </p:pic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4" y="3922776"/>
            <a:ext cx="3017520" cy="2926080"/>
          </a:xfrm>
          <a:prstGeom prst="rect">
            <a:avLst/>
          </a:prstGeom>
        </p:spPr>
      </p:pic>
      <p:pic>
        <p:nvPicPr>
          <p:cNvPr id="112" name="Picture 1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03" y="3922776"/>
            <a:ext cx="30175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5</a:t>
            </a:fld>
            <a:endParaRPr lang="en-US" dirty="0"/>
          </a:p>
        </p:txBody>
      </p:sp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1524000" y="-5715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x-none" sz="2800" dirty="0"/>
              <a:t>Saharan Air Layer Experiment (SALEX) </a:t>
            </a:r>
          </a:p>
          <a:p>
            <a:pPr algn="ctr" eaLnBrk="0" hangingPunct="0"/>
            <a:r>
              <a:rPr lang="en-US" altLang="x-none" sz="2000" dirty="0"/>
              <a:t>G</a:t>
            </a:r>
            <a:r>
              <a:rPr lang="en-US" altLang="x-none" sz="2000" dirty="0">
                <a:latin typeface="Verdana" charset="0"/>
              </a:rPr>
              <a:t>-</a:t>
            </a:r>
            <a:r>
              <a:rPr lang="en-US" altLang="x-none" sz="2000" dirty="0"/>
              <a:t>IV Mission 08 Aug </a:t>
            </a:r>
            <a:r>
              <a:rPr lang="en-US" altLang="x-none" sz="2000" dirty="0" smtClean="0"/>
              <a:t>2005: SAL Sounding ((&gt;</a:t>
            </a:r>
            <a:r>
              <a:rPr lang="en-US" altLang="x-none" sz="2000" dirty="0"/>
              <a:t>45 mm TPW)</a:t>
            </a:r>
          </a:p>
          <a:p>
            <a:pPr algn="ctr" eaLnBrk="0" hangingPunct="0"/>
            <a:endParaRPr lang="en-US" altLang="x-none" sz="200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5119"/>
            <a:ext cx="3017520" cy="292608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4" y="3922776"/>
            <a:ext cx="3017520" cy="292608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3922776"/>
            <a:ext cx="3017520" cy="2926080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1524000" y="652464"/>
            <a:ext cx="9144000" cy="3262314"/>
            <a:chOff x="1524000" y="652464"/>
            <a:chExt cx="9144000" cy="3262314"/>
          </a:xfrm>
        </p:grpSpPr>
        <p:grpSp>
          <p:nvGrpSpPr>
            <p:cNvPr id="106" name="Group 105"/>
            <p:cNvGrpSpPr>
              <a:grpSpLocks/>
            </p:cNvGrpSpPr>
            <p:nvPr/>
          </p:nvGrpSpPr>
          <p:grpSpPr bwMode="auto">
            <a:xfrm>
              <a:off x="1524000" y="652464"/>
              <a:ext cx="9144000" cy="3262314"/>
              <a:chOff x="0" y="1017"/>
              <a:chExt cx="5760" cy="2055"/>
            </a:xfrm>
          </p:grpSpPr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56"/>
                <a:ext cx="5760" cy="2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Freeform 4"/>
              <p:cNvSpPr>
                <a:spLocks/>
              </p:cNvSpPr>
              <p:nvPr/>
            </p:nvSpPr>
            <p:spPr bwMode="auto">
              <a:xfrm>
                <a:off x="1351" y="1069"/>
                <a:ext cx="1417" cy="348"/>
              </a:xfrm>
              <a:custGeom>
                <a:avLst/>
                <a:gdLst>
                  <a:gd name="T0" fmla="*/ 14 w 1417"/>
                  <a:gd name="T1" fmla="*/ 0 h 348"/>
                  <a:gd name="T2" fmla="*/ 47 w 1417"/>
                  <a:gd name="T3" fmla="*/ 222 h 348"/>
                  <a:gd name="T4" fmla="*/ 296 w 1417"/>
                  <a:gd name="T5" fmla="*/ 336 h 348"/>
                  <a:gd name="T6" fmla="*/ 673 w 1417"/>
                  <a:gd name="T7" fmla="*/ 296 h 348"/>
                  <a:gd name="T8" fmla="*/ 1110 w 1417"/>
                  <a:gd name="T9" fmla="*/ 309 h 348"/>
                  <a:gd name="T10" fmla="*/ 1278 w 1417"/>
                  <a:gd name="T11" fmla="*/ 235 h 348"/>
                  <a:gd name="T12" fmla="*/ 1392 w 1417"/>
                  <a:gd name="T13" fmla="*/ 87 h 348"/>
                  <a:gd name="T14" fmla="*/ 1130 w 1417"/>
                  <a:gd name="T15" fmla="*/ 121 h 348"/>
                  <a:gd name="T16" fmla="*/ 989 w 1417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7" h="348">
                    <a:moveTo>
                      <a:pt x="14" y="0"/>
                    </a:moveTo>
                    <a:cubicBezTo>
                      <a:pt x="19" y="37"/>
                      <a:pt x="0" y="166"/>
                      <a:pt x="47" y="222"/>
                    </a:cubicBezTo>
                    <a:cubicBezTo>
                      <a:pt x="94" y="278"/>
                      <a:pt x="192" y="324"/>
                      <a:pt x="296" y="336"/>
                    </a:cubicBezTo>
                    <a:cubicBezTo>
                      <a:pt x="400" y="348"/>
                      <a:pt x="537" y="301"/>
                      <a:pt x="673" y="296"/>
                    </a:cubicBezTo>
                    <a:cubicBezTo>
                      <a:pt x="809" y="291"/>
                      <a:pt x="1009" y="319"/>
                      <a:pt x="1110" y="309"/>
                    </a:cubicBezTo>
                    <a:cubicBezTo>
                      <a:pt x="1211" y="299"/>
                      <a:pt x="1231" y="272"/>
                      <a:pt x="1278" y="235"/>
                    </a:cubicBezTo>
                    <a:cubicBezTo>
                      <a:pt x="1325" y="198"/>
                      <a:pt x="1417" y="106"/>
                      <a:pt x="1392" y="87"/>
                    </a:cubicBezTo>
                    <a:cubicBezTo>
                      <a:pt x="1367" y="68"/>
                      <a:pt x="1197" y="135"/>
                      <a:pt x="1130" y="121"/>
                    </a:cubicBezTo>
                    <a:cubicBezTo>
                      <a:pt x="1063" y="107"/>
                      <a:pt x="1019" y="25"/>
                      <a:pt x="989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>
                <a:off x="1813" y="1076"/>
                <a:ext cx="1468" cy="1472"/>
              </a:xfrm>
              <a:custGeom>
                <a:avLst/>
                <a:gdLst>
                  <a:gd name="T0" fmla="*/ 1360 w 1468"/>
                  <a:gd name="T1" fmla="*/ 470 h 1472"/>
                  <a:gd name="T2" fmla="*/ 1138 w 1468"/>
                  <a:gd name="T3" fmla="*/ 544 h 1472"/>
                  <a:gd name="T4" fmla="*/ 1085 w 1468"/>
                  <a:gd name="T5" fmla="*/ 645 h 1472"/>
                  <a:gd name="T6" fmla="*/ 970 w 1468"/>
                  <a:gd name="T7" fmla="*/ 894 h 1472"/>
                  <a:gd name="T8" fmla="*/ 466 w 1468"/>
                  <a:gd name="T9" fmla="*/ 1095 h 1472"/>
                  <a:gd name="T10" fmla="*/ 648 w 1468"/>
                  <a:gd name="T11" fmla="*/ 1183 h 1472"/>
                  <a:gd name="T12" fmla="*/ 977 w 1468"/>
                  <a:gd name="T13" fmla="*/ 1176 h 1472"/>
                  <a:gd name="T14" fmla="*/ 1280 w 1468"/>
                  <a:gd name="T15" fmla="*/ 1216 h 1472"/>
                  <a:gd name="T16" fmla="*/ 1085 w 1468"/>
                  <a:gd name="T17" fmla="*/ 1284 h 1472"/>
                  <a:gd name="T18" fmla="*/ 863 w 1468"/>
                  <a:gd name="T19" fmla="*/ 1351 h 1472"/>
                  <a:gd name="T20" fmla="*/ 675 w 1468"/>
                  <a:gd name="T21" fmla="*/ 1458 h 1472"/>
                  <a:gd name="T22" fmla="*/ 345 w 1468"/>
                  <a:gd name="T23" fmla="*/ 1438 h 1472"/>
                  <a:gd name="T24" fmla="*/ 90 w 1468"/>
                  <a:gd name="T25" fmla="*/ 1331 h 1472"/>
                  <a:gd name="T26" fmla="*/ 56 w 1468"/>
                  <a:gd name="T27" fmla="*/ 1189 h 1472"/>
                  <a:gd name="T28" fmla="*/ 426 w 1468"/>
                  <a:gd name="T29" fmla="*/ 840 h 1472"/>
                  <a:gd name="T30" fmla="*/ 224 w 1468"/>
                  <a:gd name="T31" fmla="*/ 820 h 1472"/>
                  <a:gd name="T32" fmla="*/ 90 w 1468"/>
                  <a:gd name="T33" fmla="*/ 826 h 1472"/>
                  <a:gd name="T34" fmla="*/ 446 w 1468"/>
                  <a:gd name="T35" fmla="*/ 598 h 1472"/>
                  <a:gd name="T36" fmla="*/ 863 w 1468"/>
                  <a:gd name="T37" fmla="*/ 376 h 1472"/>
                  <a:gd name="T38" fmla="*/ 1172 w 1468"/>
                  <a:gd name="T39" fmla="*/ 282 h 1472"/>
                  <a:gd name="T40" fmla="*/ 1468 w 1468"/>
                  <a:gd name="T41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8" h="1472">
                    <a:moveTo>
                      <a:pt x="1360" y="470"/>
                    </a:moveTo>
                    <a:cubicBezTo>
                      <a:pt x="1322" y="483"/>
                      <a:pt x="1184" y="515"/>
                      <a:pt x="1138" y="544"/>
                    </a:cubicBezTo>
                    <a:cubicBezTo>
                      <a:pt x="1092" y="573"/>
                      <a:pt x="1113" y="587"/>
                      <a:pt x="1085" y="645"/>
                    </a:cubicBezTo>
                    <a:cubicBezTo>
                      <a:pt x="1057" y="703"/>
                      <a:pt x="1073" y="819"/>
                      <a:pt x="970" y="894"/>
                    </a:cubicBezTo>
                    <a:cubicBezTo>
                      <a:pt x="867" y="969"/>
                      <a:pt x="520" y="1047"/>
                      <a:pt x="466" y="1095"/>
                    </a:cubicBezTo>
                    <a:cubicBezTo>
                      <a:pt x="412" y="1143"/>
                      <a:pt x="563" y="1170"/>
                      <a:pt x="648" y="1183"/>
                    </a:cubicBezTo>
                    <a:cubicBezTo>
                      <a:pt x="733" y="1196"/>
                      <a:pt x="872" y="1170"/>
                      <a:pt x="977" y="1176"/>
                    </a:cubicBezTo>
                    <a:cubicBezTo>
                      <a:pt x="1082" y="1182"/>
                      <a:pt x="1262" y="1198"/>
                      <a:pt x="1280" y="1216"/>
                    </a:cubicBezTo>
                    <a:cubicBezTo>
                      <a:pt x="1298" y="1234"/>
                      <a:pt x="1155" y="1261"/>
                      <a:pt x="1085" y="1284"/>
                    </a:cubicBezTo>
                    <a:cubicBezTo>
                      <a:pt x="1015" y="1307"/>
                      <a:pt x="931" y="1322"/>
                      <a:pt x="863" y="1351"/>
                    </a:cubicBezTo>
                    <a:cubicBezTo>
                      <a:pt x="795" y="1380"/>
                      <a:pt x="761" y="1444"/>
                      <a:pt x="675" y="1458"/>
                    </a:cubicBezTo>
                    <a:cubicBezTo>
                      <a:pt x="589" y="1472"/>
                      <a:pt x="442" y="1459"/>
                      <a:pt x="345" y="1438"/>
                    </a:cubicBezTo>
                    <a:cubicBezTo>
                      <a:pt x="248" y="1417"/>
                      <a:pt x="138" y="1372"/>
                      <a:pt x="90" y="1331"/>
                    </a:cubicBezTo>
                    <a:cubicBezTo>
                      <a:pt x="42" y="1290"/>
                      <a:pt x="0" y="1271"/>
                      <a:pt x="56" y="1189"/>
                    </a:cubicBezTo>
                    <a:cubicBezTo>
                      <a:pt x="112" y="1107"/>
                      <a:pt x="398" y="902"/>
                      <a:pt x="426" y="840"/>
                    </a:cubicBezTo>
                    <a:cubicBezTo>
                      <a:pt x="454" y="778"/>
                      <a:pt x="280" y="822"/>
                      <a:pt x="224" y="820"/>
                    </a:cubicBezTo>
                    <a:cubicBezTo>
                      <a:pt x="168" y="818"/>
                      <a:pt x="53" y="863"/>
                      <a:pt x="90" y="826"/>
                    </a:cubicBezTo>
                    <a:cubicBezTo>
                      <a:pt x="127" y="789"/>
                      <a:pt x="317" y="673"/>
                      <a:pt x="446" y="598"/>
                    </a:cubicBezTo>
                    <a:cubicBezTo>
                      <a:pt x="575" y="523"/>
                      <a:pt x="742" y="429"/>
                      <a:pt x="863" y="376"/>
                    </a:cubicBezTo>
                    <a:cubicBezTo>
                      <a:pt x="984" y="323"/>
                      <a:pt x="1071" y="345"/>
                      <a:pt x="1172" y="282"/>
                    </a:cubicBezTo>
                    <a:cubicBezTo>
                      <a:pt x="1273" y="219"/>
                      <a:pt x="1406" y="59"/>
                      <a:pt x="1468" y="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6"/>
              <p:cNvSpPr>
                <a:spLocks/>
              </p:cNvSpPr>
              <p:nvPr/>
            </p:nvSpPr>
            <p:spPr bwMode="auto">
              <a:xfrm>
                <a:off x="3556" y="1610"/>
                <a:ext cx="1244" cy="1013"/>
              </a:xfrm>
              <a:custGeom>
                <a:avLst/>
                <a:gdLst>
                  <a:gd name="T0" fmla="*/ 35 w 1252"/>
                  <a:gd name="T1" fmla="*/ 0 h 1178"/>
                  <a:gd name="T2" fmla="*/ 15 w 1252"/>
                  <a:gd name="T3" fmla="*/ 350 h 1178"/>
                  <a:gd name="T4" fmla="*/ 15 w 1252"/>
                  <a:gd name="T5" fmla="*/ 679 h 1178"/>
                  <a:gd name="T6" fmla="*/ 103 w 1252"/>
                  <a:gd name="T7" fmla="*/ 1035 h 1178"/>
                  <a:gd name="T8" fmla="*/ 365 w 1252"/>
                  <a:gd name="T9" fmla="*/ 1170 h 1178"/>
                  <a:gd name="T10" fmla="*/ 567 w 1252"/>
                  <a:gd name="T11" fmla="*/ 1082 h 1178"/>
                  <a:gd name="T12" fmla="*/ 506 w 1252"/>
                  <a:gd name="T13" fmla="*/ 874 h 1178"/>
                  <a:gd name="T14" fmla="*/ 385 w 1252"/>
                  <a:gd name="T15" fmla="*/ 699 h 1178"/>
                  <a:gd name="T16" fmla="*/ 842 w 1252"/>
                  <a:gd name="T17" fmla="*/ 524 h 1178"/>
                  <a:gd name="T18" fmla="*/ 1024 w 1252"/>
                  <a:gd name="T19" fmla="*/ 619 h 1178"/>
                  <a:gd name="T20" fmla="*/ 1252 w 1252"/>
                  <a:gd name="T21" fmla="*/ 679 h 1178"/>
                  <a:gd name="connsiteX0" fmla="*/ 220 w 9940"/>
                  <a:gd name="connsiteY0" fmla="*/ 0 h 8597"/>
                  <a:gd name="connsiteX1" fmla="*/ 60 w 9940"/>
                  <a:gd name="connsiteY1" fmla="*/ 1629 h 8597"/>
                  <a:gd name="connsiteX2" fmla="*/ 60 w 9940"/>
                  <a:gd name="connsiteY2" fmla="*/ 4422 h 8597"/>
                  <a:gd name="connsiteX3" fmla="*/ 763 w 9940"/>
                  <a:gd name="connsiteY3" fmla="*/ 7444 h 8597"/>
                  <a:gd name="connsiteX4" fmla="*/ 2855 w 9940"/>
                  <a:gd name="connsiteY4" fmla="*/ 8590 h 8597"/>
                  <a:gd name="connsiteX5" fmla="*/ 4469 w 9940"/>
                  <a:gd name="connsiteY5" fmla="*/ 7843 h 8597"/>
                  <a:gd name="connsiteX6" fmla="*/ 3982 w 9940"/>
                  <a:gd name="connsiteY6" fmla="*/ 6077 h 8597"/>
                  <a:gd name="connsiteX7" fmla="*/ 3015 w 9940"/>
                  <a:gd name="connsiteY7" fmla="*/ 4592 h 8597"/>
                  <a:gd name="connsiteX8" fmla="*/ 6665 w 9940"/>
                  <a:gd name="connsiteY8" fmla="*/ 3106 h 8597"/>
                  <a:gd name="connsiteX9" fmla="*/ 8119 w 9940"/>
                  <a:gd name="connsiteY9" fmla="*/ 3913 h 8597"/>
                  <a:gd name="connsiteX10" fmla="*/ 9940 w 9940"/>
                  <a:gd name="connsiteY10" fmla="*/ 4422 h 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40" h="8597">
                    <a:moveTo>
                      <a:pt x="220" y="0"/>
                    </a:moveTo>
                    <a:cubicBezTo>
                      <a:pt x="204" y="492"/>
                      <a:pt x="87" y="892"/>
                      <a:pt x="60" y="1629"/>
                    </a:cubicBezTo>
                    <a:cubicBezTo>
                      <a:pt x="33" y="2366"/>
                      <a:pt x="-60" y="3454"/>
                      <a:pt x="60" y="4422"/>
                    </a:cubicBezTo>
                    <a:cubicBezTo>
                      <a:pt x="180" y="5390"/>
                      <a:pt x="299" y="6748"/>
                      <a:pt x="763" y="7444"/>
                    </a:cubicBezTo>
                    <a:cubicBezTo>
                      <a:pt x="1226" y="8140"/>
                      <a:pt x="2240" y="8522"/>
                      <a:pt x="2855" y="8590"/>
                    </a:cubicBezTo>
                    <a:cubicBezTo>
                      <a:pt x="3470" y="8658"/>
                      <a:pt x="4285" y="8259"/>
                      <a:pt x="4469" y="7843"/>
                    </a:cubicBezTo>
                    <a:cubicBezTo>
                      <a:pt x="4652" y="7427"/>
                      <a:pt x="4221" y="6621"/>
                      <a:pt x="3982" y="6077"/>
                    </a:cubicBezTo>
                    <a:cubicBezTo>
                      <a:pt x="3742" y="5534"/>
                      <a:pt x="2568" y="5084"/>
                      <a:pt x="3015" y="4592"/>
                    </a:cubicBezTo>
                    <a:cubicBezTo>
                      <a:pt x="3462" y="4099"/>
                      <a:pt x="5819" y="3217"/>
                      <a:pt x="6665" y="3106"/>
                    </a:cubicBezTo>
                    <a:cubicBezTo>
                      <a:pt x="7512" y="2996"/>
                      <a:pt x="7576" y="3692"/>
                      <a:pt x="8119" y="3913"/>
                    </a:cubicBezTo>
                    <a:cubicBezTo>
                      <a:pt x="8662" y="4133"/>
                      <a:pt x="9565" y="4320"/>
                      <a:pt x="9940" y="4422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3736" y="1784"/>
                <a:ext cx="4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SAL 3</a:t>
                </a:r>
              </a:p>
            </p:txBody>
          </p:sp>
          <p:sp>
            <p:nvSpPr>
              <p:cNvPr id="113" name="Text Box 8"/>
              <p:cNvSpPr txBox="1">
                <a:spLocks noChangeArrowheads="1"/>
              </p:cNvSpPr>
              <p:nvPr/>
            </p:nvSpPr>
            <p:spPr bwMode="auto">
              <a:xfrm>
                <a:off x="2140" y="1684"/>
                <a:ext cx="4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SAL 2</a:t>
                </a:r>
              </a:p>
            </p:txBody>
          </p:sp>
          <p:sp>
            <p:nvSpPr>
              <p:cNvPr id="114" name="Text Box 9"/>
              <p:cNvSpPr txBox="1">
                <a:spLocks noChangeArrowheads="1"/>
              </p:cNvSpPr>
              <p:nvPr/>
            </p:nvSpPr>
            <p:spPr bwMode="auto">
              <a:xfrm>
                <a:off x="768" y="1920"/>
                <a:ext cx="4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SAL 1</a:t>
                </a:r>
              </a:p>
            </p:txBody>
          </p:sp>
          <p:sp>
            <p:nvSpPr>
              <p:cNvPr id="115" name="Text Box 10"/>
              <p:cNvSpPr txBox="1">
                <a:spLocks noChangeArrowheads="1"/>
              </p:cNvSpPr>
              <p:nvPr/>
            </p:nvSpPr>
            <p:spPr bwMode="auto">
              <a:xfrm>
                <a:off x="4064" y="2125"/>
                <a:ext cx="74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x-none" sz="2000"/>
                  <a:t>Tropical Wave</a:t>
                </a:r>
                <a:endParaRPr lang="en-US" altLang="x-none" sz="2000" dirty="0"/>
              </a:p>
            </p:txBody>
          </p:sp>
          <p:sp>
            <p:nvSpPr>
              <p:cNvPr id="116" name="Text Box 11"/>
              <p:cNvSpPr txBox="1">
                <a:spLocks noChangeArrowheads="1"/>
              </p:cNvSpPr>
              <p:nvPr/>
            </p:nvSpPr>
            <p:spPr bwMode="auto">
              <a:xfrm>
                <a:off x="2880" y="1920"/>
                <a:ext cx="45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2000"/>
                  <a:t>Irene</a:t>
                </a:r>
              </a:p>
            </p:txBody>
          </p:sp>
          <p:sp>
            <p:nvSpPr>
              <p:cNvPr id="117" name="Text Box 12"/>
              <p:cNvSpPr txBox="1">
                <a:spLocks noChangeArrowheads="1"/>
              </p:cNvSpPr>
              <p:nvPr/>
            </p:nvSpPr>
            <p:spPr bwMode="auto">
              <a:xfrm>
                <a:off x="1368" y="1017"/>
                <a:ext cx="115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x-none" sz="1600"/>
                  <a:t>Mid-Latitude </a:t>
                </a:r>
              </a:p>
              <a:p>
                <a:pPr algn="ctr" eaLnBrk="0" hangingPunct="0"/>
                <a:r>
                  <a:rPr lang="en-US" altLang="x-none" sz="1600" dirty="0"/>
                  <a:t>Dry Air Intrusion 1</a:t>
                </a: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489" y="1697"/>
                <a:ext cx="1125" cy="711"/>
              </a:xfrm>
              <a:custGeom>
                <a:avLst/>
                <a:gdLst>
                  <a:gd name="T0" fmla="*/ 432 w 1125"/>
                  <a:gd name="T1" fmla="*/ 488 h 711"/>
                  <a:gd name="T2" fmla="*/ 540 w 1125"/>
                  <a:gd name="T3" fmla="*/ 629 h 711"/>
                  <a:gd name="T4" fmla="*/ 822 w 1125"/>
                  <a:gd name="T5" fmla="*/ 703 h 711"/>
                  <a:gd name="T6" fmla="*/ 1044 w 1125"/>
                  <a:gd name="T7" fmla="*/ 676 h 711"/>
                  <a:gd name="T8" fmla="*/ 1125 w 1125"/>
                  <a:gd name="T9" fmla="*/ 535 h 711"/>
                  <a:gd name="T10" fmla="*/ 1044 w 1125"/>
                  <a:gd name="T11" fmla="*/ 279 h 711"/>
                  <a:gd name="T12" fmla="*/ 923 w 1125"/>
                  <a:gd name="T13" fmla="*/ 192 h 711"/>
                  <a:gd name="T14" fmla="*/ 647 w 1125"/>
                  <a:gd name="T15" fmla="*/ 84 h 711"/>
                  <a:gd name="T16" fmla="*/ 351 w 1125"/>
                  <a:gd name="T17" fmla="*/ 31 h 711"/>
                  <a:gd name="T18" fmla="*/ 29 w 1125"/>
                  <a:gd name="T19" fmla="*/ 273 h 711"/>
                  <a:gd name="T20" fmla="*/ 177 w 1125"/>
                  <a:gd name="T21" fmla="*/ 501 h 711"/>
                  <a:gd name="T22" fmla="*/ 432 w 1125"/>
                  <a:gd name="T23" fmla="*/ 488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711">
                    <a:moveTo>
                      <a:pt x="432" y="488"/>
                    </a:moveTo>
                    <a:cubicBezTo>
                      <a:pt x="490" y="512"/>
                      <a:pt x="475" y="593"/>
                      <a:pt x="540" y="629"/>
                    </a:cubicBezTo>
                    <a:cubicBezTo>
                      <a:pt x="605" y="665"/>
                      <a:pt x="738" y="695"/>
                      <a:pt x="822" y="703"/>
                    </a:cubicBezTo>
                    <a:cubicBezTo>
                      <a:pt x="906" y="711"/>
                      <a:pt x="993" y="704"/>
                      <a:pt x="1044" y="676"/>
                    </a:cubicBezTo>
                    <a:cubicBezTo>
                      <a:pt x="1095" y="648"/>
                      <a:pt x="1125" y="601"/>
                      <a:pt x="1125" y="535"/>
                    </a:cubicBezTo>
                    <a:cubicBezTo>
                      <a:pt x="1125" y="469"/>
                      <a:pt x="1078" y="336"/>
                      <a:pt x="1044" y="279"/>
                    </a:cubicBezTo>
                    <a:cubicBezTo>
                      <a:pt x="1010" y="222"/>
                      <a:pt x="989" y="225"/>
                      <a:pt x="923" y="192"/>
                    </a:cubicBezTo>
                    <a:cubicBezTo>
                      <a:pt x="857" y="159"/>
                      <a:pt x="742" y="111"/>
                      <a:pt x="647" y="84"/>
                    </a:cubicBezTo>
                    <a:cubicBezTo>
                      <a:pt x="552" y="57"/>
                      <a:pt x="454" y="0"/>
                      <a:pt x="351" y="31"/>
                    </a:cubicBezTo>
                    <a:cubicBezTo>
                      <a:pt x="248" y="62"/>
                      <a:pt x="58" y="195"/>
                      <a:pt x="29" y="273"/>
                    </a:cubicBezTo>
                    <a:cubicBezTo>
                      <a:pt x="0" y="351"/>
                      <a:pt x="110" y="465"/>
                      <a:pt x="177" y="501"/>
                    </a:cubicBezTo>
                    <a:cubicBezTo>
                      <a:pt x="244" y="537"/>
                      <a:pt x="379" y="491"/>
                      <a:pt x="432" y="48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Freeform 14"/>
              <p:cNvSpPr>
                <a:spLocks/>
              </p:cNvSpPr>
              <p:nvPr/>
            </p:nvSpPr>
            <p:spPr bwMode="auto">
              <a:xfrm>
                <a:off x="2344" y="1772"/>
                <a:ext cx="1244" cy="584"/>
              </a:xfrm>
              <a:custGeom>
                <a:avLst/>
                <a:gdLst>
                  <a:gd name="T0" fmla="*/ 0 w 1244"/>
                  <a:gd name="T1" fmla="*/ 584 h 584"/>
                  <a:gd name="T2" fmla="*/ 236 w 1244"/>
                  <a:gd name="T3" fmla="*/ 176 h 584"/>
                  <a:gd name="T4" fmla="*/ 744 w 1244"/>
                  <a:gd name="T5" fmla="*/ 0 h 584"/>
                  <a:gd name="T6" fmla="*/ 1244 w 1244"/>
                  <a:gd name="T7" fmla="*/ 44 h 584"/>
                  <a:gd name="T8" fmla="*/ 1244 w 1244"/>
                  <a:gd name="T9" fmla="*/ 320 h 584"/>
                  <a:gd name="T10" fmla="*/ 836 w 1244"/>
                  <a:gd name="T11" fmla="*/ 508 h 584"/>
                  <a:gd name="T12" fmla="*/ 544 w 1244"/>
                  <a:gd name="T13" fmla="*/ 508 h 584"/>
                  <a:gd name="T14" fmla="*/ 0 w 1244"/>
                  <a:gd name="T15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4" h="584">
                    <a:moveTo>
                      <a:pt x="0" y="584"/>
                    </a:moveTo>
                    <a:lnTo>
                      <a:pt x="236" y="176"/>
                    </a:lnTo>
                    <a:lnTo>
                      <a:pt x="744" y="0"/>
                    </a:lnTo>
                    <a:lnTo>
                      <a:pt x="1244" y="44"/>
                    </a:lnTo>
                    <a:lnTo>
                      <a:pt x="1244" y="320"/>
                    </a:lnTo>
                    <a:lnTo>
                      <a:pt x="836" y="508"/>
                    </a:lnTo>
                    <a:lnTo>
                      <a:pt x="544" y="508"/>
                    </a:lnTo>
                    <a:lnTo>
                      <a:pt x="0" y="584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Oval 15"/>
              <p:cNvSpPr>
                <a:spLocks noChangeArrowheads="1"/>
              </p:cNvSpPr>
              <p:nvPr/>
            </p:nvSpPr>
            <p:spPr bwMode="auto">
              <a:xfrm>
                <a:off x="2552" y="19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6"/>
              <p:cNvSpPr>
                <a:spLocks noChangeArrowheads="1"/>
              </p:cNvSpPr>
              <p:nvPr/>
            </p:nvSpPr>
            <p:spPr bwMode="auto">
              <a:xfrm>
                <a:off x="3068" y="17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17"/>
              <p:cNvSpPr>
                <a:spLocks noChangeArrowheads="1"/>
              </p:cNvSpPr>
              <p:nvPr/>
            </p:nvSpPr>
            <p:spPr bwMode="auto">
              <a:xfrm>
                <a:off x="2864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18"/>
              <p:cNvSpPr>
                <a:spLocks noChangeArrowheads="1"/>
              </p:cNvSpPr>
              <p:nvPr/>
            </p:nvSpPr>
            <p:spPr bwMode="auto">
              <a:xfrm>
                <a:off x="2560" y="23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19"/>
              <p:cNvSpPr>
                <a:spLocks noChangeArrowheads="1"/>
              </p:cNvSpPr>
              <p:nvPr/>
            </p:nvSpPr>
            <p:spPr bwMode="auto">
              <a:xfrm>
                <a:off x="3564" y="17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20"/>
              <p:cNvSpPr>
                <a:spLocks noChangeArrowheads="1"/>
              </p:cNvSpPr>
              <p:nvPr/>
            </p:nvSpPr>
            <p:spPr bwMode="auto">
              <a:xfrm>
                <a:off x="3564" y="20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x-none" altLang="x-none" sz="2000"/>
              </a:p>
            </p:txBody>
          </p:sp>
          <p:sp>
            <p:nvSpPr>
              <p:cNvPr id="126" name="Oval 21"/>
              <p:cNvSpPr>
                <a:spLocks noChangeArrowheads="1"/>
              </p:cNvSpPr>
              <p:nvPr/>
            </p:nvSpPr>
            <p:spPr bwMode="auto">
              <a:xfrm>
                <a:off x="3164" y="22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22"/>
              <p:cNvSpPr>
                <a:spLocks noChangeArrowheads="1"/>
              </p:cNvSpPr>
              <p:nvPr/>
            </p:nvSpPr>
            <p:spPr bwMode="auto">
              <a:xfrm>
                <a:off x="2524" y="19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23"/>
              <p:cNvSpPr>
                <a:spLocks noChangeArrowheads="1"/>
              </p:cNvSpPr>
              <p:nvPr/>
            </p:nvSpPr>
            <p:spPr bwMode="auto">
              <a:xfrm>
                <a:off x="2720" y="1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2748" y="1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130" name="Oval 25"/>
              <p:cNvSpPr>
                <a:spLocks noChangeArrowheads="1"/>
              </p:cNvSpPr>
              <p:nvPr/>
            </p:nvSpPr>
            <p:spPr bwMode="auto">
              <a:xfrm>
                <a:off x="2776" y="18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131" name="Oval 26"/>
              <p:cNvSpPr>
                <a:spLocks noChangeArrowheads="1"/>
              </p:cNvSpPr>
              <p:nvPr/>
            </p:nvSpPr>
            <p:spPr bwMode="auto">
              <a:xfrm>
                <a:off x="2808" y="18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132" name="Oval 27"/>
              <p:cNvSpPr>
                <a:spLocks noChangeArrowheads="1"/>
              </p:cNvSpPr>
              <p:nvPr/>
            </p:nvSpPr>
            <p:spPr bwMode="auto">
              <a:xfrm>
                <a:off x="2836" y="18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133" name="Oval 28"/>
              <p:cNvSpPr>
                <a:spLocks noChangeArrowheads="1"/>
              </p:cNvSpPr>
              <p:nvPr/>
            </p:nvSpPr>
            <p:spPr bwMode="auto">
              <a:xfrm>
                <a:off x="2856" y="18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x-none" altLang="x-none" sz="2400">
                  <a:latin typeface="Times" charset="0"/>
                </a:endParaRPr>
              </a:p>
            </p:txBody>
          </p:sp>
          <p:sp>
            <p:nvSpPr>
              <p:cNvPr id="134" name="Oval 29"/>
              <p:cNvSpPr>
                <a:spLocks noChangeArrowheads="1"/>
              </p:cNvSpPr>
              <p:nvPr/>
            </p:nvSpPr>
            <p:spPr bwMode="auto">
              <a:xfrm>
                <a:off x="3388" y="17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3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31"/>
              <p:cNvSpPr>
                <a:spLocks noChangeArrowheads="1"/>
              </p:cNvSpPr>
              <p:nvPr/>
            </p:nvSpPr>
            <p:spPr bwMode="auto">
              <a:xfrm>
                <a:off x="3428" y="17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32"/>
              <p:cNvSpPr>
                <a:spLocks noChangeArrowheads="1"/>
              </p:cNvSpPr>
              <p:nvPr/>
            </p:nvSpPr>
            <p:spPr bwMode="auto">
              <a:xfrm>
                <a:off x="3456" y="17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33"/>
              <p:cNvSpPr>
                <a:spLocks noChangeArrowheads="1"/>
              </p:cNvSpPr>
              <p:nvPr/>
            </p:nvSpPr>
            <p:spPr bwMode="auto">
              <a:xfrm>
                <a:off x="3492" y="17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Text Box 34"/>
              <p:cNvSpPr txBox="1">
                <a:spLocks noChangeArrowheads="1"/>
              </p:cNvSpPr>
              <p:nvPr/>
            </p:nvSpPr>
            <p:spPr bwMode="auto">
              <a:xfrm>
                <a:off x="2696" y="1695"/>
                <a:ext cx="1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40" name="Text Box 35"/>
              <p:cNvSpPr txBox="1">
                <a:spLocks noChangeArrowheads="1"/>
              </p:cNvSpPr>
              <p:nvPr/>
            </p:nvSpPr>
            <p:spPr bwMode="auto">
              <a:xfrm>
                <a:off x="3208" y="1616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</a:t>
                </a:r>
              </a:p>
            </p:txBody>
          </p:sp>
          <p:sp>
            <p:nvSpPr>
              <p:cNvPr id="141" name="Text Box 36"/>
              <p:cNvSpPr txBox="1">
                <a:spLocks noChangeArrowheads="1"/>
              </p:cNvSpPr>
              <p:nvPr/>
            </p:nvSpPr>
            <p:spPr bwMode="auto">
              <a:xfrm>
                <a:off x="3396" y="1632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15</a:t>
                </a:r>
              </a:p>
            </p:txBody>
          </p:sp>
          <p:sp>
            <p:nvSpPr>
              <p:cNvPr id="142" name="Oval 37"/>
              <p:cNvSpPr>
                <a:spLocks noChangeArrowheads="1"/>
              </p:cNvSpPr>
              <p:nvPr/>
            </p:nvSpPr>
            <p:spPr bwMode="auto">
              <a:xfrm>
                <a:off x="3312" y="17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Oval 38"/>
              <p:cNvSpPr>
                <a:spLocks noChangeArrowheads="1"/>
              </p:cNvSpPr>
              <p:nvPr/>
            </p:nvSpPr>
            <p:spPr bwMode="auto">
              <a:xfrm>
                <a:off x="3564" y="1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39"/>
              <p:cNvSpPr>
                <a:spLocks noChangeArrowheads="1"/>
              </p:cNvSpPr>
              <p:nvPr/>
            </p:nvSpPr>
            <p:spPr bwMode="auto">
              <a:xfrm>
                <a:off x="3564" y="19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Text Box 40"/>
              <p:cNvSpPr txBox="1">
                <a:spLocks noChangeArrowheads="1"/>
              </p:cNvSpPr>
              <p:nvPr/>
            </p:nvSpPr>
            <p:spPr bwMode="auto">
              <a:xfrm>
                <a:off x="3296" y="2168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</a:t>
                </a:r>
              </a:p>
            </p:txBody>
          </p:sp>
          <p:sp>
            <p:nvSpPr>
              <p:cNvPr id="146" name="Oval 41"/>
              <p:cNvSpPr>
                <a:spLocks noChangeArrowheads="1"/>
              </p:cNvSpPr>
              <p:nvPr/>
            </p:nvSpPr>
            <p:spPr bwMode="auto">
              <a:xfrm>
                <a:off x="3280" y="22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46"/>
              <p:cNvSpPr>
                <a:spLocks noChangeArrowheads="1"/>
              </p:cNvSpPr>
              <p:nvPr/>
            </p:nvSpPr>
            <p:spPr bwMode="auto">
              <a:xfrm>
                <a:off x="3020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47"/>
              <p:cNvSpPr>
                <a:spLocks noChangeArrowheads="1"/>
              </p:cNvSpPr>
              <p:nvPr/>
            </p:nvSpPr>
            <p:spPr bwMode="auto">
              <a:xfrm>
                <a:off x="2696" y="227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Text Box 45"/>
              <p:cNvSpPr txBox="1">
                <a:spLocks noChangeArrowheads="1"/>
              </p:cNvSpPr>
              <p:nvPr/>
            </p:nvSpPr>
            <p:spPr bwMode="auto">
              <a:xfrm>
                <a:off x="2592" y="2280"/>
                <a:ext cx="23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25</a:t>
                </a:r>
              </a:p>
            </p:txBody>
          </p:sp>
          <p:sp>
            <p:nvSpPr>
              <p:cNvPr id="150" name="Text Box 46"/>
              <p:cNvSpPr txBox="1">
                <a:spLocks noChangeArrowheads="1"/>
              </p:cNvSpPr>
              <p:nvPr/>
            </p:nvSpPr>
            <p:spPr bwMode="auto">
              <a:xfrm>
                <a:off x="2392" y="1888"/>
                <a:ext cx="1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x-none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107" name="Oval 41"/>
            <p:cNvSpPr>
              <a:spLocks noChangeArrowheads="1"/>
            </p:cNvSpPr>
            <p:nvPr/>
          </p:nvSpPr>
          <p:spPr bwMode="auto">
            <a:xfrm>
              <a:off x="6900395" y="244984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Rectangle 158"/>
          <p:cNvSpPr/>
          <p:nvPr/>
        </p:nvSpPr>
        <p:spPr>
          <a:xfrm>
            <a:off x="1942089" y="5062748"/>
            <a:ext cx="2487168" cy="71968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42"/>
          <p:cNvSpPr>
            <a:spLocks noChangeAspect="1" noChangeArrowheads="1"/>
          </p:cNvSpPr>
          <p:nvPr/>
        </p:nvSpPr>
        <p:spPr bwMode="auto">
          <a:xfrm>
            <a:off x="6873721" y="2411592"/>
            <a:ext cx="136525" cy="1365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1998003" y="5237299"/>
            <a:ext cx="52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SAL </a:t>
            </a:r>
            <a:endParaRPr lang="en-US" sz="1600" dirty="0" smtClean="0"/>
          </a:p>
        </p:txBody>
      </p:sp>
      <p:sp>
        <p:nvSpPr>
          <p:cNvPr id="158" name="TextBox 157"/>
          <p:cNvSpPr txBox="1"/>
          <p:nvPr/>
        </p:nvSpPr>
        <p:spPr>
          <a:xfrm>
            <a:off x="5332773" y="4768484"/>
            <a:ext cx="52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SAL </a:t>
            </a:r>
            <a:endParaRPr lang="en-US" sz="1600" dirty="0" smtClean="0"/>
          </a:p>
        </p:txBody>
      </p:sp>
      <p:sp>
        <p:nvSpPr>
          <p:cNvPr id="160" name="Rectangle 159"/>
          <p:cNvSpPr/>
          <p:nvPr/>
        </p:nvSpPr>
        <p:spPr>
          <a:xfrm>
            <a:off x="4999800" y="4260853"/>
            <a:ext cx="2487168" cy="112394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455761" y="4434265"/>
            <a:ext cx="94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Temp</a:t>
            </a:r>
          </a:p>
          <a:p>
            <a:pPr algn="ctr"/>
            <a:r>
              <a:rPr lang="en-US" sz="1600" dirty="0"/>
              <a:t>I</a:t>
            </a:r>
            <a:r>
              <a:rPr lang="en-US" sz="1600" dirty="0" smtClean="0"/>
              <a:t>nversion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6613073" y="4963886"/>
            <a:ext cx="206827" cy="251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8066558" y="5059761"/>
            <a:ext cx="2487168" cy="71968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9281890" y="5229945"/>
            <a:ext cx="52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SAL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892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22116</TotalTime>
  <Words>1112</Words>
  <Application>Microsoft Macintosh PowerPoint</Application>
  <PresentationFormat>Widescreen</PresentationFormat>
  <Paragraphs>105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Times</vt:lpstr>
      <vt:lpstr>Verdana</vt:lpstr>
      <vt:lpstr>Arial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HS3 Flights Over Edouard</dc:title>
  <dc:creator>Scott Braun</dc:creator>
  <cp:lastModifiedBy>Jason Dunion</cp:lastModifiedBy>
  <cp:revision>373</cp:revision>
  <dcterms:created xsi:type="dcterms:W3CDTF">2014-11-08T22:36:57Z</dcterms:created>
  <dcterms:modified xsi:type="dcterms:W3CDTF">2017-04-07T14:33:17Z</dcterms:modified>
</cp:coreProperties>
</file>